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0" r:id="rId3"/>
    <p:sldId id="259" r:id="rId4"/>
    <p:sldId id="268" r:id="rId5"/>
    <p:sldId id="262" r:id="rId6"/>
    <p:sldId id="258" r:id="rId7"/>
    <p:sldId id="271" r:id="rId8"/>
    <p:sldId id="265" r:id="rId9"/>
    <p:sldId id="272" r:id="rId10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1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12T22:51:03.3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9BD87-74C0-466D-B1B9-195B2C19645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31D63-A767-4351-B2E4-E1428B6E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5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47AE-775A-41E2-8D1C-9A358C0F5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80655-AF65-4F97-9838-3E3CB1BD8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10BF4-84C6-488D-8EE5-148A570F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B755-235A-49CD-80EF-DE7A3F890318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7F300-6701-4223-B65B-093FC56A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FAA95-495F-4F1A-A96B-D987B401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2103-852B-444A-8EA8-F1696B20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ABA8A-0FA4-4260-9B4A-B4108A3B8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A1B3-1901-42E2-9A6C-7D036641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8804-8A09-436D-8D14-7D94FA15ACE7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19D32-719A-47D6-AF4A-88D16F9C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7FD9-FB29-4F55-9D54-B7EBA070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3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36A744-85D2-475A-905C-EB8D800A2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A13EF-F2A3-4E82-9F6B-25A9D483A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F7C45-D58A-436F-AE70-8A1797AC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1C6A-ABCF-4474-8211-E91650360F7F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7ADDB-3D0D-4B2B-BABD-D80A9C8E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9A7BF-72D2-4B14-9BCA-59A6C39F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7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F6D2-EE83-4E06-AE52-72CD7581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670B2-B9A5-4FA2-9C52-A60EAED8E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BCC2-5F0E-40B0-923E-4A3FD59AE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3E24-4DEF-43B6-BB2E-207899C687A7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B670B-CE96-4BBB-8178-CB40A31D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BB204-89D7-4A02-9288-078D42A8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7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58AE-52EC-432E-BF2B-23B51EF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F37E4-103F-445E-9EB0-D80D0F119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ABD4C-08EC-4E88-8A5C-6BB4B531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EF1D-600C-4DF9-8B0F-48F060D9CE32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9F8B-62AC-4F93-9E7E-D25F7CDD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EDB53-59B5-4151-98E6-E045844CB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1975-EEBA-4FB5-8682-317A03BC2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F3FE5-72F5-4DB1-AE52-7C8AE0A3F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CE380-3578-4045-A33B-4F612ED50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76DC5-86D6-49BA-A9AC-E96D48B7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1CAC-B8BD-411F-8103-2776F8A8A2A7}" type="datetime1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1A3F8-9EA3-4EC2-8252-5F8B4305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8CCEC-25EB-462B-AEBB-47D03377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25B3-B091-47C0-B196-984C359B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2564B-20EC-461D-889C-6B256A1EE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F910E-BCEF-48DC-A5C8-53B653993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8E887D-3739-490E-9C2F-E037AEEFF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1C80A-942D-4070-A647-4410979B7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F87BF-BADC-4FEE-B636-A52279F6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272-D018-4F75-917F-70800AF251FB}" type="datetime1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8806B1-827F-410C-9B7B-B70DFD06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15E06D-C3E3-4E84-B8BC-FF90324A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3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BB53-383A-4635-93F4-D5CBCCF97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9A78FC-8FA2-4067-9C09-22FDF3FD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41EB-5A74-4432-AA76-D5F3FE98C543}" type="datetime1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87A4A-077D-432D-9A09-3653AA06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625B9-E91E-4652-8AD8-3A99A155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AE8ABD-F3C7-424D-93D3-4D08E480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420-9C3B-4D94-9238-8D0635345A5E}" type="datetime1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057FFE-A84C-4E1F-9D27-9733C157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23F36-ED2D-4CA5-93FE-1EA646E9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6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DB6C-E433-4D4F-BAE0-6DD333B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48D5-FAEA-4696-A911-B82F5B67B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FD4E1-26E7-4404-A711-E60F1CE63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78EB5-6FA9-4374-A56C-934F380C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828-8314-456F-BE46-B761850B1185}" type="datetime1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2C0B3-C344-4840-BD32-064B026D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B5345-1C99-42A9-89C0-87CAAC38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7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DE36-517F-4440-A5BB-CF2FCB08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2D0224-CD9A-4EFC-A48C-ACCBD30DE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C493A-FC1A-4341-A283-47ADF4A15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3E144-43A6-493E-96F1-B5D60CDF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78A9-64CD-4A15-BFCC-848D4FFB945E}" type="datetime1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94D06-2230-4B66-B5C7-7DB383FE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8D237-DFCC-4A38-94FE-9B8FE57B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7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970AF0-41B6-458F-ADE0-9203A71F9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A4EC-8E34-46F2-AECD-51CF1D2DA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02769-B9DA-4691-9B5F-F77F1940E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C75-122D-4FE4-AD30-5C61150C25C3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1B756-8DE3-45B8-88E6-1CBA858D8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0FF3-EDEC-4B7A-A6BE-B6EE8EBAD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9C86B-955D-4A7E-A003-68FAFE6F6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5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51C04-6E8C-E5E3-F840-6D20A3340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2" y="468316"/>
            <a:ext cx="11940208" cy="2636164"/>
          </a:xfrm>
        </p:spPr>
        <p:txBody>
          <a:bodyPr>
            <a:normAutofit/>
          </a:bodyPr>
          <a:lstStyle/>
          <a:p>
            <a:r>
              <a:rPr lang="en-US" sz="3200" dirty="0"/>
              <a:t>Some comments to Detector 1 tracking /PID optimization discussion.</a:t>
            </a:r>
            <a:br>
              <a:rPr lang="en-US" sz="3200" dirty="0"/>
            </a:br>
            <a:r>
              <a:rPr lang="en-US" sz="3200" dirty="0"/>
              <a:t>What is the reason to utilize miniTPC with GridPix readout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3E0E6-6270-C233-55F8-57D5D92DD06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664950" y="4510527"/>
            <a:ext cx="10515600" cy="1325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                                  T. Hemmick,  N. Smirnov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SBU, YU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July 14, 2022.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124FE-7F30-8012-3B13-F86021BB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2A-ED75-4471-A286-7EA26EE312B3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4E641-617E-BFC6-B1B9-02D4CCDC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4602-D5CF-4A16-AB80-D743350E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To start the discussion connected to BARREL tracking / PID setup.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F25EF-4438-46D1-8A1F-EFF41DBAD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 Are all statements / request in YR correct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     If YES:</a:t>
            </a:r>
          </a:p>
          <a:p>
            <a:r>
              <a:rPr lang="en-US" dirty="0"/>
              <a:t>          -- all charge particles with P (0.1 - 10.0) GeV/c   should be reconstructed with PID known </a:t>
            </a:r>
          </a:p>
          <a:p>
            <a:r>
              <a:rPr lang="en-US" dirty="0"/>
              <a:t>         -- spectrum of charge particles are correct ones. </a:t>
            </a:r>
          </a:p>
          <a:p>
            <a:r>
              <a:rPr lang="en-US" dirty="0"/>
              <a:t>        -- primary and secondary vertexes should be reconstructed (s- and c- Physics)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   If NO:</a:t>
            </a:r>
          </a:p>
          <a:p>
            <a:r>
              <a:rPr lang="en-US" dirty="0"/>
              <a:t>      What should be used for the tracking and PID optimization?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A4E4A-05F4-3A76-9932-C3B0CE709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7342-3EE8-4EF7-A45E-BBF1F3AD2C82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3E8B0-DB4D-BA1D-2500-821CCF527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4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BB3DC-3509-432A-9145-186302749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</p:spPr>
        <p:txBody>
          <a:bodyPr>
            <a:normAutofit/>
          </a:bodyPr>
          <a:lstStyle/>
          <a:p>
            <a:r>
              <a:rPr lang="en-US" sz="3000" b="1" dirty="0"/>
              <a:t>     Does current “EIC Detector 1” proposal fit the YR guidance?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9E5BA-A082-44FB-A0E4-B53AD928D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4920"/>
            <a:ext cx="10515600" cy="4912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“Detector 1 Collaboration Proposals: Experiments must address the EIC White Paper and NAS Report science case. The collaboration should propose a system that meets the performance requirements described in the EIC CDR and EICUG YR.”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Barrel setup (+/- 1.5 pseudo-rapidity): </a:t>
            </a:r>
            <a:r>
              <a:rPr lang="en-US" dirty="0">
                <a:solidFill>
                  <a:srgbClr val="7030A0"/>
                </a:solidFill>
              </a:rPr>
              <a:t>reconstruct ALL charge particle tracks with PID and requested momentum resolution performance for P in 0.1 – 10. GeV/c limits.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C8353-268D-1A1E-D5CC-888204CF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D72F3-92DA-4FAA-950C-73E8506F9DB9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87B44-6AB4-C504-44D5-24E2A874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1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450D9F-D8F8-F7ED-292D-8F5342F24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83" y="-704850"/>
            <a:ext cx="12016026" cy="804290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1D617F2-E92B-F2B9-49D8-F4A4E97AD8E3}"/>
              </a:ext>
            </a:extLst>
          </p:cNvPr>
          <p:cNvSpPr/>
          <p:nvPr/>
        </p:nvSpPr>
        <p:spPr>
          <a:xfrm>
            <a:off x="57150" y="1459230"/>
            <a:ext cx="7048500" cy="3638550"/>
          </a:xfrm>
          <a:prstGeom prst="ellipse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A260E-2F1C-2B9D-57C0-C07AEB52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55C0-7136-4920-BCED-466EB8DFF4AE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22CEE-F7FA-4065-8BA8-4E2852A6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4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9B25B3-F55E-43FC-C8E5-BB289362E76E}"/>
              </a:ext>
            </a:extLst>
          </p:cNvPr>
          <p:cNvCxnSpPr/>
          <p:nvPr/>
        </p:nvCxnSpPr>
        <p:spPr>
          <a:xfrm flipV="1">
            <a:off x="4213411" y="2050473"/>
            <a:ext cx="0" cy="2258291"/>
          </a:xfrm>
          <a:prstGeom prst="line">
            <a:avLst/>
          </a:prstGeom>
          <a:ln w="603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2D92E5-6294-F4B4-7D2E-CB83BC9284C9}"/>
              </a:ext>
            </a:extLst>
          </p:cNvPr>
          <p:cNvCxnSpPr/>
          <p:nvPr/>
        </p:nvCxnSpPr>
        <p:spPr>
          <a:xfrm flipV="1">
            <a:off x="1250170" y="2057861"/>
            <a:ext cx="0" cy="2258291"/>
          </a:xfrm>
          <a:prstGeom prst="line">
            <a:avLst/>
          </a:prstGeom>
          <a:ln w="603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7A3D03-F7A3-05E1-9B56-38D0B33FF691}"/>
              </a:ext>
            </a:extLst>
          </p:cNvPr>
          <p:cNvCxnSpPr>
            <a:cxnSpLocks/>
          </p:cNvCxnSpPr>
          <p:nvPr/>
        </p:nvCxnSpPr>
        <p:spPr>
          <a:xfrm flipV="1">
            <a:off x="5380453" y="2057861"/>
            <a:ext cx="0" cy="2250903"/>
          </a:xfrm>
          <a:prstGeom prst="line">
            <a:avLst/>
          </a:prstGeom>
          <a:ln w="4127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4D0568-6CF7-A58A-8D34-5A975166CB14}"/>
              </a:ext>
            </a:extLst>
          </p:cNvPr>
          <p:cNvCxnSpPr>
            <a:cxnSpLocks/>
          </p:cNvCxnSpPr>
          <p:nvPr/>
        </p:nvCxnSpPr>
        <p:spPr>
          <a:xfrm flipV="1">
            <a:off x="4604598" y="2050471"/>
            <a:ext cx="0" cy="2250903"/>
          </a:xfrm>
          <a:prstGeom prst="line">
            <a:avLst/>
          </a:prstGeom>
          <a:ln w="4127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C50483-8701-FA02-7A38-C969CDFEF00C}"/>
              </a:ext>
            </a:extLst>
          </p:cNvPr>
          <p:cNvCxnSpPr>
            <a:cxnSpLocks/>
          </p:cNvCxnSpPr>
          <p:nvPr/>
        </p:nvCxnSpPr>
        <p:spPr>
          <a:xfrm flipV="1">
            <a:off x="2498707" y="2050472"/>
            <a:ext cx="0" cy="2250903"/>
          </a:xfrm>
          <a:prstGeom prst="line">
            <a:avLst/>
          </a:prstGeom>
          <a:ln w="4127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90DF79-0906-0040-1EB5-9FCC105166FF}"/>
              </a:ext>
            </a:extLst>
          </p:cNvPr>
          <p:cNvCxnSpPr>
            <a:cxnSpLocks/>
          </p:cNvCxnSpPr>
          <p:nvPr/>
        </p:nvCxnSpPr>
        <p:spPr>
          <a:xfrm flipV="1">
            <a:off x="1639726" y="2050473"/>
            <a:ext cx="0" cy="2250903"/>
          </a:xfrm>
          <a:prstGeom prst="line">
            <a:avLst/>
          </a:prstGeom>
          <a:ln w="4127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2358D5-6833-3CDD-E4A1-44E7C34B2037}"/>
              </a:ext>
            </a:extLst>
          </p:cNvPr>
          <p:cNvCxnSpPr/>
          <p:nvPr/>
        </p:nvCxnSpPr>
        <p:spPr>
          <a:xfrm flipV="1">
            <a:off x="7358393" y="2043083"/>
            <a:ext cx="0" cy="2258291"/>
          </a:xfrm>
          <a:prstGeom prst="line">
            <a:avLst/>
          </a:prstGeom>
          <a:ln w="603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B99C72-B351-2496-B3CC-B39ECFF39EAB}"/>
              </a:ext>
            </a:extLst>
          </p:cNvPr>
          <p:cNvCxnSpPr/>
          <p:nvPr/>
        </p:nvCxnSpPr>
        <p:spPr>
          <a:xfrm flipV="1">
            <a:off x="7358393" y="-374072"/>
            <a:ext cx="0" cy="2258291"/>
          </a:xfrm>
          <a:prstGeom prst="line">
            <a:avLst/>
          </a:prstGeom>
          <a:ln w="603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57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15B54-0B79-4B4A-B78E-F3CD9E862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82" y="365126"/>
            <a:ext cx="11044518" cy="791322"/>
          </a:xfrm>
        </p:spPr>
        <p:txBody>
          <a:bodyPr>
            <a:normAutofit/>
          </a:bodyPr>
          <a:lstStyle/>
          <a:p>
            <a:r>
              <a:rPr lang="en-US" dirty="0"/>
              <a:t>  Tracking – PID -- EMCAL: optimization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326E2-D2E4-48A3-ABBD-6CB0C5AF6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0" y="1707776"/>
            <a:ext cx="11394141" cy="4400205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/>
              <a:t>DIRC team “promised” perfect PID started 0.6 GeV/c</a:t>
            </a:r>
          </a:p>
          <a:p>
            <a:r>
              <a:rPr lang="en-US" dirty="0"/>
              <a:t>So, it is crucial to “cover” 0.1 – 0.6 GeV/c part of the spectrum. (where practically all particles are; see YR simulation data).</a:t>
            </a:r>
          </a:p>
          <a:p>
            <a:r>
              <a:rPr lang="en-US" dirty="0"/>
              <a:t>It was proposed to consider AC-LGAD as (fantastic) 4D detector.</a:t>
            </a:r>
          </a:p>
          <a:p>
            <a:r>
              <a:rPr lang="en-US" dirty="0"/>
              <a:t>But is it optimal option for Detector 1?</a:t>
            </a:r>
          </a:p>
          <a:p>
            <a:pPr marL="0" indent="0">
              <a:buNone/>
            </a:pPr>
            <a:r>
              <a:rPr lang="en-US" dirty="0"/>
              <a:t>-- it needs a lot of R&amp;D, see last presentation of the ToF team. What is the detector response for “huge” particle crossing angle. </a:t>
            </a:r>
          </a:p>
          <a:p>
            <a:pPr marL="0" indent="0">
              <a:buNone/>
            </a:pPr>
            <a:r>
              <a:rPr lang="en-US" dirty="0"/>
              <a:t> --  It is unclear that pre-production detector will be ready at TDR presentation time.</a:t>
            </a:r>
          </a:p>
          <a:p>
            <a:pPr marL="0" indent="0">
              <a:buNone/>
            </a:pPr>
            <a:r>
              <a:rPr lang="en-US" dirty="0"/>
              <a:t>  -- it is extremely expensive.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 position ? </a:t>
            </a:r>
          </a:p>
          <a:p>
            <a:pPr marL="0" indent="0">
              <a:buNone/>
            </a:pPr>
            <a:r>
              <a:rPr lang="en-US" dirty="0"/>
              <a:t>  -- for R=63 cm position there is probability that it is no PID for particles with momentum up to 0.3 GeV/c.</a:t>
            </a:r>
          </a:p>
          <a:p>
            <a:pPr marL="0" indent="0">
              <a:buNone/>
            </a:pPr>
            <a:r>
              <a:rPr lang="en-US" dirty="0"/>
              <a:t> Is it acceptable !? 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28503-0DD8-2DB4-8904-30C33591E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1AD3-88BD-4428-950D-F2F4D605613E}" type="datetime1">
              <a:rPr lang="en-US" smtClean="0"/>
              <a:t>7/14/2022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A3133-787A-21A8-480C-C2DC1908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B1F86649-239B-4E03-A704-325C2C4CA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17" y="-903208"/>
            <a:ext cx="10431882" cy="88239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18D9-55B6-4C51-BBF2-AF1011760B45}"/>
              </a:ext>
            </a:extLst>
          </p:cNvPr>
          <p:cNvSpPr txBox="1"/>
          <p:nvPr/>
        </p:nvSpPr>
        <p:spPr>
          <a:xfrm>
            <a:off x="5654040" y="2684026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cut. +/- 1.5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1132CF-29FB-46B5-9083-2DC9B27F84B5}"/>
              </a:ext>
            </a:extLst>
          </p:cNvPr>
          <p:cNvSpPr txBox="1"/>
          <p:nvPr/>
        </p:nvSpPr>
        <p:spPr>
          <a:xfrm>
            <a:off x="6370320" y="3508772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cut, +/- 1.0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A9BC44-7EC1-4B4F-BFC0-C2491DAA1CB3}"/>
              </a:ext>
            </a:extLst>
          </p:cNvPr>
          <p:cNvSpPr txBox="1"/>
          <p:nvPr/>
        </p:nvSpPr>
        <p:spPr>
          <a:xfrm>
            <a:off x="7110506" y="3968276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 cut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49EF5D8-6CE1-43E3-867B-1F57EE0F2FA9}"/>
                  </a:ext>
                </a:extLst>
              </p14:cNvPr>
              <p14:cNvContentPartPr/>
              <p14:nvPr/>
            </p14:nvContentPartPr>
            <p14:xfrm>
              <a:off x="151800" y="528780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49EF5D8-6CE1-43E3-867B-1F57EE0F2F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800" y="5279160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E193F0-B47A-42E4-88BE-922F6CC90384}"/>
              </a:ext>
            </a:extLst>
          </p:cNvPr>
          <p:cNvCxnSpPr>
            <a:cxnSpLocks/>
          </p:cNvCxnSpPr>
          <p:nvPr/>
        </p:nvCxnSpPr>
        <p:spPr>
          <a:xfrm flipV="1">
            <a:off x="2255520" y="4702850"/>
            <a:ext cx="0" cy="9969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6B74348-C443-4F0F-95D7-8877804AD2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4956" y="4681640"/>
            <a:ext cx="45719" cy="10181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6C9AE47-C0FC-4835-9837-CA4F1354EA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506" y="4692245"/>
            <a:ext cx="36579" cy="10181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FD07D31-F4F6-41B1-A7FF-83E593E382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3617" y="4681640"/>
            <a:ext cx="36579" cy="10181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45ABEC6-6C6F-4CF3-9C5A-926ED8A245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3532" y="4692245"/>
            <a:ext cx="64009" cy="10181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05B1296-FC6A-4D77-AD68-3D818E93B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3069" y="4717367"/>
            <a:ext cx="36579" cy="10181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F85DD07-263C-4ACE-BD8C-440E13854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870" y="4717367"/>
            <a:ext cx="36579" cy="10181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E3D5AC4-0226-4D46-A1CC-49529CA4DAB1}"/>
              </a:ext>
            </a:extLst>
          </p:cNvPr>
          <p:cNvSpPr txBox="1"/>
          <p:nvPr/>
        </p:nvSpPr>
        <p:spPr>
          <a:xfrm>
            <a:off x="8534398" y="4813161"/>
            <a:ext cx="11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MPGD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95C206-3DF3-45E3-8537-54A5ED390A71}"/>
              </a:ext>
            </a:extLst>
          </p:cNvPr>
          <p:cNvSpPr txBox="1"/>
          <p:nvPr/>
        </p:nvSpPr>
        <p:spPr>
          <a:xfrm>
            <a:off x="7498178" y="4620800"/>
            <a:ext cx="65721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500" dirty="0"/>
              <a:t>ToF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04B5C6-857C-46E0-96CB-21020D2D728C}"/>
              </a:ext>
            </a:extLst>
          </p:cNvPr>
          <p:cNvSpPr txBox="1"/>
          <p:nvPr/>
        </p:nvSpPr>
        <p:spPr>
          <a:xfrm>
            <a:off x="4799719" y="4867003"/>
            <a:ext cx="11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MPGD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CBBC97-2E7B-4873-A39E-B3044F6BC208}"/>
              </a:ext>
            </a:extLst>
          </p:cNvPr>
          <p:cNvSpPr txBox="1"/>
          <p:nvPr/>
        </p:nvSpPr>
        <p:spPr>
          <a:xfrm>
            <a:off x="6303243" y="4827364"/>
            <a:ext cx="11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MPGD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A54098-09CC-4BCC-A852-695FECAA92C3}"/>
              </a:ext>
            </a:extLst>
          </p:cNvPr>
          <p:cNvSpPr txBox="1"/>
          <p:nvPr/>
        </p:nvSpPr>
        <p:spPr>
          <a:xfrm>
            <a:off x="2681754" y="4857095"/>
            <a:ext cx="110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     </a:t>
            </a:r>
            <a:r>
              <a:rPr lang="en-US" sz="2400" dirty="0">
                <a:solidFill>
                  <a:srgbClr val="0070C0"/>
                </a:solidFill>
              </a:rPr>
              <a:t>Si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9A254DB-8056-4399-AC88-CBB59DA525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0893" y="4728253"/>
            <a:ext cx="36579" cy="10181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</p:pic>
      <p:sp>
        <p:nvSpPr>
          <p:cNvPr id="6" name="Arc 5">
            <a:extLst>
              <a:ext uri="{FF2B5EF4-FFF2-40B4-BE49-F238E27FC236}">
                <a16:creationId xmlns:a16="http://schemas.microsoft.com/office/drawing/2014/main" id="{08D15546-BDA7-40F4-B160-47517F6C127B}"/>
              </a:ext>
            </a:extLst>
          </p:cNvPr>
          <p:cNvSpPr/>
          <p:nvPr/>
        </p:nvSpPr>
        <p:spPr>
          <a:xfrm>
            <a:off x="4769821" y="3470217"/>
            <a:ext cx="2522008" cy="2196975"/>
          </a:xfrm>
          <a:prstGeom prst="arc">
            <a:avLst>
              <a:gd name="adj1" fmla="val 106957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C72B8C-1C90-438B-B105-EB97B85C996D}"/>
              </a:ext>
            </a:extLst>
          </p:cNvPr>
          <p:cNvCxnSpPr/>
          <p:nvPr/>
        </p:nvCxnSpPr>
        <p:spPr>
          <a:xfrm>
            <a:off x="4783069" y="4337608"/>
            <a:ext cx="16650" cy="3797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201F7F9-DD10-4FFE-8BBA-D65BDA5CD0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8996" y="4313246"/>
            <a:ext cx="225572" cy="4999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A7B947-8592-4EB5-A098-4244E3EED586}"/>
              </a:ext>
            </a:extLst>
          </p:cNvPr>
          <p:cNvCxnSpPr>
            <a:cxnSpLocks/>
          </p:cNvCxnSpPr>
          <p:nvPr/>
        </p:nvCxnSpPr>
        <p:spPr>
          <a:xfrm>
            <a:off x="7321782" y="4625834"/>
            <a:ext cx="0" cy="1092439"/>
          </a:xfrm>
          <a:prstGeom prst="line">
            <a:avLst/>
          </a:prstGeom>
          <a:ln w="635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EDA80-193C-D478-12BC-28034FA0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27DE-0D41-43B7-A96B-861DB183E0C2}" type="datetime1">
              <a:rPr lang="en-US" smtClean="0"/>
              <a:t>7/14/2022</a:t>
            </a:fld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C6A8591-F7FA-9349-A30A-EA98A8D4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6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CF21AE-2936-47EB-F4E5-A45AD2F31422}"/>
              </a:ext>
            </a:extLst>
          </p:cNvPr>
          <p:cNvSpPr txBox="1"/>
          <p:nvPr/>
        </p:nvSpPr>
        <p:spPr>
          <a:xfrm>
            <a:off x="2048655" y="950320"/>
            <a:ext cx="5442331" cy="861774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effectLst>
                  <a:glow rad="139700">
                    <a:schemeClr val="bg1">
                      <a:alpha val="73000"/>
                    </a:schemeClr>
                  </a:glow>
                </a:effectLst>
              </a:rPr>
              <a:t>-- Change R to ~35 cm </a:t>
            </a:r>
            <a:r>
              <a:rPr lang="en-US" sz="1600" dirty="0">
                <a:effectLst>
                  <a:glow rad="139700">
                    <a:schemeClr val="bg1">
                      <a:alpha val="96000"/>
                    </a:schemeClr>
                  </a:glow>
                </a:effectLst>
              </a:rPr>
              <a:t>position</a:t>
            </a:r>
            <a:r>
              <a:rPr lang="en-US" sz="1600" dirty="0">
                <a:effectLst>
                  <a:glow rad="139700">
                    <a:schemeClr val="bg1">
                      <a:alpha val="73000"/>
                    </a:schemeClr>
                  </a:glow>
                </a:effectLst>
              </a:rPr>
              <a:t>? But keep In mind: beams crossing timing, clock distribution precision, and  8-12% of X0 material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53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0CCE6-6C9A-C3E1-E32F-7EF3C2218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420-9C3B-4D94-9238-8D0635345A5E}" type="datetime1">
              <a:rPr lang="en-US" smtClean="0"/>
              <a:t>7/14/2022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D3ACE3-5298-FEF2-A949-D168779E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7E0032-19BC-92A7-843B-B94158A0890E}"/>
              </a:ext>
            </a:extLst>
          </p:cNvPr>
          <p:cNvSpPr txBox="1"/>
          <p:nvPr/>
        </p:nvSpPr>
        <p:spPr>
          <a:xfrm>
            <a:off x="557980" y="136525"/>
            <a:ext cx="11076039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For the D1 BARREL setup questions are;</a:t>
            </a:r>
          </a:p>
          <a:p>
            <a:endParaRPr lang="en-US" sz="2500" b="1" i="1" dirty="0"/>
          </a:p>
          <a:p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C00000"/>
                </a:solidFill>
              </a:rPr>
              <a:t>-- PID for hadrons momentum smaller 0.3 GeV/c (~25 % of all particles)</a:t>
            </a:r>
          </a:p>
          <a:p>
            <a:r>
              <a:rPr lang="en-US" sz="2200" dirty="0">
                <a:solidFill>
                  <a:srgbClr val="C00000"/>
                </a:solidFill>
              </a:rPr>
              <a:t> -- Number hits / track for reliable track finding / reconstruction</a:t>
            </a:r>
          </a:p>
          <a:p>
            <a:r>
              <a:rPr lang="en-US" sz="2200" dirty="0">
                <a:solidFill>
                  <a:srgbClr val="C00000"/>
                </a:solidFill>
              </a:rPr>
              <a:t> -- Primary and secondary vertexes reconstruction</a:t>
            </a:r>
          </a:p>
          <a:p>
            <a:r>
              <a:rPr lang="en-US" sz="2200" dirty="0">
                <a:solidFill>
                  <a:srgbClr val="C00000"/>
                </a:solidFill>
              </a:rPr>
              <a:t> -- Lambda and K0 Physics, Vertex finding / reconstruction</a:t>
            </a:r>
          </a:p>
          <a:p>
            <a:r>
              <a:rPr lang="en-US" sz="2200" dirty="0">
                <a:solidFill>
                  <a:srgbClr val="C00000"/>
                </a:solidFill>
              </a:rPr>
              <a:t> -- Tracking detectors hit precision as a function of the momentum (Pt, </a:t>
            </a:r>
            <a:r>
              <a:rPr lang="en-US" sz="2200" dirty="0" err="1">
                <a:solidFill>
                  <a:srgbClr val="C00000"/>
                </a:solidFill>
              </a:rPr>
              <a:t>Pz</a:t>
            </a:r>
            <a:r>
              <a:rPr lang="en-US" sz="2200" dirty="0">
                <a:solidFill>
                  <a:srgbClr val="C00000"/>
                </a:solidFill>
              </a:rPr>
              <a:t>, angles),</a:t>
            </a:r>
          </a:p>
          <a:p>
            <a:endParaRPr lang="en-US" sz="2300" dirty="0">
              <a:solidFill>
                <a:srgbClr val="0070C0"/>
              </a:solidFill>
            </a:endParaRPr>
          </a:p>
          <a:p>
            <a:r>
              <a:rPr lang="en-US" sz="2200" dirty="0">
                <a:solidFill>
                  <a:srgbClr val="0070C0"/>
                </a:solidFill>
              </a:rPr>
              <a:t>One possible solution is the </a:t>
            </a:r>
            <a:r>
              <a:rPr lang="en-US" sz="2200" b="1" dirty="0">
                <a:solidFill>
                  <a:srgbClr val="0070C0"/>
                </a:solidFill>
              </a:rPr>
              <a:t>miniTPC with GridPix readout</a:t>
            </a:r>
            <a:r>
              <a:rPr lang="en-US" sz="2200" dirty="0">
                <a:solidFill>
                  <a:srgbClr val="0070C0"/>
                </a:solidFill>
              </a:rPr>
              <a:t>.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 -- low mass, 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--  best for track finding /reconstruction, ~3000 hits / track, robust in the “backgrounds environment”,  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--  guaranty high quality PID up to 0.6 GeV/c, (</a:t>
            </a:r>
            <a:r>
              <a:rPr lang="en-US" sz="2200" dirty="0" err="1">
                <a:solidFill>
                  <a:srgbClr val="0070C0"/>
                </a:solidFill>
              </a:rPr>
              <a:t>dN</a:t>
            </a:r>
            <a:r>
              <a:rPr lang="en-US" sz="2200" dirty="0">
                <a:solidFill>
                  <a:srgbClr val="0070C0"/>
                </a:solidFill>
              </a:rPr>
              <a:t>/</a:t>
            </a:r>
            <a:r>
              <a:rPr lang="en-US" sz="2200" dirty="0" err="1">
                <a:solidFill>
                  <a:srgbClr val="0070C0"/>
                </a:solidFill>
              </a:rPr>
              <a:t>dX</a:t>
            </a:r>
            <a:r>
              <a:rPr lang="en-US" sz="2200" dirty="0">
                <a:solidFill>
                  <a:srgbClr val="0070C0"/>
                </a:solidFill>
              </a:rPr>
              <a:t>, truncated procedure), exactly fits all demands for low momentum particle track finding and reconstruction,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--  all “components” were tested and utilized in experiments and R&amp;D activities,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--  “needs” minimum but R&amp;D: optimization including the cooling options.</a:t>
            </a:r>
          </a:p>
          <a:p>
            <a:r>
              <a:rPr lang="en-US" sz="2200" dirty="0">
                <a:solidFill>
                  <a:srgbClr val="0070C0"/>
                </a:solidFill>
              </a:rPr>
              <a:t> --  Cost effective, save a lot of funding. It can be used for more Si detectors.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87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9FD46C20-4BE5-4A73-8956-1F07BFA55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59" y="-982980"/>
            <a:ext cx="10431882" cy="88239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00DC75-ECC2-46D9-AD26-8FFBE0288B2F}"/>
              </a:ext>
            </a:extLst>
          </p:cNvPr>
          <p:cNvSpPr txBox="1"/>
          <p:nvPr/>
        </p:nvSpPr>
        <p:spPr>
          <a:xfrm>
            <a:off x="5486400" y="2623066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cut. +/- 1.5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C4C3A5-C3FF-4B29-B796-AAA91A07F1C7}"/>
              </a:ext>
            </a:extLst>
          </p:cNvPr>
          <p:cNvSpPr txBox="1"/>
          <p:nvPr/>
        </p:nvSpPr>
        <p:spPr>
          <a:xfrm>
            <a:off x="6400800" y="3429000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cut, +/- 1.0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1E5E0-40D1-41E2-A1D0-8846A925FE4E}"/>
              </a:ext>
            </a:extLst>
          </p:cNvPr>
          <p:cNvSpPr txBox="1"/>
          <p:nvPr/>
        </p:nvSpPr>
        <p:spPr>
          <a:xfrm>
            <a:off x="7720106" y="3798332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 cut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922F7A-7DFA-48E7-B640-BEA868B12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662" y="4642060"/>
            <a:ext cx="42676" cy="1018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68D766-347E-4C36-9EBA-5C1D65D8B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542" y="4642060"/>
            <a:ext cx="42676" cy="1018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5BD084-FFBD-4EFE-B462-C9CEEDCD0B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580" y="4642060"/>
            <a:ext cx="45719" cy="1018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0E170F-CFC5-4731-B764-C287B8D73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756" y="4642060"/>
            <a:ext cx="45719" cy="10181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47AF4C-0E33-44DC-AD9B-712685640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836" y="4642060"/>
            <a:ext cx="45719" cy="10181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3E2D3C-2ED5-40DA-89B2-0B129F398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4910" y="4642060"/>
            <a:ext cx="36579" cy="101812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1144EF-B889-40A9-8046-7DBB680EDA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4070" y="4642060"/>
            <a:ext cx="36579" cy="10181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4AFDC71-5E3D-49FA-BF82-5479ED8EC2BE}"/>
              </a:ext>
            </a:extLst>
          </p:cNvPr>
          <p:cNvSpPr/>
          <p:nvPr/>
        </p:nvSpPr>
        <p:spPr>
          <a:xfrm>
            <a:off x="3688026" y="4713710"/>
            <a:ext cx="1983496" cy="874820"/>
          </a:xfrm>
          <a:prstGeom prst="rect">
            <a:avLst/>
          </a:prstGeom>
          <a:gradFill>
            <a:gsLst>
              <a:gs pos="10000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35B5FC-3182-415D-AF4C-A25F52C21E5A}"/>
              </a:ext>
            </a:extLst>
          </p:cNvPr>
          <p:cNvSpPr txBox="1"/>
          <p:nvPr/>
        </p:nvSpPr>
        <p:spPr>
          <a:xfrm>
            <a:off x="2407192" y="4731866"/>
            <a:ext cx="110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     </a:t>
            </a:r>
            <a:r>
              <a:rPr lang="en-US" sz="2400" dirty="0">
                <a:solidFill>
                  <a:srgbClr val="0070C0"/>
                </a:solidFill>
              </a:rPr>
              <a:t>Si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F3316F-7F8E-4941-9929-8418F10147C6}"/>
              </a:ext>
            </a:extLst>
          </p:cNvPr>
          <p:cNvSpPr txBox="1"/>
          <p:nvPr/>
        </p:nvSpPr>
        <p:spPr>
          <a:xfrm>
            <a:off x="5683707" y="4657899"/>
            <a:ext cx="110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     </a:t>
            </a:r>
            <a:r>
              <a:rPr lang="en-US" sz="2400" dirty="0">
                <a:solidFill>
                  <a:srgbClr val="0070C0"/>
                </a:solidFill>
              </a:rPr>
              <a:t>Si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2490D4-8E06-438A-B491-507E5AEB6A07}"/>
              </a:ext>
            </a:extLst>
          </p:cNvPr>
          <p:cNvSpPr txBox="1"/>
          <p:nvPr/>
        </p:nvSpPr>
        <p:spPr>
          <a:xfrm>
            <a:off x="7720106" y="4937554"/>
            <a:ext cx="11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MPGD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3E4674-A718-4371-851D-887CD839A7A9}"/>
              </a:ext>
            </a:extLst>
          </p:cNvPr>
          <p:cNvSpPr txBox="1"/>
          <p:nvPr/>
        </p:nvSpPr>
        <p:spPr>
          <a:xfrm>
            <a:off x="3710851" y="3687310"/>
            <a:ext cx="231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miniTPC</a:t>
            </a:r>
          </a:p>
          <a:p>
            <a:r>
              <a:rPr lang="en-US" dirty="0">
                <a:solidFill>
                  <a:srgbClr val="7030A0"/>
                </a:solidFill>
              </a:rPr>
              <a:t>With GridPix readout.</a:t>
            </a:r>
          </a:p>
          <a:p>
            <a:r>
              <a:rPr lang="en-US" dirty="0">
                <a:solidFill>
                  <a:srgbClr val="7030A0"/>
                </a:solidFill>
              </a:rPr>
              <a:t>One drift direction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F97A91-81AF-42D7-8E1A-64C7A2F3D7E7}"/>
              </a:ext>
            </a:extLst>
          </p:cNvPr>
          <p:cNvSpPr txBox="1"/>
          <p:nvPr/>
        </p:nvSpPr>
        <p:spPr>
          <a:xfrm>
            <a:off x="6619767" y="4953592"/>
            <a:ext cx="11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MPGD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2789F0A-A2B0-43C9-9C3D-AB36EE222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7907" y="4610504"/>
            <a:ext cx="36579" cy="10181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496A3E9-5BF2-478A-A52B-80D40845D2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5647" y="4639011"/>
            <a:ext cx="42676" cy="102421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A20BD7B-4E1E-49BF-9ACB-4B7963AE9991}"/>
              </a:ext>
            </a:extLst>
          </p:cNvPr>
          <p:cNvSpPr txBox="1"/>
          <p:nvPr/>
        </p:nvSpPr>
        <p:spPr>
          <a:xfrm>
            <a:off x="2377439" y="874186"/>
            <a:ext cx="4536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PID (</a:t>
            </a:r>
            <a:r>
              <a:rPr lang="en-US" dirty="0" err="1"/>
              <a:t>dN</a:t>
            </a:r>
            <a:r>
              <a:rPr lang="en-US" dirty="0"/>
              <a:t>/</a:t>
            </a:r>
            <a:r>
              <a:rPr lang="en-US" dirty="0" err="1"/>
              <a:t>dX</a:t>
            </a:r>
            <a:r>
              <a:rPr lang="en-US" dirty="0"/>
              <a:t>)  for P &lt; </a:t>
            </a:r>
            <a:r>
              <a:rPr lang="en-US"/>
              <a:t>= 0.6 </a:t>
            </a:r>
            <a:r>
              <a:rPr lang="en-US" dirty="0"/>
              <a:t>GeV/c</a:t>
            </a:r>
          </a:p>
          <a:p>
            <a:r>
              <a:rPr lang="en-US" dirty="0"/>
              <a:t>~3000 hits / track with precision (60-120 µm)</a:t>
            </a:r>
          </a:p>
          <a:p>
            <a:r>
              <a:rPr lang="en-US" dirty="0"/>
              <a:t>Cost effective (~4.0 M$).</a:t>
            </a:r>
          </a:p>
          <a:p>
            <a:r>
              <a:rPr lang="en-US" dirty="0"/>
              <a:t>Minimum R&amp;D (cooling (X0), gas mixture optimization)</a:t>
            </a:r>
          </a:p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349163-9852-4EA8-81FF-3DDBB85B852A}"/>
              </a:ext>
            </a:extLst>
          </p:cNvPr>
          <p:cNvSpPr/>
          <p:nvPr/>
        </p:nvSpPr>
        <p:spPr>
          <a:xfrm>
            <a:off x="2377439" y="904425"/>
            <a:ext cx="4541521" cy="1435825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Up 24">
            <a:extLst>
              <a:ext uri="{FF2B5EF4-FFF2-40B4-BE49-F238E27FC236}">
                <a16:creationId xmlns:a16="http://schemas.microsoft.com/office/drawing/2014/main" id="{55D01A93-1632-4AA5-9C29-5601C88FA2AC}"/>
              </a:ext>
            </a:extLst>
          </p:cNvPr>
          <p:cNvSpPr/>
          <p:nvPr/>
        </p:nvSpPr>
        <p:spPr>
          <a:xfrm>
            <a:off x="4074459" y="2506648"/>
            <a:ext cx="134022" cy="11806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3EA89A-713E-DEC8-8C58-C79928BC5507}"/>
              </a:ext>
            </a:extLst>
          </p:cNvPr>
          <p:cNvSpPr txBox="1"/>
          <p:nvPr/>
        </p:nvSpPr>
        <p:spPr>
          <a:xfrm>
            <a:off x="6913457" y="1778735"/>
            <a:ext cx="33752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0000"/>
                </a:solidFill>
              </a:rPr>
              <a:t>Main question:</a:t>
            </a:r>
          </a:p>
          <a:p>
            <a:r>
              <a:rPr lang="en-US" sz="2500" dirty="0">
                <a:solidFill>
                  <a:srgbClr val="FF0000"/>
                </a:solidFill>
              </a:rPr>
              <a:t>Realistic response simulation,</a:t>
            </a:r>
          </a:p>
          <a:p>
            <a:r>
              <a:rPr lang="en-US" sz="2500" dirty="0">
                <a:solidFill>
                  <a:srgbClr val="FF0000"/>
                </a:solidFill>
              </a:rPr>
              <a:t>All background included.</a:t>
            </a:r>
          </a:p>
        </p:txBody>
      </p:sp>
      <p:sp>
        <p:nvSpPr>
          <p:cNvPr id="22" name="Date Placeholder 21">
            <a:extLst>
              <a:ext uri="{FF2B5EF4-FFF2-40B4-BE49-F238E27FC236}">
                <a16:creationId xmlns:a16="http://schemas.microsoft.com/office/drawing/2014/main" id="{91D13B8E-7E42-DC2C-0267-8D1D6499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2EB-F7B4-416F-9F6D-F074101C43A8}" type="datetime1">
              <a:rPr lang="en-US" smtClean="0"/>
              <a:t>7/14/2022</a:t>
            </a:fld>
            <a:endParaRPr lang="en-US"/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4E78F174-1CE8-EC98-C595-71E2A609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9C86B-955D-4A7E-A003-68FAFE6F67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8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DBFB-1DFC-BE39-FFE7-1AA16667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228" y="57786"/>
            <a:ext cx="9281543" cy="696594"/>
          </a:xfrm>
        </p:spPr>
        <p:txBody>
          <a:bodyPr>
            <a:normAutofit fontScale="90000"/>
          </a:bodyPr>
          <a:lstStyle/>
          <a:p>
            <a:r>
              <a:rPr lang="en-US" dirty="0"/>
              <a:t>Cartoon, as an idea for possible D1 setup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1A343-E756-F29E-A217-CDDA275D37EA}"/>
              </a:ext>
            </a:extLst>
          </p:cNvPr>
          <p:cNvSpPr/>
          <p:nvPr/>
        </p:nvSpPr>
        <p:spPr>
          <a:xfrm>
            <a:off x="228600" y="1066800"/>
            <a:ext cx="10972800" cy="548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66D3FB-4F2E-572A-F0E3-093B285BA617}"/>
              </a:ext>
            </a:extLst>
          </p:cNvPr>
          <p:cNvCxnSpPr>
            <a:stCxn id="4" idx="2"/>
          </p:cNvCxnSpPr>
          <p:nvPr/>
        </p:nvCxnSpPr>
        <p:spPr>
          <a:xfrm>
            <a:off x="5715000" y="6553200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E329A0-CA8A-E769-AAA9-1C3203C3B8FD}"/>
              </a:ext>
            </a:extLst>
          </p:cNvPr>
          <p:cNvCxnSpPr/>
          <p:nvPr/>
        </p:nvCxnSpPr>
        <p:spPr>
          <a:xfrm>
            <a:off x="6858000" y="6553200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80D86B-0E91-E716-DBED-875167ED2CD4}"/>
              </a:ext>
            </a:extLst>
          </p:cNvPr>
          <p:cNvCxnSpPr/>
          <p:nvPr/>
        </p:nvCxnSpPr>
        <p:spPr>
          <a:xfrm>
            <a:off x="8229600" y="6557889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A9BC51-F7CE-4DDC-4EAC-92DDAE2F69AB}"/>
              </a:ext>
            </a:extLst>
          </p:cNvPr>
          <p:cNvCxnSpPr/>
          <p:nvPr/>
        </p:nvCxnSpPr>
        <p:spPr>
          <a:xfrm>
            <a:off x="11197883" y="6541477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FB4696A-7E18-30E5-122A-54945122F26D}"/>
              </a:ext>
            </a:extLst>
          </p:cNvPr>
          <p:cNvCxnSpPr/>
          <p:nvPr/>
        </p:nvCxnSpPr>
        <p:spPr>
          <a:xfrm>
            <a:off x="4495800" y="6553200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6E64D0-7C37-BB06-655D-01611736EC5E}"/>
              </a:ext>
            </a:extLst>
          </p:cNvPr>
          <p:cNvCxnSpPr/>
          <p:nvPr/>
        </p:nvCxnSpPr>
        <p:spPr>
          <a:xfrm>
            <a:off x="3200400" y="6534443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6BA54B-89C8-0BEA-D8D3-0C00E11E6C88}"/>
              </a:ext>
            </a:extLst>
          </p:cNvPr>
          <p:cNvCxnSpPr/>
          <p:nvPr/>
        </p:nvCxnSpPr>
        <p:spPr>
          <a:xfrm>
            <a:off x="1752600" y="6534443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FECC23-0F74-3460-9B1E-3A88B19A73C2}"/>
              </a:ext>
            </a:extLst>
          </p:cNvPr>
          <p:cNvCxnSpPr/>
          <p:nvPr/>
        </p:nvCxnSpPr>
        <p:spPr>
          <a:xfrm>
            <a:off x="229772" y="6553200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838E82-E4F5-1016-9448-41F94E5FDC6D}"/>
              </a:ext>
            </a:extLst>
          </p:cNvPr>
          <p:cNvCxnSpPr/>
          <p:nvPr/>
        </p:nvCxnSpPr>
        <p:spPr>
          <a:xfrm>
            <a:off x="9677400" y="6553200"/>
            <a:ext cx="0" cy="247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E7474DF-111D-AA6D-3BA5-53D33CE3BA03}"/>
              </a:ext>
            </a:extLst>
          </p:cNvPr>
          <p:cNvCxnSpPr>
            <a:stCxn id="4" idx="1"/>
          </p:cNvCxnSpPr>
          <p:nvPr/>
        </p:nvCxnSpPr>
        <p:spPr>
          <a:xfrm>
            <a:off x="228600" y="38100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925328C-B4ED-7A00-4120-79A776F2BDFD}"/>
              </a:ext>
            </a:extLst>
          </p:cNvPr>
          <p:cNvCxnSpPr/>
          <p:nvPr/>
        </p:nvCxnSpPr>
        <p:spPr>
          <a:xfrm>
            <a:off x="229772" y="32766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179924-ADA1-E6DE-87C5-DC31ACC96A8D}"/>
              </a:ext>
            </a:extLst>
          </p:cNvPr>
          <p:cNvCxnSpPr/>
          <p:nvPr/>
        </p:nvCxnSpPr>
        <p:spPr>
          <a:xfrm>
            <a:off x="222738" y="28194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EBCFE0-D07B-0F69-4AB9-F85D408351AD}"/>
              </a:ext>
            </a:extLst>
          </p:cNvPr>
          <p:cNvCxnSpPr/>
          <p:nvPr/>
        </p:nvCxnSpPr>
        <p:spPr>
          <a:xfrm>
            <a:off x="229772" y="22860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71A045-0C6B-D241-43B1-FC04E99711C1}"/>
              </a:ext>
            </a:extLst>
          </p:cNvPr>
          <p:cNvCxnSpPr/>
          <p:nvPr/>
        </p:nvCxnSpPr>
        <p:spPr>
          <a:xfrm>
            <a:off x="222738" y="17526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CCC44ED-D838-992D-772B-B5C963A1C9FF}"/>
              </a:ext>
            </a:extLst>
          </p:cNvPr>
          <p:cNvCxnSpPr/>
          <p:nvPr/>
        </p:nvCxnSpPr>
        <p:spPr>
          <a:xfrm>
            <a:off x="222738" y="10668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C15423-AFAF-324C-2E19-9674CAA73E32}"/>
              </a:ext>
            </a:extLst>
          </p:cNvPr>
          <p:cNvCxnSpPr/>
          <p:nvPr/>
        </p:nvCxnSpPr>
        <p:spPr>
          <a:xfrm>
            <a:off x="222738" y="44196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BFF7EFA-82C0-B432-EAB1-5C1C975BCE40}"/>
              </a:ext>
            </a:extLst>
          </p:cNvPr>
          <p:cNvCxnSpPr/>
          <p:nvPr/>
        </p:nvCxnSpPr>
        <p:spPr>
          <a:xfrm>
            <a:off x="222738" y="50292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867573A-6541-6570-5268-A37C3E5EBE8B}"/>
              </a:ext>
            </a:extLst>
          </p:cNvPr>
          <p:cNvCxnSpPr/>
          <p:nvPr/>
        </p:nvCxnSpPr>
        <p:spPr>
          <a:xfrm>
            <a:off x="209256" y="55626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1AFB10-8DA1-0ABC-189D-E38308199A6D}"/>
              </a:ext>
            </a:extLst>
          </p:cNvPr>
          <p:cNvCxnSpPr/>
          <p:nvPr/>
        </p:nvCxnSpPr>
        <p:spPr>
          <a:xfrm>
            <a:off x="229772" y="6019800"/>
            <a:ext cx="22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04D1DD4-C070-A6ED-7D38-78C35DF5886D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5715000" y="609197"/>
            <a:ext cx="2743200" cy="594400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B03B150-650B-CF8E-7C63-C86187BAC867}"/>
              </a:ext>
            </a:extLst>
          </p:cNvPr>
          <p:cNvCxnSpPr>
            <a:cxnSpLocks/>
            <a:stCxn id="4" idx="2"/>
          </p:cNvCxnSpPr>
          <p:nvPr/>
        </p:nvCxnSpPr>
        <p:spPr>
          <a:xfrm flipH="1" flipV="1">
            <a:off x="2813051" y="838199"/>
            <a:ext cx="2901949" cy="571500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700DCFA-5B17-E1F5-05EC-7F16B22B1441}"/>
              </a:ext>
            </a:extLst>
          </p:cNvPr>
          <p:cNvSpPr/>
          <p:nvPr/>
        </p:nvSpPr>
        <p:spPr>
          <a:xfrm flipV="1">
            <a:off x="5334000" y="6240780"/>
            <a:ext cx="762000" cy="129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7FE72A1-33F7-83F4-F167-69D2DD997739}"/>
              </a:ext>
            </a:extLst>
          </p:cNvPr>
          <p:cNvCxnSpPr/>
          <p:nvPr/>
        </p:nvCxnSpPr>
        <p:spPr>
          <a:xfrm>
            <a:off x="5181600" y="6019800"/>
            <a:ext cx="1143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6F6FBD-CB12-63AF-359A-C357FA90A18E}"/>
              </a:ext>
            </a:extLst>
          </p:cNvPr>
          <p:cNvCxnSpPr>
            <a:cxnSpLocks/>
          </p:cNvCxnSpPr>
          <p:nvPr/>
        </p:nvCxnSpPr>
        <p:spPr>
          <a:xfrm>
            <a:off x="5181600" y="5791200"/>
            <a:ext cx="1143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7E3C0A2-51C9-09AF-68C3-54FF03EFFD96}"/>
              </a:ext>
            </a:extLst>
          </p:cNvPr>
          <p:cNvSpPr/>
          <p:nvPr/>
        </p:nvSpPr>
        <p:spPr>
          <a:xfrm>
            <a:off x="4743745" y="4601493"/>
            <a:ext cx="1895622" cy="961056"/>
          </a:xfrm>
          <a:prstGeom prst="rect">
            <a:avLst/>
          </a:prstGeom>
          <a:solidFill>
            <a:srgbClr val="FFC000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6613AC5-3D1C-7F43-B113-F8CC71CF0584}"/>
              </a:ext>
            </a:extLst>
          </p:cNvPr>
          <p:cNvSpPr/>
          <p:nvPr/>
        </p:nvSpPr>
        <p:spPr>
          <a:xfrm>
            <a:off x="6588125" y="4635476"/>
            <a:ext cx="7619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9647218-8C62-21A6-6C3F-466C2CD0A5A9}"/>
              </a:ext>
            </a:extLst>
          </p:cNvPr>
          <p:cNvSpPr/>
          <p:nvPr/>
        </p:nvSpPr>
        <p:spPr>
          <a:xfrm flipV="1">
            <a:off x="247356" y="2470404"/>
            <a:ext cx="9513001" cy="457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C0158D7-F256-4D3C-81EE-70A0A291B9BA}"/>
              </a:ext>
            </a:extLst>
          </p:cNvPr>
          <p:cNvCxnSpPr>
            <a:cxnSpLocks/>
          </p:cNvCxnSpPr>
          <p:nvPr/>
        </p:nvCxnSpPr>
        <p:spPr>
          <a:xfrm>
            <a:off x="990600" y="2377440"/>
            <a:ext cx="8756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32906E2-0970-8B83-F91D-92E902C92C9C}"/>
              </a:ext>
            </a:extLst>
          </p:cNvPr>
          <p:cNvCxnSpPr>
            <a:cxnSpLocks/>
          </p:cNvCxnSpPr>
          <p:nvPr/>
        </p:nvCxnSpPr>
        <p:spPr>
          <a:xfrm>
            <a:off x="4572000" y="4419600"/>
            <a:ext cx="21336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05D31E6-7ED5-671E-0DE6-D6C8918DF432}"/>
              </a:ext>
            </a:extLst>
          </p:cNvPr>
          <p:cNvCxnSpPr>
            <a:cxnSpLocks/>
          </p:cNvCxnSpPr>
          <p:nvPr/>
        </p:nvCxnSpPr>
        <p:spPr>
          <a:xfrm>
            <a:off x="3886200" y="2971800"/>
            <a:ext cx="3429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1F1EC50-8A2F-604D-91FD-A8844FD4AC44}"/>
              </a:ext>
            </a:extLst>
          </p:cNvPr>
          <p:cNvCxnSpPr>
            <a:cxnSpLocks/>
          </p:cNvCxnSpPr>
          <p:nvPr/>
        </p:nvCxnSpPr>
        <p:spPr>
          <a:xfrm>
            <a:off x="4267200" y="3581400"/>
            <a:ext cx="27432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024AD55-2AD8-CE37-C606-CB665EDB5EAE}"/>
              </a:ext>
            </a:extLst>
          </p:cNvPr>
          <p:cNvCxnSpPr>
            <a:cxnSpLocks/>
          </p:cNvCxnSpPr>
          <p:nvPr/>
        </p:nvCxnSpPr>
        <p:spPr>
          <a:xfrm>
            <a:off x="6477000" y="5630033"/>
            <a:ext cx="0" cy="740629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D199AB2-78D0-811A-A4E1-4CE7638B8C8C}"/>
              </a:ext>
            </a:extLst>
          </p:cNvPr>
          <p:cNvCxnSpPr>
            <a:cxnSpLocks/>
          </p:cNvCxnSpPr>
          <p:nvPr/>
        </p:nvCxnSpPr>
        <p:spPr>
          <a:xfrm>
            <a:off x="5046784" y="5630033"/>
            <a:ext cx="584" cy="766177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94322FA-5BDE-080A-45BC-06EB842D8827}"/>
              </a:ext>
            </a:extLst>
          </p:cNvPr>
          <p:cNvCxnSpPr>
            <a:cxnSpLocks/>
          </p:cNvCxnSpPr>
          <p:nvPr/>
        </p:nvCxnSpPr>
        <p:spPr>
          <a:xfrm>
            <a:off x="6858000" y="4265319"/>
            <a:ext cx="0" cy="20795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0B8A5A1-874D-DFB5-C2FB-929637EF9B52}"/>
              </a:ext>
            </a:extLst>
          </p:cNvPr>
          <p:cNvCxnSpPr>
            <a:cxnSpLocks/>
          </p:cNvCxnSpPr>
          <p:nvPr/>
        </p:nvCxnSpPr>
        <p:spPr>
          <a:xfrm>
            <a:off x="4478215" y="4332142"/>
            <a:ext cx="0" cy="203852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2F3557C-28F0-34F5-5FE6-E9C29C99158F}"/>
              </a:ext>
            </a:extLst>
          </p:cNvPr>
          <p:cNvCxnSpPr>
            <a:cxnSpLocks/>
          </p:cNvCxnSpPr>
          <p:nvPr/>
        </p:nvCxnSpPr>
        <p:spPr>
          <a:xfrm>
            <a:off x="3733800" y="4259445"/>
            <a:ext cx="0" cy="20795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0B91B3A-0977-0674-2A2F-0A71B3B25DB6}"/>
              </a:ext>
            </a:extLst>
          </p:cNvPr>
          <p:cNvCxnSpPr>
            <a:cxnSpLocks/>
          </p:cNvCxnSpPr>
          <p:nvPr/>
        </p:nvCxnSpPr>
        <p:spPr>
          <a:xfrm>
            <a:off x="7476712" y="4290066"/>
            <a:ext cx="0" cy="2165709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B299E59-5FDA-25E5-8B71-00884461B3E5}"/>
              </a:ext>
            </a:extLst>
          </p:cNvPr>
          <p:cNvCxnSpPr>
            <a:cxnSpLocks/>
          </p:cNvCxnSpPr>
          <p:nvPr/>
        </p:nvCxnSpPr>
        <p:spPr>
          <a:xfrm>
            <a:off x="8534400" y="4291110"/>
            <a:ext cx="0" cy="2152249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2168658-F103-4C50-1AF6-E0A8275DFEF5}"/>
              </a:ext>
            </a:extLst>
          </p:cNvPr>
          <p:cNvCxnSpPr>
            <a:cxnSpLocks/>
          </p:cNvCxnSpPr>
          <p:nvPr/>
        </p:nvCxnSpPr>
        <p:spPr>
          <a:xfrm>
            <a:off x="2514600" y="4291110"/>
            <a:ext cx="0" cy="20795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A7FEA39-15AD-A39A-2971-23E8927658F1}"/>
              </a:ext>
            </a:extLst>
          </p:cNvPr>
          <p:cNvCxnSpPr>
            <a:cxnSpLocks/>
          </p:cNvCxnSpPr>
          <p:nvPr/>
        </p:nvCxnSpPr>
        <p:spPr>
          <a:xfrm>
            <a:off x="9469028" y="4226169"/>
            <a:ext cx="0" cy="20795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010668-9231-26E3-6068-95528308226A}"/>
              </a:ext>
            </a:extLst>
          </p:cNvPr>
          <p:cNvCxnSpPr>
            <a:cxnSpLocks/>
            <a:endCxn id="4" idx="2"/>
          </p:cNvCxnSpPr>
          <p:nvPr/>
        </p:nvCxnSpPr>
        <p:spPr>
          <a:xfrm flipH="1">
            <a:off x="5715000" y="1662682"/>
            <a:ext cx="6055553" cy="489051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6A0C4BB-19D9-3C73-2F42-1CA03F7014E8}"/>
              </a:ext>
            </a:extLst>
          </p:cNvPr>
          <p:cNvCxnSpPr>
            <a:cxnSpLocks/>
          </p:cNvCxnSpPr>
          <p:nvPr/>
        </p:nvCxnSpPr>
        <p:spPr>
          <a:xfrm>
            <a:off x="7520568" y="2664860"/>
            <a:ext cx="1660484" cy="124984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0603BF9-366B-156D-F6C9-9BBB5264F107}"/>
              </a:ext>
            </a:extLst>
          </p:cNvPr>
          <p:cNvCxnSpPr/>
          <p:nvPr/>
        </p:nvCxnSpPr>
        <p:spPr>
          <a:xfrm>
            <a:off x="7399820" y="3075636"/>
            <a:ext cx="1371600" cy="10668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9DFEF8F8-0D40-53DF-156C-85536516BAF1}"/>
              </a:ext>
            </a:extLst>
          </p:cNvPr>
          <p:cNvSpPr/>
          <p:nvPr/>
        </p:nvSpPr>
        <p:spPr>
          <a:xfrm rot="13094903">
            <a:off x="7117560" y="3742933"/>
            <a:ext cx="1202656" cy="4571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7F33821-4E8E-287A-55FD-CAD78F31EA80}"/>
              </a:ext>
            </a:extLst>
          </p:cNvPr>
          <p:cNvSpPr/>
          <p:nvPr/>
        </p:nvSpPr>
        <p:spPr>
          <a:xfrm rot="8092819">
            <a:off x="3180045" y="3888282"/>
            <a:ext cx="1023999" cy="4571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DE8A8D4-89F7-5EF2-D26A-4AF1DCAF4C95}"/>
              </a:ext>
            </a:extLst>
          </p:cNvPr>
          <p:cNvCxnSpPr>
            <a:cxnSpLocks/>
          </p:cNvCxnSpPr>
          <p:nvPr/>
        </p:nvCxnSpPr>
        <p:spPr>
          <a:xfrm flipH="1">
            <a:off x="2327883" y="2728691"/>
            <a:ext cx="1293739" cy="1218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427FF72-04C4-97B6-BB1F-9F4A2A44A452}"/>
              </a:ext>
            </a:extLst>
          </p:cNvPr>
          <p:cNvCxnSpPr>
            <a:cxnSpLocks/>
          </p:cNvCxnSpPr>
          <p:nvPr/>
        </p:nvCxnSpPr>
        <p:spPr>
          <a:xfrm flipH="1">
            <a:off x="2699924" y="3092199"/>
            <a:ext cx="1135380" cy="116724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631CC77-94BC-5BD6-179F-B2B6A1E01FC7}"/>
              </a:ext>
            </a:extLst>
          </p:cNvPr>
          <p:cNvCxnSpPr/>
          <p:nvPr/>
        </p:nvCxnSpPr>
        <p:spPr>
          <a:xfrm flipV="1">
            <a:off x="6664325" y="4191000"/>
            <a:ext cx="193675" cy="38100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056F737-30A2-CBEA-BF1E-86F4048DFE29}"/>
              </a:ext>
            </a:extLst>
          </p:cNvPr>
          <p:cNvCxnSpPr/>
          <p:nvPr/>
        </p:nvCxnSpPr>
        <p:spPr>
          <a:xfrm>
            <a:off x="6804538" y="4208640"/>
            <a:ext cx="2101362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C9E0BD9-B271-A939-D218-341CDD449988}"/>
              </a:ext>
            </a:extLst>
          </p:cNvPr>
          <p:cNvCxnSpPr>
            <a:cxnSpLocks/>
          </p:cNvCxnSpPr>
          <p:nvPr/>
        </p:nvCxnSpPr>
        <p:spPr>
          <a:xfrm flipV="1">
            <a:off x="8839200" y="3318201"/>
            <a:ext cx="1084384" cy="87279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427750E-D388-A8A6-746F-78E97A938243}"/>
              </a:ext>
            </a:extLst>
          </p:cNvPr>
          <p:cNvCxnSpPr/>
          <p:nvPr/>
        </p:nvCxnSpPr>
        <p:spPr>
          <a:xfrm>
            <a:off x="2415291" y="4297275"/>
            <a:ext cx="2101362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07F3E8E-A80E-7DEB-1D32-DF8F05E6ECB6}"/>
              </a:ext>
            </a:extLst>
          </p:cNvPr>
          <p:cNvCxnSpPr>
            <a:cxnSpLocks/>
          </p:cNvCxnSpPr>
          <p:nvPr/>
        </p:nvCxnSpPr>
        <p:spPr>
          <a:xfrm>
            <a:off x="4478215" y="4332142"/>
            <a:ext cx="176958" cy="23985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E6D025-66F8-956A-7881-A9C0E40590ED}"/>
              </a:ext>
            </a:extLst>
          </p:cNvPr>
          <p:cNvSpPr txBox="1"/>
          <p:nvPr/>
        </p:nvSpPr>
        <p:spPr>
          <a:xfrm>
            <a:off x="4754415" y="1379812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000" b="1" dirty="0"/>
              <a:t>MPGD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96B98A5-92A9-8D59-5892-7CEDB182B812}"/>
              </a:ext>
            </a:extLst>
          </p:cNvPr>
          <p:cNvCxnSpPr>
            <a:cxnSpLocks/>
          </p:cNvCxnSpPr>
          <p:nvPr/>
        </p:nvCxnSpPr>
        <p:spPr>
          <a:xfrm flipH="1">
            <a:off x="3505200" y="1822419"/>
            <a:ext cx="1212828" cy="1515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BF9A4BF-B278-579F-1E77-C599BB4B08EE}"/>
              </a:ext>
            </a:extLst>
          </p:cNvPr>
          <p:cNvCxnSpPr/>
          <p:nvPr/>
        </p:nvCxnSpPr>
        <p:spPr>
          <a:xfrm flipH="1">
            <a:off x="4394461" y="1865207"/>
            <a:ext cx="436392" cy="1029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8C17FCA-80FA-A5E9-361A-7A41B9BDDB93}"/>
              </a:ext>
            </a:extLst>
          </p:cNvPr>
          <p:cNvCxnSpPr>
            <a:cxnSpLocks/>
          </p:cNvCxnSpPr>
          <p:nvPr/>
        </p:nvCxnSpPr>
        <p:spPr>
          <a:xfrm flipH="1">
            <a:off x="2900862" y="1850643"/>
            <a:ext cx="1680521" cy="158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A872E64-02F7-3F02-679A-3A6F284D99F3}"/>
              </a:ext>
            </a:extLst>
          </p:cNvPr>
          <p:cNvCxnSpPr/>
          <p:nvPr/>
        </p:nvCxnSpPr>
        <p:spPr>
          <a:xfrm flipH="1">
            <a:off x="5008870" y="1916858"/>
            <a:ext cx="91665" cy="329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490C267-D088-F85E-BDEA-7E36CBC14FF9}"/>
              </a:ext>
            </a:extLst>
          </p:cNvPr>
          <p:cNvCxnSpPr/>
          <p:nvPr/>
        </p:nvCxnSpPr>
        <p:spPr>
          <a:xfrm flipH="1">
            <a:off x="5221583" y="1888884"/>
            <a:ext cx="98312" cy="916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B0DCD95-1444-0A47-DC72-E5E7F6090D39}"/>
              </a:ext>
            </a:extLst>
          </p:cNvPr>
          <p:cNvCxnSpPr/>
          <p:nvPr/>
        </p:nvCxnSpPr>
        <p:spPr>
          <a:xfrm flipH="1">
            <a:off x="5270739" y="1916858"/>
            <a:ext cx="63261" cy="1525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BB1FBE9-04B1-393F-8C96-2B2B1D057003}"/>
              </a:ext>
            </a:extLst>
          </p:cNvPr>
          <p:cNvCxnSpPr>
            <a:cxnSpLocks/>
          </p:cNvCxnSpPr>
          <p:nvPr/>
        </p:nvCxnSpPr>
        <p:spPr>
          <a:xfrm>
            <a:off x="5836048" y="1892548"/>
            <a:ext cx="2206239" cy="1285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8008B9A-5135-D92B-C403-0921CAE0590B}"/>
              </a:ext>
            </a:extLst>
          </p:cNvPr>
          <p:cNvCxnSpPr>
            <a:cxnSpLocks/>
          </p:cNvCxnSpPr>
          <p:nvPr/>
        </p:nvCxnSpPr>
        <p:spPr>
          <a:xfrm>
            <a:off x="5653783" y="1864081"/>
            <a:ext cx="1914233" cy="148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DB289490-E5B3-9EB4-6B53-F18CBE01D27A}"/>
              </a:ext>
            </a:extLst>
          </p:cNvPr>
          <p:cNvSpPr txBox="1"/>
          <p:nvPr/>
        </p:nvSpPr>
        <p:spPr>
          <a:xfrm>
            <a:off x="4883773" y="3912865"/>
            <a:ext cx="174118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Si / MPGD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682EDE1-BD57-0C24-ED20-E299E4A919F1}"/>
              </a:ext>
            </a:extLst>
          </p:cNvPr>
          <p:cNvSpPr txBox="1"/>
          <p:nvPr/>
        </p:nvSpPr>
        <p:spPr>
          <a:xfrm>
            <a:off x="5046785" y="5029200"/>
            <a:ext cx="1276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small" dirty="0"/>
              <a:t>   µ</a:t>
            </a:r>
            <a:r>
              <a:rPr lang="en-US" sz="2000" cap="small" dirty="0" err="1"/>
              <a:t>iniTPC</a:t>
            </a:r>
            <a:endParaRPr lang="en-US" sz="2000" cap="small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042AE01-5EA3-DD87-F9BD-BD860BE3C7E7}"/>
              </a:ext>
            </a:extLst>
          </p:cNvPr>
          <p:cNvSpPr txBox="1"/>
          <p:nvPr/>
        </p:nvSpPr>
        <p:spPr>
          <a:xfrm>
            <a:off x="1112102" y="2502993"/>
            <a:ext cx="129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DIRC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6E924D9-B753-A905-8957-25A4162F7A46}"/>
              </a:ext>
            </a:extLst>
          </p:cNvPr>
          <p:cNvSpPr txBox="1"/>
          <p:nvPr/>
        </p:nvSpPr>
        <p:spPr>
          <a:xfrm>
            <a:off x="3465972" y="3912530"/>
            <a:ext cx="113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</a:rPr>
              <a:t>AC-LGAD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5CD4796-0157-88F3-10ED-52104E1342AE}"/>
              </a:ext>
            </a:extLst>
          </p:cNvPr>
          <p:cNvSpPr txBox="1"/>
          <p:nvPr/>
        </p:nvSpPr>
        <p:spPr>
          <a:xfrm>
            <a:off x="7984588" y="5443183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Si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A520165-BC99-DEEE-41EC-20C5207162B6}"/>
              </a:ext>
            </a:extLst>
          </p:cNvPr>
          <p:cNvSpPr txBox="1"/>
          <p:nvPr/>
        </p:nvSpPr>
        <p:spPr>
          <a:xfrm>
            <a:off x="3207896" y="5339755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Si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D933118-2DE1-2219-A959-1C615FDFBDFE}"/>
              </a:ext>
            </a:extLst>
          </p:cNvPr>
          <p:cNvSpPr txBox="1"/>
          <p:nvPr/>
        </p:nvSpPr>
        <p:spPr>
          <a:xfrm>
            <a:off x="7294626" y="1111458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 </a:t>
            </a:r>
            <a:r>
              <a:rPr lang="en-US" dirty="0"/>
              <a:t>= +1.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E412B2-D715-9556-C874-3A990BA1985C}"/>
              </a:ext>
            </a:extLst>
          </p:cNvPr>
          <p:cNvSpPr txBox="1"/>
          <p:nvPr/>
        </p:nvSpPr>
        <p:spPr>
          <a:xfrm>
            <a:off x="10283104" y="175081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 </a:t>
            </a:r>
            <a:r>
              <a:rPr lang="en-US" dirty="0"/>
              <a:t>= +1.5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4BFAC00-27F4-15AF-AC2E-BA280E01472D}"/>
              </a:ext>
            </a:extLst>
          </p:cNvPr>
          <p:cNvSpPr txBox="1"/>
          <p:nvPr/>
        </p:nvSpPr>
        <p:spPr>
          <a:xfrm>
            <a:off x="2240981" y="1296124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 </a:t>
            </a:r>
            <a:r>
              <a:rPr lang="en-US" dirty="0"/>
              <a:t>= -1.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BEBB801-6091-FCBD-2F2F-9A1087D39BF3}"/>
              </a:ext>
            </a:extLst>
          </p:cNvPr>
          <p:cNvSpPr txBox="1"/>
          <p:nvPr/>
        </p:nvSpPr>
        <p:spPr>
          <a:xfrm>
            <a:off x="6624954" y="6305721"/>
            <a:ext cx="5033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50                      100                     150                      200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585C87-3E84-014F-1E58-23BD17575BB3}"/>
              </a:ext>
            </a:extLst>
          </p:cNvPr>
          <p:cNvSpPr txBox="1"/>
          <p:nvPr/>
        </p:nvSpPr>
        <p:spPr>
          <a:xfrm>
            <a:off x="-381001" y="6286733"/>
            <a:ext cx="5761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-200                    -150                    -100                  -50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1F92295-D0D0-D927-876A-0C6F865B1C94}"/>
              </a:ext>
            </a:extLst>
          </p:cNvPr>
          <p:cNvSpPr txBox="1"/>
          <p:nvPr/>
        </p:nvSpPr>
        <p:spPr>
          <a:xfrm>
            <a:off x="473565" y="36034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DC35D19-7973-0576-0678-D87A676ECD60}"/>
              </a:ext>
            </a:extLst>
          </p:cNvPr>
          <p:cNvSpPr txBox="1"/>
          <p:nvPr/>
        </p:nvSpPr>
        <p:spPr>
          <a:xfrm>
            <a:off x="329811" y="97372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96365FF-2884-72F5-71A8-122D8C541448}"/>
              </a:ext>
            </a:extLst>
          </p:cNvPr>
          <p:cNvCxnSpPr>
            <a:cxnSpLocks/>
          </p:cNvCxnSpPr>
          <p:nvPr/>
        </p:nvCxnSpPr>
        <p:spPr>
          <a:xfrm flipV="1">
            <a:off x="6804538" y="2637435"/>
            <a:ext cx="769741" cy="1550064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BFB7E5C-5F41-C6C2-8C07-F0BCC844BFE6}"/>
              </a:ext>
            </a:extLst>
          </p:cNvPr>
          <p:cNvCxnSpPr/>
          <p:nvPr/>
        </p:nvCxnSpPr>
        <p:spPr>
          <a:xfrm flipH="1" flipV="1">
            <a:off x="3619501" y="2654233"/>
            <a:ext cx="912726" cy="1636877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E7CBDF85-4B54-E88A-E560-82425436F114}"/>
              </a:ext>
            </a:extLst>
          </p:cNvPr>
          <p:cNvCxnSpPr>
            <a:cxnSpLocks/>
            <a:endCxn id="106" idx="0"/>
          </p:cNvCxnSpPr>
          <p:nvPr/>
        </p:nvCxnSpPr>
        <p:spPr>
          <a:xfrm flipH="1" flipV="1">
            <a:off x="2288512" y="3785977"/>
            <a:ext cx="179643" cy="506609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52CC7A1-B78A-6CC1-A64B-43B984524FAB}"/>
              </a:ext>
            </a:extLst>
          </p:cNvPr>
          <p:cNvSpPr/>
          <p:nvPr/>
        </p:nvSpPr>
        <p:spPr>
          <a:xfrm rot="16200000" flipV="1">
            <a:off x="319625" y="4331103"/>
            <a:ext cx="3035012" cy="729477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3B91760-BB82-6646-9031-3600E539F67D}"/>
              </a:ext>
            </a:extLst>
          </p:cNvPr>
          <p:cNvSpPr txBox="1"/>
          <p:nvPr/>
        </p:nvSpPr>
        <p:spPr>
          <a:xfrm>
            <a:off x="1450312" y="378597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pfRICH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486ABFB-5173-39F4-92EB-F5B4B801D717}"/>
              </a:ext>
            </a:extLst>
          </p:cNvPr>
          <p:cNvSpPr/>
          <p:nvPr/>
        </p:nvSpPr>
        <p:spPr>
          <a:xfrm>
            <a:off x="10263768" y="2518310"/>
            <a:ext cx="1047828" cy="3825416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95D3F68-31B5-4F41-48A3-1816BF6C9B82}"/>
              </a:ext>
            </a:extLst>
          </p:cNvPr>
          <p:cNvSpPr txBox="1"/>
          <p:nvPr/>
        </p:nvSpPr>
        <p:spPr>
          <a:xfrm>
            <a:off x="10377269" y="3761909"/>
            <a:ext cx="964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/>
              <a:t>dRICH</a:t>
            </a:r>
            <a:endParaRPr lang="en-US" sz="2000" b="1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58CB79E-6A7A-D97E-B71E-62549906CA48}"/>
              </a:ext>
            </a:extLst>
          </p:cNvPr>
          <p:cNvSpPr txBox="1"/>
          <p:nvPr/>
        </p:nvSpPr>
        <p:spPr>
          <a:xfrm>
            <a:off x="6911138" y="3760074"/>
            <a:ext cx="113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</a:rPr>
              <a:t>AC-LGAD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1C23D6E-4EE0-A6A2-9D3E-D837CC9ED4DF}"/>
              </a:ext>
            </a:extLst>
          </p:cNvPr>
          <p:cNvSpPr/>
          <p:nvPr/>
        </p:nvSpPr>
        <p:spPr>
          <a:xfrm>
            <a:off x="856895" y="2783055"/>
            <a:ext cx="69789" cy="340081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3531F6A-F3CD-E323-3A71-F3B2C870BF39}"/>
              </a:ext>
            </a:extLst>
          </p:cNvPr>
          <p:cNvSpPr/>
          <p:nvPr/>
        </p:nvSpPr>
        <p:spPr>
          <a:xfrm>
            <a:off x="11504440" y="2514540"/>
            <a:ext cx="72661" cy="374886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F887307-3CD2-8967-084A-558B56B29D73}"/>
              </a:ext>
            </a:extLst>
          </p:cNvPr>
          <p:cNvSpPr txBox="1"/>
          <p:nvPr/>
        </p:nvSpPr>
        <p:spPr>
          <a:xfrm>
            <a:off x="881209" y="4524337"/>
            <a:ext cx="94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ToF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24D584A-20D6-9787-74CF-B377BDF2A4D9}"/>
              </a:ext>
            </a:extLst>
          </p:cNvPr>
          <p:cNvSpPr txBox="1"/>
          <p:nvPr/>
        </p:nvSpPr>
        <p:spPr>
          <a:xfrm>
            <a:off x="11519967" y="2741086"/>
            <a:ext cx="94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ToF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7F8BA85-624F-D4B6-8392-3DDE0E7B563F}"/>
              </a:ext>
            </a:extLst>
          </p:cNvPr>
          <p:cNvCxnSpPr>
            <a:cxnSpLocks/>
          </p:cNvCxnSpPr>
          <p:nvPr/>
        </p:nvCxnSpPr>
        <p:spPr>
          <a:xfrm>
            <a:off x="682917" y="6305721"/>
            <a:ext cx="4393197" cy="38005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6C000A1-5888-CF5B-6428-40E64820CC47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-195395" y="1733957"/>
            <a:ext cx="5910395" cy="481924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390AAAC-0CA6-D117-4F5B-9E0EA07E6549}"/>
              </a:ext>
            </a:extLst>
          </p:cNvPr>
          <p:cNvSpPr txBox="1"/>
          <p:nvPr/>
        </p:nvSpPr>
        <p:spPr>
          <a:xfrm>
            <a:off x="180215" y="174791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 </a:t>
            </a:r>
            <a:r>
              <a:rPr lang="en-US" dirty="0"/>
              <a:t>= -1.5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3708124-0074-0CB4-9E74-57C8028F07B3}"/>
              </a:ext>
            </a:extLst>
          </p:cNvPr>
          <p:cNvCxnSpPr>
            <a:cxnSpLocks/>
          </p:cNvCxnSpPr>
          <p:nvPr/>
        </p:nvCxnSpPr>
        <p:spPr>
          <a:xfrm>
            <a:off x="3126712" y="4226169"/>
            <a:ext cx="0" cy="20795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71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787</Words>
  <Application>Microsoft Office PowerPoint</Application>
  <PresentationFormat>Widescreen</PresentationFormat>
  <Paragraphs>113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Some comments to Detector 1 tracking /PID optimization discussion. What is the reason to utilize miniTPC with GridPix readout</vt:lpstr>
      <vt:lpstr>To start the discussion connected to BARREL tracking / PID setup. </vt:lpstr>
      <vt:lpstr>     Does current “EIC Detector 1” proposal fit the YR guidance?</vt:lpstr>
      <vt:lpstr>PowerPoint Presentation</vt:lpstr>
      <vt:lpstr>  Tracking – PID -- EMCAL: optimization together</vt:lpstr>
      <vt:lpstr>PowerPoint Presentation</vt:lpstr>
      <vt:lpstr>PowerPoint Presentation</vt:lpstr>
      <vt:lpstr>PowerPoint Presentation</vt:lpstr>
      <vt:lpstr>Cartoon, as an idea for possible D1 setup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Smirnov, Nikolai</dc:creator>
  <cp:lastModifiedBy>Smirnov, Nikolai</cp:lastModifiedBy>
  <cp:revision>31</cp:revision>
  <cp:lastPrinted>2022-06-28T21:00:38Z</cp:lastPrinted>
  <dcterms:created xsi:type="dcterms:W3CDTF">2022-01-17T21:27:24Z</dcterms:created>
  <dcterms:modified xsi:type="dcterms:W3CDTF">2022-07-14T15:00:13Z</dcterms:modified>
</cp:coreProperties>
</file>