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8" r:id="rId6"/>
    <p:sldId id="260" r:id="rId7"/>
    <p:sldId id="261" r:id="rId8"/>
    <p:sldId id="262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80" autoAdjust="0"/>
    <p:restoredTop sz="94669" autoAdjust="0"/>
  </p:normalViewPr>
  <p:slideViewPr>
    <p:cSldViewPr snapToGrid="0">
      <p:cViewPr varScale="1">
        <p:scale>
          <a:sx n="79" d="100"/>
          <a:sy n="79" d="100"/>
        </p:scale>
        <p:origin x="16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171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F879-B82D-48BE-AE1A-1A68A9C7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40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82B34-7F04-4D96-8B81-FCC66FDF4D04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49CAC-6F27-4C45-86AC-415F29B5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5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9CAC-6F27-4C45-86AC-415F29B5A5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0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9CAC-6F27-4C45-86AC-415F29B5A5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7A80-040C-4401-8544-3D4F5C90F631}" type="datetime1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C235-58B6-4E97-9C69-C10148704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8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E05F-A2B2-44EF-A7DC-9EEA72B50354}" type="datetime1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C235-58B6-4E97-9C69-C10148704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0EA-C734-41AD-B520-3770AB4D4E9E}" type="datetime1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C235-58B6-4E97-9C69-C10148704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1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5AFE-C42F-430F-84A5-1A31E3D58C1C}" type="datetime1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C235-58B6-4E97-9C69-C10148704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0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1C11-A221-4475-807B-88EE90FD5C6A}" type="datetime1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C235-58B6-4E97-9C69-C10148704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859D-4DAB-43BD-914F-28FA885184F9}" type="datetime1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C235-58B6-4E97-9C69-C10148704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9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CE42-C547-465A-B223-072ABF31DF77}" type="datetime1">
              <a:rPr lang="en-US" smtClean="0"/>
              <a:t>12/23/2015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C235-58B6-4E97-9C69-C10148704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3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8620-074A-4D1B-B608-4AF1A049199B}" type="datetime1">
              <a:rPr lang="en-US" smtClean="0"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C235-58B6-4E97-9C69-C10148704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9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0DEE7D0-2234-48F8-81AB-C73DC676DC9C}" type="datetime1">
              <a:rPr lang="en-US" smtClean="0"/>
              <a:t>12/23/2015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3A8C235-58B6-4E97-9C69-C10148704C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7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9981-01C1-42B8-BEDB-A72C71CD89D0}" type="datetime1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C235-58B6-4E97-9C69-C10148704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406D-2928-4CBC-B14A-3DAC768373DC}" type="datetime1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C235-58B6-4E97-9C69-C10148704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85664E9-30B6-46EF-9F41-02BEEBB48B5F}" type="datetime1">
              <a:rPr lang="en-US" smtClean="0"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3A8C235-58B6-4E97-9C69-C10148704C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7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hyperlink" Target="https://collab.external.bnl.gov/sites/sPHENIX-Magnet/Shared%20Documents/Forms/AllItems.aspx?RootFolder=/sites/sPHENIX-Magnet/Shared%20Documents/100%20A%20Tes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400550" y="6356350"/>
            <a:ext cx="2057400" cy="365125"/>
          </a:xfrm>
        </p:spPr>
        <p:txBody>
          <a:bodyPr/>
          <a:lstStyle/>
          <a:p>
            <a:pPr>
              <a:defRPr/>
            </a:pPr>
            <a:fld id="{DDBD46D7-E323-466B-B3EE-65C460CF99CE}" type="datetime1">
              <a:rPr lang="en-US" smtClean="0"/>
              <a:t>12/23/2015</a:t>
            </a:fld>
            <a:endParaRPr lang="en-US" dirty="0"/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F32F23C-9CE0-4285-82B9-7854893FA4F8}" type="slidenum">
              <a:rPr lang="en-US" altLang="en-US" sz="1125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125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039" y="42908"/>
            <a:ext cx="8896961" cy="6813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75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en-US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lvl="0" indent="-257175" algn="just">
              <a:buBlip>
                <a:blip r:embed="rId3"/>
              </a:buBlip>
              <a:defRPr/>
            </a:pP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field-joint progress / Heat Shield arrived / Linear Pot. 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Installed (?)</a:t>
            </a:r>
            <a:endParaRPr lang="en-US" sz="23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lvl="0" indent="-257175" algn="just">
              <a:buBlip>
                <a:blip r:embed="rId3"/>
              </a:buBlip>
              <a:defRPr/>
            </a:pPr>
            <a:endParaRPr lang="en-US" sz="23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lvl="0" indent="-257175">
              <a:buBlip>
                <a:blip r:embed="rId3"/>
              </a:buBlip>
              <a:defRPr/>
            </a:pP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travelers available for the low-power test, please check : 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://collab.external.bnl.gov/sites/sPHENIX-Magnet/Shared%20Documents/Forms/AllItems.aspx?RootFolder=%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2Fsites%2FsPHENIX%2DMagnet%2FShared%20Documents%2F100%20A%20Test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3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lvl="0" indent="-257175">
              <a:buBlip>
                <a:blip r:embed="rId3"/>
              </a:buBlip>
              <a:defRPr/>
            </a:pP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out of 13 PCSS/ATS items have been checked off (see next page):</a:t>
            </a:r>
            <a:endParaRPr lang="en-US" sz="23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0075" lvl="1" indent="-257175">
              <a:buBlip>
                <a:blip r:embed="rId5"/>
              </a:buBlip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I’ll make sure every safety procedure is done before we raise to 100 A</a:t>
            </a:r>
          </a:p>
          <a:p>
            <a:pPr marL="600075" lvl="1" indent="-257175">
              <a:buBlip>
                <a:blip r:embed="rId5"/>
              </a:buBlip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ASSRC/ESRC also have a checkoff list in MCR (which is ~similar)</a:t>
            </a:r>
          </a:p>
          <a:p>
            <a:pPr marL="342900" lvl="1">
              <a:defRPr/>
            </a:pPr>
            <a:endParaRPr lang="en-US" sz="23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lvl="0" indent="-257175">
              <a:buBlip>
                <a:blip r:embed="rId3"/>
              </a:buBlip>
              <a:defRPr/>
            </a:pP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BaBar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refrigerator ?</a:t>
            </a:r>
            <a:b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lvl="1" indent="-257175">
              <a:buBlip>
                <a:blip r:embed="rId3"/>
              </a:buBlip>
              <a:defRPr/>
            </a:pPr>
            <a:r>
              <a:rPr lang="en-US" sz="2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ield 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mapping scope and the future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schemes (standalone vs tapping-into-RHIC) 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3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lvl="1" indent="-257175">
              <a:buBlip>
                <a:blip r:embed="rId3"/>
              </a:buBlip>
              <a:defRPr/>
            </a:pP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endParaRPr lang="en-US" sz="23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400550" y="6356350"/>
            <a:ext cx="2057400" cy="365125"/>
          </a:xfrm>
        </p:spPr>
        <p:txBody>
          <a:bodyPr/>
          <a:lstStyle/>
          <a:p>
            <a:pPr>
              <a:defRPr/>
            </a:pPr>
            <a:fld id="{48A5B532-981B-43AA-B570-1E84A6EBB33E}" type="datetime1">
              <a:rPr lang="en-US" smtClean="0"/>
              <a:t>12/23/2015</a:t>
            </a:fld>
            <a:endParaRPr lang="en-US" dirty="0"/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BF32F23C-9CE0-4285-82B9-7854893FA4F8}" type="slidenum">
              <a:rPr lang="en-US" altLang="en-US" sz="1125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en-US" sz="1125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344" y="307872"/>
            <a:ext cx="3657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 items: </a:t>
            </a:r>
          </a:p>
          <a:p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July </a:t>
            </a:r>
            <a:r>
              <a:rPr lang="en-US" dirty="0"/>
              <a:t>24, 2015: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Closed ATS 8498 1.2</a:t>
            </a:r>
          </a:p>
          <a:p>
            <a:r>
              <a:rPr lang="en-US" dirty="0">
                <a:solidFill>
                  <a:srgbClr val="FF0000"/>
                </a:solidFill>
              </a:rPr>
              <a:t>Closed ATS 8498 1.5</a:t>
            </a:r>
          </a:p>
          <a:p>
            <a:endParaRPr lang="en-US" dirty="0"/>
          </a:p>
          <a:p>
            <a:r>
              <a:rPr lang="en-US" dirty="0"/>
              <a:t>Aug. 7, 2015:</a:t>
            </a:r>
          </a:p>
          <a:p>
            <a:r>
              <a:rPr lang="en-US" dirty="0">
                <a:solidFill>
                  <a:srgbClr val="FF0000"/>
                </a:solidFill>
              </a:rPr>
              <a:t>Closed ATS 8498 1.4</a:t>
            </a:r>
          </a:p>
          <a:p>
            <a:endParaRPr lang="en-US" dirty="0"/>
          </a:p>
          <a:p>
            <a:r>
              <a:rPr lang="en-US" dirty="0"/>
              <a:t>Nov. 13, 2015: </a:t>
            </a:r>
          </a:p>
          <a:p>
            <a:r>
              <a:rPr lang="en-US" dirty="0">
                <a:solidFill>
                  <a:srgbClr val="FF0000"/>
                </a:solidFill>
              </a:rPr>
              <a:t>Closed ATS 8498 1.3</a:t>
            </a:r>
          </a:p>
          <a:p>
            <a:endParaRPr lang="en-US" dirty="0"/>
          </a:p>
          <a:p>
            <a:r>
              <a:rPr lang="en-US" dirty="0"/>
              <a:t>Dec. 4, 2015: </a:t>
            </a:r>
          </a:p>
          <a:p>
            <a:r>
              <a:rPr lang="en-US" dirty="0">
                <a:solidFill>
                  <a:srgbClr val="FF0000"/>
                </a:solidFill>
              </a:rPr>
              <a:t>Closed ATS 8498 1.6</a:t>
            </a:r>
          </a:p>
          <a:p>
            <a:endParaRPr lang="en-US" dirty="0"/>
          </a:p>
          <a:p>
            <a:r>
              <a:rPr lang="en-US" dirty="0"/>
              <a:t>Dec. 11, 2015: </a:t>
            </a:r>
          </a:p>
          <a:p>
            <a:r>
              <a:rPr lang="en-US" dirty="0">
                <a:solidFill>
                  <a:srgbClr val="FF0000"/>
                </a:solidFill>
              </a:rPr>
              <a:t>Closed ATS 8498 1.10</a:t>
            </a:r>
          </a:p>
          <a:p>
            <a:endParaRPr lang="en-US" dirty="0"/>
          </a:p>
          <a:p>
            <a:r>
              <a:rPr lang="en-US" dirty="0"/>
              <a:t>Dec. 15, 2015: </a:t>
            </a:r>
          </a:p>
          <a:p>
            <a:r>
              <a:rPr lang="en-US" dirty="0">
                <a:solidFill>
                  <a:srgbClr val="FF0000"/>
                </a:solidFill>
              </a:rPr>
              <a:t>Closed ATS 8498 1.1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6208" y="495312"/>
            <a:ext cx="68031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Remaining LESHC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15-05 Review the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Magnet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items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 smtClean="0"/>
          </a:p>
          <a:p>
            <a:r>
              <a:rPr lang="en-US" dirty="0"/>
              <a:t>8498.1.7 - </a:t>
            </a:r>
            <a:r>
              <a:rPr lang="en-US" dirty="0" smtClean="0"/>
              <a:t>Action </a:t>
            </a:r>
            <a:r>
              <a:rPr lang="en-US" dirty="0"/>
              <a:t>Item 7: Ensure carbon steel anchored properly</a:t>
            </a:r>
          </a:p>
          <a:p>
            <a:r>
              <a:rPr lang="en-US" dirty="0"/>
              <a:t>8498.1.8 - </a:t>
            </a:r>
            <a:r>
              <a:rPr lang="en-US" dirty="0" smtClean="0"/>
              <a:t>Action </a:t>
            </a:r>
            <a:r>
              <a:rPr lang="en-US" dirty="0"/>
              <a:t>Item 8: Develop Green Sheet</a:t>
            </a:r>
          </a:p>
          <a:p>
            <a:r>
              <a:rPr lang="en-US" dirty="0"/>
              <a:t>8498.1.9 </a:t>
            </a:r>
            <a:r>
              <a:rPr lang="en-US" dirty="0" smtClean="0"/>
              <a:t>-Action </a:t>
            </a:r>
            <a:r>
              <a:rPr lang="en-US" dirty="0"/>
              <a:t>Item 9: Provide OP for new LN2 system</a:t>
            </a:r>
          </a:p>
          <a:p>
            <a:r>
              <a:rPr lang="en-US" dirty="0"/>
              <a:t>8498.1.11 - </a:t>
            </a:r>
            <a:r>
              <a:rPr lang="en-US" dirty="0" smtClean="0"/>
              <a:t>Action </a:t>
            </a:r>
            <a:r>
              <a:rPr lang="en-US" dirty="0"/>
              <a:t>Item 11: Have ESR/ASSRC reviews</a:t>
            </a:r>
          </a:p>
          <a:p>
            <a:r>
              <a:rPr lang="en-US" dirty="0"/>
              <a:t>8498.1.12 </a:t>
            </a:r>
            <a:r>
              <a:rPr lang="en-US" dirty="0" smtClean="0"/>
              <a:t>-Action </a:t>
            </a:r>
            <a:r>
              <a:rPr lang="en-US" dirty="0"/>
              <a:t>Item 12: Perform Magnet Safety Review</a:t>
            </a:r>
          </a:p>
          <a:p>
            <a:r>
              <a:rPr lang="en-US" dirty="0"/>
              <a:t>8498.1.13 - </a:t>
            </a:r>
            <a:r>
              <a:rPr lang="en-US" dirty="0" smtClean="0"/>
              <a:t>Action </a:t>
            </a:r>
            <a:r>
              <a:rPr lang="en-US" dirty="0"/>
              <a:t>Item 13: Verify piping installed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0722" y="3244334"/>
            <a:ext cx="902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zefoicfe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3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BF66-5ECC-4B3A-B408-16C108ED9D75}" type="datetime1">
              <a:rPr lang="en-US" smtClean="0"/>
              <a:t>12/23/2015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C235-58B6-4E97-9C69-C10148704CB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26" y="268224"/>
            <a:ext cx="135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BNL made Heat Shield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BF66-5ECC-4B3A-B408-16C108ED9D75}" type="datetime1">
              <a:rPr lang="en-US" smtClean="0"/>
              <a:t>12/23/2015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C235-58B6-4E97-9C69-C10148704CB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442" y="32059"/>
            <a:ext cx="135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Joints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2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BF66-5ECC-4B3A-B408-16C108ED9D75}" type="datetime1">
              <a:rPr lang="en-US" smtClean="0"/>
              <a:t>12/23/2015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C235-58B6-4E97-9C69-C10148704CB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442" y="32059"/>
            <a:ext cx="135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Joints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3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BF66-5ECC-4B3A-B408-16C108ED9D75}" type="datetime1">
              <a:rPr lang="en-US" smtClean="0"/>
              <a:t>12/23/2015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C235-58B6-4E97-9C69-C10148704CB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26" y="268224"/>
            <a:ext cx="135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Joints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6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7051A00D5AF47A732213FD862E4EF" ma:contentTypeVersion="0" ma:contentTypeDescription="Create a new document." ma:contentTypeScope="" ma:versionID="d1d3565193c5aa67aa5e6eb3295425a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75EC06-F674-4861-B7A6-AD55F1CF500F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3F4BCD3-E4FC-43DD-BF34-0C74897853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F515A21-33DC-4FD8-909F-B2EE8FD25F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1374</TotalTime>
  <Words>191</Words>
  <Application>Microsoft Office PowerPoint</Application>
  <PresentationFormat>On-screen Show (4:3)</PresentationFormat>
  <Paragraphs>60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C-AD RF group tests prevented us from doing the field-joint work</dc:title>
  <dc:creator>Yip, Kin</dc:creator>
  <cp:lastModifiedBy>Yip, Kin</cp:lastModifiedBy>
  <cp:revision>100</cp:revision>
  <dcterms:created xsi:type="dcterms:W3CDTF">2015-03-24T19:35:19Z</dcterms:created>
  <dcterms:modified xsi:type="dcterms:W3CDTF">2015-12-23T20:11:56Z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0x01010055D7051A00D5AF47A732213FD862E4EF</vt:lpwstr>
  </property>
</Properties>
</file>