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1111" r:id="rId2"/>
    <p:sldId id="3835" r:id="rId3"/>
    <p:sldId id="3896" r:id="rId4"/>
    <p:sldId id="3897" r:id="rId5"/>
    <p:sldId id="3898" r:id="rId6"/>
    <p:sldId id="3899" r:id="rId7"/>
    <p:sldId id="3836" r:id="rId8"/>
    <p:sldId id="268" r:id="rId9"/>
    <p:sldId id="3825" r:id="rId10"/>
    <p:sldId id="1534" r:id="rId11"/>
    <p:sldId id="1498" r:id="rId12"/>
    <p:sldId id="3692" r:id="rId13"/>
    <p:sldId id="3829" r:id="rId14"/>
    <p:sldId id="37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32FF"/>
    <a:srgbClr val="AAAAAA"/>
    <a:srgbClr val="76D6FF"/>
    <a:srgbClr val="9437FF"/>
    <a:srgbClr val="FF9300"/>
    <a:srgbClr val="008F00"/>
    <a:srgbClr val="FF40FF"/>
    <a:srgbClr val="00FA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11" autoAdjust="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168" y="192"/>
      </p:cViewPr>
      <p:guideLst>
        <p:guide orient="horz" pos="7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7/11/22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7/11/22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573624"/>
            <a:ext cx="2057400" cy="282094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3624"/>
            <a:ext cx="3086100" cy="28209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73624"/>
            <a:ext cx="2057400" cy="282094"/>
          </a:xfrm>
        </p:spPr>
        <p:txBody>
          <a:bodyPr/>
          <a:lstStyle>
            <a:lvl1pPr algn="l">
              <a:defRPr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580224"/>
            <a:ext cx="2057400" cy="282094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4"/>
            <a:ext cx="3086100" cy="282094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8684"/>
            <a:ext cx="2057400" cy="282094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584295"/>
            <a:ext cx="2057400" cy="27370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273705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4295"/>
            <a:ext cx="2057400" cy="273705"/>
          </a:xfrm>
        </p:spPr>
        <p:txBody>
          <a:bodyPr/>
          <a:lstStyle>
            <a:lvl1pPr algn="l">
              <a:defRPr sz="12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6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9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ABDE55-EEAC-324A-93F3-7DB08F00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578" y="2013802"/>
            <a:ext cx="9118359" cy="141519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 Hardware opportunities for PO</a:t>
            </a:r>
            <a:br>
              <a:rPr lang="en-US" sz="4000" b="1" dirty="0">
                <a:effectLst/>
              </a:rPr>
            </a:br>
            <a:endParaRPr lang="en-US" sz="4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0524F23-F0C2-EB46-A2B7-B22FC1120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5915" y="3218607"/>
            <a:ext cx="5414866" cy="4569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CF095-FBCC-454C-B2D8-B8BEE2C24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84"/>
          <a:stretch/>
        </p:blipFill>
        <p:spPr>
          <a:xfrm>
            <a:off x="5524299" y="6010384"/>
            <a:ext cx="355648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MAPS 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dirty="0" err="1"/>
              <a:t>Vertex</a:t>
            </a:r>
            <a:endParaRPr lang="en-US" dirty="0"/>
          </a:p>
        </p:txBody>
      </p:sp>
      <p:pic>
        <p:nvPicPr>
          <p:cNvPr id="24" name="Picture 23" descr="Chart&#10;&#10;Description automatically generated">
            <a:extLst>
              <a:ext uri="{FF2B5EF4-FFF2-40B4-BE49-F238E27FC236}">
                <a16:creationId xmlns:a16="http://schemas.microsoft.com/office/drawing/2014/main" id="{1E09ECE4-CD6D-8B40-9663-31AC31F4D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97"/>
          <a:stretch/>
        </p:blipFill>
        <p:spPr>
          <a:xfrm>
            <a:off x="5668901" y="1529176"/>
            <a:ext cx="3420743" cy="2850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BBE3AF-1C56-5841-9EE0-18CFC50DD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654" y="97441"/>
            <a:ext cx="3204957" cy="1359030"/>
          </a:xfrm>
          <a:prstGeom prst="rect">
            <a:avLst/>
          </a:prstGeom>
        </p:spPr>
      </p:pic>
      <p:sp>
        <p:nvSpPr>
          <p:cNvPr id="9" name="Concept Detectors…">
            <a:extLst>
              <a:ext uri="{FF2B5EF4-FFF2-40B4-BE49-F238E27FC236}">
                <a16:creationId xmlns:a16="http://schemas.microsoft.com/office/drawing/2014/main" id="{CE5A0A25-49FC-F245-86EC-03E5A12C7725}"/>
              </a:ext>
            </a:extLst>
          </p:cNvPr>
          <p:cNvSpPr txBox="1">
            <a:spLocks/>
          </p:cNvSpPr>
          <p:nvPr/>
        </p:nvSpPr>
        <p:spPr>
          <a:xfrm>
            <a:off x="0" y="643924"/>
            <a:ext cx="5587276" cy="2310454"/>
          </a:xfrm>
          <a:prstGeom prst="rect">
            <a:avLst/>
          </a:prstGeom>
        </p:spPr>
        <p:txBody>
          <a:bodyPr vert="horz" lIns="50800" tIns="50800" rIns="50800" bIns="50800" rtlCol="0" anchor="t">
            <a:noAutofit/>
          </a:bodyPr>
          <a:lstStyle>
            <a:lvl1pPr marL="342328" indent="-342328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1696" indent="-285276" algn="l" defTabSz="9128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1067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59749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393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0359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784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217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63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1275" lvl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32FF"/>
              </a:buClr>
              <a:buSzPct val="100000"/>
              <a:buFont typeface="Wingdings" pitchFamily="2" charset="2"/>
              <a:buChar char="q"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Arial"/>
              </a:rPr>
              <a:t>For primary and secondary vertex reconstruction </a:t>
            </a:r>
          </a:p>
          <a:p>
            <a:pPr marR="41275" lvl="0">
              <a:buClr>
                <a:srgbClr val="0432FF"/>
              </a:buClr>
              <a:buSzPct val="100000"/>
              <a:buFont typeface="Wingdings" pitchFamily="2" charset="2"/>
              <a:buChar char="q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Arial"/>
              </a:rPr>
              <a:t>Low material budget: 0.05% X/X</a:t>
            </a:r>
            <a:r>
              <a:rPr lang="en-US" sz="1800" baseline="-25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Arial"/>
              </a:rPr>
              <a:t>0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Arial"/>
              </a:rPr>
              <a:t> per layer 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  <a:sym typeface="Arial"/>
            </a:endParaRPr>
          </a:p>
          <a:p>
            <a:pPr marR="41275">
              <a:buClr>
                <a:srgbClr val="0432FF"/>
              </a:buClr>
              <a:buSzPct val="100000"/>
              <a:buFont typeface="Wingdings" pitchFamily="2" charset="2"/>
              <a:buChar char="q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  <a:sym typeface="Arial"/>
              </a:rPr>
              <a:t>High spatial resolution: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sym typeface="Arial"/>
              </a:rPr>
              <a:t>1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Symbol" charset="2"/>
                <a:sym typeface="Arial"/>
              </a:rPr>
              <a:t>0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pitchFamily="2" charset="2"/>
                <a:cs typeface="Symbol" charset="2"/>
                <a:sym typeface="Arial"/>
              </a:rPr>
              <a:t>m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Symbol" charset="2"/>
                <a:sym typeface="Arial"/>
              </a:rPr>
              <a:t>m pitch MAPS</a:t>
            </a:r>
          </a:p>
          <a:p>
            <a:pPr marL="0" marR="41275" lvl="0" indent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32FF"/>
              </a:buClr>
              <a:buSzPct val="100000"/>
              <a:buNone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Arial"/>
              </a:rPr>
              <a:t>     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  <a:sym typeface="Wingdings" pitchFamily="2" charset="2"/>
              </a:rPr>
              <a:t> ref. Alice ITS3</a:t>
            </a:r>
          </a:p>
          <a:p>
            <a:pPr marR="41275" lvl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32FF"/>
              </a:buClr>
              <a:buSzPct val="100000"/>
              <a:buFont typeface="Wingdings" pitchFamily="2" charset="2"/>
              <a:buChar char="q"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Wingdings" pitchFamily="2" charset="2"/>
              </a:rPr>
              <a:t>Compromise: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  <a:sym typeface="Arial"/>
            </a:endParaRPr>
          </a:p>
          <a:p>
            <a:pPr marL="317500" marR="41275" lvl="1" indent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32FF"/>
              </a:buClr>
              <a:buSzPct val="100000"/>
              <a:buNone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Symbol" charset="2"/>
                <a:sym typeface="Arial"/>
              </a:rPr>
              <a:t>20 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pitchFamily="2" charset="2"/>
                <a:cs typeface="Symbol" charset="2"/>
                <a:sym typeface="Arial"/>
              </a:rPr>
              <a:t>m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Symbol" charset="2"/>
                <a:sym typeface="Arial"/>
              </a:rPr>
              <a:t>m (or smaller) pixels and 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Arial"/>
              </a:rPr>
              <a:t>~0.3% X/X</a:t>
            </a:r>
            <a:r>
              <a:rPr lang="en-US" sz="1600" baseline="-25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Arial"/>
              </a:rPr>
              <a:t>0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Arial"/>
              </a:rPr>
              <a:t> per layer </a:t>
            </a:r>
            <a:endParaRPr lang="en-US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cs typeface="Symbol" charset="2"/>
              <a:sym typeface="Arial"/>
            </a:endParaRPr>
          </a:p>
          <a:p>
            <a:pPr marL="260985" marR="41275" indent="-342900">
              <a:buClr>
                <a:srgbClr val="0432FF"/>
              </a:buClr>
              <a:buSzPct val="100000"/>
              <a:buFont typeface="Wingdings" pitchFamily="2" charset="2"/>
              <a:buChar char="q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Symbol" charset="2"/>
                <a:sym typeface="Arial"/>
              </a:rPr>
              <a:t>Configuration: Barrel+ Disks for endcaps 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Symbol" charset="2"/>
            </a:endParaRP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BD46374E-4EE1-9D40-A858-4F75337DB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276" y="4387833"/>
            <a:ext cx="3460750" cy="22415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24BBB18-AB72-7E4D-B0AC-CC1F896D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pic>
        <p:nvPicPr>
          <p:cNvPr id="130049" name="Picture 1" descr="page18image56219744">
            <a:extLst>
              <a:ext uri="{FF2B5EF4-FFF2-40B4-BE49-F238E27FC236}">
                <a16:creationId xmlns:a16="http://schemas.microsoft.com/office/drawing/2014/main" id="{E3540FB2-D9B5-564F-9A60-57F1606C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" y="3212123"/>
            <a:ext cx="46990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09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Micro Pattern Gas Detectors</a:t>
            </a:r>
          </a:p>
        </p:txBody>
      </p:sp>
      <p:sp>
        <p:nvSpPr>
          <p:cNvPr id="7" name="Concept Detectors…">
            <a:extLst>
              <a:ext uri="{FF2B5EF4-FFF2-40B4-BE49-F238E27FC236}">
                <a16:creationId xmlns:a16="http://schemas.microsoft.com/office/drawing/2014/main" id="{5F6DF9E0-EB66-BD4B-84EE-BF347B6AFE5D}"/>
              </a:ext>
            </a:extLst>
          </p:cNvPr>
          <p:cNvSpPr txBox="1">
            <a:spLocks/>
          </p:cNvSpPr>
          <p:nvPr/>
        </p:nvSpPr>
        <p:spPr>
          <a:xfrm>
            <a:off x="0" y="777202"/>
            <a:ext cx="5767755" cy="1196176"/>
          </a:xfrm>
          <a:prstGeom prst="rect">
            <a:avLst/>
          </a:prstGeom>
        </p:spPr>
        <p:txBody>
          <a:bodyPr vert="horz" lIns="50800" tIns="50800" rIns="50800" bIns="50800" rtlCol="0">
            <a:noAutofit/>
          </a:bodyPr>
          <a:lstStyle>
            <a:lvl1pPr marL="342328" indent="-342328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1696" indent="-285276" algn="l" defTabSz="9128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1067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59749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393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0359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784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217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63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1275" lvl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32FF"/>
              </a:buClr>
              <a:buSzPct val="100000"/>
              <a:buFont typeface="Wingdings" pitchFamily="2" charset="2"/>
              <a:buChar char="q"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  <a:sym typeface="Arial"/>
              </a:rPr>
              <a:t>To improve momentum resolution at large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  <a:sym typeface="Arial"/>
              </a:rPr>
              <a:t>rapidities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Arial"/>
              </a:rPr>
              <a:t>. 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  <a:sym typeface="Arial"/>
            </a:endParaRPr>
          </a:p>
          <a:p>
            <a:pPr marR="41275" lvl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32FF"/>
              </a:buClr>
              <a:buSzPct val="100000"/>
              <a:buFont typeface="Wingdings" pitchFamily="2" charset="2"/>
              <a:buChar char="q"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  <a:sym typeface="Arial"/>
              </a:rPr>
              <a:t>Spatial resolution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Arial"/>
              </a:rPr>
              <a:t> well below 100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pitchFamily="2" charset="2"/>
                <a:sym typeface="Arial"/>
              </a:rPr>
              <a:t>m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Arial"/>
              </a:rPr>
              <a:t>m</a:t>
            </a:r>
          </a:p>
          <a:p>
            <a:pPr marR="41275" lvl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32FF"/>
              </a:buClr>
              <a:buSzPct val="100000"/>
              <a:buFont typeface="Wingdings" pitchFamily="2" charset="2"/>
              <a:buChar char="q"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  <a:sym typeface="Arial"/>
              </a:rPr>
              <a:t>Large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Arial"/>
              </a:rPr>
              <a:t>-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  <a:sym typeface="Arial"/>
              </a:rPr>
              <a:t>area detector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sym typeface="Arial"/>
              </a:rPr>
              <a:t>s possible</a:t>
            </a:r>
          </a:p>
          <a:p>
            <a:pPr marR="41275" lvl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32FF"/>
              </a:buClr>
              <a:buSzPct val="100000"/>
              <a:buFont typeface="Wingdings" pitchFamily="2" charset="2"/>
              <a:buChar char="q"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  <a:sym typeface="Arial"/>
              </a:rPr>
              <a:t>Cost efficient compared to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  <a:sym typeface="Arial"/>
              </a:rPr>
              <a:t>silicon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85962D-410C-A74D-B5ED-6F27E9165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34" y="2119917"/>
            <a:ext cx="3509354" cy="229570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1B2D57-7AB0-4442-9E07-4EF544FCBD6A}"/>
              </a:ext>
            </a:extLst>
          </p:cNvPr>
          <p:cNvSpPr/>
          <p:nvPr/>
        </p:nvSpPr>
        <p:spPr>
          <a:xfrm>
            <a:off x="5433156" y="3521414"/>
            <a:ext cx="550728" cy="36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D74E76-EB6F-0D4C-9EE9-4EBBCFE01E0F}"/>
              </a:ext>
            </a:extLst>
          </p:cNvPr>
          <p:cNvSpPr/>
          <p:nvPr/>
        </p:nvSpPr>
        <p:spPr>
          <a:xfrm>
            <a:off x="5659790" y="4044169"/>
            <a:ext cx="324094" cy="22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652AF1-9C89-F14A-A6C8-F3DB4270E4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17013" r="3284" b="13609"/>
          <a:stretch/>
        </p:blipFill>
        <p:spPr>
          <a:xfrm flipH="1">
            <a:off x="5325289" y="4591226"/>
            <a:ext cx="3343845" cy="19447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40250B-2A07-CE40-BF54-8F82AB381271}"/>
              </a:ext>
            </a:extLst>
          </p:cNvPr>
          <p:cNvSpPr txBox="1"/>
          <p:nvPr/>
        </p:nvSpPr>
        <p:spPr>
          <a:xfrm>
            <a:off x="5422670" y="6213214"/>
            <a:ext cx="241284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2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EIC R&amp;D: large 2D GEM module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6C3F1AD-06CE-4241-BC52-36333A338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669" y="4698643"/>
            <a:ext cx="808236" cy="6555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64A7AE-7F2C-CE41-9BE3-7571119BF49F}"/>
              </a:ext>
            </a:extLst>
          </p:cNvPr>
          <p:cNvSpPr txBox="1"/>
          <p:nvPr/>
        </p:nvSpPr>
        <p:spPr>
          <a:xfrm>
            <a:off x="6358849" y="5467907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~900mm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4944E7-69B3-FF4B-B828-D202F01E8BBC}"/>
              </a:ext>
            </a:extLst>
          </p:cNvPr>
          <p:cNvCxnSpPr>
            <a:cxnSpLocks/>
          </p:cNvCxnSpPr>
          <p:nvPr/>
        </p:nvCxnSpPr>
        <p:spPr>
          <a:xfrm>
            <a:off x="5433156" y="5480309"/>
            <a:ext cx="2186844" cy="0"/>
          </a:xfrm>
          <a:prstGeom prst="straightConnector1">
            <a:avLst/>
          </a:prstGeom>
          <a:ln>
            <a:solidFill>
              <a:schemeClr val="bg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hart, scatter chart&#10;&#10;Description automatically generated">
            <a:extLst>
              <a:ext uri="{FF2B5EF4-FFF2-40B4-BE49-F238E27FC236}">
                <a16:creationId xmlns:a16="http://schemas.microsoft.com/office/drawing/2014/main" id="{F81622F0-126D-5F42-823B-C53191AB5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655" y="4860842"/>
            <a:ext cx="3319540" cy="1856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A67EEC-3A01-C741-92FB-119D3C6AF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33410"/>
            <a:ext cx="3205542" cy="135927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B48C9-8ADC-A349-AE42-D1385AAE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pic>
        <p:nvPicPr>
          <p:cNvPr id="9" name="Picture 8" descr="Arrow&#10;&#10;Description automatically generated with low confidence">
            <a:extLst>
              <a:ext uri="{FF2B5EF4-FFF2-40B4-BE49-F238E27FC236}">
                <a16:creationId xmlns:a16="http://schemas.microsoft.com/office/drawing/2014/main" id="{9DB0D42F-18B4-6940-A73B-908545D1BE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08" r="8269"/>
          <a:stretch/>
        </p:blipFill>
        <p:spPr>
          <a:xfrm>
            <a:off x="293076" y="2419616"/>
            <a:ext cx="3778376" cy="23847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45FB25-BF71-CF41-A2A0-59947D54E18C}"/>
              </a:ext>
            </a:extLst>
          </p:cNvPr>
          <p:cNvSpPr txBox="1"/>
          <p:nvPr/>
        </p:nvSpPr>
        <p:spPr>
          <a:xfrm>
            <a:off x="1585155" y="425511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Comic Sans MS" panose="030F0902030302020204" pitchFamily="66" charset="0"/>
              </a:rPr>
              <a:t>MPGDs</a:t>
            </a:r>
          </a:p>
        </p:txBody>
      </p:sp>
    </p:spTree>
    <p:extLst>
      <p:ext uri="{BB962C8B-B14F-4D97-AF65-F5344CB8AC3E}">
        <p14:creationId xmlns:p14="http://schemas.microsoft.com/office/powerpoint/2010/main" val="32585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45A7A5-E889-5046-AAFE-E55E331BE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Tracking: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Silicon – MAPS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already ongoing R&amp;D collaboration with CERN/ALICE ITS </a:t>
            </a:r>
          </a:p>
          <a:p>
            <a:pPr marL="457200" lvl="1" indent="0">
              <a:buNone/>
            </a:pPr>
            <a:r>
              <a:rPr lang="en-US" dirty="0"/>
              <a:t>    development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/>
              <a:t>low mass EIC ITS-3 based forward disks </a:t>
            </a:r>
          </a:p>
          <a:p>
            <a:pPr marL="914400" lvl="2" indent="0">
              <a:buNone/>
            </a:pPr>
            <a:r>
              <a:rPr lang="en-US" sz="1600" dirty="0"/>
              <a:t>    new development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existing ALPIDE alternative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EIC European Groups from UK and Italy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AC-LGAD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EIC triggered the formation of consortium between HEP and NP groups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Goal: push technology and readout development for many applications (tracking, </a:t>
            </a:r>
            <a:r>
              <a:rPr lang="en-US" dirty="0" err="1"/>
              <a:t>ToF</a:t>
            </a:r>
            <a:r>
              <a:rPr lang="en-US" dirty="0"/>
              <a:t>, …)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EIC European Groups from France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MPGDs – GEMs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GEM foils typically come from CERN for QA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 synergy with CERN RD-51 and 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ALICE new TPC GEM readout and COMPASS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EIC European Groups from Italy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82AE3B-363F-9744-AC07-0F184667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98F57-FABB-994B-A063-F0168AC8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Possible Synergy: Detector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11C5EB-8E28-BA46-815C-175ACE784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17013" r="3284" b="13609"/>
          <a:stretch/>
        </p:blipFill>
        <p:spPr>
          <a:xfrm flipH="1">
            <a:off x="5512663" y="4446941"/>
            <a:ext cx="3343845" cy="1944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D5F7F3-5F64-1D49-BF0A-9CF472B3E66B}"/>
              </a:ext>
            </a:extLst>
          </p:cNvPr>
          <p:cNvSpPr txBox="1"/>
          <p:nvPr/>
        </p:nvSpPr>
        <p:spPr>
          <a:xfrm>
            <a:off x="5610044" y="6068929"/>
            <a:ext cx="241284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2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EIC R&amp;D: large 2D GEM module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E213EB7-AF9C-3C49-A2E0-BE9D4D01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43" y="4554358"/>
            <a:ext cx="808236" cy="65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862255-C4B3-C944-9A36-A9111AFB9B0D}"/>
              </a:ext>
            </a:extLst>
          </p:cNvPr>
          <p:cNvSpPr txBox="1"/>
          <p:nvPr/>
        </p:nvSpPr>
        <p:spPr>
          <a:xfrm>
            <a:off x="6546223" y="5323622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~900mm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81580D-A8A6-4E49-B1B5-2C078A335A31}"/>
              </a:ext>
            </a:extLst>
          </p:cNvPr>
          <p:cNvCxnSpPr>
            <a:cxnSpLocks/>
          </p:cNvCxnSpPr>
          <p:nvPr/>
        </p:nvCxnSpPr>
        <p:spPr>
          <a:xfrm>
            <a:off x="5620530" y="5336024"/>
            <a:ext cx="2186844" cy="0"/>
          </a:xfrm>
          <a:prstGeom prst="straightConnector1">
            <a:avLst/>
          </a:prstGeom>
          <a:ln>
            <a:solidFill>
              <a:schemeClr val="bg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green&#10;&#10;Description automatically generated">
            <a:extLst>
              <a:ext uri="{FF2B5EF4-FFF2-40B4-BE49-F238E27FC236}">
                <a16:creationId xmlns:a16="http://schemas.microsoft.com/office/drawing/2014/main" id="{BCF27005-BE6E-BC43-8C48-B4B86E1491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89" t="11445"/>
          <a:stretch/>
        </p:blipFill>
        <p:spPr>
          <a:xfrm>
            <a:off x="5984892" y="1120140"/>
            <a:ext cx="2855005" cy="215609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DA73DB-2F08-3344-9714-9666ED12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0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Particle ID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A87A235-E666-1F40-A7BB-9DEE14752D2A}"/>
              </a:ext>
            </a:extLst>
          </p:cNvPr>
          <p:cNvSpPr txBox="1">
            <a:spLocks noChangeArrowheads="1"/>
          </p:cNvSpPr>
          <p:nvPr/>
        </p:nvSpPr>
        <p:spPr>
          <a:xfrm>
            <a:off x="90815" y="321490"/>
            <a:ext cx="8812877" cy="1682045"/>
          </a:xfrm>
          <a:prstGeom prst="rect">
            <a:avLst/>
          </a:prstGeom>
        </p:spPr>
        <p:txBody>
          <a:bodyPr vert="horz" lIns="91283" tIns="45642" rIns="91283" bIns="45642" rtlCol="0">
            <a:noAutofit/>
          </a:bodyPr>
          <a:lstStyle/>
          <a:p>
            <a:pPr marL="342900" marR="0" lvl="0" indent="-34290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32FF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84" charset="-128"/>
                <a:cs typeface="ＭＳ Ｐゴシック" pitchFamily="-84" charset="-128"/>
              </a:rPr>
              <a:t>In general, need to separate:</a:t>
            </a:r>
          </a:p>
          <a:p>
            <a:pPr marL="613220" marR="0" lvl="0" indent="-34290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84" charset="-128"/>
                <a:cs typeface="ＭＳ Ｐゴシック" pitchFamily="-84" charset="-128"/>
              </a:rPr>
              <a:t>Electrons from photons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 pitchFamily="-84" charset="-128"/>
                <a:cs typeface="ＭＳ Ｐゴシック" pitchFamily="-84" charset="-128"/>
                <a:sym typeface="Wingdings" pitchFamily="2" charset="2"/>
              </a:rPr>
              <a:t> 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2" charset="2"/>
                <a:ea typeface="ＭＳ Ｐゴシック" pitchFamily="-84" charset="-128"/>
                <a:cs typeface="ＭＳ Ｐゴシック" pitchFamily="-84" charset="-128"/>
                <a:sym typeface="Wingdings" pitchFamily="2" charset="2"/>
              </a:rPr>
              <a:t>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 pitchFamily="-84" charset="-128"/>
                <a:cs typeface="ＭＳ Ｐゴシック" pitchFamily="-84" charset="-128"/>
                <a:sym typeface="Wingdings" pitchFamily="2" charset="2"/>
              </a:rPr>
              <a:t> coverage in tracking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ＭＳ Ｐゴシック" pitchFamily="-84" charset="-128"/>
              <a:cs typeface="ＭＳ Ｐゴシック" pitchFamily="-84" charset="-128"/>
            </a:endParaRPr>
          </a:p>
          <a:p>
            <a:pPr marL="613220" indent="-342900" defTabSz="912853"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84" charset="-128"/>
                <a:cs typeface="ＭＳ Ｐゴシック" pitchFamily="-84" charset="-128"/>
              </a:rPr>
              <a:t>Electrons from charged hadrons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 pitchFamily="-84" charset="-128"/>
                <a:cs typeface="ＭＳ Ｐゴシック" pitchFamily="-84" charset="-128"/>
                <a:sym typeface="Wingdings" pitchFamily="2" charset="2"/>
              </a:rPr>
              <a:t>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mostly provided by calorimetry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pPr marL="613220" marR="0" lvl="0" indent="-34290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84" charset="-128"/>
                <a:cs typeface="ＭＳ Ｐゴシック" pitchFamily="-84" charset="-128"/>
              </a:rPr>
              <a:t>Charged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84" charset="-128"/>
                <a:cs typeface="ＭＳ Ｐゴシック" pitchFamily="-84" charset="-128"/>
              </a:rPr>
              <a:t>pions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84" charset="-128"/>
                <a:cs typeface="ＭＳ Ｐゴシック" pitchFamily="-84" charset="-128"/>
              </a:rPr>
              <a:t>, kaons and protons from each other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84" charset="-128"/>
                <a:cs typeface="ＭＳ Ｐゴシック" pitchFamily="-84" charset="-128"/>
                <a:sym typeface="Wingdings" pitchFamily="2" charset="2"/>
              </a:rPr>
              <a:t>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Cherenkov detectors</a:t>
            </a:r>
          </a:p>
          <a:p>
            <a:pPr marL="1070420" lvl="1" indent="-342900" defTabSz="912853"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400" kern="0" dirty="0">
                <a:solidFill>
                  <a:srgbClr val="0432FF"/>
                </a:solidFill>
                <a:latin typeface="+mj-lt"/>
              </a:rPr>
              <a:t>Cherenkov detectors, complemented by other technologies at lower momenta</a:t>
            </a:r>
          </a:p>
          <a:p>
            <a:pPr marL="270320" defTabSz="912853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n-US" dirty="0">
                <a:solidFill>
                  <a:srgbClr val="0432FF"/>
                </a:solidFill>
              </a:rPr>
              <a:t>Challenges: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600" dirty="0"/>
              <a:t>photon sensors in high magnetic field </a:t>
            </a:r>
            <a:r>
              <a:rPr lang="en-US" sz="1600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SiPMs</a:t>
            </a:r>
            <a:r>
              <a:rPr lang="en-US" sz="1600" dirty="0">
                <a:sym typeface="Wingdings" pitchFamily="2" charset="2"/>
              </a:rPr>
              <a:t> impact on streaming DAQ</a:t>
            </a:r>
            <a:endParaRPr lang="en-US" sz="1600" dirty="0"/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600" dirty="0"/>
              <a:t>high performance aerogel radiator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C23A8E-885C-094A-8CF2-2B8930E1CAEF}"/>
              </a:ext>
            </a:extLst>
          </p:cNvPr>
          <p:cNvCxnSpPr/>
          <p:nvPr/>
        </p:nvCxnSpPr>
        <p:spPr bwMode="auto">
          <a:xfrm>
            <a:off x="3482220" y="3912961"/>
            <a:ext cx="8030" cy="96386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EA32AD-A445-E34E-97D5-1A10FB026C88}"/>
              </a:ext>
            </a:extLst>
          </p:cNvPr>
          <p:cNvCxnSpPr>
            <a:cxnSpLocks/>
          </p:cNvCxnSpPr>
          <p:nvPr/>
        </p:nvCxnSpPr>
        <p:spPr bwMode="auto">
          <a:xfrm>
            <a:off x="4497254" y="3748478"/>
            <a:ext cx="280318" cy="32525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" name="Picture 13" descr="Screen Shot 2016-07-03 at 6.17.25 PM.png">
            <a:extLst>
              <a:ext uri="{FF2B5EF4-FFF2-40B4-BE49-F238E27FC236}">
                <a16:creationId xmlns:a16="http://schemas.microsoft.com/office/drawing/2014/main" id="{22510B74-5A50-3844-B23C-57B24723F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99" y="2653837"/>
            <a:ext cx="4576301" cy="26383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894502-08E9-FE4A-8E2E-20545BFBA1B5}"/>
              </a:ext>
            </a:extLst>
          </p:cNvPr>
          <p:cNvSpPr txBox="1"/>
          <p:nvPr/>
        </p:nvSpPr>
        <p:spPr>
          <a:xfrm rot="16200000">
            <a:off x="4037914" y="3147762"/>
            <a:ext cx="98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P [GeV]</a:t>
            </a:r>
            <a:endParaRPr lang="en-US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3028A0-6EEB-4049-89A1-8E606D3CF0F5}"/>
                  </a:ext>
                </a:extLst>
              </p:cNvPr>
              <p:cNvSpPr txBox="1"/>
              <p:nvPr/>
            </p:nvSpPr>
            <p:spPr>
              <a:xfrm>
                <a:off x="7906358" y="4984091"/>
                <a:ext cx="1083131" cy="4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3028A0-6EEB-4049-89A1-8E606D3CF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358" y="4984091"/>
                <a:ext cx="1083131" cy="4341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3E2FD4-E4F5-4C4E-A435-F3E8E706EDF0}"/>
              </a:ext>
            </a:extLst>
          </p:cNvPr>
          <p:cNvCxnSpPr>
            <a:cxnSpLocks/>
          </p:cNvCxnSpPr>
          <p:nvPr/>
        </p:nvCxnSpPr>
        <p:spPr bwMode="auto">
          <a:xfrm>
            <a:off x="5668735" y="3985977"/>
            <a:ext cx="739407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D8342B-4A68-BD49-BFB6-B6066D9008CF}"/>
              </a:ext>
            </a:extLst>
          </p:cNvPr>
          <p:cNvCxnSpPr>
            <a:cxnSpLocks/>
          </p:cNvCxnSpPr>
          <p:nvPr/>
        </p:nvCxnSpPr>
        <p:spPr bwMode="auto">
          <a:xfrm>
            <a:off x="6408142" y="4140433"/>
            <a:ext cx="585892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AE73A6-67A1-774F-A058-009BB82C2ABE}"/>
              </a:ext>
            </a:extLst>
          </p:cNvPr>
          <p:cNvCxnSpPr>
            <a:cxnSpLocks/>
          </p:cNvCxnSpPr>
          <p:nvPr/>
        </p:nvCxnSpPr>
        <p:spPr bwMode="auto">
          <a:xfrm>
            <a:off x="7004952" y="3061593"/>
            <a:ext cx="797401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75C1BB-D9D3-1D47-B62B-C4880391A9F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32034" y="3985977"/>
            <a:ext cx="25454" cy="104705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30F9CE-D7CA-D342-BEA1-AC8ADCAFCB7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29456" y="3061593"/>
            <a:ext cx="1" cy="199872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F39AA1F-C087-E74A-8405-CB26026B0FA8}"/>
              </a:ext>
            </a:extLst>
          </p:cNvPr>
          <p:cNvSpPr/>
          <p:nvPr/>
        </p:nvSpPr>
        <p:spPr>
          <a:xfrm>
            <a:off x="7737285" y="2786924"/>
            <a:ext cx="898290" cy="22790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34C6CC-7BEB-634A-B907-7AEB5F3B7FB3}"/>
              </a:ext>
            </a:extLst>
          </p:cNvPr>
          <p:cNvSpPr txBox="1"/>
          <p:nvPr/>
        </p:nvSpPr>
        <p:spPr>
          <a:xfrm>
            <a:off x="5733421" y="2775437"/>
            <a:ext cx="2902154" cy="39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Pythia MC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FE8826-B11F-6247-805D-D44FB46BE9AD}"/>
                  </a:ext>
                </a:extLst>
              </p:cNvPr>
              <p:cNvSpPr txBox="1"/>
              <p:nvPr/>
            </p:nvSpPr>
            <p:spPr>
              <a:xfrm>
                <a:off x="5305225" y="3074845"/>
                <a:ext cx="1699727" cy="45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𝐾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±</m:t>
                      </m:r>
                    </m:oMath>
                  </m:oMathPara>
                </a14:m>
                <a:endParaRPr lang="en-US" sz="1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FE8826-B11F-6247-805D-D44FB46BE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225" y="3074845"/>
                <a:ext cx="1699727" cy="458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109A6651-4D85-F248-932B-F3F5A7A09717}"/>
              </a:ext>
            </a:extLst>
          </p:cNvPr>
          <p:cNvSpPr/>
          <p:nvPr/>
        </p:nvSpPr>
        <p:spPr>
          <a:xfrm>
            <a:off x="4776599" y="4456505"/>
            <a:ext cx="200834" cy="598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7C4B69-9A19-644F-BDEF-441C9B3DF163}"/>
              </a:ext>
            </a:extLst>
          </p:cNvPr>
          <p:cNvCxnSpPr>
            <a:cxnSpLocks/>
          </p:cNvCxnSpPr>
          <p:nvPr/>
        </p:nvCxnSpPr>
        <p:spPr>
          <a:xfrm>
            <a:off x="4777572" y="5052757"/>
            <a:ext cx="38580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61AA8C0-4081-914F-A07B-E55E4E78190B}"/>
              </a:ext>
            </a:extLst>
          </p:cNvPr>
          <p:cNvSpPr/>
          <p:nvPr/>
        </p:nvSpPr>
        <p:spPr>
          <a:xfrm>
            <a:off x="4870778" y="2774518"/>
            <a:ext cx="829536" cy="224526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4C5BF8-C757-4B40-B066-0556BF23DEDB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4776599" y="4755686"/>
            <a:ext cx="82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95F16E-9FFB-8C41-8755-731A3D2232C2}"/>
              </a:ext>
            </a:extLst>
          </p:cNvPr>
          <p:cNvCxnSpPr>
            <a:cxnSpLocks/>
          </p:cNvCxnSpPr>
          <p:nvPr/>
        </p:nvCxnSpPr>
        <p:spPr>
          <a:xfrm flipV="1">
            <a:off x="4777572" y="4527204"/>
            <a:ext cx="60229" cy="6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64DA8D4-E4CD-C344-A550-3E73DFCCB826}"/>
              </a:ext>
            </a:extLst>
          </p:cNvPr>
          <p:cNvSpPr txBox="1"/>
          <p:nvPr/>
        </p:nvSpPr>
        <p:spPr>
          <a:xfrm>
            <a:off x="4753730" y="5207634"/>
            <a:ext cx="224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Physics requirements: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54C3A4-2963-C846-9E8A-DFED9C6B5416}"/>
              </a:ext>
            </a:extLst>
          </p:cNvPr>
          <p:cNvSpPr txBox="1"/>
          <p:nvPr/>
        </p:nvSpPr>
        <p:spPr>
          <a:xfrm>
            <a:off x="4716094" y="2389983"/>
            <a:ext cx="436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Illustration of  PID detectors achievements: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4951627-846C-5549-AC0D-BCEDBB0BF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52" y="2692639"/>
            <a:ext cx="4155986" cy="2814636"/>
          </a:xfrm>
          <a:prstGeom prst="rect">
            <a:avLst/>
          </a:prstGeom>
        </p:spPr>
      </p:pic>
      <p:sp>
        <p:nvSpPr>
          <p:cNvPr id="37" name="Curved Right Arrow 36">
            <a:extLst>
              <a:ext uri="{FF2B5EF4-FFF2-40B4-BE49-F238E27FC236}">
                <a16:creationId xmlns:a16="http://schemas.microsoft.com/office/drawing/2014/main" id="{2868348F-633D-1A47-8925-AECB4B9D11B3}"/>
              </a:ext>
            </a:extLst>
          </p:cNvPr>
          <p:cNvSpPr/>
          <p:nvPr/>
        </p:nvSpPr>
        <p:spPr bwMode="auto">
          <a:xfrm>
            <a:off x="287907" y="5738225"/>
            <a:ext cx="374941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B9D188-24FB-E045-B757-9EC6DD08389F}"/>
              </a:ext>
            </a:extLst>
          </p:cNvPr>
          <p:cNvSpPr txBox="1"/>
          <p:nvPr/>
        </p:nvSpPr>
        <p:spPr>
          <a:xfrm>
            <a:off x="662848" y="5633262"/>
            <a:ext cx="3449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  <a:latin typeface="+mj-lt"/>
              </a:rPr>
              <a:t>Need more than one technology to cover the entire momentum ranges at different </a:t>
            </a:r>
            <a:r>
              <a:rPr lang="en-US" sz="1600" dirty="0" err="1">
                <a:solidFill>
                  <a:srgbClr val="0432FF"/>
                </a:solidFill>
                <a:latin typeface="+mj-lt"/>
              </a:rPr>
              <a:t>rapidities</a:t>
            </a:r>
            <a:r>
              <a:rPr lang="en-US" sz="1600" dirty="0">
                <a:solidFill>
                  <a:srgbClr val="0432FF"/>
                </a:solidFill>
                <a:latin typeface="+mj-lt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2B822-5ECB-8A48-9770-5AFF88DF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F625748-51EF-2E45-B1D4-06721CFD7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46764"/>
              </p:ext>
            </p:extLst>
          </p:nvPr>
        </p:nvGraphicFramePr>
        <p:xfrm>
          <a:off x="4815999" y="5495152"/>
          <a:ext cx="3796837" cy="129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877">
                <a:tc>
                  <a:txBody>
                    <a:bodyPr/>
                    <a:lstStyle/>
                    <a:p>
                      <a:r>
                        <a:rPr lang="en-US" sz="1200"/>
                        <a:t>Rapidity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π/K/p and π0/</a:t>
                      </a:r>
                      <a:r>
                        <a:rPr lang="en-US" sz="1200" err="1"/>
                        <a:t>γ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e/h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Min </a:t>
                      </a:r>
                      <a:r>
                        <a:rPr lang="en-US" sz="1200" err="1"/>
                        <a:t>pT</a:t>
                      </a:r>
                      <a:r>
                        <a:rPr lang="en-US" sz="1200" baseline="0"/>
                        <a:t> (</a:t>
                      </a:r>
                      <a:r>
                        <a:rPr lang="en-US" sz="1200"/>
                        <a:t>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7">
                <a:tc>
                  <a:txBody>
                    <a:bodyPr/>
                    <a:lstStyle/>
                    <a:p>
                      <a:r>
                        <a:rPr lang="en-US" sz="1200"/>
                        <a:t>-3.5 − -1.0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 GeV/c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18 GeV/c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100 MeV/c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-1.0 − 1.0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8-10 GeV/c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 GeV/c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100 MeV/c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 1.0 − 3.5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50 GeV/c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 GeV/c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100 MeV/c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62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BB5FE-FCA9-6249-A071-4BC00CAB0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9883"/>
            <a:ext cx="8839220" cy="39658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27B74D-5B52-EA40-907D-F0AC7699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Far forward (hadron going) region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130E1B-2DF9-4C41-A366-EF826EB7A266}"/>
                  </a:ext>
                </a:extLst>
              </p:cNvPr>
              <p:cNvSpPr txBox="1"/>
              <p:nvPr/>
            </p:nvSpPr>
            <p:spPr>
              <a:xfrm>
                <a:off x="4572000" y="6228852"/>
                <a:ext cx="1505027" cy="54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𝑛𝑢𝑐𝑙𝑒𝑜𝑛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𝑏𝑒𝑎𝑚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130E1B-2DF9-4C41-A366-EF826EB7A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228852"/>
                <a:ext cx="1505027" cy="542393"/>
              </a:xfrm>
              <a:prstGeom prst="rect">
                <a:avLst/>
              </a:prstGeom>
              <a:blipFill>
                <a:blip r:embed="rId3"/>
                <a:stretch>
                  <a:fillRect l="-1681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F9E2B7-E858-4042-A079-B16C26EBADF0}"/>
              </a:ext>
            </a:extLst>
          </p:cNvPr>
          <p:cNvCxnSpPr/>
          <p:nvPr/>
        </p:nvCxnSpPr>
        <p:spPr>
          <a:xfrm flipH="1" flipV="1">
            <a:off x="8245646" y="5540676"/>
            <a:ext cx="737330" cy="338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Point Star 8">
            <a:extLst>
              <a:ext uri="{FF2B5EF4-FFF2-40B4-BE49-F238E27FC236}">
                <a16:creationId xmlns:a16="http://schemas.microsoft.com/office/drawing/2014/main" id="{F289B0B9-B21D-A845-BBE5-9BA57DC7947D}"/>
              </a:ext>
            </a:extLst>
          </p:cNvPr>
          <p:cNvSpPr/>
          <p:nvPr/>
        </p:nvSpPr>
        <p:spPr>
          <a:xfrm>
            <a:off x="8883621" y="5710913"/>
            <a:ext cx="198711" cy="3382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0685C-C478-4B44-8D01-A049DDCE6F92}"/>
              </a:ext>
            </a:extLst>
          </p:cNvPr>
          <p:cNvSpPr txBox="1"/>
          <p:nvPr/>
        </p:nvSpPr>
        <p:spPr>
          <a:xfrm>
            <a:off x="8767076" y="6064971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838F78-787C-E146-A7E3-59F41C6CF0B0}"/>
              </a:ext>
            </a:extLst>
          </p:cNvPr>
          <p:cNvSpPr txBox="1"/>
          <p:nvPr/>
        </p:nvSpPr>
        <p:spPr>
          <a:xfrm rot="1255364">
            <a:off x="8655983" y="5219255"/>
            <a:ext cx="8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p/A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1F476EB-E2A0-0548-84D0-9AB77D14BFA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720" y="4508757"/>
              <a:ext cx="4439496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9832">
                      <a:extLst>
                        <a:ext uri="{9D8B030D-6E8A-4147-A177-3AD203B41FA5}">
                          <a16:colId xmlns:a16="http://schemas.microsoft.com/office/drawing/2014/main" val="693560367"/>
                        </a:ext>
                      </a:extLst>
                    </a:gridCol>
                    <a:gridCol w="1479832">
                      <a:extLst>
                        <a:ext uri="{9D8B030D-6E8A-4147-A177-3AD203B41FA5}">
                          <a16:colId xmlns:a16="http://schemas.microsoft.com/office/drawing/2014/main" val="3844769298"/>
                        </a:ext>
                      </a:extLst>
                    </a:gridCol>
                    <a:gridCol w="1479832">
                      <a:extLst>
                        <a:ext uri="{9D8B030D-6E8A-4147-A177-3AD203B41FA5}">
                          <a16:colId xmlns:a16="http://schemas.microsoft.com/office/drawing/2014/main" val="3101872643"/>
                        </a:ext>
                      </a:extLst>
                    </a:gridCol>
                  </a:tblGrid>
                  <a:tr h="191314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Detector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Angular accept. [</a:t>
                          </a:r>
                          <a:r>
                            <a:rPr lang="en-US" sz="1200" dirty="0" err="1"/>
                            <a:t>mrad</a:t>
                          </a:r>
                          <a:r>
                            <a:rPr lang="en-US" sz="12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</a:t>
                          </a:r>
                          <a:r>
                            <a:rPr lang="en-US" sz="1200" baseline="-25000" dirty="0"/>
                            <a:t>T</a:t>
                          </a:r>
                          <a:r>
                            <a:rPr lang="en-US" sz="1200" dirty="0"/>
                            <a:t> coverage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5864356"/>
                      </a:ext>
                    </a:extLst>
                  </a:tr>
                  <a:tr h="260727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ZDC @ ~30m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200"/>
                            <a:t>&lt;5.5 (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&gt;6)</m:t>
                              </m:r>
                            </m:oMath>
                          </a14:m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err="1"/>
                            <a:t>pT</a:t>
                          </a:r>
                          <a:r>
                            <a:rPr lang="en-US" sz="1200" dirty="0"/>
                            <a:t>&lt;1.3 GeV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0846356"/>
                      </a:ext>
                    </a:extLst>
                  </a:tr>
                  <a:tr h="364304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Roman Pots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0*&lt;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200"/>
                            <a:t>&lt;5.0 (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&gt;6)</m:t>
                              </m:r>
                            </m:oMath>
                          </a14:m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*Low </a:t>
                          </a:r>
                          <a:r>
                            <a:rPr lang="en-US" sz="1200" dirty="0" err="1"/>
                            <a:t>p</a:t>
                          </a:r>
                          <a:r>
                            <a:rPr lang="en-US" sz="1200" baseline="-25000" dirty="0" err="1"/>
                            <a:t>T</a:t>
                          </a:r>
                          <a:r>
                            <a:rPr lang="en-US" sz="1200" dirty="0"/>
                            <a:t>(t) cutoff (beam optics)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168202"/>
                      </a:ext>
                    </a:extLst>
                  </a:tr>
                  <a:tr h="364304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Off-Momentum Detectors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ea typeface="Cambria Math" panose="02040503050406030204" pitchFamily="18" charset="0"/>
                            </a:rPr>
                            <a:t>0.&lt;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200" dirty="0"/>
                            <a:t> &lt; 5.0</a:t>
                          </a:r>
                          <a:r>
                            <a:rPr lang="en-US" sz="1200" baseline="0" dirty="0"/>
                            <a:t> </a:t>
                          </a:r>
                          <a:r>
                            <a:rPr lang="en-US" sz="1200" dirty="0"/>
                            <a:t>(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&gt;6)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Low-rigidity particles from nuclear breakups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9399168"/>
                      </a:ext>
                    </a:extLst>
                  </a:tr>
                  <a:tr h="364304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B0 forward spectrometer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5.5&lt;</m:t>
                                </m:r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&lt;20.0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  <a:p>
                          <a:r>
                            <a:rPr lang="en-US" sz="1200" dirty="0"/>
                            <a:t>(4.6&lt;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&lt;5.9)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High </a:t>
                          </a:r>
                          <a:r>
                            <a:rPr lang="en-US" sz="1200" dirty="0" err="1"/>
                            <a:t>p</a:t>
                          </a:r>
                          <a:r>
                            <a:rPr lang="en-US" sz="1200" baseline="-25000" dirty="0" err="1"/>
                            <a:t>T</a:t>
                          </a:r>
                          <a:r>
                            <a:rPr lang="en-US" sz="1200" dirty="0"/>
                            <a:t>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9487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1F476EB-E2A0-0548-84D0-9AB77D14BF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1764820"/>
                  </p:ext>
                </p:extLst>
              </p:nvPr>
            </p:nvGraphicFramePr>
            <p:xfrm>
              <a:off x="38720" y="4508757"/>
              <a:ext cx="4439496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9832">
                      <a:extLst>
                        <a:ext uri="{9D8B030D-6E8A-4147-A177-3AD203B41FA5}">
                          <a16:colId xmlns:a16="http://schemas.microsoft.com/office/drawing/2014/main" val="693560367"/>
                        </a:ext>
                      </a:extLst>
                    </a:gridCol>
                    <a:gridCol w="1479832">
                      <a:extLst>
                        <a:ext uri="{9D8B030D-6E8A-4147-A177-3AD203B41FA5}">
                          <a16:colId xmlns:a16="http://schemas.microsoft.com/office/drawing/2014/main" val="3844769298"/>
                        </a:ext>
                      </a:extLst>
                    </a:gridCol>
                    <a:gridCol w="1479832">
                      <a:extLst>
                        <a:ext uri="{9D8B030D-6E8A-4147-A177-3AD203B41FA5}">
                          <a16:colId xmlns:a16="http://schemas.microsoft.com/office/drawing/2014/main" val="310187264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Detector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Angular accept. [</a:t>
                          </a:r>
                          <a:r>
                            <a:rPr lang="en-US" sz="1200" dirty="0" err="1"/>
                            <a:t>mrad</a:t>
                          </a:r>
                          <a:r>
                            <a:rPr lang="en-US" sz="12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</a:t>
                          </a:r>
                          <a:r>
                            <a:rPr lang="en-US" sz="1200" baseline="-25000" dirty="0"/>
                            <a:t>T</a:t>
                          </a:r>
                          <a:r>
                            <a:rPr lang="en-US" sz="1200" dirty="0"/>
                            <a:t> coverage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58643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ZDC @ ~30m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724" t="-168182" r="-101724" b="-5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err="1"/>
                            <a:t>pT</a:t>
                          </a:r>
                          <a:r>
                            <a:rPr lang="en-US" sz="1200" dirty="0"/>
                            <a:t>&lt;1.3 GeV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08463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Roman Pots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724" t="-163889" r="-101724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*Low </a:t>
                          </a:r>
                          <a:r>
                            <a:rPr lang="en-US" sz="1200" dirty="0" err="1"/>
                            <a:t>p</a:t>
                          </a:r>
                          <a:r>
                            <a:rPr lang="en-US" sz="1200" baseline="-25000" dirty="0" err="1"/>
                            <a:t>T</a:t>
                          </a:r>
                          <a:r>
                            <a:rPr lang="en-US" sz="1200" dirty="0"/>
                            <a:t>(t) cutoff (beam optics)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1682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Off-Momentum Detectors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724" t="-186275" r="-10172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Low-rigidity particles from nuclear breakups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939916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B0 forward spectrometer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724" t="-405556" r="-101724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High </a:t>
                          </a:r>
                          <a:r>
                            <a:rPr lang="en-US" sz="1200" dirty="0" err="1"/>
                            <a:t>p</a:t>
                          </a:r>
                          <a:r>
                            <a:rPr lang="en-US" sz="1200" baseline="-25000" dirty="0" err="1"/>
                            <a:t>T</a:t>
                          </a:r>
                          <a:r>
                            <a:rPr lang="en-US" sz="1200" dirty="0"/>
                            <a:t>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94871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8DC96E-7D68-6546-ADBC-A7C5A80F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5774DC-7211-0841-A122-91CF2921D3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46863" y="554067"/>
            <a:ext cx="3050345" cy="23042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EF30BA-8A9A-1B44-A36A-ED268F7960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492673" y="1726464"/>
            <a:ext cx="3651327" cy="197289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A73024-B593-AB40-9E6C-F337B4905C53}"/>
              </a:ext>
            </a:extLst>
          </p:cNvPr>
          <p:cNvSpPr/>
          <p:nvPr/>
        </p:nvSpPr>
        <p:spPr>
          <a:xfrm rot="1772609">
            <a:off x="4072544" y="1611423"/>
            <a:ext cx="1518803" cy="595516"/>
          </a:xfrm>
          <a:prstGeom prst="ellipse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7537C-0988-BF47-A450-F52624028BAC}"/>
              </a:ext>
            </a:extLst>
          </p:cNvPr>
          <p:cNvGrpSpPr/>
          <p:nvPr/>
        </p:nvGrpSpPr>
        <p:grpSpPr>
          <a:xfrm>
            <a:off x="4679811" y="494249"/>
            <a:ext cx="4333865" cy="3141962"/>
            <a:chOff x="2353429" y="3038833"/>
            <a:chExt cx="4333865" cy="314196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ADE0881-44C9-1845-B169-3FA215835085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2" t="44538" r="9680" b="11472"/>
            <a:stretch/>
          </p:blipFill>
          <p:spPr>
            <a:xfrm>
              <a:off x="2353429" y="3038833"/>
              <a:ext cx="4333865" cy="3141962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6FE750E-41B0-0745-A649-DC147287DEEF}"/>
                </a:ext>
              </a:extLst>
            </p:cNvPr>
            <p:cNvSpPr/>
            <p:nvPr/>
          </p:nvSpPr>
          <p:spPr>
            <a:xfrm>
              <a:off x="4365744" y="3038833"/>
              <a:ext cx="508764" cy="233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A05BD2-DD41-C64F-9F99-EF55AB272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63" t="32196" r="16435" b="12283"/>
          <a:stretch/>
        </p:blipFill>
        <p:spPr>
          <a:xfrm>
            <a:off x="302820" y="587830"/>
            <a:ext cx="2426879" cy="50643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E42BB-FAEF-024B-9CE9-16900566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9081247" cy="587828"/>
          </a:xfrm>
        </p:spPr>
        <p:txBody>
          <a:bodyPr>
            <a:normAutofit/>
          </a:bodyPr>
          <a:lstStyle/>
          <a:p>
            <a:r>
              <a:rPr lang="en-US" dirty="0"/>
              <a:t>Scope Experimental Equipment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4ABBC-7DEA-2F46-896B-A4E2512D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B11E19-8AB7-2C4C-B7E4-FA0D3C7934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92589" y="3584041"/>
            <a:ext cx="4183587" cy="3160264"/>
          </a:xfrm>
          <a:prstGeom prst="rect">
            <a:avLst/>
          </a:prstGeom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2ADD61-1C20-5542-BA9D-55E6A3601B52}"/>
              </a:ext>
            </a:extLst>
          </p:cNvPr>
          <p:cNvCxnSpPr>
            <a:cxnSpLocks/>
          </p:cNvCxnSpPr>
          <p:nvPr/>
        </p:nvCxnSpPr>
        <p:spPr>
          <a:xfrm flipV="1">
            <a:off x="7185403" y="3065300"/>
            <a:ext cx="1525460" cy="626799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5E72DA-1C28-BE49-AB20-4622B404927F}"/>
              </a:ext>
            </a:extLst>
          </p:cNvPr>
          <p:cNvCxnSpPr>
            <a:cxnSpLocks/>
          </p:cNvCxnSpPr>
          <p:nvPr/>
        </p:nvCxnSpPr>
        <p:spPr>
          <a:xfrm flipH="1" flipV="1">
            <a:off x="4908884" y="3104270"/>
            <a:ext cx="1936905" cy="587829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DA94A9C-D20C-CB4F-A7D6-4EF59A0CECFE}"/>
              </a:ext>
            </a:extLst>
          </p:cNvPr>
          <p:cNvSpPr/>
          <p:nvPr/>
        </p:nvSpPr>
        <p:spPr>
          <a:xfrm>
            <a:off x="6845788" y="3692098"/>
            <a:ext cx="351470" cy="49284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EECE9-90B2-4946-AE8D-BBD24FA53803}"/>
              </a:ext>
            </a:extLst>
          </p:cNvPr>
          <p:cNvSpPr txBox="1"/>
          <p:nvPr/>
        </p:nvSpPr>
        <p:spPr>
          <a:xfrm>
            <a:off x="2953346" y="1128180"/>
            <a:ext cx="1803400" cy="276999"/>
          </a:xfrm>
          <a:prstGeom prst="rect">
            <a:avLst/>
          </a:prstGeom>
          <a:solidFill>
            <a:srgbClr val="0432FF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hadronic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calorimeters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C25AC-D452-BF45-8179-6A58C9AD9E54}"/>
              </a:ext>
            </a:extLst>
          </p:cNvPr>
          <p:cNvSpPr txBox="1"/>
          <p:nvPr/>
        </p:nvSpPr>
        <p:spPr>
          <a:xfrm>
            <a:off x="3127730" y="1845730"/>
            <a:ext cx="1447800" cy="276999"/>
          </a:xfrm>
          <a:prstGeom prst="rect">
            <a:avLst/>
          </a:prstGeom>
          <a:solidFill>
            <a:srgbClr val="FF0000"/>
          </a:solidFill>
          <a:ln w="9525">
            <a:solidFill>
              <a:srgbClr val="0432FF">
                <a:alpha val="63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e/m calorimeters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C109DD-1D7A-224B-BC9C-6038CDEE7FC0}"/>
              </a:ext>
            </a:extLst>
          </p:cNvPr>
          <p:cNvSpPr txBox="1"/>
          <p:nvPr/>
        </p:nvSpPr>
        <p:spPr>
          <a:xfrm>
            <a:off x="3175235" y="2180836"/>
            <a:ext cx="1367076" cy="461665"/>
          </a:xfrm>
          <a:prstGeom prst="rect">
            <a:avLst/>
          </a:prstGeom>
          <a:solidFill>
            <a:srgbClr val="00FA00">
              <a:alpha val="64000"/>
            </a:srgbClr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DIRC, 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RICH detectors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A9659-5304-094A-B27C-AF72DC2F5620}"/>
              </a:ext>
            </a:extLst>
          </p:cNvPr>
          <p:cNvSpPr txBox="1"/>
          <p:nvPr/>
        </p:nvSpPr>
        <p:spPr>
          <a:xfrm>
            <a:off x="3284835" y="3065300"/>
            <a:ext cx="1133645" cy="276999"/>
          </a:xfrm>
          <a:prstGeom prst="rect">
            <a:avLst/>
          </a:prstGeom>
          <a:solidFill>
            <a:srgbClr val="F2FF5F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tracker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2C3659-32B9-9C41-AECE-79CAC5E14503}"/>
              </a:ext>
            </a:extLst>
          </p:cNvPr>
          <p:cNvSpPr txBox="1"/>
          <p:nvPr/>
        </p:nvSpPr>
        <p:spPr>
          <a:xfrm>
            <a:off x="3278897" y="2713749"/>
            <a:ext cx="1125629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MPG trackers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F1E7F6-45D6-2341-B7A5-50B4E12E143B}"/>
              </a:ext>
            </a:extLst>
          </p:cNvPr>
          <p:cNvSpPr txBox="1"/>
          <p:nvPr/>
        </p:nvSpPr>
        <p:spPr>
          <a:xfrm>
            <a:off x="3131565" y="1490038"/>
            <a:ext cx="1452642" cy="276999"/>
          </a:xfrm>
          <a:prstGeom prst="rect">
            <a:avLst/>
          </a:prstGeom>
          <a:solidFill>
            <a:srgbClr val="FF40FF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Solenoidal Magnet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886C58-4ACD-3745-8B71-50D77DC3E8D3}"/>
              </a:ext>
            </a:extLst>
          </p:cNvPr>
          <p:cNvSpPr/>
          <p:nvPr/>
        </p:nvSpPr>
        <p:spPr>
          <a:xfrm>
            <a:off x="6611755" y="5710282"/>
            <a:ext cx="1319573" cy="503227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37FF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CEB648-8D89-8F48-AAE7-33E1B3AECABF}"/>
              </a:ext>
            </a:extLst>
          </p:cNvPr>
          <p:cNvSpPr/>
          <p:nvPr/>
        </p:nvSpPr>
        <p:spPr>
          <a:xfrm rot="19397371">
            <a:off x="5532730" y="5682510"/>
            <a:ext cx="938838" cy="299273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37F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D7ECBEC-CBE2-F44B-AA9D-1836B25A09DA}"/>
              </a:ext>
            </a:extLst>
          </p:cNvPr>
          <p:cNvSpPr/>
          <p:nvPr/>
        </p:nvSpPr>
        <p:spPr>
          <a:xfrm rot="16200000">
            <a:off x="7992008" y="5233494"/>
            <a:ext cx="798786" cy="503227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37FF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4F7739-8028-8C43-BB17-15ADE59B6AF4}"/>
              </a:ext>
            </a:extLst>
          </p:cNvPr>
          <p:cNvSpPr/>
          <p:nvPr/>
        </p:nvSpPr>
        <p:spPr>
          <a:xfrm rot="20691698">
            <a:off x="5690729" y="4931148"/>
            <a:ext cx="798786" cy="332378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37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2F8AEC-EC98-574F-8E24-25F4BC960C13}"/>
              </a:ext>
            </a:extLst>
          </p:cNvPr>
          <p:cNvSpPr/>
          <p:nvPr/>
        </p:nvSpPr>
        <p:spPr>
          <a:xfrm>
            <a:off x="1582251" y="5057655"/>
            <a:ext cx="1057308" cy="41181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F478FE-98A6-5B4D-8299-C986EAC21B78}"/>
              </a:ext>
            </a:extLst>
          </p:cNvPr>
          <p:cNvSpPr/>
          <p:nvPr/>
        </p:nvSpPr>
        <p:spPr>
          <a:xfrm>
            <a:off x="344288" y="5663956"/>
            <a:ext cx="195077" cy="1547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B3EE95-366B-7947-B6A7-D8338DDB43B6}"/>
              </a:ext>
            </a:extLst>
          </p:cNvPr>
          <p:cNvSpPr txBox="1"/>
          <p:nvPr/>
        </p:nvSpPr>
        <p:spPr>
          <a:xfrm>
            <a:off x="622778" y="5561877"/>
            <a:ext cx="4471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Moved from WBS 6.06,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incl. lepton, hadron polarimetry and luminosity monitor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50F40C-5199-6647-9FBA-9245070227F3}"/>
              </a:ext>
            </a:extLst>
          </p:cNvPr>
          <p:cNvSpPr/>
          <p:nvPr/>
        </p:nvSpPr>
        <p:spPr>
          <a:xfrm>
            <a:off x="374368" y="2984933"/>
            <a:ext cx="1057308" cy="41181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FD3D42-19D6-784A-84DE-A6D31A32E4D6}"/>
              </a:ext>
            </a:extLst>
          </p:cNvPr>
          <p:cNvSpPr/>
          <p:nvPr/>
        </p:nvSpPr>
        <p:spPr>
          <a:xfrm>
            <a:off x="372898" y="3498685"/>
            <a:ext cx="1057308" cy="411814"/>
          </a:xfrm>
          <a:prstGeom prst="rect">
            <a:avLst/>
          </a:prstGeom>
          <a:noFill/>
          <a:ln w="38100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B19E08-42F8-6D47-BC75-D934A9599003}"/>
              </a:ext>
            </a:extLst>
          </p:cNvPr>
          <p:cNvSpPr/>
          <p:nvPr/>
        </p:nvSpPr>
        <p:spPr>
          <a:xfrm>
            <a:off x="379010" y="4035192"/>
            <a:ext cx="1057308" cy="411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30D3BC-8A36-0B43-9E55-4872256EE523}"/>
              </a:ext>
            </a:extLst>
          </p:cNvPr>
          <p:cNvSpPr/>
          <p:nvPr/>
        </p:nvSpPr>
        <p:spPr>
          <a:xfrm>
            <a:off x="372898" y="4525199"/>
            <a:ext cx="1057308" cy="41181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FD7F93-393B-8340-A7D7-AB66C88C56D1}"/>
              </a:ext>
            </a:extLst>
          </p:cNvPr>
          <p:cNvSpPr/>
          <p:nvPr/>
        </p:nvSpPr>
        <p:spPr>
          <a:xfrm>
            <a:off x="387443" y="5050453"/>
            <a:ext cx="1057308" cy="411814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234AEB-7C98-AD4D-A8F8-3330E48B34C0}"/>
              </a:ext>
            </a:extLst>
          </p:cNvPr>
          <p:cNvSpPr/>
          <p:nvPr/>
        </p:nvSpPr>
        <p:spPr>
          <a:xfrm>
            <a:off x="1582251" y="3510128"/>
            <a:ext cx="1057308" cy="411814"/>
          </a:xfrm>
          <a:prstGeom prst="rect">
            <a:avLst/>
          </a:prstGeom>
          <a:noFill/>
          <a:ln w="3810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66B275-4B29-D842-A9DF-54E0C56B0930}"/>
              </a:ext>
            </a:extLst>
          </p:cNvPr>
          <p:cNvSpPr/>
          <p:nvPr/>
        </p:nvSpPr>
        <p:spPr>
          <a:xfrm>
            <a:off x="6332703" y="5375694"/>
            <a:ext cx="852700" cy="259049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37FF"/>
              </a:solidFill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964B5EF-AFF5-764E-9543-CC8E2C92AF3E}"/>
              </a:ext>
            </a:extLst>
          </p:cNvPr>
          <p:cNvSpPr/>
          <p:nvPr/>
        </p:nvSpPr>
        <p:spPr>
          <a:xfrm>
            <a:off x="3789708" y="3357758"/>
            <a:ext cx="133951" cy="439153"/>
          </a:xfrm>
          <a:prstGeom prst="downArrow">
            <a:avLst/>
          </a:prstGeom>
          <a:solidFill>
            <a:srgbClr val="0432FF"/>
          </a:solidFill>
          <a:ln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B6B2A-D382-2043-8B44-B0DCCAF9FF1F}"/>
              </a:ext>
            </a:extLst>
          </p:cNvPr>
          <p:cNvSpPr txBox="1"/>
          <p:nvPr/>
        </p:nvSpPr>
        <p:spPr>
          <a:xfrm>
            <a:off x="3072410" y="3837076"/>
            <a:ext cx="1558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25 Subdetectors</a:t>
            </a:r>
          </a:p>
          <a:p>
            <a:pPr algn="ctr"/>
            <a:r>
              <a:rPr lang="en-US" sz="1400" dirty="0">
                <a:latin typeface="+mj-lt"/>
              </a:rPr>
              <a:t>incl. Polarimeters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0A7972-0B52-FE49-8143-C5A075CFC30B}"/>
              </a:ext>
            </a:extLst>
          </p:cNvPr>
          <p:cNvCxnSpPr/>
          <p:nvPr/>
        </p:nvCxnSpPr>
        <p:spPr>
          <a:xfrm>
            <a:off x="2639559" y="4749154"/>
            <a:ext cx="235988" cy="0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DC37533-7D3C-D240-9B17-A5AF82044E47}"/>
              </a:ext>
            </a:extLst>
          </p:cNvPr>
          <p:cNvSpPr txBox="1"/>
          <p:nvPr/>
        </p:nvSpPr>
        <p:spPr>
          <a:xfrm>
            <a:off x="2779407" y="4527543"/>
            <a:ext cx="2013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latin typeface="+mj-lt"/>
              </a:rPr>
              <a:t>provides coordination that</a:t>
            </a:r>
          </a:p>
          <a:p>
            <a:pPr algn="l"/>
            <a:r>
              <a:rPr lang="en-US" sz="1100" dirty="0">
                <a:latin typeface="+mj-lt"/>
              </a:rPr>
              <a:t>2</a:t>
            </a:r>
            <a:r>
              <a:rPr lang="en-US" sz="1100" baseline="30000" dirty="0">
                <a:latin typeface="+mj-lt"/>
              </a:rPr>
              <a:t>nd</a:t>
            </a:r>
            <a:r>
              <a:rPr lang="en-US" sz="1100" dirty="0">
                <a:latin typeface="+mj-lt"/>
              </a:rPr>
              <a:t> detector remains possible</a:t>
            </a:r>
          </a:p>
        </p:txBody>
      </p:sp>
    </p:spTree>
    <p:extLst>
      <p:ext uri="{BB962C8B-B14F-4D97-AF65-F5344CB8AC3E}">
        <p14:creationId xmlns:p14="http://schemas.microsoft.com/office/powerpoint/2010/main" val="28892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5A49-B14B-2C43-9BCE-07D06A20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Path to CD-2/3A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87063-4A0C-AE49-892D-E7BF93AF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7399"/>
            <a:ext cx="9144000" cy="5589845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/>
              <a:t> Form collaboration and define subsystem responsibilities </a:t>
            </a:r>
          </a:p>
          <a:p>
            <a:pPr marL="457200" lvl="1" indent="0">
              <a:buClr>
                <a:srgbClr val="0000FF"/>
              </a:buClr>
              <a:buNone/>
            </a:pPr>
            <a:r>
              <a:rPr lang="en-US" sz="18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in-kind contributions need to be identified and agreements need to be in </a:t>
            </a:r>
            <a:r>
              <a:rPr lang="en-US" dirty="0">
                <a:sym typeface="Wingdings" pitchFamily="2" charset="2"/>
              </a:rPr>
              <a:t>an advanced state (close to final)</a:t>
            </a:r>
          </a:p>
          <a:p>
            <a:pPr marL="457200" lvl="1" indent="0">
              <a:buClr>
                <a:srgbClr val="0000FF"/>
              </a:buClr>
              <a:buNone/>
            </a:pPr>
            <a:r>
              <a:rPr lang="en-US" sz="1800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Integrate collaboration in WBS – structure of detector</a:t>
            </a:r>
            <a:endParaRPr lang="en-US" sz="1800" dirty="0"/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/>
              <a:t> Finalize scope of EIC Project Detector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à"/>
            </a:pPr>
            <a:r>
              <a:rPr lang="en-US" sz="1800" dirty="0"/>
              <a:t>all subsystem technologies defined by end of CY2022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/>
              <a:t> Continuous refinement of subsystem requirements and interfaces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/>
              <a:t> Refine cost, schedule and labor needs for each subsystem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 dirty="0"/>
              <a:t>detailed documentation of basis – of – estimates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 dirty="0"/>
              <a:t>Long Lead Procurement (LLP) items of the detector will be further refined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 dirty="0"/>
              <a:t>define scope contingency items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/>
              <a:t> Bring level of design on average to 50-60% @ CD2/3A, with LLP items needing to be at final design stage (~90%)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/>
              <a:t> Produce pre-TDR*: 1</a:t>
            </a:r>
            <a:r>
              <a:rPr lang="en-US" sz="2000" baseline="30000" dirty="0"/>
              <a:t>st</a:t>
            </a:r>
            <a:r>
              <a:rPr lang="en-US" sz="2000" dirty="0"/>
              <a:t> version of by May 2023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en-US" sz="2000" dirty="0">
                <a:sym typeface="Wingdings" pitchFamily="2" charset="2"/>
              </a:rPr>
              <a:t>   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final version by October 2023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A6663C-4CB2-FF47-8E2F-51DDC689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23C05-C79C-994F-B60B-C7C56769D3F4}"/>
              </a:ext>
            </a:extLst>
          </p:cNvPr>
          <p:cNvSpPr txBox="1"/>
          <p:nvPr/>
        </p:nvSpPr>
        <p:spPr>
          <a:xfrm>
            <a:off x="1550712" y="5967134"/>
            <a:ext cx="6079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latin typeface="+mj-lt"/>
              </a:rPr>
              <a:t>Technologies need to be defined by end of CY22</a:t>
            </a:r>
          </a:p>
        </p:txBody>
      </p:sp>
    </p:spTree>
    <p:extLst>
      <p:ext uri="{BB962C8B-B14F-4D97-AF65-F5344CB8AC3E}">
        <p14:creationId xmlns:p14="http://schemas.microsoft.com/office/powerpoint/2010/main" val="8790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47A56-428E-7F4A-BBAA-32412328E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The must do for BNL not necessarily PO:</a:t>
            </a:r>
          </a:p>
          <a:p>
            <a:r>
              <a:rPr lang="en-US" dirty="0"/>
              <a:t> Hadron polarimetry</a:t>
            </a:r>
          </a:p>
          <a:p>
            <a:r>
              <a:rPr lang="en-US" dirty="0"/>
              <a:t> Integration in the IR for the all the ancillary detectors and the main detector – some shared with </a:t>
            </a:r>
            <a:r>
              <a:rPr lang="en-US" dirty="0" err="1"/>
              <a:t>Jlab</a:t>
            </a:r>
            <a:endParaRPr lang="en-US" dirty="0"/>
          </a:p>
          <a:p>
            <a:pPr lvl="1"/>
            <a:r>
              <a:rPr lang="en-US" dirty="0"/>
              <a:t>building pot-less roman pots will be a really new novel design in a high current beams, as the EIC hadron beams</a:t>
            </a:r>
          </a:p>
          <a:p>
            <a:pPr lvl="1"/>
            <a:r>
              <a:rPr lang="en-US" dirty="0"/>
              <a:t>Silicon in the electron vacuum (low-Q2 tagger) will be a novelty as well</a:t>
            </a:r>
          </a:p>
          <a:p>
            <a:r>
              <a:rPr lang="en-US" dirty="0"/>
              <a:t> Infrastructure </a:t>
            </a:r>
          </a:p>
          <a:p>
            <a:r>
              <a:rPr lang="en-US" dirty="0"/>
              <a:t> Involvement in the DAQ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C85DD-0F32-944B-8AEA-8765882A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56F82-5DA4-3249-92D0-66B7D8E0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2C6E7C-E413-8F43-9BF2-E4DE1FC7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and what we must do</a:t>
            </a:r>
          </a:p>
        </p:txBody>
      </p:sp>
    </p:spTree>
    <p:extLst>
      <p:ext uri="{BB962C8B-B14F-4D97-AF65-F5344CB8AC3E}">
        <p14:creationId xmlns:p14="http://schemas.microsoft.com/office/powerpoint/2010/main" val="321650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38A812-6712-F343-8E78-384BA7CDA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2383"/>
            <a:ext cx="9144000" cy="5886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The should do for PO / BNL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BNL is a national lab so we should do detector design and construction, which goes beyond what a university group can do.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PO is a large group, so maybe more than one subdetector involvement is possible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 PID -- </a:t>
            </a: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pfRICH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   </a:t>
            </a:r>
            <a:r>
              <a:rPr lang="en-US" dirty="0">
                <a:sym typeface="Wingdings" pitchFamily="2" charset="2"/>
              </a:rPr>
              <a:t>involves new photon sensors  LAPPDs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  currently BNL is ahead on this R&amp;D  we should build on this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  can integrate 2 functions in one detector low (</a:t>
            </a:r>
            <a:r>
              <a:rPr lang="en-US" dirty="0" err="1">
                <a:sym typeface="Wingdings" pitchFamily="2" charset="2"/>
              </a:rPr>
              <a:t>ToF</a:t>
            </a:r>
            <a:r>
              <a:rPr lang="en-US" dirty="0">
                <a:sym typeface="Wingdings" pitchFamily="2" charset="2"/>
              </a:rPr>
              <a:t>) and high momentum PID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  in collaboration with Japan (</a:t>
            </a:r>
            <a:r>
              <a:rPr lang="en-US" dirty="0"/>
              <a:t>Chiba University)</a:t>
            </a:r>
            <a:r>
              <a:rPr lang="en-US" dirty="0">
                <a:sym typeface="Wingdings" pitchFamily="2" charset="2"/>
              </a:rPr>
              <a:t>, built on our transition from RHIC could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  push R&amp;D on Aerogel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à"/>
            </a:pP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Barrel tracking: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    </a:t>
            </a:r>
            <a:r>
              <a:rPr lang="en-US" dirty="0">
                <a:sym typeface="Wingdings" pitchFamily="2" charset="2"/>
              </a:rPr>
              <a:t>It might soon become clear that the tracking needs significantly more planes to deal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   with beam backgrounds in the track finding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  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Many years of R&amp;D in MPGDs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  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MAPS tracker: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        First MAPS tracker in collider experiment was operated at RHIC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        IO is involved in designing the chips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        collaboration with IO could make BNL a real powerhouse for MAPS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        PO could look into service reduction, cooling, integration, ……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        new tracking methods could be developed  synergy with NPPS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B6BEB-FF2E-694F-819F-7B410F52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B4A2D-A9AE-4646-A452-837FB4AF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C94652-08ED-7A4E-B02B-A64D823B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and what we must do</a:t>
            </a:r>
          </a:p>
        </p:txBody>
      </p:sp>
    </p:spTree>
    <p:extLst>
      <p:ext uri="{BB962C8B-B14F-4D97-AF65-F5344CB8AC3E}">
        <p14:creationId xmlns:p14="http://schemas.microsoft.com/office/powerpoint/2010/main" val="223365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38A812-6712-F343-8E78-384BA7CDA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" y="554678"/>
            <a:ext cx="9144000" cy="5886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The should do for PO / BNL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à"/>
            </a:pP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Barrel </a:t>
            </a: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ECal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: </a:t>
            </a:r>
            <a:r>
              <a:rPr lang="en-US" dirty="0">
                <a:sym typeface="Wingdings" pitchFamily="2" charset="2"/>
              </a:rPr>
              <a:t>if imaging </a:t>
            </a:r>
            <a:r>
              <a:rPr lang="en-US" dirty="0" err="1">
                <a:sym typeface="Wingdings" pitchFamily="2" charset="2"/>
              </a:rPr>
              <a:t>ECal</a:t>
            </a:r>
            <a:r>
              <a:rPr lang="en-US" dirty="0">
                <a:sym typeface="Wingdings" pitchFamily="2" charset="2"/>
              </a:rPr>
              <a:t> will be chosen complex calorimeter with interesting physics opportunities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collaboration with Argonne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itchFamily="2" charset="2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B6BEB-FF2E-694F-819F-7B410F52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B4A2D-A9AE-4646-A452-837FB4AF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C94652-08ED-7A4E-B02B-A64D823B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and what we must do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58303C4-EC7D-4B4B-B005-134F5C5A9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7"/>
          <a:stretch/>
        </p:blipFill>
        <p:spPr>
          <a:xfrm>
            <a:off x="775503" y="1759352"/>
            <a:ext cx="7395123" cy="509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9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AAF03-BB17-8D4B-A6ED-5BF8BAC1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1CF20-818B-3046-94AC-0AE8089E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307E6-F03C-C344-AAFD-0906840D0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43"/>
          <a:stretch/>
        </p:blipFill>
        <p:spPr>
          <a:xfrm>
            <a:off x="320807" y="1138065"/>
            <a:ext cx="8481002" cy="42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3A9447-66F7-5843-90D3-B708A9866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63" t="45942" r="16435" b="12283"/>
          <a:stretch/>
        </p:blipFill>
        <p:spPr>
          <a:xfrm>
            <a:off x="3082178" y="1602887"/>
            <a:ext cx="2976741" cy="4673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087269-E363-7140-B4DA-158212CE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Equipment Technical Progress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81BB4-F15C-C148-8167-4232DE6A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76BC2-DBD1-524B-A48A-E4BE048B3458}"/>
              </a:ext>
            </a:extLst>
          </p:cNvPr>
          <p:cNvSpPr txBox="1"/>
          <p:nvPr/>
        </p:nvSpPr>
        <p:spPr>
          <a:xfrm>
            <a:off x="-15797" y="1400557"/>
            <a:ext cx="3162587" cy="9387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Consolidation of ECCE and ATHENA in full swing, make integration of all groups as welcoming as possible</a:t>
            </a:r>
          </a:p>
          <a:p>
            <a:pPr marL="102870" indent="-10287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Combined Leadership Team formed</a:t>
            </a:r>
          </a:p>
          <a:p>
            <a:pPr marL="102870" indent="-10287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Combined Physics and Technical WG formed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E858D-F671-F84F-8B1C-2978F262BD11}"/>
              </a:ext>
            </a:extLst>
          </p:cNvPr>
          <p:cNvSpPr txBox="1"/>
          <p:nvPr/>
        </p:nvSpPr>
        <p:spPr>
          <a:xfrm>
            <a:off x="581660" y="2379771"/>
            <a:ext cx="2568332" cy="430887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txBody>
          <a:bodyPr wrap="none" rtlCol="0">
            <a:spAutoFit/>
          </a:bodyPr>
          <a:lstStyle/>
          <a:p>
            <a:pPr marL="171450" indent="-1714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rolling out R&amp;D contracts</a:t>
            </a:r>
          </a:p>
          <a:p>
            <a:pPr marL="171450" indent="-1714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Updating P6 &amp; integrate milestones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B2750-33ED-8241-8089-9B0F8C3BF348}"/>
              </a:ext>
            </a:extLst>
          </p:cNvPr>
          <p:cNvSpPr txBox="1"/>
          <p:nvPr/>
        </p:nvSpPr>
        <p:spPr>
          <a:xfrm>
            <a:off x="-7437" y="5549658"/>
            <a:ext cx="3140441" cy="938719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txBody>
          <a:bodyPr wrap="square" rtlCol="0">
            <a:spAutoFit/>
          </a:bodyPr>
          <a:lstStyle/>
          <a:p>
            <a:pPr marL="91440" lvl="0" indent="-91440"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with 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Saclay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continue design for a 1.5 T 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 Solenoid as Risk mitigation</a:t>
            </a:r>
          </a:p>
          <a:p>
            <a:pPr marL="91440" lvl="0" indent="-91440"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Eased design as can use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Cu-stabilized conductor 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-91440"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risk assessment of 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Solenoid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545F8-590C-7740-899B-D1290F25E71C}"/>
              </a:ext>
            </a:extLst>
          </p:cNvPr>
          <p:cNvSpPr txBox="1"/>
          <p:nvPr/>
        </p:nvSpPr>
        <p:spPr>
          <a:xfrm>
            <a:off x="5146776" y="618208"/>
            <a:ext cx="384683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Defined and documented system requirements down to L4</a:t>
            </a:r>
          </a:p>
          <a:p>
            <a:pPr marL="171450" indent="-171450" algn="l">
              <a:buClr>
                <a:srgbClr val="0000FF"/>
              </a:buClr>
              <a:buFont typeface="Wingdings" pitchFamily="2" charset="2"/>
              <a:buChar char="§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759F9-2AFC-8B46-B89D-BB2265265D27}"/>
              </a:ext>
            </a:extLst>
          </p:cNvPr>
          <p:cNvSpPr txBox="1"/>
          <p:nvPr/>
        </p:nvSpPr>
        <p:spPr>
          <a:xfrm>
            <a:off x="0" y="2849447"/>
            <a:ext cx="3162587" cy="83099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91440" indent="-9144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 a technical solution to bake-out beam pipe with </a:t>
            </a:r>
            <a:r>
              <a:rPr lang="en-US" sz="1200" dirty="0">
                <a:latin typeface="Symbol" pitchFamily="2" charset="2"/>
                <a:cs typeface="Arial" panose="020B0604020202020204" pitchFamily="34" charset="0"/>
              </a:rPr>
              <a:t>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-vertex in-situ</a:t>
            </a:r>
          </a:p>
          <a:p>
            <a:pPr marL="91440" indent="-9144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 beam pipe support to allow 1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Symbol" pitchFamily="2" charset="2"/>
                <a:cs typeface="Arial" panose="020B0604020202020204" pitchFamily="34" charset="0"/>
              </a:rPr>
              <a:t>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-vertex layer as close to the IP as possible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36DCF-F1BD-7F41-9EBA-2202CB210F12}"/>
              </a:ext>
            </a:extLst>
          </p:cNvPr>
          <p:cNvSpPr txBox="1"/>
          <p:nvPr/>
        </p:nvSpPr>
        <p:spPr>
          <a:xfrm>
            <a:off x="0" y="3707083"/>
            <a:ext cx="3162587" cy="769441"/>
          </a:xfrm>
          <a:prstGeom prst="rect">
            <a:avLst/>
          </a:prstGeom>
          <a:noFill/>
          <a:ln w="38100">
            <a:solidFill>
              <a:srgbClr val="00FA00"/>
            </a:solidFill>
          </a:ln>
        </p:spPr>
        <p:txBody>
          <a:bodyPr wrap="square" rtlCol="0">
            <a:spAutoFit/>
          </a:bodyPr>
          <a:lstStyle/>
          <a:p>
            <a:pPr marL="91440" indent="-9144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detail all the requirements for the next phase of the technical design</a:t>
            </a:r>
          </a:p>
          <a:p>
            <a:pPr marL="91440" indent="-9144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investigate a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pressurized Argon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based RICH can be realized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3EBE47-618E-1345-A134-BA263A652154}"/>
              </a:ext>
            </a:extLst>
          </p:cNvPr>
          <p:cNvSpPr/>
          <p:nvPr/>
        </p:nvSpPr>
        <p:spPr>
          <a:xfrm>
            <a:off x="3162587" y="1713499"/>
            <a:ext cx="1326912" cy="6004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8168BA-F144-D447-BB27-FAB2C7D86B18}"/>
              </a:ext>
            </a:extLst>
          </p:cNvPr>
          <p:cNvSpPr/>
          <p:nvPr/>
        </p:nvSpPr>
        <p:spPr>
          <a:xfrm>
            <a:off x="3161182" y="2339276"/>
            <a:ext cx="1326912" cy="600439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B00DC2-9794-424A-838D-6FAFC2D084C8}"/>
              </a:ext>
            </a:extLst>
          </p:cNvPr>
          <p:cNvSpPr/>
          <p:nvPr/>
        </p:nvSpPr>
        <p:spPr>
          <a:xfrm>
            <a:off x="3161182" y="2965053"/>
            <a:ext cx="1326912" cy="6004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94682-C23F-B04E-8091-E778FDA91FD3}"/>
              </a:ext>
            </a:extLst>
          </p:cNvPr>
          <p:cNvSpPr/>
          <p:nvPr/>
        </p:nvSpPr>
        <p:spPr>
          <a:xfrm>
            <a:off x="3161182" y="3607747"/>
            <a:ext cx="1326912" cy="600439"/>
          </a:xfrm>
          <a:prstGeom prst="rect">
            <a:avLst/>
          </a:prstGeom>
          <a:noFill/>
          <a:ln w="38100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2708FB-7F83-DB4C-B054-BE1E6DC9D3D9}"/>
              </a:ext>
            </a:extLst>
          </p:cNvPr>
          <p:cNvSpPr txBox="1"/>
          <p:nvPr/>
        </p:nvSpPr>
        <p:spPr>
          <a:xfrm>
            <a:off x="-6708" y="4508572"/>
            <a:ext cx="3162587" cy="9387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91440" indent="-9144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work on next phase of technical design on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eEndcap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in collaboration with Orsay technical team</a:t>
            </a:r>
          </a:p>
          <a:p>
            <a:pPr marL="91440" indent="-9144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on next phase of technical design of barrel 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SciGlass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5E2559-50F4-9446-A2C3-D595AD295125}"/>
              </a:ext>
            </a:extLst>
          </p:cNvPr>
          <p:cNvSpPr/>
          <p:nvPr/>
        </p:nvSpPr>
        <p:spPr>
          <a:xfrm>
            <a:off x="3155879" y="4244219"/>
            <a:ext cx="1326912" cy="600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C8777-535C-4C49-B3F0-11B15139DE73}"/>
              </a:ext>
            </a:extLst>
          </p:cNvPr>
          <p:cNvSpPr/>
          <p:nvPr/>
        </p:nvSpPr>
        <p:spPr>
          <a:xfrm>
            <a:off x="3167613" y="5486040"/>
            <a:ext cx="1326912" cy="600439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182438-CB36-B641-B753-B80BAFA99302}"/>
              </a:ext>
            </a:extLst>
          </p:cNvPr>
          <p:cNvSpPr txBox="1"/>
          <p:nvPr/>
        </p:nvSpPr>
        <p:spPr>
          <a:xfrm>
            <a:off x="5981415" y="1712920"/>
            <a:ext cx="3162585" cy="430887"/>
          </a:xfrm>
          <a:prstGeom prst="rect">
            <a:avLst/>
          </a:prstGeom>
          <a:noFill/>
          <a:ln w="38100">
            <a:solidFill>
              <a:srgbClr val="9437FF"/>
            </a:solidFill>
          </a:ln>
        </p:spPr>
        <p:txBody>
          <a:bodyPr wrap="square" rtlCol="0">
            <a:spAutoFit/>
          </a:bodyPr>
          <a:lstStyle/>
          <a:p>
            <a:pPr marL="91440" indent="-9144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Define ASIC needs based on ECCE as reference detector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85910C-2919-AD4A-B175-CE7AC8D2B41B}"/>
              </a:ext>
            </a:extLst>
          </p:cNvPr>
          <p:cNvSpPr txBox="1"/>
          <p:nvPr/>
        </p:nvSpPr>
        <p:spPr>
          <a:xfrm>
            <a:off x="5978512" y="2339276"/>
            <a:ext cx="3162585" cy="430887"/>
          </a:xfrm>
          <a:prstGeom prst="rect">
            <a:avLst/>
          </a:prstGeom>
          <a:noFill/>
          <a:ln w="38100">
            <a:solidFill>
              <a:srgbClr val="9437FF"/>
            </a:solidFill>
          </a:ln>
        </p:spPr>
        <p:txBody>
          <a:bodyPr wrap="square" rtlCol="0">
            <a:spAutoFit/>
          </a:bodyPr>
          <a:lstStyle/>
          <a:p>
            <a:pPr marL="91440" indent="-9144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Next Streaming readout workshop to develop requirements based on community input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40E5B6-4989-5744-945A-045085F03EF8}"/>
              </a:ext>
            </a:extLst>
          </p:cNvPr>
          <p:cNvSpPr/>
          <p:nvPr/>
        </p:nvSpPr>
        <p:spPr>
          <a:xfrm>
            <a:off x="4637208" y="1713499"/>
            <a:ext cx="1326912" cy="1230419"/>
          </a:xfrm>
          <a:prstGeom prst="rect">
            <a:avLst/>
          </a:prstGeom>
          <a:noFill/>
          <a:ln w="38100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E860E-3B67-9B4F-B9C5-F9B6A598D29C}"/>
              </a:ext>
            </a:extLst>
          </p:cNvPr>
          <p:cNvSpPr txBox="1"/>
          <p:nvPr/>
        </p:nvSpPr>
        <p:spPr>
          <a:xfrm>
            <a:off x="5956366" y="2961279"/>
            <a:ext cx="3162585" cy="430887"/>
          </a:xfrm>
          <a:prstGeom prst="rect">
            <a:avLst/>
          </a:prstGeom>
          <a:noFill/>
          <a:ln w="38100">
            <a:solidFill>
              <a:srgbClr val="76D6FF"/>
            </a:solidFill>
          </a:ln>
        </p:spPr>
        <p:txBody>
          <a:bodyPr wrap="square" rtlCol="0">
            <a:spAutoFit/>
          </a:bodyPr>
          <a:lstStyle/>
          <a:p>
            <a:pPr marL="91440" indent="-9144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Document the existing infrastructure at 1006, i.e. water, electricity, grounding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63C73F-C031-EB4E-9FAD-BF3EE02BF3D6}"/>
              </a:ext>
            </a:extLst>
          </p:cNvPr>
          <p:cNvSpPr/>
          <p:nvPr/>
        </p:nvSpPr>
        <p:spPr>
          <a:xfrm>
            <a:off x="4648907" y="2983531"/>
            <a:ext cx="1311115" cy="554248"/>
          </a:xfrm>
          <a:prstGeom prst="rect">
            <a:avLst/>
          </a:prstGeom>
          <a:noFill/>
          <a:ln w="38100">
            <a:solidFill>
              <a:srgbClr val="76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5B5EE9-FA00-8145-A8E3-C4DEA868F146}"/>
              </a:ext>
            </a:extLst>
          </p:cNvPr>
          <p:cNvSpPr txBox="1"/>
          <p:nvPr/>
        </p:nvSpPr>
        <p:spPr>
          <a:xfrm>
            <a:off x="5951714" y="3623343"/>
            <a:ext cx="3162585" cy="600164"/>
          </a:xfrm>
          <a:prstGeom prst="rect">
            <a:avLst/>
          </a:prstGeom>
          <a:noFill/>
          <a:ln w="38100">
            <a:solidFill>
              <a:srgbClr val="008F00"/>
            </a:solidFill>
          </a:ln>
        </p:spPr>
        <p:txBody>
          <a:bodyPr wrap="square" rtlCol="0">
            <a:spAutoFit/>
          </a:bodyPr>
          <a:lstStyle/>
          <a:p>
            <a:pPr marL="91440" indent="-9144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Full 3d layout of extended IR region including all auxiliary detectors</a:t>
            </a:r>
          </a:p>
          <a:p>
            <a:pPr marL="91440" indent="-9144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Technical Subsystem Review April 27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934666-1B34-5342-86C4-7646A8E8641E}"/>
              </a:ext>
            </a:extLst>
          </p:cNvPr>
          <p:cNvSpPr/>
          <p:nvPr/>
        </p:nvSpPr>
        <p:spPr>
          <a:xfrm>
            <a:off x="4637208" y="3613024"/>
            <a:ext cx="1326912" cy="554248"/>
          </a:xfrm>
          <a:prstGeom prst="rect">
            <a:avLst/>
          </a:prstGeom>
          <a:noFill/>
          <a:ln w="3810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D75407-06E8-F24A-8431-D6BF563ECD71}"/>
              </a:ext>
            </a:extLst>
          </p:cNvPr>
          <p:cNvSpPr txBox="1"/>
          <p:nvPr/>
        </p:nvSpPr>
        <p:spPr>
          <a:xfrm>
            <a:off x="5964120" y="4862783"/>
            <a:ext cx="3162585" cy="430887"/>
          </a:xfrm>
          <a:prstGeom prst="rect">
            <a:avLst/>
          </a:prstGeom>
          <a:noFill/>
          <a:ln w="38100">
            <a:solidFill>
              <a:srgbClr val="AAAAAA"/>
            </a:solidFill>
          </a:ln>
        </p:spPr>
        <p:txBody>
          <a:bodyPr wrap="square" rtlCol="0">
            <a:spAutoFit/>
          </a:bodyPr>
          <a:lstStyle/>
          <a:p>
            <a:pPr marL="91440" indent="-9144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Move in parallel on 2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IR layout and ensure all the experimental equipment can fit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90D83D-392C-C143-867E-792BF0A44D28}"/>
              </a:ext>
            </a:extLst>
          </p:cNvPr>
          <p:cNvSpPr/>
          <p:nvPr/>
        </p:nvSpPr>
        <p:spPr>
          <a:xfrm>
            <a:off x="4637208" y="4858671"/>
            <a:ext cx="1312520" cy="585290"/>
          </a:xfrm>
          <a:prstGeom prst="rect">
            <a:avLst/>
          </a:prstGeom>
          <a:noFill/>
          <a:ln w="38100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225B07-5CA2-E241-ABA5-ED16D43C2FBE}"/>
              </a:ext>
            </a:extLst>
          </p:cNvPr>
          <p:cNvSpPr txBox="1"/>
          <p:nvPr/>
        </p:nvSpPr>
        <p:spPr>
          <a:xfrm>
            <a:off x="5964120" y="5495992"/>
            <a:ext cx="3162585" cy="938719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pPr marL="91440" indent="-9144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ePol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Compton polarimeter is integrated in IR and layout and technical definition are further refined</a:t>
            </a:r>
          </a:p>
          <a:p>
            <a:pPr marL="91440" indent="-9144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HPol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new location at IP-4 integration underway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CECD84-8514-E74D-B2CD-01FE11951F1B}"/>
              </a:ext>
            </a:extLst>
          </p:cNvPr>
          <p:cNvSpPr/>
          <p:nvPr/>
        </p:nvSpPr>
        <p:spPr>
          <a:xfrm>
            <a:off x="4622816" y="5500195"/>
            <a:ext cx="1326912" cy="600439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8E35A39-1CE2-DE40-9611-BF7719EF9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63" t="33192" r="16435" b="57920"/>
          <a:stretch/>
        </p:blipFill>
        <p:spPr>
          <a:xfrm>
            <a:off x="3094724" y="586951"/>
            <a:ext cx="2976741" cy="9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9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9550</TotalTime>
  <Words>1351</Words>
  <Application>Microsoft Macintosh PowerPoint</Application>
  <PresentationFormat>On-screen Show (4:3)</PresentationFormat>
  <Paragraphs>210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Office Theme</vt:lpstr>
      <vt:lpstr> Hardware opportunities for PO </vt:lpstr>
      <vt:lpstr>Scope Experimental Equipment</vt:lpstr>
      <vt:lpstr>The Path to CD-2/3A</vt:lpstr>
      <vt:lpstr>What can we do and what we must do</vt:lpstr>
      <vt:lpstr>What can we do and what we must do</vt:lpstr>
      <vt:lpstr>What can we do and what we must do</vt:lpstr>
      <vt:lpstr>PowerPoint Presentation</vt:lpstr>
      <vt:lpstr>PowerPoint Presentation</vt:lpstr>
      <vt:lpstr>Experimental Equipment Technical Progress</vt:lpstr>
      <vt:lpstr>MAPS mVertex</vt:lpstr>
      <vt:lpstr>Micro Pattern Gas Detectors</vt:lpstr>
      <vt:lpstr>Areas of Possible Synergy: Detector</vt:lpstr>
      <vt:lpstr>Particle ID </vt:lpstr>
      <vt:lpstr>Far forward (hadron going) region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EIC: A collider to map initial and final state correlations with high precision</dc:title>
  <dc:creator>Aschenauer, Elke</dc:creator>
  <cp:lastModifiedBy>Elke-Caroline Aschenauer</cp:lastModifiedBy>
  <cp:revision>864</cp:revision>
  <dcterms:created xsi:type="dcterms:W3CDTF">2019-04-29T20:50:32Z</dcterms:created>
  <dcterms:modified xsi:type="dcterms:W3CDTF">2022-07-11T20:19:43Z</dcterms:modified>
</cp:coreProperties>
</file>