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15" r:id="rId2"/>
    <p:sldId id="969" r:id="rId3"/>
    <p:sldId id="970" r:id="rId4"/>
    <p:sldId id="971" r:id="rId5"/>
    <p:sldId id="972" r:id="rId6"/>
    <p:sldId id="973" r:id="rId7"/>
    <p:sldId id="974" r:id="rId8"/>
    <p:sldId id="975" r:id="rId9"/>
    <p:sldId id="976" r:id="rId10"/>
    <p:sldId id="977" r:id="rId11"/>
    <p:sldId id="978" r:id="rId12"/>
    <p:sldId id="979" r:id="rId13"/>
    <p:sldId id="980" r:id="rId14"/>
    <p:sldId id="981" r:id="rId15"/>
    <p:sldId id="983" r:id="rId16"/>
    <p:sldId id="982" r:id="rId17"/>
    <p:sldId id="984" r:id="rId18"/>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614" y="3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7/16/2022</a:t>
            </a:fld>
            <a:endParaRPr lang="en-US" altLang="en-US" dirty="0"/>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7/16/2022</a:t>
            </a:fld>
            <a:endParaRPr lang="en-US" altLang="en-US" dirty="0"/>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dirty="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15</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July 14,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July 14,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July 14,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July 14,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July 14,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July 14,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July 14, 2022</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July 14, 2022</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July 14, 2022</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July 14,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July 14,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July 14,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June 2022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July 14, 2022</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July 14, 2022</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$1.201M as of June 2022 (4.5% of $27M total)</a:t>
            </a:r>
          </a:p>
          <a:p>
            <a:pPr lvl="1"/>
            <a:r>
              <a:rPr lang="en-US" dirty="0"/>
              <a:t>8% of this BCWR covers the two Baseline M&amp;S order yet to be placed</a:t>
            </a:r>
          </a:p>
          <a:p>
            <a:pPr lvl="1"/>
            <a:r>
              <a:rPr lang="en-US" dirty="0"/>
              <a:t>We added $323K labor in PCR-030 – techs and engineers not in Physics plus allowance for block completion at U Illinois</a:t>
            </a:r>
          </a:p>
          <a:p>
            <a:pPr marL="457200" lvl="1" indent="0">
              <a:buNone/>
            </a:pPr>
            <a:endParaRPr lang="en-US" dirty="0"/>
          </a:p>
          <a:p>
            <a:r>
              <a:rPr lang="en-US" dirty="0"/>
              <a:t>I&amp;F BCWR is $3.623M as of June 2022 (11% of $33.4M total)</a:t>
            </a:r>
          </a:p>
          <a:p>
            <a:pPr lvl="1"/>
            <a:r>
              <a:rPr lang="en-US" dirty="0"/>
              <a:t>Of this BCWR, some $0.894M is for M&amp;S (3% of $33.4M total)</a:t>
            </a:r>
          </a:p>
          <a:p>
            <a:pPr lvl="1"/>
            <a:r>
              <a:rPr lang="en-US" dirty="0"/>
              <a:t>45% of this latter amount consists of Baseline M&amp;S orders yet to be placed</a:t>
            </a:r>
          </a:p>
          <a:p>
            <a:pPr lvl="1"/>
            <a:r>
              <a:rPr lang="en-US" dirty="0"/>
              <a:t>Removed beampipe, non-scientist commissioning labor from BNL</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pic>
        <p:nvPicPr>
          <p:cNvPr id="3" name="Picture 2">
            <a:extLst>
              <a:ext uri="{FF2B5EF4-FFF2-40B4-BE49-F238E27FC236}">
                <a16:creationId xmlns:a16="http://schemas.microsoft.com/office/drawing/2014/main" id="{A819AA96-2EBD-8A90-1611-7FD275F50F18}"/>
              </a:ext>
            </a:extLst>
          </p:cNvPr>
          <p:cNvPicPr>
            <a:picLocks noChangeAspect="1"/>
          </p:cNvPicPr>
          <p:nvPr/>
        </p:nvPicPr>
        <p:blipFill>
          <a:blip r:embed="rId2"/>
          <a:stretch>
            <a:fillRect/>
          </a:stretch>
        </p:blipFill>
        <p:spPr>
          <a:xfrm>
            <a:off x="180000" y="853908"/>
            <a:ext cx="8769600" cy="3603945"/>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pic>
        <p:nvPicPr>
          <p:cNvPr id="3" name="Picture 2">
            <a:extLst>
              <a:ext uri="{FF2B5EF4-FFF2-40B4-BE49-F238E27FC236}">
                <a16:creationId xmlns:a16="http://schemas.microsoft.com/office/drawing/2014/main" id="{61C46DF9-BFBD-E362-30FE-D2ABB8B6175E}"/>
              </a:ext>
            </a:extLst>
          </p:cNvPr>
          <p:cNvPicPr>
            <a:picLocks noChangeAspect="1"/>
          </p:cNvPicPr>
          <p:nvPr/>
        </p:nvPicPr>
        <p:blipFill>
          <a:blip r:embed="rId2"/>
          <a:stretch>
            <a:fillRect/>
          </a:stretch>
        </p:blipFill>
        <p:spPr>
          <a:xfrm>
            <a:off x="124500" y="786150"/>
            <a:ext cx="8868300" cy="3800700"/>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7" name="Picture 6">
            <a:extLst>
              <a:ext uri="{FF2B5EF4-FFF2-40B4-BE49-F238E27FC236}">
                <a16:creationId xmlns:a16="http://schemas.microsoft.com/office/drawing/2014/main" id="{0CA19ABA-CC48-BC9A-BA6F-16259A7BF545}"/>
              </a:ext>
            </a:extLst>
          </p:cNvPr>
          <p:cNvPicPr>
            <a:picLocks noChangeAspect="1"/>
          </p:cNvPicPr>
          <p:nvPr/>
        </p:nvPicPr>
        <p:blipFill>
          <a:blip r:embed="rId2"/>
          <a:stretch>
            <a:fillRect/>
          </a:stretch>
        </p:blipFill>
        <p:spPr>
          <a:xfrm>
            <a:off x="0" y="907032"/>
            <a:ext cx="9144000" cy="3329436"/>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dirty="0"/>
          </a:p>
        </p:txBody>
      </p:sp>
      <p:pic>
        <p:nvPicPr>
          <p:cNvPr id="3" name="Picture 2">
            <a:extLst>
              <a:ext uri="{FF2B5EF4-FFF2-40B4-BE49-F238E27FC236}">
                <a16:creationId xmlns:a16="http://schemas.microsoft.com/office/drawing/2014/main" id="{46F20AE6-44FD-7C70-E477-909B213F3702}"/>
              </a:ext>
            </a:extLst>
          </p:cNvPr>
          <p:cNvPicPr>
            <a:picLocks noChangeAspect="1"/>
          </p:cNvPicPr>
          <p:nvPr/>
        </p:nvPicPr>
        <p:blipFill>
          <a:blip r:embed="rId2"/>
          <a:stretch>
            <a:fillRect/>
          </a:stretch>
        </p:blipFill>
        <p:spPr>
          <a:xfrm>
            <a:off x="57600" y="1021715"/>
            <a:ext cx="9021600" cy="3142707"/>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7" name="Picture 6">
            <a:extLst>
              <a:ext uri="{FF2B5EF4-FFF2-40B4-BE49-F238E27FC236}">
                <a16:creationId xmlns:a16="http://schemas.microsoft.com/office/drawing/2014/main" id="{3F6F8A0B-2A7A-74A4-EDF8-4392E2FE9E48}"/>
              </a:ext>
            </a:extLst>
          </p:cNvPr>
          <p:cNvPicPr>
            <a:picLocks noChangeAspect="1"/>
          </p:cNvPicPr>
          <p:nvPr/>
        </p:nvPicPr>
        <p:blipFill>
          <a:blip r:embed="rId3"/>
          <a:stretch>
            <a:fillRect/>
          </a:stretch>
        </p:blipFill>
        <p:spPr>
          <a:xfrm>
            <a:off x="86400" y="2198156"/>
            <a:ext cx="9000000" cy="759336"/>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pic>
        <p:nvPicPr>
          <p:cNvPr id="7" name="Picture 6">
            <a:extLst>
              <a:ext uri="{FF2B5EF4-FFF2-40B4-BE49-F238E27FC236}">
                <a16:creationId xmlns:a16="http://schemas.microsoft.com/office/drawing/2014/main" id="{E9BF8192-40D5-D3C4-1900-F0659FA88131}"/>
              </a:ext>
            </a:extLst>
          </p:cNvPr>
          <p:cNvPicPr>
            <a:picLocks noChangeAspect="1"/>
          </p:cNvPicPr>
          <p:nvPr/>
        </p:nvPicPr>
        <p:blipFill>
          <a:blip r:embed="rId3"/>
          <a:stretch>
            <a:fillRect/>
          </a:stretch>
        </p:blipFill>
        <p:spPr>
          <a:xfrm>
            <a:off x="628650" y="1032510"/>
            <a:ext cx="7886700" cy="3078480"/>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B80D5-4940-9625-C2FF-CDB5B0994E0F}"/>
              </a:ext>
            </a:extLst>
          </p:cNvPr>
          <p:cNvSpPr>
            <a:spLocks noGrp="1"/>
          </p:cNvSpPr>
          <p:nvPr>
            <p:ph type="title"/>
          </p:nvPr>
        </p:nvSpPr>
        <p:spPr/>
        <p:txBody>
          <a:bodyPr/>
          <a:lstStyle/>
          <a:p>
            <a:r>
              <a:rPr lang="en-US" dirty="0"/>
              <a:t>BCWR </a:t>
            </a:r>
            <a:r>
              <a:rPr lang="en-US"/>
              <a:t>by Subsystem</a:t>
            </a:r>
            <a:endParaRPr lang="en-US" dirty="0"/>
          </a:p>
        </p:txBody>
      </p:sp>
      <p:sp>
        <p:nvSpPr>
          <p:cNvPr id="4" name="Date Placeholder 3">
            <a:extLst>
              <a:ext uri="{FF2B5EF4-FFF2-40B4-BE49-F238E27FC236}">
                <a16:creationId xmlns:a16="http://schemas.microsoft.com/office/drawing/2014/main" id="{F1912B53-C986-A459-992A-F0FF8C6D58CF}"/>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8B10B57F-0C4E-D0D6-D17E-BA7B6F0CFD41}"/>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38187BE-76BC-6B26-4A47-4ECBE0051DBF}"/>
              </a:ext>
            </a:extLst>
          </p:cNvPr>
          <p:cNvSpPr>
            <a:spLocks noGrp="1"/>
          </p:cNvSpPr>
          <p:nvPr>
            <p:ph type="sldNum" sz="quarter" idx="12"/>
          </p:nvPr>
        </p:nvSpPr>
        <p:spPr/>
        <p:txBody>
          <a:bodyPr/>
          <a:lstStyle/>
          <a:p>
            <a:fld id="{4B932B3A-BA38-40C7-ADEE-2A1902CEB265}" type="slidenum">
              <a:rPr lang="en-US" altLang="en-US" smtClean="0"/>
              <a:pPr/>
              <a:t>17</a:t>
            </a:fld>
            <a:endParaRPr lang="en-US" altLang="en-US" dirty="0"/>
          </a:p>
        </p:txBody>
      </p:sp>
      <p:pic>
        <p:nvPicPr>
          <p:cNvPr id="9" name="Picture 8">
            <a:extLst>
              <a:ext uri="{FF2B5EF4-FFF2-40B4-BE49-F238E27FC236}">
                <a16:creationId xmlns:a16="http://schemas.microsoft.com/office/drawing/2014/main" id="{252B4323-3C74-8B92-A983-2B2732CA4FB7}"/>
              </a:ext>
            </a:extLst>
          </p:cNvPr>
          <p:cNvPicPr>
            <a:picLocks noChangeAspect="1"/>
          </p:cNvPicPr>
          <p:nvPr/>
        </p:nvPicPr>
        <p:blipFill>
          <a:blip r:embed="rId2"/>
          <a:stretch>
            <a:fillRect/>
          </a:stretch>
        </p:blipFill>
        <p:spPr>
          <a:xfrm>
            <a:off x="2217420" y="1230690"/>
            <a:ext cx="4709160" cy="2941320"/>
          </a:xfrm>
          <a:prstGeom prst="rect">
            <a:avLst/>
          </a:prstGeom>
        </p:spPr>
      </p:pic>
    </p:spTree>
    <p:extLst>
      <p:ext uri="{BB962C8B-B14F-4D97-AF65-F5344CB8AC3E}">
        <p14:creationId xmlns:p14="http://schemas.microsoft.com/office/powerpoint/2010/main" val="4087358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PMG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a:xfrm>
            <a:off x="457200" y="972146"/>
            <a:ext cx="8229600" cy="3394472"/>
          </a:xfrm>
        </p:spPr>
        <p:txBody>
          <a:bodyPr/>
          <a:lstStyle/>
          <a:p>
            <a:r>
              <a:rPr lang="en-US" dirty="0"/>
              <a:t>We had two known must-have additions in the MIE</a:t>
            </a:r>
          </a:p>
          <a:p>
            <a:pPr lvl="1"/>
            <a:r>
              <a:rPr lang="en-US" dirty="0"/>
              <a:t>JACK board needed as an ancillary board for the TPC FEE</a:t>
            </a:r>
          </a:p>
          <a:p>
            <a:pPr lvl="1"/>
            <a:r>
              <a:rPr lang="en-US" dirty="0"/>
              <a:t>Diffuse &amp; Line Laser support items – optics, fiber links, controls</a:t>
            </a:r>
          </a:p>
          <a:p>
            <a:pPr lvl="1"/>
            <a:r>
              <a:rPr lang="en-US" dirty="0"/>
              <a:t>We formally included these in the P6 baseline via PCR-030 in January 2022</a:t>
            </a:r>
          </a:p>
          <a:p>
            <a:r>
              <a:rPr lang="en-US" dirty="0"/>
              <a:t>We have one new addition/subtraction for the I&amp;F</a:t>
            </a:r>
          </a:p>
          <a:p>
            <a:pPr lvl="1"/>
            <a:r>
              <a:rPr lang="en-US" dirty="0"/>
              <a:t>The loss of the sPHENIX beampipe and subsequent decision to re-use the existing START pipe from their Heavy Flavor Tracker means we do not need to NEG-coat its interior (we think)</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full review of risk elements at the December 2021 Level-2 Managers meeting and updated them at the end of March 2022. L2 update in late June 2022 yielded no changes to the risk elements at that time</a:t>
            </a:r>
          </a:p>
          <a:p>
            <a:pPr lvl="1"/>
            <a:endParaRPr lang="en-US" dirty="0"/>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estimated to ordered status</a:t>
            </a:r>
          </a:p>
          <a:p>
            <a:r>
              <a:rPr lang="en-US" dirty="0"/>
              <a:t>For the MIE we have mostly M&amp;S elements, with the Cat-A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2-3%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procurements using best price information</a:t>
            </a:r>
          </a:p>
          <a:p>
            <a:r>
              <a:rPr lang="en-US" dirty="0"/>
              <a:t>The MIE involves only M&amp;S and fixed amounts of labor</a:t>
            </a:r>
          </a:p>
          <a:p>
            <a:pPr lvl="1"/>
            <a:r>
              <a:rPr lang="en-US" sz="1800" dirty="0"/>
              <a:t>The apparent positive CV mostly derives from late invoices that have not been accrued. Actual CPI is likely close to 1.0</a:t>
            </a:r>
          </a:p>
          <a:p>
            <a:r>
              <a:rPr lang="en-US" dirty="0"/>
              <a:t>The I&amp;F does involve labor and M&amp;S both. CV is negative for labor</a:t>
            </a:r>
            <a:endParaRPr lang="en-US" sz="1800" dirty="0"/>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July 14, 2022</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15702</TotalTime>
  <Words>1038</Words>
  <Application>Microsoft Office PowerPoint</Application>
  <PresentationFormat>On-screen Show (16:9)</PresentationFormat>
  <Paragraphs>125</Paragraphs>
  <Slides>17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 sPHENIX Estimate At Completion MIE and I&amp;F  from June 2022 Progress Data </vt:lpstr>
      <vt:lpstr>Elements Needed for the EAC</vt:lpstr>
      <vt:lpstr>Elements in the ETC</vt:lpstr>
      <vt:lpstr>BCWR</vt:lpstr>
      <vt:lpstr>Known Additions</vt:lpstr>
      <vt:lpstr>Expected Value of Risk Elements </vt:lpstr>
      <vt:lpstr>Estimate Uncertainty</vt:lpstr>
      <vt:lpstr>Adjustments</vt:lpstr>
      <vt:lpstr>Have Chosen Not to Use Formulae</vt:lpstr>
      <vt:lpstr>Fraction of BCWR M&amp;S To-Be-Ordered</vt:lpstr>
      <vt:lpstr>EAC for MIE</vt:lpstr>
      <vt:lpstr>EAC for I&amp;F</vt:lpstr>
      <vt:lpstr>Tracking EAC for MIE</vt:lpstr>
      <vt:lpstr>Tracking EAC for I&amp;F</vt:lpstr>
      <vt:lpstr>MIE M&amp;S Items to Be Ordered</vt:lpstr>
      <vt:lpstr>I&amp;F M&amp;S Items to Be Ordered</vt:lpstr>
      <vt:lpstr>BCWR by Subsystem</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78</cp:revision>
  <cp:lastPrinted>2022-01-24T20:29:17Z</cp:lastPrinted>
  <dcterms:created xsi:type="dcterms:W3CDTF">2015-10-24T00:32:43Z</dcterms:created>
  <dcterms:modified xsi:type="dcterms:W3CDTF">2022-07-16T19:06:58Z</dcterms:modified>
</cp:coreProperties>
</file>