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997" r:id="rId2"/>
    <p:sldId id="996" r:id="rId3"/>
    <p:sldId id="943" r:id="rId4"/>
    <p:sldId id="1005" r:id="rId5"/>
    <p:sldId id="946" r:id="rId6"/>
    <p:sldId id="1006" r:id="rId7"/>
    <p:sldId id="978" r:id="rId8"/>
    <p:sldId id="979" r:id="rId9"/>
    <p:sldId id="1007" r:id="rId10"/>
    <p:sldId id="969" r:id="rId11"/>
    <p:sldId id="971" r:id="rId12"/>
    <p:sldId id="983" r:id="rId13"/>
    <p:sldId id="998" r:id="rId14"/>
    <p:sldId id="1008" r:id="rId15"/>
    <p:sldId id="1009" r:id="rId16"/>
    <p:sldId id="1010" r:id="rId17"/>
    <p:sldId id="999" r:id="rId18"/>
    <p:sldId id="1000" r:id="rId19"/>
    <p:sldId id="1001" r:id="rId20"/>
    <p:sldId id="1002" r:id="rId21"/>
    <p:sldId id="1003" r:id="rId22"/>
    <p:sldId id="1004" r:id="rId23"/>
    <p:sldId id="987" r:id="rId24"/>
    <p:sldId id="988" r:id="rId25"/>
    <p:sldId id="989" r:id="rId26"/>
    <p:sldId id="990" r:id="rId27"/>
    <p:sldId id="991" r:id="rId28"/>
    <p:sldId id="992" r:id="rId29"/>
    <p:sldId id="993" r:id="rId30"/>
    <p:sldId id="994" r:id="rId31"/>
    <p:sldId id="995" r:id="rId32"/>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3FF"/>
    <a:srgbClr val="66CCFF"/>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p:scale>
          <a:sx n="125" d="100"/>
          <a:sy n="125" d="100"/>
        </p:scale>
        <p:origin x="-1504" y="-744"/>
      </p:cViewPr>
      <p:guideLst>
        <p:guide orient="horz" pos="1620"/>
        <p:guide pos="2880"/>
      </p:guideLst>
    </p:cSldViewPr>
  </p:slideViewPr>
  <p:notesTextViewPr>
    <p:cViewPr>
      <p:scale>
        <a:sx n="1" d="1"/>
        <a:sy n="1" d="1"/>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7/13/22</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7/13/22</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082"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17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26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34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430" algn="l" defTabSz="914174" rtl="0" eaLnBrk="1" latinLnBrk="0" hangingPunct="1">
      <a:defRPr sz="1200" kern="1200">
        <a:solidFill>
          <a:schemeClr val="tx1"/>
        </a:solidFill>
        <a:latin typeface="+mn-lt"/>
        <a:ea typeface="+mn-ea"/>
        <a:cs typeface="+mn-cs"/>
      </a:defRPr>
    </a:lvl6pPr>
    <a:lvl7pPr marL="2742512" algn="l" defTabSz="914174" rtl="0" eaLnBrk="1" latinLnBrk="0" hangingPunct="1">
      <a:defRPr sz="1200" kern="1200">
        <a:solidFill>
          <a:schemeClr val="tx1"/>
        </a:solidFill>
        <a:latin typeface="+mn-lt"/>
        <a:ea typeface="+mn-ea"/>
        <a:cs typeface="+mn-cs"/>
      </a:defRPr>
    </a:lvl7pPr>
    <a:lvl8pPr marL="3199600" algn="l" defTabSz="914174" rtl="0" eaLnBrk="1" latinLnBrk="0" hangingPunct="1">
      <a:defRPr sz="1200" kern="1200">
        <a:solidFill>
          <a:schemeClr val="tx1"/>
        </a:solidFill>
        <a:latin typeface="+mn-lt"/>
        <a:ea typeface="+mn-ea"/>
        <a:cs typeface="+mn-cs"/>
      </a:defRPr>
    </a:lvl8pPr>
    <a:lvl9pPr marL="3656686" algn="l" defTabSz="914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5" name="Google Shape;4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5"/>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082" indent="0" algn="ctr">
              <a:buNone/>
              <a:defRPr>
                <a:solidFill>
                  <a:schemeClr val="tx1">
                    <a:tint val="75000"/>
                  </a:schemeClr>
                </a:solidFill>
              </a:defRPr>
            </a:lvl2pPr>
            <a:lvl3pPr marL="914174"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082" indent="0">
              <a:buNone/>
              <a:defRPr sz="1800">
                <a:solidFill>
                  <a:schemeClr val="tx1">
                    <a:tint val="75000"/>
                  </a:schemeClr>
                </a:solidFill>
              </a:defRPr>
            </a:lvl2pPr>
            <a:lvl3pPr marL="914174"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4"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151335"/>
            <a:ext cx="4041775" cy="479822"/>
          </a:xfrm>
        </p:spPr>
        <p:txBody>
          <a:bodyPr anchor="b"/>
          <a:lstStyle>
            <a:lvl1pPr marL="0" indent="0">
              <a:buNone/>
              <a:defRPr sz="2400" b="1"/>
            </a:lvl1pPr>
            <a:lvl2pPr marL="457082" indent="0">
              <a:buNone/>
              <a:defRPr sz="2000" b="1"/>
            </a:lvl2pPr>
            <a:lvl3pPr marL="914174"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076343"/>
            <a:ext cx="3008313" cy="3518297"/>
          </a:xfrm>
        </p:spPr>
        <p:txBody>
          <a:bodyPr/>
          <a:lstStyle>
            <a:lvl1pPr marL="0" indent="0">
              <a:buNone/>
              <a:defRPr sz="1400"/>
            </a:lvl1pPr>
            <a:lvl2pPr marL="457082" indent="0">
              <a:buNone/>
              <a:defRPr sz="1200"/>
            </a:lvl2pPr>
            <a:lvl3pPr marL="914174"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082" indent="0">
              <a:buNone/>
              <a:defRPr sz="2800"/>
            </a:lvl2pPr>
            <a:lvl3pPr marL="914174"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pPr lvl="0"/>
            <a:endParaRPr lang="en-US" noProof="0" dirty="0"/>
          </a:p>
        </p:txBody>
      </p:sp>
      <p:sp>
        <p:nvSpPr>
          <p:cNvPr id="4" name="Text Placeholder 3"/>
          <p:cNvSpPr>
            <a:spLocks noGrp="1"/>
          </p:cNvSpPr>
          <p:nvPr>
            <p:ph type="body" sz="half" idx="2"/>
          </p:nvPr>
        </p:nvSpPr>
        <p:spPr>
          <a:xfrm>
            <a:off x="1828800" y="4229117"/>
            <a:ext cx="5486400" cy="603647"/>
          </a:xfrm>
        </p:spPr>
        <p:txBody>
          <a:bodyPr/>
          <a:lstStyle>
            <a:lvl1pPr marL="0" indent="0">
              <a:buNone/>
              <a:defRPr sz="1400"/>
            </a:lvl1pPr>
            <a:lvl2pPr marL="457082" indent="0">
              <a:buNone/>
              <a:defRPr sz="1200"/>
            </a:lvl2pPr>
            <a:lvl3pPr marL="914174"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7/14/22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20"/>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19" tIns="45710" rIns="91419" bIns="4571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7/14/22</a:t>
            </a:r>
            <a:endParaRPr lang="en-US" altLang="en-US" dirty="0"/>
          </a:p>
        </p:txBody>
      </p:sp>
      <p:sp>
        <p:nvSpPr>
          <p:cNvPr id="5" name="Footer Placeholder 4"/>
          <p:cNvSpPr>
            <a:spLocks noGrp="1"/>
          </p:cNvSpPr>
          <p:nvPr>
            <p:ph type="ftr" sz="quarter" idx="3"/>
          </p:nvPr>
        </p:nvSpPr>
        <p:spPr>
          <a:xfrm>
            <a:off x="3171031" y="4914915"/>
            <a:ext cx="2895600" cy="207169"/>
          </a:xfrm>
          <a:prstGeom prst="rect">
            <a:avLst/>
          </a:prstGeom>
        </p:spPr>
        <p:txBody>
          <a:bodyPr vert="horz" lIns="91419" tIns="45710" rIns="91419" bIns="4571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19" tIns="45710" rIns="91419" bIns="4571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082" algn="ctr" rtl="0" fontAlgn="base">
        <a:spcBef>
          <a:spcPct val="0"/>
        </a:spcBef>
        <a:spcAft>
          <a:spcPct val="0"/>
        </a:spcAft>
        <a:defRPr sz="4400">
          <a:solidFill>
            <a:schemeClr val="tx1"/>
          </a:solidFill>
          <a:latin typeface="Calibri" charset="0"/>
          <a:ea typeface="ＭＳ Ｐゴシック" charset="0"/>
        </a:defRPr>
      </a:lvl6pPr>
      <a:lvl7pPr marL="914174" algn="ctr" rtl="0" fontAlgn="base">
        <a:spcBef>
          <a:spcPct val="0"/>
        </a:spcBef>
        <a:spcAft>
          <a:spcPct val="0"/>
        </a:spcAft>
        <a:defRPr sz="4400">
          <a:solidFill>
            <a:schemeClr val="tx1"/>
          </a:solidFill>
          <a:latin typeface="Calibri" charset="0"/>
          <a:ea typeface="ＭＳ Ｐゴシック" charset="0"/>
        </a:defRPr>
      </a:lvl7pPr>
      <a:lvl8pPr marL="1371260" algn="ctr" rtl="0" fontAlgn="base">
        <a:spcBef>
          <a:spcPct val="0"/>
        </a:spcBef>
        <a:spcAft>
          <a:spcPct val="0"/>
        </a:spcAft>
        <a:defRPr sz="4400">
          <a:solidFill>
            <a:schemeClr val="tx1"/>
          </a:solidFill>
          <a:latin typeface="Calibri" charset="0"/>
          <a:ea typeface="ＭＳ Ｐゴシック" charset="0"/>
        </a:defRPr>
      </a:lvl8pPr>
      <a:lvl9pPr marL="1828349" algn="ctr" rtl="0" fontAlgn="base">
        <a:spcBef>
          <a:spcPct val="0"/>
        </a:spcBef>
        <a:spcAft>
          <a:spcPct val="0"/>
        </a:spcAft>
        <a:defRPr sz="4400">
          <a:solidFill>
            <a:schemeClr val="tx1"/>
          </a:solidFill>
          <a:latin typeface="Calibri" charset="0"/>
          <a:ea typeface="ＭＳ Ｐゴシック" charset="0"/>
        </a:defRPr>
      </a:lvl9pPr>
    </p:titleStyle>
    <p:bodyStyle>
      <a:lvl1pPr marL="342812" indent="-342812"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769" indent="-28568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16" indent="-228542"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00" indent="-228542"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889" indent="-228542"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3970"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59"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2" algn="l" defTabSz="9141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4" rtl="0" eaLnBrk="1" latinLnBrk="0" hangingPunct="1">
        <a:defRPr sz="1800" kern="1200">
          <a:solidFill>
            <a:schemeClr val="tx1"/>
          </a:solidFill>
          <a:latin typeface="+mn-lt"/>
          <a:ea typeface="+mn-ea"/>
          <a:cs typeface="+mn-cs"/>
        </a:defRPr>
      </a:lvl1pPr>
      <a:lvl2pPr marL="457082"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0" algn="l" defTabSz="914174" rtl="0" eaLnBrk="1" latinLnBrk="0" hangingPunct="1">
        <a:defRPr sz="1800" kern="1200">
          <a:solidFill>
            <a:schemeClr val="tx1"/>
          </a:solidFill>
          <a:latin typeface="+mn-lt"/>
          <a:ea typeface="+mn-ea"/>
          <a:cs typeface="+mn-cs"/>
        </a:defRPr>
      </a:lvl4pPr>
      <a:lvl5pPr marL="1828349" algn="l" defTabSz="914174" rtl="0" eaLnBrk="1" latinLnBrk="0" hangingPunct="1">
        <a:defRPr sz="1800" kern="1200">
          <a:solidFill>
            <a:schemeClr val="tx1"/>
          </a:solidFill>
          <a:latin typeface="+mn-lt"/>
          <a:ea typeface="+mn-ea"/>
          <a:cs typeface="+mn-cs"/>
        </a:defRPr>
      </a:lvl5pPr>
      <a:lvl6pPr marL="2285430" algn="l" defTabSz="914174" rtl="0" eaLnBrk="1" latinLnBrk="0" hangingPunct="1">
        <a:defRPr sz="1800" kern="1200">
          <a:solidFill>
            <a:schemeClr val="tx1"/>
          </a:solidFill>
          <a:latin typeface="+mn-lt"/>
          <a:ea typeface="+mn-ea"/>
          <a:cs typeface="+mn-cs"/>
        </a:defRPr>
      </a:lvl6pPr>
      <a:lvl7pPr marL="2742512" algn="l" defTabSz="914174" rtl="0" eaLnBrk="1" latinLnBrk="0" hangingPunct="1">
        <a:defRPr sz="1800" kern="1200">
          <a:solidFill>
            <a:schemeClr val="tx1"/>
          </a:solidFill>
          <a:latin typeface="+mn-lt"/>
          <a:ea typeface="+mn-ea"/>
          <a:cs typeface="+mn-cs"/>
        </a:defRPr>
      </a:lvl7pPr>
      <a:lvl8pPr marL="3199600" algn="l" defTabSz="914174" rtl="0" eaLnBrk="1" latinLnBrk="0" hangingPunct="1">
        <a:defRPr sz="1800" kern="1200">
          <a:solidFill>
            <a:schemeClr val="tx1"/>
          </a:solidFill>
          <a:latin typeface="+mn-lt"/>
          <a:ea typeface="+mn-ea"/>
          <a:cs typeface="+mn-cs"/>
        </a:defRPr>
      </a:lvl8pPr>
      <a:lvl9pPr marL="3656686" algn="l" defTabSz="9141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PMG Topics</a:t>
            </a:r>
            <a:endParaRPr lang="en-US" dirty="0"/>
          </a:p>
        </p:txBody>
      </p:sp>
      <p:sp>
        <p:nvSpPr>
          <p:cNvPr id="6" name="Content Placeholder 5"/>
          <p:cNvSpPr>
            <a:spLocks noGrp="1"/>
          </p:cNvSpPr>
          <p:nvPr>
            <p:ph idx="1"/>
          </p:nvPr>
        </p:nvSpPr>
        <p:spPr>
          <a:xfrm>
            <a:off x="381000" y="819151"/>
            <a:ext cx="8229600" cy="3394472"/>
          </a:xfrm>
        </p:spPr>
        <p:txBody>
          <a:bodyPr/>
          <a:lstStyle/>
          <a:p>
            <a:r>
              <a:rPr lang="en-US" dirty="0" smtClean="0"/>
              <a:t>USI, ASE/SAD Status</a:t>
            </a:r>
          </a:p>
          <a:p>
            <a:r>
              <a:rPr lang="en-US" dirty="0" smtClean="0"/>
              <a:t>Electronics Status</a:t>
            </a:r>
          </a:p>
          <a:p>
            <a:r>
              <a:rPr lang="en-US" dirty="0" smtClean="0"/>
              <a:t>Status of INTT, MVTX</a:t>
            </a:r>
          </a:p>
          <a:p>
            <a:r>
              <a:rPr lang="en-US" dirty="0" smtClean="0"/>
              <a:t>KPPs</a:t>
            </a:r>
          </a:p>
          <a:p>
            <a:r>
              <a:rPr lang="en-US" dirty="0" smtClean="0"/>
              <a:t>AOB</a:t>
            </a:r>
            <a:endParaRPr lang="en-US" dirty="0"/>
          </a:p>
        </p:txBody>
      </p:sp>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a:t>
            </a:fld>
            <a:endParaRPr lang="en-US" altLang="en-US" dirty="0"/>
          </a:p>
        </p:txBody>
      </p:sp>
    </p:spTree>
    <p:extLst>
      <p:ext uri="{BB962C8B-B14F-4D97-AF65-F5344CB8AC3E}">
        <p14:creationId xmlns:p14="http://schemas.microsoft.com/office/powerpoint/2010/main" val="13548801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
            <a:ext cx="8229600" cy="546497"/>
          </a:xfrm>
        </p:spPr>
        <p:txBody>
          <a:bodyPr/>
          <a:lstStyle/>
          <a:p>
            <a:r>
              <a:rPr lang="en-US" dirty="0"/>
              <a:t> </a:t>
            </a:r>
            <a:r>
              <a:rPr lang="en-US" sz="4000" dirty="0"/>
              <a:t>sPHENIX Progress</a:t>
            </a:r>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10</a:t>
            </a:fld>
            <a:endParaRPr lang="en-US" altLang="en-US" dirty="0"/>
          </a:p>
        </p:txBody>
      </p:sp>
      <p:pic>
        <p:nvPicPr>
          <p:cNvPr id="10" name="Picture 9" descr="Screen Shot 2022-07-14 at 12.18.53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00516" y="666750"/>
            <a:ext cx="3007924" cy="3864610"/>
          </a:xfrm>
          <a:prstGeom prst="rect">
            <a:avLst/>
          </a:prstGeom>
        </p:spPr>
      </p:pic>
      <p:pic>
        <p:nvPicPr>
          <p:cNvPr id="11" name="Picture 10" descr="Screen Shot 2022-07-14 at 12.22.4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35" y="666751"/>
            <a:ext cx="3027769" cy="3886200"/>
          </a:xfrm>
          <a:prstGeom prst="rect">
            <a:avLst/>
          </a:prstGeom>
        </p:spPr>
      </p:pic>
      <p:pic>
        <p:nvPicPr>
          <p:cNvPr id="14" name="Picture 13" descr="Screen Shot 2022-07-14 at 12.29.21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4204" y="666750"/>
            <a:ext cx="2946345" cy="3886200"/>
          </a:xfrm>
          <a:prstGeom prst="rect">
            <a:avLst/>
          </a:prstGeom>
        </p:spPr>
      </p:pic>
    </p:spTree>
    <p:extLst>
      <p:ext uri="{BB962C8B-B14F-4D97-AF65-F5344CB8AC3E}">
        <p14:creationId xmlns:p14="http://schemas.microsoft.com/office/powerpoint/2010/main" val="9633189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2028" y="10055"/>
            <a:ext cx="8229600" cy="546497"/>
          </a:xfrm>
        </p:spPr>
        <p:txBody>
          <a:bodyPr>
            <a:normAutofit fontScale="90000"/>
          </a:bodyPr>
          <a:lstStyle/>
          <a:p>
            <a:r>
              <a:rPr lang="en-US" sz="3200" dirty="0"/>
              <a:t> </a:t>
            </a:r>
            <a:r>
              <a:rPr lang="en-US" sz="4000" b="0" dirty="0"/>
              <a:t>sPHENIX</a:t>
            </a:r>
            <a:r>
              <a:rPr lang="en-US" sz="4000" dirty="0"/>
              <a:t> </a:t>
            </a:r>
            <a:r>
              <a:rPr lang="en-US" sz="4000" dirty="0" smtClean="0"/>
              <a:t>Installation Progress</a:t>
            </a:r>
            <a:r>
              <a:rPr lang="en-US" sz="4000" b="0" dirty="0" smtClean="0"/>
              <a:t>  </a:t>
            </a:r>
            <a:endParaRPr lang="en-US" sz="4000" b="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11</a:t>
            </a:fld>
            <a:endParaRPr lang="en-US" altLang="en-US" dirty="0"/>
          </a:p>
        </p:txBody>
      </p:sp>
      <p:sp>
        <p:nvSpPr>
          <p:cNvPr id="8" name="TextBox 7"/>
          <p:cNvSpPr txBox="1"/>
          <p:nvPr/>
        </p:nvSpPr>
        <p:spPr>
          <a:xfrm>
            <a:off x="685800" y="590550"/>
            <a:ext cx="3124200" cy="369332"/>
          </a:xfrm>
          <a:prstGeom prst="rect">
            <a:avLst/>
          </a:prstGeom>
          <a:noFill/>
        </p:spPr>
        <p:txBody>
          <a:bodyPr wrap="square" rtlCol="0">
            <a:spAutoFit/>
          </a:bodyPr>
          <a:lstStyle/>
          <a:p>
            <a:pPr algn="ctr"/>
            <a:r>
              <a:rPr lang="en-US" dirty="0">
                <a:solidFill>
                  <a:schemeClr val="bg1"/>
                </a:solidFill>
              </a:rPr>
              <a:t> </a:t>
            </a:r>
            <a:endParaRPr lang="en-US" i="1" dirty="0">
              <a:solidFill>
                <a:schemeClr val="bg1"/>
              </a:solidFill>
            </a:endParaRPr>
          </a:p>
        </p:txBody>
      </p:sp>
      <p:pic>
        <p:nvPicPr>
          <p:cNvPr id="11" name="Picture 10" descr="Screen Shot 2022-04-28 at 5.48.58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104" y="666751"/>
            <a:ext cx="4072664" cy="3200401"/>
          </a:xfrm>
          <a:prstGeom prst="rect">
            <a:avLst/>
          </a:prstGeom>
        </p:spPr>
      </p:pic>
      <p:sp>
        <p:nvSpPr>
          <p:cNvPr id="12" name="TextBox 11"/>
          <p:cNvSpPr txBox="1"/>
          <p:nvPr/>
        </p:nvSpPr>
        <p:spPr>
          <a:xfrm>
            <a:off x="533400" y="971550"/>
            <a:ext cx="3429000" cy="523220"/>
          </a:xfrm>
          <a:prstGeom prst="rect">
            <a:avLst/>
          </a:prstGeom>
          <a:noFill/>
        </p:spPr>
        <p:txBody>
          <a:bodyPr wrap="square" rtlCol="0">
            <a:spAutoFit/>
          </a:bodyPr>
          <a:lstStyle/>
          <a:p>
            <a:pPr algn="ctr"/>
            <a:r>
              <a:rPr lang="en-US" sz="1400" dirty="0">
                <a:solidFill>
                  <a:schemeClr val="bg1"/>
                </a:solidFill>
              </a:rPr>
              <a:t>Test installation of EMCal Sectors into IHCal Barrel </a:t>
            </a:r>
            <a:r>
              <a:rPr lang="en-US" sz="1400" dirty="0" smtClean="0">
                <a:solidFill>
                  <a:schemeClr val="bg1"/>
                </a:solidFill>
              </a:rPr>
              <a:t>prior to installation in 1008</a:t>
            </a:r>
            <a:endParaRPr lang="en-US" sz="1400" dirty="0">
              <a:solidFill>
                <a:schemeClr val="bg1"/>
              </a:solidFill>
            </a:endParaRPr>
          </a:p>
        </p:txBody>
      </p:sp>
      <p:sp>
        <p:nvSpPr>
          <p:cNvPr id="13"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11</a:t>
            </a:fld>
            <a:endParaRPr lang="en-US" altLang="en-US" dirty="0"/>
          </a:p>
        </p:txBody>
      </p:sp>
      <p:sp>
        <p:nvSpPr>
          <p:cNvPr id="3" name="TextBox 2"/>
          <p:cNvSpPr txBox="1"/>
          <p:nvPr/>
        </p:nvSpPr>
        <p:spPr>
          <a:xfrm>
            <a:off x="76200" y="3867150"/>
            <a:ext cx="4419600" cy="1077218"/>
          </a:xfrm>
          <a:prstGeom prst="rect">
            <a:avLst/>
          </a:prstGeom>
          <a:solidFill>
            <a:srgbClr val="0080FF"/>
          </a:solidFill>
          <a:ln>
            <a:solidFill>
              <a:srgbClr val="0080FF"/>
            </a:solidFill>
          </a:ln>
        </p:spPr>
        <p:txBody>
          <a:bodyPr wrap="square" rtlCol="0">
            <a:spAutoFit/>
          </a:bodyPr>
          <a:lstStyle/>
          <a:p>
            <a:r>
              <a:rPr lang="en-US" sz="1600" dirty="0" smtClean="0">
                <a:solidFill>
                  <a:srgbClr val="FFFFFF"/>
                </a:solidFill>
              </a:rPr>
              <a:t>Prior to </a:t>
            </a:r>
            <a:r>
              <a:rPr lang="en-US" sz="1600" dirty="0" smtClean="0">
                <a:solidFill>
                  <a:srgbClr val="FFFFFF"/>
                </a:solidFill>
              </a:rPr>
              <a:t>IHCal installation, </a:t>
            </a:r>
            <a:r>
              <a:rPr lang="en-US" sz="1600" dirty="0" smtClean="0">
                <a:solidFill>
                  <a:srgbClr val="FFFFFF"/>
                </a:solidFill>
              </a:rPr>
              <a:t> </a:t>
            </a:r>
            <a:r>
              <a:rPr lang="en-US" sz="1600" dirty="0" smtClean="0">
                <a:solidFill>
                  <a:srgbClr val="FFFFFF"/>
                </a:solidFill>
              </a:rPr>
              <a:t>the EMCal installation procedure was </a:t>
            </a:r>
            <a:r>
              <a:rPr lang="en-US" sz="1600" dirty="0" smtClean="0">
                <a:solidFill>
                  <a:srgbClr val="FFFFFF"/>
                </a:solidFill>
              </a:rPr>
              <a:t>practiced</a:t>
            </a:r>
            <a:r>
              <a:rPr lang="en-US" sz="1600" dirty="0" smtClean="0">
                <a:solidFill>
                  <a:srgbClr val="FFFFFF"/>
                </a:solidFill>
              </a:rPr>
              <a:t> multiple times with </a:t>
            </a:r>
            <a:r>
              <a:rPr lang="en-US" sz="1600" dirty="0" smtClean="0">
                <a:solidFill>
                  <a:srgbClr val="FFFFFF"/>
                </a:solidFill>
              </a:rPr>
              <a:t>two EMCal “dummy” sectors. The EMCal installation process </a:t>
            </a:r>
            <a:r>
              <a:rPr lang="en-US" sz="1600" dirty="0" smtClean="0">
                <a:solidFill>
                  <a:srgbClr val="FFFFFF"/>
                </a:solidFill>
              </a:rPr>
              <a:t> is </a:t>
            </a:r>
            <a:r>
              <a:rPr lang="en-US" sz="1600" dirty="0" smtClean="0">
                <a:solidFill>
                  <a:srgbClr val="FFFFFF"/>
                </a:solidFill>
              </a:rPr>
              <a:t>good to go.</a:t>
            </a:r>
            <a:endParaRPr lang="en-US" sz="1600" dirty="0">
              <a:solidFill>
                <a:srgbClr val="FFFFFF"/>
              </a:solidFill>
            </a:endParaRPr>
          </a:p>
        </p:txBody>
      </p:sp>
      <p:sp>
        <p:nvSpPr>
          <p:cNvPr id="2" name="Date Placeholder 1"/>
          <p:cNvSpPr>
            <a:spLocks noGrp="1"/>
          </p:cNvSpPr>
          <p:nvPr>
            <p:ph type="dt" sz="half" idx="10"/>
          </p:nvPr>
        </p:nvSpPr>
        <p:spPr/>
        <p:txBody>
          <a:bodyPr/>
          <a:lstStyle/>
          <a:p>
            <a:pPr>
              <a:defRPr/>
            </a:pPr>
            <a:r>
              <a:rPr lang="en-US" altLang="en-US" smtClean="0"/>
              <a:t>7/14/22</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pic>
        <p:nvPicPr>
          <p:cNvPr id="5" name="Picture 4" descr="Screen Shot 2022-07-14 at 12.37.32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6804" y="590550"/>
            <a:ext cx="3788043" cy="3809328"/>
          </a:xfrm>
          <a:prstGeom prst="rect">
            <a:avLst/>
          </a:prstGeom>
        </p:spPr>
      </p:pic>
      <p:sp>
        <p:nvSpPr>
          <p:cNvPr id="9" name="TextBox 8"/>
          <p:cNvSpPr txBox="1"/>
          <p:nvPr/>
        </p:nvSpPr>
        <p:spPr>
          <a:xfrm>
            <a:off x="5029200" y="4552950"/>
            <a:ext cx="3459000" cy="338554"/>
          </a:xfrm>
          <a:prstGeom prst="rect">
            <a:avLst/>
          </a:prstGeom>
          <a:solidFill>
            <a:srgbClr val="0080FF"/>
          </a:solidFill>
        </p:spPr>
        <p:txBody>
          <a:bodyPr wrap="none" rtlCol="0">
            <a:spAutoFit/>
          </a:bodyPr>
          <a:lstStyle/>
          <a:p>
            <a:r>
              <a:rPr lang="en-US" sz="1600" dirty="0" smtClean="0">
                <a:solidFill>
                  <a:schemeClr val="bg1"/>
                </a:solidFill>
              </a:rPr>
              <a:t>IHCal tracks ready to receive the EMCal</a:t>
            </a:r>
            <a:endParaRPr lang="en-US" sz="1600" dirty="0">
              <a:solidFill>
                <a:schemeClr val="bg1"/>
              </a:solidFill>
            </a:endParaRPr>
          </a:p>
        </p:txBody>
      </p:sp>
    </p:spTree>
    <p:extLst>
      <p:ext uri="{BB962C8B-B14F-4D97-AF65-F5344CB8AC3E}">
        <p14:creationId xmlns:p14="http://schemas.microsoft.com/office/powerpoint/2010/main" val="18192955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3" y="216123"/>
            <a:ext cx="8286750" cy="222028"/>
          </a:xfrm>
        </p:spPr>
        <p:txBody>
          <a:bodyPr>
            <a:normAutofit fontScale="90000"/>
          </a:bodyPr>
          <a:lstStyle/>
          <a:p>
            <a:r>
              <a:rPr lang="en-US" b="0" dirty="0"/>
              <a:t>Risks and Challenges</a:t>
            </a:r>
          </a:p>
        </p:txBody>
      </p:sp>
      <p:sp>
        <p:nvSpPr>
          <p:cNvPr id="3" name="Content Placeholder 2"/>
          <p:cNvSpPr>
            <a:spLocks noGrp="1"/>
          </p:cNvSpPr>
          <p:nvPr>
            <p:ph idx="1"/>
          </p:nvPr>
        </p:nvSpPr>
        <p:spPr>
          <a:xfrm>
            <a:off x="296618" y="666750"/>
            <a:ext cx="8842302" cy="4176444"/>
          </a:xfrm>
        </p:spPr>
        <p:txBody>
          <a:bodyPr>
            <a:normAutofit/>
          </a:bodyPr>
          <a:lstStyle/>
          <a:p>
            <a:pPr marL="342884" indent="-342884"/>
            <a:r>
              <a:rPr lang="en-US" sz="2000" b="1" dirty="0"/>
              <a:t>Maintaining labor force for the next </a:t>
            </a:r>
            <a:r>
              <a:rPr lang="en-US" sz="2000" b="1" dirty="0"/>
              <a:t>8</a:t>
            </a:r>
            <a:r>
              <a:rPr lang="en-US" sz="2000" b="1" dirty="0" smtClean="0"/>
              <a:t> </a:t>
            </a:r>
            <a:r>
              <a:rPr lang="en-US" sz="2000" b="1" dirty="0"/>
              <a:t>months</a:t>
            </a:r>
            <a:r>
              <a:rPr lang="en-US" sz="2000" dirty="0"/>
              <a:t>. Especially important are: </a:t>
            </a:r>
          </a:p>
          <a:p>
            <a:pPr lvl="1">
              <a:buFont typeface="Lucida Grande"/>
              <a:buChar char="-"/>
            </a:pPr>
            <a:r>
              <a:rPr lang="en-US" sz="1600" b="0" dirty="0"/>
              <a:t>Technicians for fab and assembly and </a:t>
            </a:r>
            <a:r>
              <a:rPr lang="en-US" sz="1600" b="0" dirty="0" smtClean="0"/>
              <a:t>installation. We need the CAD “cable pullers” back as soon as practical.</a:t>
            </a:r>
          </a:p>
          <a:p>
            <a:pPr lvl="1">
              <a:buFont typeface="Lucida Grande"/>
              <a:buChar char="-"/>
            </a:pPr>
            <a:r>
              <a:rPr lang="en-US" sz="1600" b="0" dirty="0" smtClean="0"/>
              <a:t>We need to continue to have high priority to the trades. We could really use one electrician to work with the sPHENIX assigned electrician. We have a significant number of jobs where we need a pair of electricians to do it.</a:t>
            </a:r>
            <a:endParaRPr lang="en-US" sz="1600" b="0" dirty="0"/>
          </a:p>
          <a:p>
            <a:pPr lvl="1">
              <a:buFont typeface="Lucida Grande"/>
              <a:buChar char="-"/>
            </a:pPr>
            <a:r>
              <a:rPr lang="en-US" sz="1600" b="0" dirty="0"/>
              <a:t>Visiting students, postdocs and scientists for QA, testing and </a:t>
            </a:r>
            <a:r>
              <a:rPr lang="en-US" sz="1600" b="0" dirty="0" smtClean="0"/>
              <a:t>commissioning</a:t>
            </a:r>
            <a:endParaRPr lang="en-US" sz="1600" b="0" dirty="0"/>
          </a:p>
          <a:p>
            <a:r>
              <a:rPr lang="en-US" sz="2000" b="1" dirty="0"/>
              <a:t>Global issues may affect the cost and schedule of the project going forward</a:t>
            </a:r>
            <a:endParaRPr lang="en-US" sz="1600" dirty="0"/>
          </a:p>
          <a:p>
            <a:pPr lvl="1"/>
            <a:r>
              <a:rPr lang="en-US" sz="1600" b="0" dirty="0"/>
              <a:t>Significant cost increases have been seen on certain raw material and machine shop work potentially impacting the 1008 I&amp;F remaining costs</a:t>
            </a:r>
            <a:r>
              <a:rPr lang="en-US" sz="1600" b="0" dirty="0" smtClean="0"/>
              <a:t>. Fortunately we are almost done.</a:t>
            </a:r>
            <a:endParaRPr lang="en-US" sz="1600" b="0" dirty="0"/>
          </a:p>
          <a:p>
            <a:r>
              <a:rPr lang="en-US" sz="2000" b="1" dirty="0"/>
              <a:t>Need  BHSO USI approval for Magnet Mapping in Sept-Oct </a:t>
            </a:r>
            <a:r>
              <a:rPr lang="en-US" sz="2000" dirty="0"/>
              <a:t>( helium cool down begins </a:t>
            </a:r>
            <a:r>
              <a:rPr lang="en-US" sz="2000" dirty="0" smtClean="0"/>
              <a:t>2</a:t>
            </a:r>
            <a:r>
              <a:rPr lang="en-US" sz="2000" baseline="30000" dirty="0" smtClean="0"/>
              <a:t>nd</a:t>
            </a:r>
            <a:r>
              <a:rPr lang="en-US" sz="2000" dirty="0" smtClean="0"/>
              <a:t> half of August</a:t>
            </a:r>
            <a:r>
              <a:rPr lang="en-US" sz="2000" dirty="0" smtClean="0"/>
              <a:t>)</a:t>
            </a:r>
            <a:r>
              <a:rPr lang="en-US" sz="2000" b="1" dirty="0"/>
              <a:t>. Need BHSO ASE/SAD approval for sPHENIX Operations in RHIC Run-23 beginning Feb 2023.</a:t>
            </a:r>
          </a:p>
          <a:p>
            <a:pPr marL="0" indent="0">
              <a:buNone/>
            </a:pPr>
            <a:endParaRPr lang="en-US" dirty="0"/>
          </a:p>
          <a:p>
            <a:pPr marL="285736" indent="-285736">
              <a:buFont typeface="Arial"/>
              <a:buChar char="•"/>
            </a:pPr>
            <a:endParaRPr lang="en-US" sz="1800" dirty="0"/>
          </a:p>
          <a:p>
            <a:pPr marL="342884" lvl="1" indent="0">
              <a:buNone/>
            </a:pPr>
            <a:endParaRPr lang="en-US" sz="1600" dirty="0"/>
          </a:p>
          <a:p>
            <a:pPr marL="342884" indent="-342884">
              <a:buFont typeface="Arial"/>
              <a:buChar char="•"/>
            </a:pPr>
            <a:endParaRPr lang="en-US" dirty="0"/>
          </a:p>
        </p:txBody>
      </p:sp>
      <p:sp>
        <p:nvSpPr>
          <p:cNvPr id="4" name="Slide Number Placeholder 3"/>
          <p:cNvSpPr>
            <a:spLocks noGrp="1"/>
          </p:cNvSpPr>
          <p:nvPr>
            <p:ph type="sldNum" sz="quarter" idx="4294967295"/>
          </p:nvPr>
        </p:nvSpPr>
        <p:spPr>
          <a:xfrm>
            <a:off x="7390780" y="4980333"/>
            <a:ext cx="1683815" cy="140038"/>
          </a:xfrm>
          <a:prstGeom prst="rect">
            <a:avLst/>
          </a:prstGeom>
        </p:spPr>
        <p:txBody>
          <a:bodyPr/>
          <a:lstStyle/>
          <a:p>
            <a:fld id="{716D9922-87B3-6043-9531-5184EA303DC1}" type="slidenum">
              <a:rPr lang="en-US" smtClean="0"/>
              <a:t>12</a:t>
            </a:fld>
            <a:endParaRPr lang="en-US" dirty="0"/>
          </a:p>
        </p:txBody>
      </p:sp>
      <p:sp>
        <p:nvSpPr>
          <p:cNvPr id="5" name="Date Placeholder 4"/>
          <p:cNvSpPr>
            <a:spLocks noGrp="1"/>
          </p:cNvSpPr>
          <p:nvPr>
            <p:ph type="dt" sz="half" idx="10"/>
          </p:nvPr>
        </p:nvSpPr>
        <p:spPr/>
        <p:txBody>
          <a:bodyPr/>
          <a:lstStyle/>
          <a:p>
            <a:pPr>
              <a:defRPr/>
            </a:pPr>
            <a:r>
              <a:rPr lang="en-US" altLang="en-US" smtClean="0"/>
              <a:t>7/14/22</a:t>
            </a:r>
            <a:endParaRPr lang="en-US" altLang="en-US" dirty="0"/>
          </a:p>
        </p:txBody>
      </p:sp>
      <p:sp>
        <p:nvSpPr>
          <p:cNvPr id="6" name="Footer Placeholder 5"/>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4724135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 Up</a:t>
            </a:r>
            <a:endParaRPr lang="en-US" dirty="0"/>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13</a:t>
            </a:fld>
            <a:endParaRPr lang="en-US" altLang="en-US" dirty="0"/>
          </a:p>
        </p:txBody>
      </p:sp>
    </p:spTree>
    <p:extLst>
      <p:ext uri="{BB962C8B-B14F-4D97-AF65-F5344CB8AC3E}">
        <p14:creationId xmlns:p14="http://schemas.microsoft.com/office/powerpoint/2010/main" val="15600564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Deliverables</a:t>
            </a:r>
          </a:p>
        </p:txBody>
      </p:sp>
      <p:sp>
        <p:nvSpPr>
          <p:cNvPr id="3" name="Date Placeholder 2"/>
          <p:cNvSpPr>
            <a:spLocks noGrp="1"/>
          </p:cNvSpPr>
          <p:nvPr>
            <p:ph type="dt" sz="half" idx="10"/>
          </p:nvPr>
        </p:nvSpPr>
        <p:spPr/>
        <p:txBody>
          <a:bodyPr/>
          <a:lstStyle/>
          <a:p>
            <a:pPr>
              <a:defRPr/>
            </a:pPr>
            <a:r>
              <a:rPr lang="en-US" altLang="en-US" smtClean="0"/>
              <a:t>7/05/22</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Management</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14</a:t>
            </a:fld>
            <a:endParaRPr lang="en-US" altLang="en-US" dirty="0"/>
          </a:p>
        </p:txBody>
      </p:sp>
      <p:pic>
        <p:nvPicPr>
          <p:cNvPr id="6" name="Picture 5" descr="Screen Shot 2022-02-02 at 11.52.13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819150"/>
            <a:ext cx="8229600" cy="3839028"/>
          </a:xfrm>
          <a:prstGeom prst="rect">
            <a:avLst/>
          </a:prstGeom>
        </p:spPr>
      </p:pic>
    </p:spTree>
    <p:extLst>
      <p:ext uri="{BB962C8B-B14F-4D97-AF65-F5344CB8AC3E}">
        <p14:creationId xmlns:p14="http://schemas.microsoft.com/office/powerpoint/2010/main" val="92092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KPP’s</a:t>
            </a:r>
          </a:p>
        </p:txBody>
      </p:sp>
      <p:sp>
        <p:nvSpPr>
          <p:cNvPr id="3" name="Date Placeholder 2"/>
          <p:cNvSpPr>
            <a:spLocks noGrp="1"/>
          </p:cNvSpPr>
          <p:nvPr>
            <p:ph type="dt" sz="half" idx="10"/>
          </p:nvPr>
        </p:nvSpPr>
        <p:spPr/>
        <p:txBody>
          <a:bodyPr/>
          <a:lstStyle/>
          <a:p>
            <a:pPr>
              <a:defRPr/>
            </a:pPr>
            <a:r>
              <a:rPr lang="en-US" altLang="en-US" smtClean="0"/>
              <a:t>7/05/22</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Management</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15</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051231568"/>
              </p:ext>
            </p:extLst>
          </p:nvPr>
        </p:nvGraphicFramePr>
        <p:xfrm>
          <a:off x="304800" y="742951"/>
          <a:ext cx="8763000" cy="4149090"/>
        </p:xfrm>
        <a:graphic>
          <a:graphicData uri="http://schemas.openxmlformats.org/drawingml/2006/table">
            <a:tbl>
              <a:tblPr firstRow="1" bandRow="1">
                <a:tableStyleId>{FABFCF23-3B69-468F-B69F-88F6DE6A72F2}</a:tableStyleId>
              </a:tblPr>
              <a:tblGrid>
                <a:gridCol w="1861168">
                  <a:extLst>
                    <a:ext uri="{9D8B030D-6E8A-4147-A177-3AD203B41FA5}">
                      <a16:colId xmlns:a16="http://schemas.microsoft.com/office/drawing/2014/main" xmlns="" val="20000"/>
                    </a:ext>
                  </a:extLst>
                </a:gridCol>
                <a:gridCol w="1720232">
                  <a:extLst>
                    <a:ext uri="{9D8B030D-6E8A-4147-A177-3AD203B41FA5}">
                      <a16:colId xmlns:a16="http://schemas.microsoft.com/office/drawing/2014/main" xmlns="" val="20001"/>
                    </a:ext>
                  </a:extLst>
                </a:gridCol>
                <a:gridCol w="2590800">
                  <a:extLst>
                    <a:ext uri="{9D8B030D-6E8A-4147-A177-3AD203B41FA5}">
                      <a16:colId xmlns:a16="http://schemas.microsoft.com/office/drawing/2014/main" xmlns="" val="20002"/>
                    </a:ext>
                  </a:extLst>
                </a:gridCol>
                <a:gridCol w="2590800">
                  <a:extLst>
                    <a:ext uri="{9D8B030D-6E8A-4147-A177-3AD203B41FA5}">
                      <a16:colId xmlns:a16="http://schemas.microsoft.com/office/drawing/2014/main" xmlns=""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xmlns="" val="10000"/>
                  </a:ext>
                </a:extLst>
              </a:tr>
              <a:tr h="457200">
                <a:tc>
                  <a:txBody>
                    <a:bodyPr/>
                    <a:lstStyle/>
                    <a:p>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Ion back flow ≤ 2% per GEM module </a:t>
                      </a:r>
                      <a:r>
                        <a:rPr lang="en-US" sz="1100" dirty="0" err="1">
                          <a:solidFill>
                            <a:srgbClr val="000000"/>
                          </a:solidFill>
                        </a:rPr>
                        <a:t>avgd</a:t>
                      </a:r>
                      <a:r>
                        <a:rPr lang="en-US" sz="1100" dirty="0">
                          <a:solidFill>
                            <a:srgbClr val="000000"/>
                          </a:solidFill>
                        </a:rPr>
                        <a:t> over active area of </a:t>
                      </a:r>
                      <a:r>
                        <a:rPr lang="en-US" sz="1100" dirty="0" err="1">
                          <a:solidFill>
                            <a:srgbClr val="000000"/>
                          </a:solidFill>
                        </a:rPr>
                        <a:t>ea</a:t>
                      </a:r>
                      <a:r>
                        <a:rPr lang="en-US" sz="1100" dirty="0">
                          <a:solidFill>
                            <a:srgbClr val="000000"/>
                          </a:solidFill>
                        </a:rPr>
                        <a:t> GEM module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 w/</a:t>
                      </a:r>
                      <a:r>
                        <a:rPr lang="en-US" sz="1200" baseline="0" dirty="0">
                          <a:solidFill>
                            <a:srgbClr val="000000"/>
                          </a:solidFill>
                        </a:rPr>
                        <a:t> </a:t>
                      </a:r>
                      <a:r>
                        <a:rPr lang="en-US" sz="1200" baseline="0" dirty="0" err="1">
                          <a:solidFill>
                            <a:srgbClr val="000000"/>
                          </a:solidFill>
                        </a:rPr>
                        <a:t>cosmics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82296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p>
                      <a:r>
                        <a:rPr lang="en-US" sz="1200" b="1" dirty="0">
                          <a:solidFill>
                            <a:srgbClr val="000000"/>
                          </a:solidFill>
                        </a:rPr>
                        <a:t>Front End Electronics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Fee stand alone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Cross talk ≤ 2% per channel averaged</a:t>
                      </a:r>
                      <a:r>
                        <a:rPr lang="en-US" sz="1100" baseline="0" dirty="0">
                          <a:solidFill>
                            <a:srgbClr val="000000"/>
                          </a:solidFill>
                        </a:rPr>
                        <a:t> over all channels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457200">
                <a:tc>
                  <a:txBody>
                    <a:bodyPr/>
                    <a:lstStyle/>
                    <a:p>
                      <a:r>
                        <a:rPr lang="en-US" sz="1200" b="1" dirty="0">
                          <a:solidFill>
                            <a:srgbClr val="000000"/>
                          </a:solidFill>
                        </a:rPr>
                        <a:t>EM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45720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8192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KPP’s</a:t>
            </a:r>
          </a:p>
        </p:txBody>
      </p:sp>
      <p:sp>
        <p:nvSpPr>
          <p:cNvPr id="3" name="Date Placeholder 2"/>
          <p:cNvSpPr>
            <a:spLocks noGrp="1"/>
          </p:cNvSpPr>
          <p:nvPr>
            <p:ph type="dt" sz="half" idx="10"/>
          </p:nvPr>
        </p:nvSpPr>
        <p:spPr/>
        <p:txBody>
          <a:bodyPr/>
          <a:lstStyle/>
          <a:p>
            <a:pPr>
              <a:defRPr/>
            </a:pPr>
            <a:r>
              <a:rPr lang="en-US" altLang="en-US" smtClean="0"/>
              <a:t>7/05/22</a:t>
            </a:r>
            <a:endParaRPr lang="en-US" altLang="en-US" dirty="0"/>
          </a:p>
        </p:txBody>
      </p:sp>
      <p:sp>
        <p:nvSpPr>
          <p:cNvPr id="4" name="Footer Placeholder 3"/>
          <p:cNvSpPr>
            <a:spLocks noGrp="1"/>
          </p:cNvSpPr>
          <p:nvPr>
            <p:ph type="ftr" sz="quarter" idx="11"/>
          </p:nvPr>
        </p:nvSpPr>
        <p:spPr/>
        <p:txBody>
          <a:bodyPr/>
          <a:lstStyle/>
          <a:p>
            <a:pPr>
              <a:defRPr/>
            </a:pPr>
            <a:r>
              <a:rPr lang="en-US" smtClean="0"/>
              <a:t>sPHENIX Management</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16</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942296230"/>
              </p:ext>
            </p:extLst>
          </p:nvPr>
        </p:nvGraphicFramePr>
        <p:xfrm>
          <a:off x="228600" y="819151"/>
          <a:ext cx="8686800" cy="3564890"/>
        </p:xfrm>
        <a:graphic>
          <a:graphicData uri="http://schemas.openxmlformats.org/drawingml/2006/table">
            <a:tbl>
              <a:tblPr firstRow="1" bandRow="1">
                <a:tableStyleId>{FABFCF23-3B69-468F-B69F-88F6DE6A72F2}</a:tableStyleId>
              </a:tblPr>
              <a:tblGrid>
                <a:gridCol w="18288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2667000">
                  <a:extLst>
                    <a:ext uri="{9D8B030D-6E8A-4147-A177-3AD203B41FA5}">
                      <a16:colId xmlns:a16="http://schemas.microsoft.com/office/drawing/2014/main" xmlns="" val="20002"/>
                    </a:ext>
                  </a:extLst>
                </a:gridCol>
                <a:gridCol w="2667000">
                  <a:extLst>
                    <a:ext uri="{9D8B030D-6E8A-4147-A177-3AD203B41FA5}">
                      <a16:colId xmlns:a16="http://schemas.microsoft.com/office/drawing/2014/main" xmlns="" val="20003"/>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xmlns="" val="10000"/>
                  </a:ext>
                </a:extLst>
              </a:tr>
              <a:tr h="605790">
                <a:tc>
                  <a:txBody>
                    <a:bodyPr/>
                    <a:lstStyle/>
                    <a:p>
                      <a:r>
                        <a:rPr lang="en-US" sz="1200" b="1" dirty="0">
                          <a:solidFill>
                            <a:srgbClr val="000000"/>
                          </a:solidFill>
                        </a:rPr>
                        <a:t>EM</a:t>
                      </a:r>
                      <a:r>
                        <a:rPr lang="en-US" sz="1200" b="1" baseline="0" dirty="0">
                          <a:solidFill>
                            <a:srgbClr val="000000"/>
                          </a:solidFill>
                        </a:rPr>
                        <a:t> Ca</a:t>
                      </a:r>
                      <a:r>
                        <a:rPr lang="en-US" sz="1200" b="1" dirty="0">
                          <a:solidFill>
                            <a:srgbClr val="000000"/>
                          </a:solidFill>
                        </a:rPr>
                        <a:t>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35%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60579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605790">
                <a:tc>
                  <a:txBody>
                    <a:bodyPr/>
                    <a:lstStyle/>
                    <a:p>
                      <a:r>
                        <a:rPr lang="en-US" sz="1200" b="1" dirty="0">
                          <a:solidFill>
                            <a:srgbClr val="000000"/>
                          </a:solidFill>
                        </a:rPr>
                        <a:t>Min Bias Trigger Detector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a:t>
                      </a:r>
                      <a:r>
                        <a:rPr lang="en-US" sz="1100" baseline="0" dirty="0">
                          <a:solidFill>
                            <a:srgbClr val="000000"/>
                          </a:solidFill>
                        </a:rPr>
                        <a:t> 120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a:t>
                      </a:r>
                      <a:r>
                        <a:rPr lang="en-US" sz="1100" baseline="0" dirty="0">
                          <a:solidFill>
                            <a:srgbClr val="000000"/>
                          </a:solidFill>
                        </a:rPr>
                        <a:t> 100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330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Event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a:t>
                      </a:r>
                      <a:r>
                        <a:rPr lang="en-US" sz="1100" baseline="0" dirty="0">
                          <a:solidFill>
                            <a:srgbClr val="000000"/>
                          </a:solidFill>
                        </a:rPr>
                        <a:t> kHz w/ random </a:t>
                      </a:r>
                      <a:r>
                        <a:rPr lang="en-US" sz="1100" baseline="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15 kHz w/ random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457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Data Logging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 </a:t>
                      </a:r>
                      <a:r>
                        <a:rPr lang="en-US" sz="1100" dirty="0" err="1">
                          <a:solidFill>
                            <a:srgbClr val="000000"/>
                          </a:solidFill>
                        </a:rPr>
                        <a:t>Gbit</a:t>
                      </a:r>
                      <a:r>
                        <a:rPr lang="en-US" sz="1100" dirty="0">
                          <a:solidFill>
                            <a:srgbClr val="000000"/>
                          </a:solidFill>
                        </a:rPr>
                        <a:t>/s with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80628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9"/>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3"/>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6"/>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2"/>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3037444035"/>
              </p:ext>
            </p:extLst>
          </p:nvPr>
        </p:nvGraphicFramePr>
        <p:xfrm>
          <a:off x="511341" y="3122455"/>
          <a:ext cx="2431884" cy="354334"/>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7">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7">
                <a:tc>
                  <a:txBody>
                    <a:bodyPr/>
                    <a:lstStyle/>
                    <a:p>
                      <a:pPr algn="ctr"/>
                      <a:r>
                        <a:rPr lang="en-US" sz="800" b="0" dirty="0">
                          <a:solidFill>
                            <a:schemeClr val="tx1"/>
                          </a:solidFill>
                        </a:rPr>
                        <a:t>0.97</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1.00</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3060817184"/>
              </p:ext>
            </p:extLst>
          </p:nvPr>
        </p:nvGraphicFramePr>
        <p:xfrm>
          <a:off x="5048296" y="3225146"/>
          <a:ext cx="2748171" cy="1663071"/>
        </p:xfrm>
        <a:graphic>
          <a:graphicData uri="http://schemas.openxmlformats.org/drawingml/2006/table">
            <a:tbl>
              <a:tblPr firstRow="1" bandRow="1">
                <a:tableStyleId>{5C22544A-7EE6-4342-B048-85BDC9FD1C3A}</a:tableStyleId>
              </a:tblPr>
              <a:tblGrid>
                <a:gridCol w="1952205">
                  <a:extLst>
                    <a:ext uri="{9D8B030D-6E8A-4147-A177-3AD203B41FA5}">
                      <a16:colId xmlns="" xmlns:a16="http://schemas.microsoft.com/office/drawing/2014/main" val="2785976325"/>
                    </a:ext>
                  </a:extLst>
                </a:gridCol>
                <a:gridCol w="795966">
                  <a:extLst>
                    <a:ext uri="{9D8B030D-6E8A-4147-A177-3AD203B41FA5}">
                      <a16:colId xmlns="" xmlns:a16="http://schemas.microsoft.com/office/drawing/2014/main" val="1842318650"/>
                    </a:ext>
                  </a:extLst>
                </a:gridCol>
              </a:tblGrid>
              <a:tr h="554357">
                <a:tc>
                  <a:txBody>
                    <a:bodyPr/>
                    <a:lstStyle/>
                    <a:p>
                      <a:r>
                        <a:rPr lang="en-US" sz="8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$25,470,635</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554357">
                <a:tc>
                  <a:txBody>
                    <a:bodyPr/>
                    <a:lstStyle/>
                    <a:p>
                      <a:r>
                        <a:rPr lang="en-US" sz="8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$24,779,418</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554357">
                <a:tc>
                  <a:txBody>
                    <a:bodyPr/>
                    <a:lstStyle/>
                    <a:p>
                      <a:r>
                        <a:rPr lang="en-US" sz="8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$24,741,407</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9"/>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9"/>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17</a:t>
            </a:fld>
            <a:endParaRPr lang="en-US" altLang="en-US" dirty="0"/>
          </a:p>
        </p:txBody>
      </p:sp>
      <p:sp>
        <p:nvSpPr>
          <p:cNvPr id="18" name="Footer Placeholder 2">
            <a:extLst>
              <a:ext uri="{FF2B5EF4-FFF2-40B4-BE49-F238E27FC236}">
                <a16:creationId xmlns="" xmlns:a16="http://schemas.microsoft.com/office/drawing/2014/main" id="{E0F9F878-5B26-4649-8D53-8DAA42BD0163}"/>
              </a:ext>
            </a:extLst>
          </p:cNvPr>
          <p:cNvSpPr>
            <a:spLocks noGrp="1"/>
          </p:cNvSpPr>
          <p:nvPr>
            <p:ph type="ftr" sz="quarter" idx="11"/>
          </p:nvPr>
        </p:nvSpPr>
        <p:spPr>
          <a:xfrm>
            <a:off x="1059680" y="4936931"/>
            <a:ext cx="7899495" cy="207743"/>
          </a:xfrm>
        </p:spPr>
        <p:txBody>
          <a:bodyPr/>
          <a:lstStyle/>
          <a:p>
            <a:pPr>
              <a:defRPr/>
            </a:pPr>
            <a:r>
              <a:rPr lang="en-US"/>
              <a:t>Data Date: 30-Jun-22</a:t>
            </a:r>
            <a:endParaRPr lang="en-US" dirty="0"/>
          </a:p>
        </p:txBody>
      </p:sp>
      <p:pic>
        <p:nvPicPr>
          <p:cNvPr id="3" name="Picture 2">
            <a:extLst>
              <a:ext uri="{FF2B5EF4-FFF2-40B4-BE49-F238E27FC236}">
                <a16:creationId xmlns="" xmlns:a16="http://schemas.microsoft.com/office/drawing/2014/main" id="{CCB34FED-EDEC-4D53-9C61-CC611E5255C0}"/>
              </a:ext>
            </a:extLst>
          </p:cNvPr>
          <p:cNvPicPr>
            <a:picLocks noChangeAspect="1"/>
          </p:cNvPicPr>
          <p:nvPr/>
        </p:nvPicPr>
        <p:blipFill>
          <a:blip r:embed="rId2"/>
          <a:stretch>
            <a:fillRect/>
          </a:stretch>
        </p:blipFill>
        <p:spPr>
          <a:xfrm>
            <a:off x="0" y="688286"/>
            <a:ext cx="9144000" cy="2272473"/>
          </a:xfrm>
          <a:prstGeom prst="rect">
            <a:avLst/>
          </a:prstGeom>
        </p:spPr>
      </p:pic>
    </p:spTree>
    <p:extLst>
      <p:ext uri="{BB962C8B-B14F-4D97-AF65-F5344CB8AC3E}">
        <p14:creationId xmlns:p14="http://schemas.microsoft.com/office/powerpoint/2010/main" val="18664053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18</a:t>
            </a:fld>
            <a:endParaRPr lang="en-US" altLang="en-US" dirty="0"/>
          </a:p>
        </p:txBody>
      </p:sp>
      <p:sp>
        <p:nvSpPr>
          <p:cNvPr id="13" name="Footer Placeholder 2">
            <a:extLst>
              <a:ext uri="{FF2B5EF4-FFF2-40B4-BE49-F238E27FC236}">
                <a16:creationId xmlns="" xmlns:a16="http://schemas.microsoft.com/office/drawing/2014/main" id="{BC9F6491-7C19-44C3-B9D8-0064F367ABC1}"/>
              </a:ext>
            </a:extLst>
          </p:cNvPr>
          <p:cNvSpPr>
            <a:spLocks noGrp="1"/>
          </p:cNvSpPr>
          <p:nvPr>
            <p:ph type="ftr" sz="quarter" idx="11"/>
          </p:nvPr>
        </p:nvSpPr>
        <p:spPr>
          <a:xfrm>
            <a:off x="3888338" y="4873721"/>
            <a:ext cx="1828800" cy="207743"/>
          </a:xfrm>
        </p:spPr>
        <p:txBody>
          <a:bodyPr/>
          <a:lstStyle/>
          <a:p>
            <a:pPr>
              <a:defRPr/>
            </a:pPr>
            <a:r>
              <a:rPr lang="en-US"/>
              <a:t>Data Date: 30-Jun-22</a:t>
            </a:r>
            <a:endParaRPr lang="en-US" dirty="0"/>
          </a:p>
        </p:txBody>
      </p:sp>
      <p:pic>
        <p:nvPicPr>
          <p:cNvPr id="4" name="Picture 3">
            <a:extLst>
              <a:ext uri="{FF2B5EF4-FFF2-40B4-BE49-F238E27FC236}">
                <a16:creationId xmlns="" xmlns:a16="http://schemas.microsoft.com/office/drawing/2014/main" id="{AF038DB0-8528-41D7-B146-8A8CABFEED3F}"/>
              </a:ext>
            </a:extLst>
          </p:cNvPr>
          <p:cNvPicPr>
            <a:picLocks noChangeAspect="1"/>
          </p:cNvPicPr>
          <p:nvPr/>
        </p:nvPicPr>
        <p:blipFill>
          <a:blip r:embed="rId2"/>
          <a:stretch>
            <a:fillRect/>
          </a:stretch>
        </p:blipFill>
        <p:spPr>
          <a:xfrm>
            <a:off x="0" y="692738"/>
            <a:ext cx="9144000" cy="3554532"/>
          </a:xfrm>
          <a:prstGeom prst="rect">
            <a:avLst/>
          </a:prstGeom>
        </p:spPr>
      </p:pic>
      <p:sp>
        <p:nvSpPr>
          <p:cNvPr id="14" name="TextBox 13">
            <a:extLst>
              <a:ext uri="{FF2B5EF4-FFF2-40B4-BE49-F238E27FC236}">
                <a16:creationId xmlns="" xmlns:a16="http://schemas.microsoft.com/office/drawing/2014/main" id="{AEBBD394-C4B7-4D26-B4BD-74205E72EB02}"/>
              </a:ext>
            </a:extLst>
          </p:cNvPr>
          <p:cNvSpPr txBox="1"/>
          <p:nvPr/>
        </p:nvSpPr>
        <p:spPr>
          <a:xfrm>
            <a:off x="6691052" y="3816566"/>
            <a:ext cx="1886595" cy="1338828"/>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a:p>
            <a:r>
              <a:rPr lang="en-US" sz="750" dirty="0"/>
              <a:t>*Highlights in table above takes variance $ into consideration, not just Indices</a:t>
            </a:r>
          </a:p>
        </p:txBody>
      </p:sp>
      <p:sp>
        <p:nvSpPr>
          <p:cNvPr id="15" name="Oval 14">
            <a:extLst>
              <a:ext uri="{FF2B5EF4-FFF2-40B4-BE49-F238E27FC236}">
                <a16:creationId xmlns="" xmlns:a16="http://schemas.microsoft.com/office/drawing/2014/main" id="{5C3F2A64-F369-40B7-8A4A-4AC66DB5DA14}"/>
              </a:ext>
            </a:extLst>
          </p:cNvPr>
          <p:cNvSpPr/>
          <p:nvPr/>
        </p:nvSpPr>
        <p:spPr>
          <a:xfrm>
            <a:off x="6801629" y="4125014"/>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 xmlns:a16="http://schemas.microsoft.com/office/drawing/2014/main" id="{6F622902-513A-4949-9085-AE253F0D89DC}"/>
              </a:ext>
            </a:extLst>
          </p:cNvPr>
          <p:cNvSpPr/>
          <p:nvPr/>
        </p:nvSpPr>
        <p:spPr>
          <a:xfrm>
            <a:off x="6801629" y="4247272"/>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 xmlns:a16="http://schemas.microsoft.com/office/drawing/2014/main" id="{69223CCD-C475-44A7-84B2-42A1BE8526BE}"/>
              </a:ext>
            </a:extLst>
          </p:cNvPr>
          <p:cNvSpPr/>
          <p:nvPr/>
        </p:nvSpPr>
        <p:spPr>
          <a:xfrm>
            <a:off x="6801629" y="4368502"/>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84245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9"/>
            <a:ext cx="8229600" cy="409873"/>
          </a:xfrm>
        </p:spPr>
        <p:txBody>
          <a:bodyPr/>
          <a:lstStyle/>
          <a:p>
            <a:r>
              <a:rPr lang="en-US" sz="24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19</a:t>
            </a:fld>
            <a:endParaRPr lang="en-US" altLang="en-US" dirty="0"/>
          </a:p>
        </p:txBody>
      </p:sp>
      <p:sp>
        <p:nvSpPr>
          <p:cNvPr id="9" name="Footer Placeholder 2">
            <a:extLst>
              <a:ext uri="{FF2B5EF4-FFF2-40B4-BE49-F238E27FC236}">
                <a16:creationId xmlns="" xmlns:a16="http://schemas.microsoft.com/office/drawing/2014/main" id="{E2730F8C-314B-4DE9-9F5B-B6AB0AF074B6}"/>
              </a:ext>
            </a:extLst>
          </p:cNvPr>
          <p:cNvSpPr>
            <a:spLocks noGrp="1"/>
          </p:cNvSpPr>
          <p:nvPr>
            <p:ph type="ftr" sz="quarter" idx="11"/>
          </p:nvPr>
        </p:nvSpPr>
        <p:spPr>
          <a:xfrm>
            <a:off x="3687512" y="4874363"/>
            <a:ext cx="1768979" cy="207743"/>
          </a:xfrm>
        </p:spPr>
        <p:txBody>
          <a:bodyPr/>
          <a:lstStyle/>
          <a:p>
            <a:pPr>
              <a:defRPr/>
            </a:pPr>
            <a:r>
              <a:rPr lang="en-US"/>
              <a:t>Data Date: 30-Jun-22</a:t>
            </a:r>
            <a:endParaRPr lang="en-US" dirty="0"/>
          </a:p>
        </p:txBody>
      </p:sp>
      <p:pic>
        <p:nvPicPr>
          <p:cNvPr id="3" name="Picture 2">
            <a:extLst>
              <a:ext uri="{FF2B5EF4-FFF2-40B4-BE49-F238E27FC236}">
                <a16:creationId xmlns="" xmlns:a16="http://schemas.microsoft.com/office/drawing/2014/main" id="{CAC38E98-8ADE-47BF-AE3A-F7BFDD08BCFE}"/>
              </a:ext>
            </a:extLst>
          </p:cNvPr>
          <p:cNvPicPr>
            <a:picLocks noChangeAspect="1"/>
          </p:cNvPicPr>
          <p:nvPr/>
        </p:nvPicPr>
        <p:blipFill>
          <a:blip r:embed="rId2"/>
          <a:stretch>
            <a:fillRect/>
          </a:stretch>
        </p:blipFill>
        <p:spPr>
          <a:xfrm>
            <a:off x="507077" y="645051"/>
            <a:ext cx="8440056" cy="4229310"/>
          </a:xfrm>
          <a:prstGeom prst="rect">
            <a:avLst/>
          </a:prstGeom>
        </p:spPr>
      </p:pic>
    </p:spTree>
    <p:extLst>
      <p:ext uri="{BB962C8B-B14F-4D97-AF65-F5344CB8AC3E}">
        <p14:creationId xmlns:p14="http://schemas.microsoft.com/office/powerpoint/2010/main" val="26500154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45" y="18814"/>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47962760"/>
              </p:ext>
            </p:extLst>
          </p:nvPr>
        </p:nvGraphicFramePr>
        <p:xfrm>
          <a:off x="304801" y="666751"/>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22853">
                  <a:extLst>
                    <a:ext uri="{9D8B030D-6E8A-4147-A177-3AD203B41FA5}">
                      <a16:colId xmlns:a16="http://schemas.microsoft.com/office/drawing/2014/main" xmlns="" val="2547196037"/>
                    </a:ext>
                  </a:extLst>
                </a:gridCol>
                <a:gridCol w="1606378">
                  <a:extLst>
                    <a:ext uri="{9D8B030D-6E8A-4147-A177-3AD203B41FA5}">
                      <a16:colId xmlns:a16="http://schemas.microsoft.com/office/drawing/2014/main" xmlns="" val="2906043885"/>
                    </a:ext>
                  </a:extLst>
                </a:gridCol>
                <a:gridCol w="2975295">
                  <a:extLst>
                    <a:ext uri="{9D8B030D-6E8A-4147-A177-3AD203B41FA5}">
                      <a16:colId xmlns:a16="http://schemas.microsoft.com/office/drawing/2014/main" xmlns="" val="2998244554"/>
                    </a:ext>
                  </a:extLst>
                </a:gridCol>
                <a:gridCol w="781159">
                  <a:extLst>
                    <a:ext uri="{9D8B030D-6E8A-4147-A177-3AD203B41FA5}">
                      <a16:colId xmlns:a16="http://schemas.microsoft.com/office/drawing/2014/main" xmlns="" val="859748088"/>
                    </a:ext>
                  </a:extLst>
                </a:gridCol>
                <a:gridCol w="699915">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Last CD Achieved</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a:t>PD-2/3</a:t>
                      </a:r>
                    </a:p>
                  </a:txBody>
                  <a:tcPr marT="34290" marB="34290">
                    <a:solidFill>
                      <a:schemeClr val="accent5">
                        <a:lumMod val="20000"/>
                        <a:lumOff val="80000"/>
                      </a:schemeClr>
                    </a:solidFill>
                  </a:tcPr>
                </a:tc>
                <a:tc>
                  <a:txBody>
                    <a:bodyPr/>
                    <a:lstStyle/>
                    <a:p>
                      <a:r>
                        <a:rPr lang="en-US" sz="1400" dirty="0" smtClean="0"/>
                        <a:t>95.5%  </a:t>
                      </a:r>
                      <a:r>
                        <a:rPr lang="en-US" sz="1400" dirty="0"/>
                        <a:t>BCWP/</a:t>
                      </a:r>
                      <a:r>
                        <a:rPr lang="en-US" sz="1400" dirty="0" smtClean="0"/>
                        <a:t>BAC@ </a:t>
                      </a:r>
                      <a:r>
                        <a:rPr lang="en-US" sz="1400" dirty="0" smtClean="0"/>
                        <a:t>6/30/</a:t>
                      </a:r>
                      <a:r>
                        <a:rPr lang="en-US" sz="1400" dirty="0" smtClean="0"/>
                        <a:t>2022</a:t>
                      </a:r>
                      <a:endParaRPr lang="en-US" sz="1400" dirty="0"/>
                    </a:p>
                  </a:txBody>
                  <a:tcPr marT="34290" marB="34290">
                    <a:solidFill>
                      <a:schemeClr val="accent5">
                        <a:lumMod val="20000"/>
                        <a:lumOff val="80000"/>
                      </a:schemeClr>
                    </a:solidFill>
                  </a:tcPr>
                </a:tc>
                <a:tc>
                  <a:txBody>
                    <a:bodyPr/>
                    <a:lstStyle/>
                    <a:p>
                      <a:r>
                        <a:rPr lang="en-US" sz="1400" dirty="0" smtClean="0"/>
                        <a:t>1.00</a:t>
                      </a:r>
                      <a:endParaRPr lang="en-US" sz="1400" dirty="0"/>
                    </a:p>
                  </a:txBody>
                  <a:tcPr marT="34290" marB="34290">
                    <a:solidFill>
                      <a:schemeClr val="accent5">
                        <a:lumMod val="20000"/>
                        <a:lumOff val="80000"/>
                      </a:schemeClr>
                    </a:solidFill>
                  </a:tcPr>
                </a:tc>
                <a:tc>
                  <a:txBody>
                    <a:bodyPr/>
                    <a:lstStyle/>
                    <a:p>
                      <a:r>
                        <a:rPr lang="en-US" sz="1400" dirty="0" smtClean="0"/>
                        <a:t>0.97</a:t>
                      </a:r>
                      <a:endParaRPr lang="en-US" sz="1400" dirty="0"/>
                    </a:p>
                  </a:txBody>
                  <a:tcPr marT="34290" marB="34290">
                    <a:solidFill>
                      <a:schemeClr val="accent5">
                        <a:lumMod val="20000"/>
                        <a:lumOff val="80000"/>
                      </a:schemeClr>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242329" y="1428753"/>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a:t>
            </a:r>
            <a:r>
              <a:rPr lang="en-US" sz="2900" dirty="0" smtClean="0"/>
              <a:t>2019</a:t>
            </a:r>
            <a:endParaRPr lang="en-US" sz="2900" b="1" dirty="0" smtClean="0"/>
          </a:p>
          <a:p>
            <a:pPr lvl="1"/>
            <a:r>
              <a:rPr lang="en-US" sz="2900" b="1" dirty="0" smtClean="0"/>
              <a:t>Early completion in August 2022. Four months of float to PD-4</a:t>
            </a:r>
            <a:endParaRPr lang="en-US" sz="2900" b="1" dirty="0"/>
          </a:p>
          <a:p>
            <a:pPr lvl="1"/>
            <a:r>
              <a:rPr lang="en-US" sz="2900" dirty="0"/>
              <a:t>PD-4 Dec </a:t>
            </a:r>
            <a:r>
              <a:rPr lang="en-US" sz="2900" dirty="0" smtClean="0"/>
              <a:t>2022</a:t>
            </a:r>
            <a:endParaRPr lang="en-US" sz="2900" dirty="0"/>
          </a:p>
          <a:p>
            <a:pPr marL="0" indent="0">
              <a:buNone/>
            </a:pPr>
            <a:r>
              <a:rPr lang="en-US" sz="3800" b="1" dirty="0"/>
              <a:t>Cost</a:t>
            </a:r>
          </a:p>
          <a:p>
            <a:pPr lvl="1"/>
            <a:r>
              <a:rPr lang="en-US" sz="3300" b="1" dirty="0"/>
              <a:t>$27.0M AY TPC  </a:t>
            </a:r>
            <a:r>
              <a:rPr lang="en-US" sz="3300" b="1" dirty="0" smtClean="0"/>
              <a:t>70.3% </a:t>
            </a:r>
            <a:r>
              <a:rPr lang="en-US" sz="3300" b="1" dirty="0"/>
              <a:t>contingency on an ETC of </a:t>
            </a:r>
            <a:r>
              <a:rPr lang="en-US" sz="3300" b="1" dirty="0" smtClean="0"/>
              <a:t>$1.48M</a:t>
            </a:r>
            <a:endParaRPr lang="en-US" sz="3300" b="1" dirty="0"/>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2</a:t>
            </a:fld>
            <a:endParaRPr lang="en-US" altLang="en-US" dirty="0"/>
          </a:p>
        </p:txBody>
      </p:sp>
      <p:sp>
        <p:nvSpPr>
          <p:cNvPr id="6" name="TextBox 5"/>
          <p:cNvSpPr txBox="1"/>
          <p:nvPr/>
        </p:nvSpPr>
        <p:spPr>
          <a:xfrm>
            <a:off x="3549711" y="2876550"/>
            <a:ext cx="3191999" cy="338554"/>
          </a:xfrm>
          <a:prstGeom prst="rect">
            <a:avLst/>
          </a:prstGeom>
          <a:solidFill>
            <a:srgbClr val="0080FF"/>
          </a:solidFill>
        </p:spPr>
        <p:txBody>
          <a:bodyPr wrap="square" rtlCol="0">
            <a:spAutoFit/>
          </a:bodyPr>
          <a:lstStyle/>
          <a:p>
            <a:r>
              <a:rPr lang="en-US" sz="1600" dirty="0">
                <a:solidFill>
                  <a:schemeClr val="bg1"/>
                </a:solidFill>
              </a:rPr>
              <a:t> </a:t>
            </a:r>
            <a:r>
              <a:rPr lang="en-US" sz="1600" dirty="0" smtClean="0">
                <a:solidFill>
                  <a:schemeClr val="bg1"/>
                </a:solidFill>
              </a:rPr>
              <a:t> </a:t>
            </a:r>
            <a:r>
              <a:rPr lang="en-US" sz="1600" b="1" dirty="0" smtClean="0">
                <a:solidFill>
                  <a:schemeClr val="bg1"/>
                </a:solidFill>
              </a:rPr>
              <a:t>Commitments = $</a:t>
            </a:r>
            <a:r>
              <a:rPr lang="en-US" sz="1600" b="1" dirty="0" smtClean="0">
                <a:solidFill>
                  <a:schemeClr val="bg1"/>
                </a:solidFill>
              </a:rPr>
              <a:t>1.81 </a:t>
            </a:r>
            <a:r>
              <a:rPr lang="en-US" sz="1600" b="1" dirty="0" smtClean="0">
                <a:solidFill>
                  <a:schemeClr val="bg1"/>
                </a:solidFill>
              </a:rPr>
              <a:t>M</a:t>
            </a: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4807" y="2858478"/>
            <a:ext cx="2336877" cy="1923072"/>
          </a:xfrm>
          <a:prstGeom prst="rect">
            <a:avLst/>
          </a:prstGeom>
        </p:spPr>
      </p:pic>
      <p:sp>
        <p:nvSpPr>
          <p:cNvPr id="3" name="Date Placeholder 2"/>
          <p:cNvSpPr>
            <a:spLocks noGrp="1"/>
          </p:cNvSpPr>
          <p:nvPr>
            <p:ph type="dt" sz="half" idx="4294967295"/>
          </p:nvPr>
        </p:nvSpPr>
        <p:spPr>
          <a:xfrm>
            <a:off x="275311" y="4868865"/>
            <a:ext cx="2133600" cy="274637"/>
          </a:xfrm>
          <a:prstGeom prst="rect">
            <a:avLst/>
          </a:prstGeom>
        </p:spPr>
        <p:txBody>
          <a:bodyPr/>
          <a:lstStyle/>
          <a:p>
            <a:r>
              <a:rPr lang="en-US" sz="1200" dirty="0" smtClean="0"/>
              <a:t>7/14/22</a:t>
            </a:r>
            <a:endParaRPr lang="en-US" sz="1200" dirty="0"/>
          </a:p>
        </p:txBody>
      </p:sp>
      <p:sp>
        <p:nvSpPr>
          <p:cNvPr id="4" name="Footer Placeholder 3"/>
          <p:cNvSpPr>
            <a:spLocks noGrp="1"/>
          </p:cNvSpPr>
          <p:nvPr>
            <p:ph type="ftr" sz="quarter" idx="4294967295"/>
          </p:nvPr>
        </p:nvSpPr>
        <p:spPr>
          <a:xfrm>
            <a:off x="3436592" y="4860296"/>
            <a:ext cx="2895600" cy="274637"/>
          </a:xfrm>
          <a:prstGeom prst="rect">
            <a:avLst/>
          </a:prstGeom>
        </p:spPr>
        <p:txBody>
          <a:bodyPr/>
          <a:lstStyle/>
          <a:p>
            <a:r>
              <a:rPr lang="en-US" sz="1200" smtClean="0"/>
              <a:t>PMG</a:t>
            </a:r>
            <a:endParaRPr lang="en-US" sz="1200" dirty="0"/>
          </a:p>
        </p:txBody>
      </p:sp>
    </p:spTree>
    <p:extLst>
      <p:ext uri="{BB962C8B-B14F-4D97-AF65-F5344CB8AC3E}">
        <p14:creationId xmlns:p14="http://schemas.microsoft.com/office/powerpoint/2010/main" val="29329662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8"/>
            <a:ext cx="8229600" cy="409873"/>
          </a:xfrm>
        </p:spPr>
        <p:txBody>
          <a:bodyPr/>
          <a:lstStyle/>
          <a:p>
            <a:r>
              <a:rPr lang="en-US" sz="2400" dirty="0"/>
              <a:t>Summary Schedule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ooter Placeholder 2">
            <a:extLst>
              <a:ext uri="{FF2B5EF4-FFF2-40B4-BE49-F238E27FC236}">
                <a16:creationId xmlns="" xmlns:a16="http://schemas.microsoft.com/office/drawing/2014/main" id="{A94A588E-76FC-46B8-915D-9551A95DAD2D}"/>
              </a:ext>
            </a:extLst>
          </p:cNvPr>
          <p:cNvSpPr>
            <a:spLocks noGrp="1"/>
          </p:cNvSpPr>
          <p:nvPr>
            <p:ph type="ftr" sz="quarter" idx="11"/>
          </p:nvPr>
        </p:nvSpPr>
        <p:spPr>
          <a:xfrm>
            <a:off x="3888338" y="4873721"/>
            <a:ext cx="1828800" cy="2077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Data Date: 30-Jun-22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Graphical user interface, application, timeline&#10;&#10;Description automatically generated">
            <a:extLst>
              <a:ext uri="{FF2B5EF4-FFF2-40B4-BE49-F238E27FC236}">
                <a16:creationId xmlns="" xmlns:a16="http://schemas.microsoft.com/office/drawing/2014/main" id="{F65725BE-D3DB-9B8D-624F-DD69D02D2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6415"/>
            <a:ext cx="9144000" cy="3250672"/>
          </a:xfrm>
          <a:prstGeom prst="rect">
            <a:avLst/>
          </a:prstGeom>
        </p:spPr>
      </p:pic>
    </p:spTree>
    <p:extLst>
      <p:ext uri="{BB962C8B-B14F-4D97-AF65-F5344CB8AC3E}">
        <p14:creationId xmlns:p14="http://schemas.microsoft.com/office/powerpoint/2010/main" val="31554826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21</a:t>
            </a:fld>
            <a:endParaRPr lang="en-US" altLang="en-US" dirty="0"/>
          </a:p>
        </p:txBody>
      </p:sp>
      <p:sp>
        <p:nvSpPr>
          <p:cNvPr id="3" name="Footer Placeholder 2">
            <a:extLst>
              <a:ext uri="{FF2B5EF4-FFF2-40B4-BE49-F238E27FC236}">
                <a16:creationId xmlns="" xmlns:a16="http://schemas.microsoft.com/office/drawing/2014/main" id="{4B148875-9830-4005-9075-C7A1D289408E}"/>
              </a:ext>
            </a:extLst>
          </p:cNvPr>
          <p:cNvSpPr>
            <a:spLocks noGrp="1"/>
          </p:cNvSpPr>
          <p:nvPr>
            <p:ph type="ftr" sz="quarter" idx="11"/>
          </p:nvPr>
        </p:nvSpPr>
        <p:spPr>
          <a:xfrm>
            <a:off x="3201445" y="4749642"/>
            <a:ext cx="3108960" cy="207169"/>
          </a:xfrm>
        </p:spPr>
        <p:txBody>
          <a:bodyPr/>
          <a:lstStyle/>
          <a:p>
            <a:pPr>
              <a:defRPr/>
            </a:pPr>
            <a:r>
              <a:rPr lang="en-US"/>
              <a:t>Data Date: 30-Jun-22</a:t>
            </a:r>
            <a:endParaRPr lang="en-US" dirty="0"/>
          </a:p>
        </p:txBody>
      </p:sp>
      <p:pic>
        <p:nvPicPr>
          <p:cNvPr id="5" name="Picture 4" descr="Chart, line chart&#10;&#10;Description automatically generated">
            <a:extLst>
              <a:ext uri="{FF2B5EF4-FFF2-40B4-BE49-F238E27FC236}">
                <a16:creationId xmlns="" xmlns:a16="http://schemas.microsoft.com/office/drawing/2014/main" id="{ED37C1F4-4E2F-45D1-8B01-CF81097FF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621507"/>
            <a:ext cx="8515350" cy="3900488"/>
          </a:xfrm>
          <a:prstGeom prst="rect">
            <a:avLst/>
          </a:prstGeom>
        </p:spPr>
      </p:pic>
    </p:spTree>
    <p:extLst>
      <p:ext uri="{BB962C8B-B14F-4D97-AF65-F5344CB8AC3E}">
        <p14:creationId xmlns:p14="http://schemas.microsoft.com/office/powerpoint/2010/main" val="15380827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0" y="25012"/>
            <a:ext cx="8686800" cy="546497"/>
          </a:xfrm>
        </p:spPr>
        <p:txBody>
          <a:bodyPr/>
          <a:lstStyle/>
          <a:p>
            <a:r>
              <a:rPr lang="en-US" sz="2400" dirty="0"/>
              <a:t>Baseline/Contingency Log and ETC adjustment Log - MIE</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22</a:t>
            </a:fld>
            <a:endParaRPr lang="en-US" altLang="en-US" dirty="0"/>
          </a:p>
        </p:txBody>
      </p:sp>
      <p:sp>
        <p:nvSpPr>
          <p:cNvPr id="4" name="Footer Placeholder 3">
            <a:extLst>
              <a:ext uri="{FF2B5EF4-FFF2-40B4-BE49-F238E27FC236}">
                <a16:creationId xmlns="" xmlns:a16="http://schemas.microsoft.com/office/drawing/2014/main" id="{382C8243-708D-482A-A30D-09AC54D69CCF}"/>
              </a:ext>
            </a:extLst>
          </p:cNvPr>
          <p:cNvSpPr>
            <a:spLocks noGrp="1"/>
          </p:cNvSpPr>
          <p:nvPr>
            <p:ph type="ftr" sz="quarter" idx="11"/>
          </p:nvPr>
        </p:nvSpPr>
        <p:spPr>
          <a:xfrm>
            <a:off x="3239398" y="4813486"/>
            <a:ext cx="3108960" cy="207169"/>
          </a:xfrm>
        </p:spPr>
        <p:txBody>
          <a:bodyPr/>
          <a:lstStyle/>
          <a:p>
            <a:pPr>
              <a:defRPr/>
            </a:pPr>
            <a:r>
              <a:rPr lang="en-US"/>
              <a:t>Data Date: 30-Jun-22</a:t>
            </a:r>
            <a:endParaRPr lang="en-US" dirty="0"/>
          </a:p>
        </p:txBody>
      </p:sp>
      <p:graphicFrame>
        <p:nvGraphicFramePr>
          <p:cNvPr id="3" name="Table 4">
            <a:extLst>
              <a:ext uri="{FF2B5EF4-FFF2-40B4-BE49-F238E27FC236}">
                <a16:creationId xmlns="" xmlns:a16="http://schemas.microsoft.com/office/drawing/2014/main" id="{5469890E-1407-45F4-B5E3-16D2DAC035A7}"/>
              </a:ext>
            </a:extLst>
          </p:cNvPr>
          <p:cNvGraphicFramePr>
            <a:graphicFrameLocks noGrp="1"/>
          </p:cNvGraphicFramePr>
          <p:nvPr>
            <p:extLst>
              <p:ext uri="{D42A27DB-BD31-4B8C-83A1-F6EECF244321}">
                <p14:modId xmlns:p14="http://schemas.microsoft.com/office/powerpoint/2010/main" val="1982372106"/>
              </p:ext>
            </p:extLst>
          </p:nvPr>
        </p:nvGraphicFramePr>
        <p:xfrm>
          <a:off x="266009" y="2870054"/>
          <a:ext cx="8462355" cy="2156365"/>
        </p:xfrm>
        <a:graphic>
          <a:graphicData uri="http://schemas.openxmlformats.org/drawingml/2006/table">
            <a:tbl>
              <a:tblPr firstRow="1" bandRow="1">
                <a:tableStyleId>{5C22544A-7EE6-4342-B048-85BDC9FD1C3A}</a:tableStyleId>
              </a:tblPr>
              <a:tblGrid>
                <a:gridCol w="805249">
                  <a:extLst>
                    <a:ext uri="{9D8B030D-6E8A-4147-A177-3AD203B41FA5}">
                      <a16:colId xmlns="" xmlns:a16="http://schemas.microsoft.com/office/drawing/2014/main" val="3390971189"/>
                    </a:ext>
                  </a:extLst>
                </a:gridCol>
                <a:gridCol w="732819">
                  <a:extLst>
                    <a:ext uri="{9D8B030D-6E8A-4147-A177-3AD203B41FA5}">
                      <a16:colId xmlns="" xmlns:a16="http://schemas.microsoft.com/office/drawing/2014/main" val="3356385298"/>
                    </a:ext>
                  </a:extLst>
                </a:gridCol>
                <a:gridCol w="702322">
                  <a:extLst>
                    <a:ext uri="{9D8B030D-6E8A-4147-A177-3AD203B41FA5}">
                      <a16:colId xmlns="" xmlns:a16="http://schemas.microsoft.com/office/drawing/2014/main" val="1144594892"/>
                    </a:ext>
                  </a:extLst>
                </a:gridCol>
                <a:gridCol w="684080">
                  <a:extLst>
                    <a:ext uri="{9D8B030D-6E8A-4147-A177-3AD203B41FA5}">
                      <a16:colId xmlns="" xmlns:a16="http://schemas.microsoft.com/office/drawing/2014/main" val="1813027792"/>
                    </a:ext>
                  </a:extLst>
                </a:gridCol>
                <a:gridCol w="762663">
                  <a:extLst>
                    <a:ext uri="{9D8B030D-6E8A-4147-A177-3AD203B41FA5}">
                      <a16:colId xmlns="" xmlns:a16="http://schemas.microsoft.com/office/drawing/2014/main" val="413604152"/>
                    </a:ext>
                  </a:extLst>
                </a:gridCol>
                <a:gridCol w="687587">
                  <a:extLst>
                    <a:ext uri="{9D8B030D-6E8A-4147-A177-3AD203B41FA5}">
                      <a16:colId xmlns="" xmlns:a16="http://schemas.microsoft.com/office/drawing/2014/main" val="2757588958"/>
                    </a:ext>
                  </a:extLst>
                </a:gridCol>
                <a:gridCol w="693200">
                  <a:extLst>
                    <a:ext uri="{9D8B030D-6E8A-4147-A177-3AD203B41FA5}">
                      <a16:colId xmlns="" xmlns:a16="http://schemas.microsoft.com/office/drawing/2014/main" val="1009110954"/>
                    </a:ext>
                  </a:extLst>
                </a:gridCol>
                <a:gridCol w="717055">
                  <a:extLst>
                    <a:ext uri="{9D8B030D-6E8A-4147-A177-3AD203B41FA5}">
                      <a16:colId xmlns="" xmlns:a16="http://schemas.microsoft.com/office/drawing/2014/main" val="1019817927"/>
                    </a:ext>
                  </a:extLst>
                </a:gridCol>
                <a:gridCol w="669345">
                  <a:extLst>
                    <a:ext uri="{9D8B030D-6E8A-4147-A177-3AD203B41FA5}">
                      <a16:colId xmlns="" xmlns:a16="http://schemas.microsoft.com/office/drawing/2014/main" val="3321712060"/>
                    </a:ext>
                  </a:extLst>
                </a:gridCol>
                <a:gridCol w="669345">
                  <a:extLst>
                    <a:ext uri="{9D8B030D-6E8A-4147-A177-3AD203B41FA5}">
                      <a16:colId xmlns="" xmlns:a16="http://schemas.microsoft.com/office/drawing/2014/main" val="4182986855"/>
                    </a:ext>
                  </a:extLst>
                </a:gridCol>
                <a:gridCol w="669345">
                  <a:extLst>
                    <a:ext uri="{9D8B030D-6E8A-4147-A177-3AD203B41FA5}">
                      <a16:colId xmlns="" xmlns:a16="http://schemas.microsoft.com/office/drawing/2014/main" val="505181538"/>
                    </a:ext>
                  </a:extLst>
                </a:gridCol>
                <a:gridCol w="669345">
                  <a:extLst>
                    <a:ext uri="{9D8B030D-6E8A-4147-A177-3AD203B41FA5}">
                      <a16:colId xmlns="" xmlns:a16="http://schemas.microsoft.com/office/drawing/2014/main" val="4056909639"/>
                    </a:ext>
                  </a:extLst>
                </a:gridCol>
              </a:tblGrid>
              <a:tr h="194310">
                <a:tc gridSpan="3">
                  <a:txBody>
                    <a:bodyPr/>
                    <a:lstStyle/>
                    <a:p>
                      <a:pPr algn="ctr"/>
                      <a:r>
                        <a:rPr lang="en-US" sz="800" dirty="0"/>
                        <a:t>ETC Adjustments</a:t>
                      </a:r>
                    </a:p>
                  </a:txBody>
                  <a:tcPr marT="34290" marB="34290"/>
                </a:tc>
                <a:tc hMerge="1">
                  <a:txBody>
                    <a:bodyPr/>
                    <a:lstStyle/>
                    <a:p>
                      <a:endParaRPr lang="en-US" sz="1100" dirty="0"/>
                    </a:p>
                  </a:txBody>
                  <a:tcPr/>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 xmlns:a16="http://schemas.microsoft.com/office/drawing/2014/main" val="660034778"/>
                  </a:ext>
                </a:extLst>
              </a:tr>
              <a:tr h="320040">
                <a:tc>
                  <a:txBody>
                    <a:bodyPr/>
                    <a:lstStyle/>
                    <a:p>
                      <a:r>
                        <a:rPr lang="en-US" sz="800" dirty="0"/>
                        <a:t>Control Account</a:t>
                      </a:r>
                    </a:p>
                  </a:txBody>
                  <a:tcPr marT="34290" marB="34290"/>
                </a:tc>
                <a:tc>
                  <a:txBody>
                    <a:bodyPr/>
                    <a:lstStyle/>
                    <a:p>
                      <a:pPr algn="r"/>
                      <a:r>
                        <a:rPr lang="en-US" sz="800" dirty="0"/>
                        <a:t>Aug’21</a:t>
                      </a:r>
                    </a:p>
                  </a:txBody>
                  <a:tcPr marT="34290" marB="34290"/>
                </a:tc>
                <a:tc>
                  <a:txBody>
                    <a:bodyPr/>
                    <a:lstStyle/>
                    <a:p>
                      <a:pPr algn="r"/>
                      <a:r>
                        <a:rPr lang="en-US" sz="800" dirty="0"/>
                        <a:t>Sep’21</a:t>
                      </a:r>
                    </a:p>
                  </a:txBody>
                  <a:tcPr marT="34290" marB="34290"/>
                </a:tc>
                <a:tc>
                  <a:txBody>
                    <a:bodyPr/>
                    <a:lstStyle/>
                    <a:p>
                      <a:pPr algn="r"/>
                      <a:r>
                        <a:rPr lang="en-US" sz="800" dirty="0"/>
                        <a:t>Oct’21</a:t>
                      </a:r>
                    </a:p>
                  </a:txBody>
                  <a:tcPr marT="34290" marB="34290"/>
                </a:tc>
                <a:tc>
                  <a:txBody>
                    <a:bodyPr/>
                    <a:lstStyle/>
                    <a:p>
                      <a:pPr algn="r"/>
                      <a:r>
                        <a:rPr lang="en-US" sz="800" dirty="0"/>
                        <a:t>Nov’21</a:t>
                      </a:r>
                    </a:p>
                  </a:txBody>
                  <a:tcPr marT="34290" marB="34290"/>
                </a:tc>
                <a:tc>
                  <a:txBody>
                    <a:bodyPr/>
                    <a:lstStyle/>
                    <a:p>
                      <a:pPr algn="r"/>
                      <a:r>
                        <a:rPr lang="en-US" sz="800" dirty="0"/>
                        <a:t>Dec’21</a:t>
                      </a:r>
                    </a:p>
                  </a:txBody>
                  <a:tcPr marT="34290" marB="34290"/>
                </a:tc>
                <a:tc>
                  <a:txBody>
                    <a:bodyPr/>
                    <a:lstStyle/>
                    <a:p>
                      <a:pPr algn="r"/>
                      <a:r>
                        <a:rPr lang="en-US" sz="800" dirty="0"/>
                        <a:t>Jan’22</a:t>
                      </a:r>
                    </a:p>
                  </a:txBody>
                  <a:tcPr marT="34290" marB="34290"/>
                </a:tc>
                <a:tc>
                  <a:txBody>
                    <a:bodyPr/>
                    <a:lstStyle/>
                    <a:p>
                      <a:pPr algn="r"/>
                      <a:r>
                        <a:rPr lang="en-US" sz="800" dirty="0"/>
                        <a:t>Feb’22</a:t>
                      </a:r>
                    </a:p>
                  </a:txBody>
                  <a:tcPr marT="34290" marB="34290"/>
                </a:tc>
                <a:tc>
                  <a:txBody>
                    <a:bodyPr/>
                    <a:lstStyle/>
                    <a:p>
                      <a:pPr algn="r"/>
                      <a:r>
                        <a:rPr lang="en-US" sz="800" dirty="0"/>
                        <a:t>Mar’22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Apr’22</a:t>
                      </a:r>
                    </a:p>
                    <a:p>
                      <a:pPr algn="r"/>
                      <a:endParaRPr lang="en-US" sz="800" dirty="0"/>
                    </a:p>
                  </a:txBody>
                  <a:tcPr marT="34290" marB="34290"/>
                </a:tc>
                <a:tc>
                  <a:txBody>
                    <a:bodyPr/>
                    <a:lstStyle/>
                    <a:p>
                      <a:pPr algn="r"/>
                      <a:r>
                        <a:rPr lang="en-US" sz="800" dirty="0"/>
                        <a:t>May’22</a:t>
                      </a:r>
                    </a:p>
                  </a:txBody>
                  <a:tcPr marT="34290" marB="34290"/>
                </a:tc>
                <a:tc>
                  <a:txBody>
                    <a:bodyPr/>
                    <a:lstStyle/>
                    <a:p>
                      <a:pPr algn="r"/>
                      <a:r>
                        <a:rPr lang="en-US" sz="800" dirty="0"/>
                        <a:t>Jun’22</a:t>
                      </a:r>
                    </a:p>
                  </a:txBody>
                  <a:tcPr marT="34290" marB="34290"/>
                </a:tc>
                <a:extLst>
                  <a:ext uri="{0D108BD9-81ED-4DB2-BD59-A6C34878D82A}">
                    <a16:rowId xmlns="" xmlns:a16="http://schemas.microsoft.com/office/drawing/2014/main" val="2508260019"/>
                  </a:ext>
                </a:extLst>
              </a:tr>
              <a:tr h="282567">
                <a:tc>
                  <a:txBody>
                    <a:bodyPr/>
                    <a:lstStyle/>
                    <a:p>
                      <a:r>
                        <a:rPr lang="en-US" sz="800" dirty="0"/>
                        <a:t>1.02</a:t>
                      </a:r>
                    </a:p>
                  </a:txBody>
                  <a:tcPr marT="34290" marB="34290"/>
                </a:tc>
                <a:tc>
                  <a:txBody>
                    <a:bodyPr/>
                    <a:lstStyle/>
                    <a:p>
                      <a:pPr algn="r"/>
                      <a:r>
                        <a:rPr lang="en-US" sz="800" dirty="0"/>
                        <a:t>326,377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556,377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716,238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725,089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722,064</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703,567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244,065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228,272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250,324</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344,847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332,160</a:t>
                      </a:r>
                    </a:p>
                  </a:txBody>
                  <a:tcPr marT="34290" marB="34290"/>
                </a:tc>
                <a:extLst>
                  <a:ext uri="{0D108BD9-81ED-4DB2-BD59-A6C34878D82A}">
                    <a16:rowId xmlns="" xmlns:a16="http://schemas.microsoft.com/office/drawing/2014/main" val="4121604446"/>
                  </a:ext>
                </a:extLst>
              </a:tr>
              <a:tr h="194310">
                <a:tc>
                  <a:txBody>
                    <a:bodyPr/>
                    <a:lstStyle/>
                    <a:p>
                      <a:r>
                        <a:rPr lang="en-US" sz="800" dirty="0"/>
                        <a:t>1.03</a:t>
                      </a:r>
                    </a:p>
                  </a:txBody>
                  <a:tcPr marT="34290" marB="34290"/>
                </a:tc>
                <a:tc>
                  <a:txBody>
                    <a:bodyPr/>
                    <a:lstStyle/>
                    <a:p>
                      <a:pPr algn="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8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 34,439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 18,420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17,328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67,559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9,776</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9,766</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5,999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5,999</a:t>
                      </a:r>
                    </a:p>
                  </a:txBody>
                  <a:tcPr marT="34290" marB="34290"/>
                </a:tc>
                <a:extLst>
                  <a:ext uri="{0D108BD9-81ED-4DB2-BD59-A6C34878D82A}">
                    <a16:rowId xmlns="" xmlns:a16="http://schemas.microsoft.com/office/drawing/2014/main" val="1678070955"/>
                  </a:ext>
                </a:extLst>
              </a:tr>
              <a:tr h="282567">
                <a:tc>
                  <a:txBody>
                    <a:bodyPr/>
                    <a:lstStyle/>
                    <a:p>
                      <a:r>
                        <a:rPr lang="en-US" sz="800" dirty="0"/>
                        <a:t>1.05</a:t>
                      </a:r>
                    </a:p>
                  </a:txBody>
                  <a:tcPr marT="34290" marB="34290"/>
                </a:tc>
                <a:tc>
                  <a:txBody>
                    <a:bodyPr/>
                    <a:lstStyle/>
                    <a:p>
                      <a:pPr algn="r"/>
                      <a:r>
                        <a:rPr lang="en-US" sz="800" dirty="0"/>
                        <a:t> $22,833</a:t>
                      </a:r>
                    </a:p>
                  </a:txBody>
                  <a:tcPr marT="34290" marB="34290"/>
                </a:tc>
                <a:tc>
                  <a:txBody>
                    <a:bodyPr/>
                    <a:lstStyle/>
                    <a:p>
                      <a:pPr algn="r"/>
                      <a:r>
                        <a:rPr lang="en-US" sz="800" dirty="0"/>
                        <a:t> $22,833</a:t>
                      </a:r>
                    </a:p>
                  </a:txBody>
                  <a:tcPr marT="34290" marB="34290"/>
                </a:tc>
                <a:tc>
                  <a:txBody>
                    <a:bodyPr/>
                    <a:lstStyle/>
                    <a:p>
                      <a:pPr algn="r"/>
                      <a:r>
                        <a:rPr lang="en-US" sz="800" dirty="0"/>
                        <a:t>219,343</a:t>
                      </a:r>
                    </a:p>
                  </a:txBody>
                  <a:tcPr marT="34290" marB="34290"/>
                </a:tc>
                <a:tc>
                  <a:txBody>
                    <a:bodyPr/>
                    <a:lstStyle/>
                    <a:p>
                      <a:pPr algn="r"/>
                      <a:r>
                        <a:rPr lang="en-US" sz="800" dirty="0"/>
                        <a:t>414,468</a:t>
                      </a:r>
                    </a:p>
                  </a:txBody>
                  <a:tcPr marT="34290" marB="34290"/>
                </a:tc>
                <a:tc>
                  <a:txBody>
                    <a:bodyPr/>
                    <a:lstStyle/>
                    <a:p>
                      <a:pPr algn="r"/>
                      <a:r>
                        <a:rPr lang="en-US" sz="800" dirty="0"/>
                        <a:t>250,807</a:t>
                      </a:r>
                    </a:p>
                  </a:txBody>
                  <a:tcPr marT="34290" marB="34290"/>
                </a:tc>
                <a:tc>
                  <a:txBody>
                    <a:bodyPr/>
                    <a:lstStyle/>
                    <a:p>
                      <a:pPr algn="r"/>
                      <a:r>
                        <a:rPr lang="en-US" sz="800" dirty="0"/>
                        <a:t>-6,101</a:t>
                      </a:r>
                    </a:p>
                  </a:txBody>
                  <a:tcPr marT="34290" marB="34290"/>
                </a:tc>
                <a:tc>
                  <a:txBody>
                    <a:bodyPr/>
                    <a:lstStyle/>
                    <a:p>
                      <a:pPr algn="r"/>
                      <a:r>
                        <a:rPr lang="en-US" sz="800" dirty="0"/>
                        <a:t>87,313</a:t>
                      </a:r>
                    </a:p>
                  </a:txBody>
                  <a:tcPr marT="34290" marB="34290"/>
                </a:tc>
                <a:tc>
                  <a:txBody>
                    <a:bodyPr/>
                    <a:lstStyle/>
                    <a:p>
                      <a:pPr algn="r"/>
                      <a:r>
                        <a:rPr lang="en-US" sz="800" dirty="0"/>
                        <a:t>11,509</a:t>
                      </a:r>
                    </a:p>
                  </a:txBody>
                  <a:tcPr marT="34290" marB="34290"/>
                </a:tc>
                <a:tc>
                  <a:txBody>
                    <a:bodyPr/>
                    <a:lstStyle/>
                    <a:p>
                      <a:pPr algn="r"/>
                      <a:r>
                        <a:rPr lang="en-US" sz="800" dirty="0"/>
                        <a:t>10,098</a:t>
                      </a:r>
                    </a:p>
                  </a:txBody>
                  <a:tcPr marT="34290" marB="34290"/>
                </a:tc>
                <a:tc>
                  <a:txBody>
                    <a:bodyPr/>
                    <a:lstStyle/>
                    <a:p>
                      <a:pPr algn="r"/>
                      <a:r>
                        <a:rPr lang="en-US" sz="800" dirty="0"/>
                        <a:t>3,112</a:t>
                      </a:r>
                    </a:p>
                  </a:txBody>
                  <a:tcPr marT="34290" marB="34290"/>
                </a:tc>
                <a:tc>
                  <a:txBody>
                    <a:bodyPr/>
                    <a:lstStyle/>
                    <a:p>
                      <a:pPr algn="r"/>
                      <a:r>
                        <a:rPr lang="en-US" sz="800" dirty="0"/>
                        <a:t>3,112</a:t>
                      </a:r>
                    </a:p>
                  </a:txBody>
                  <a:tcPr marT="34290" marB="34290"/>
                </a:tc>
                <a:extLst>
                  <a:ext uri="{0D108BD9-81ED-4DB2-BD59-A6C34878D82A}">
                    <a16:rowId xmlns="" xmlns:a16="http://schemas.microsoft.com/office/drawing/2014/main" val="2329925008"/>
                  </a:ext>
                </a:extLst>
              </a:tr>
              <a:tr h="282567">
                <a:tc>
                  <a:txBody>
                    <a:bodyPr/>
                    <a:lstStyle/>
                    <a:p>
                      <a:r>
                        <a:rPr lang="en-US" sz="800" dirty="0"/>
                        <a:t>1.06</a:t>
                      </a:r>
                    </a:p>
                  </a:txBody>
                  <a:tcPr marT="34290" marB="34290"/>
                </a:tc>
                <a:tc>
                  <a:txBody>
                    <a:bodyPr/>
                    <a:lstStyle/>
                    <a:p>
                      <a:pPr algn="r"/>
                      <a:r>
                        <a:rPr lang="en-US" sz="800" dirty="0"/>
                        <a:t> $79,352</a:t>
                      </a:r>
                    </a:p>
                  </a:txBody>
                  <a:tcPr marT="34290" marB="34290"/>
                </a:tc>
                <a:tc>
                  <a:txBody>
                    <a:bodyPr/>
                    <a:lstStyle/>
                    <a:p>
                      <a:pPr algn="r"/>
                      <a:r>
                        <a:rPr lang="en-US" sz="800" dirty="0"/>
                        <a:t> $79,352</a:t>
                      </a:r>
                    </a:p>
                  </a:txBody>
                  <a:tcPr marT="34290" marB="34290"/>
                </a:tc>
                <a:tc>
                  <a:txBody>
                    <a:bodyPr/>
                    <a:lstStyle/>
                    <a:p>
                      <a:pPr algn="r"/>
                      <a:r>
                        <a:rPr lang="en-US" sz="800" dirty="0"/>
                        <a:t>$26,259</a:t>
                      </a:r>
                    </a:p>
                  </a:txBody>
                  <a:tcPr marT="34290" marB="34290"/>
                </a:tc>
                <a:tc>
                  <a:txBody>
                    <a:bodyPr/>
                    <a:lstStyle/>
                    <a:p>
                      <a:pPr algn="r"/>
                      <a:r>
                        <a:rPr lang="en-US" sz="800" dirty="0"/>
                        <a:t>-62,490</a:t>
                      </a:r>
                    </a:p>
                  </a:txBody>
                  <a:tcPr marT="34290" marB="34290"/>
                </a:tc>
                <a:tc>
                  <a:txBody>
                    <a:bodyPr/>
                    <a:lstStyle/>
                    <a:p>
                      <a:pPr algn="r"/>
                      <a:r>
                        <a:rPr lang="en-US" sz="8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-43,839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-81,200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-81,870</a:t>
                      </a:r>
                    </a:p>
                  </a:txBody>
                  <a:tcPr marT="34290" marB="34290"/>
                </a:tc>
                <a:extLst>
                  <a:ext uri="{0D108BD9-81ED-4DB2-BD59-A6C34878D82A}">
                    <a16:rowId xmlns="" xmlns:a16="http://schemas.microsoft.com/office/drawing/2014/main" val="2715006769"/>
                  </a:ext>
                </a:extLst>
              </a:tr>
              <a:tr h="282567">
                <a:tc>
                  <a:txBody>
                    <a:bodyPr/>
                    <a:lstStyle/>
                    <a:p>
                      <a:r>
                        <a:rPr lang="en-US" sz="800" dirty="0"/>
                        <a:t>1.07</a:t>
                      </a:r>
                    </a:p>
                  </a:txBody>
                  <a:tcPr marT="34290" marB="34290"/>
                </a:tc>
                <a:tc>
                  <a:txBody>
                    <a:bodyPr/>
                    <a:lstStyle/>
                    <a:p>
                      <a:pPr algn="r"/>
                      <a:r>
                        <a:rPr lang="en-US" sz="800" dirty="0"/>
                        <a:t> $25,705</a:t>
                      </a:r>
                    </a:p>
                  </a:txBody>
                  <a:tcPr marT="34290" marB="34290"/>
                </a:tc>
                <a:tc>
                  <a:txBody>
                    <a:bodyPr/>
                    <a:lstStyle/>
                    <a:p>
                      <a:pPr algn="r"/>
                      <a:r>
                        <a:rPr lang="en-US" sz="800" dirty="0"/>
                        <a:t> $25,705</a:t>
                      </a:r>
                    </a:p>
                  </a:txBody>
                  <a:tcPr marT="34290" marB="34290"/>
                </a:tc>
                <a:tc>
                  <a:txBody>
                    <a:bodyPr/>
                    <a:lstStyle/>
                    <a:p>
                      <a:pPr algn="r"/>
                      <a:r>
                        <a:rPr lang="en-US" sz="800" dirty="0"/>
                        <a:t>$16,041</a:t>
                      </a:r>
                    </a:p>
                  </a:txBody>
                  <a:tcPr marT="34290" marB="34290"/>
                </a:tc>
                <a:tc>
                  <a:txBody>
                    <a:bodyPr/>
                    <a:lstStyle/>
                    <a:p>
                      <a:pPr algn="r"/>
                      <a:r>
                        <a:rPr lang="en-US" sz="800" dirty="0"/>
                        <a:t>16,575</a:t>
                      </a:r>
                    </a:p>
                  </a:txBody>
                  <a:tcPr marT="34290" marB="34290"/>
                </a:tc>
                <a:tc>
                  <a:txBody>
                    <a:bodyPr/>
                    <a:lstStyle/>
                    <a:p>
                      <a:pPr algn="r"/>
                      <a:r>
                        <a:rPr lang="en-US" sz="800" dirty="0"/>
                        <a:t>   8,731</a:t>
                      </a:r>
                    </a:p>
                  </a:txBody>
                  <a:tcPr marT="34290" marB="34290"/>
                </a:tc>
                <a:tc>
                  <a:txBody>
                    <a:bodyPr/>
                    <a:lstStyle/>
                    <a:p>
                      <a:pPr algn="r"/>
                      <a:r>
                        <a:rPr lang="en-US" sz="800" dirty="0"/>
                        <a:t> 8,731</a:t>
                      </a:r>
                    </a:p>
                  </a:txBody>
                  <a:tcPr marT="34290" marB="34290"/>
                </a:tc>
                <a:tc>
                  <a:txBody>
                    <a:bodyPr/>
                    <a:lstStyle/>
                    <a:p>
                      <a:pPr algn="r"/>
                      <a:r>
                        <a:rPr lang="en-US" sz="800" dirty="0"/>
                        <a:t>-7,013</a:t>
                      </a:r>
                    </a:p>
                  </a:txBody>
                  <a:tcPr marT="34290" marB="34290"/>
                </a:tc>
                <a:tc>
                  <a:txBody>
                    <a:bodyPr/>
                    <a:lstStyle/>
                    <a:p>
                      <a:pPr algn="r"/>
                      <a:r>
                        <a:rPr lang="en-US" sz="800" dirty="0"/>
                        <a:t>-1,748</a:t>
                      </a:r>
                    </a:p>
                  </a:txBody>
                  <a:tcPr marT="34290" marB="34290"/>
                </a:tc>
                <a:tc>
                  <a:txBody>
                    <a:bodyPr/>
                    <a:lstStyle/>
                    <a:p>
                      <a:pPr algn="r"/>
                      <a:r>
                        <a:rPr lang="en-US" sz="800" dirty="0"/>
                        <a:t>-1,747</a:t>
                      </a:r>
                    </a:p>
                  </a:txBody>
                  <a:tcPr marT="34290" marB="34290"/>
                </a:tc>
                <a:tc>
                  <a:txBody>
                    <a:bodyPr/>
                    <a:lstStyle/>
                    <a:p>
                      <a:pPr algn="r"/>
                      <a:r>
                        <a:rPr lang="en-US" sz="800" dirty="0"/>
                        <a:t>-11,118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-11,333</a:t>
                      </a:r>
                    </a:p>
                  </a:txBody>
                  <a:tcPr marT="34290" marB="34290"/>
                </a:tc>
                <a:extLst>
                  <a:ext uri="{0D108BD9-81ED-4DB2-BD59-A6C34878D82A}">
                    <a16:rowId xmlns="" xmlns:a16="http://schemas.microsoft.com/office/drawing/2014/main" val="3758843042"/>
                  </a:ext>
                </a:extLst>
              </a:tr>
              <a:tr h="317437">
                <a:tc>
                  <a:txBody>
                    <a:bodyPr/>
                    <a:lstStyle/>
                    <a:p>
                      <a:r>
                        <a:rPr lang="en-US" sz="800" dirty="0"/>
                        <a:t>Total</a:t>
                      </a:r>
                    </a:p>
                  </a:txBody>
                  <a:tcPr marT="34290" marB="34290">
                    <a:solidFill>
                      <a:schemeClr val="accent3">
                        <a:lumMod val="40000"/>
                        <a:lumOff val="60000"/>
                      </a:schemeClr>
                    </a:solidFill>
                  </a:tcPr>
                </a:tc>
                <a:tc>
                  <a:txBody>
                    <a:bodyPr/>
                    <a:lstStyle/>
                    <a:p>
                      <a:pPr algn="r"/>
                      <a:r>
                        <a:rPr lang="en-US" sz="800" dirty="0"/>
                        <a:t>454,267</a:t>
                      </a:r>
                    </a:p>
                  </a:txBody>
                  <a:tcPr marT="34290" marB="34290">
                    <a:solidFill>
                      <a:schemeClr val="accent3">
                        <a:lumMod val="40000"/>
                        <a:lumOff val="60000"/>
                      </a:schemeClr>
                    </a:solidFill>
                  </a:tcPr>
                </a:tc>
                <a:tc>
                  <a:txBody>
                    <a:bodyPr/>
                    <a:lstStyle/>
                    <a:p>
                      <a:pPr algn="r"/>
                      <a:r>
                        <a:rPr lang="en-US" sz="800" dirty="0"/>
                        <a:t>684,267</a:t>
                      </a:r>
                    </a:p>
                  </a:txBody>
                  <a:tcPr marT="34290" marB="34290">
                    <a:solidFill>
                      <a:schemeClr val="accent3">
                        <a:lumMod val="40000"/>
                        <a:lumOff val="60000"/>
                      </a:schemeClr>
                    </a:solidFill>
                  </a:tcPr>
                </a:tc>
                <a:tc>
                  <a:txBody>
                    <a:bodyPr/>
                    <a:lstStyle/>
                    <a:p>
                      <a:pPr algn="r"/>
                      <a:r>
                        <a:rPr lang="en-US" sz="800" dirty="0"/>
                        <a:t>977,880</a:t>
                      </a:r>
                    </a:p>
                  </a:txBody>
                  <a:tcPr marT="34290" marB="34290">
                    <a:solidFill>
                      <a:schemeClr val="accent3">
                        <a:lumMod val="40000"/>
                        <a:lumOff val="60000"/>
                      </a:schemeClr>
                    </a:solidFill>
                  </a:tcPr>
                </a:tc>
                <a:tc>
                  <a:txBody>
                    <a:bodyPr/>
                    <a:lstStyle/>
                    <a:p>
                      <a:pPr algn="r"/>
                      <a:r>
                        <a:rPr lang="en-US" sz="800" dirty="0"/>
                        <a:t>1,128,081</a:t>
                      </a:r>
                    </a:p>
                  </a:txBody>
                  <a:tcPr marT="34290" marB="34290">
                    <a:solidFill>
                      <a:schemeClr val="accent3">
                        <a:lumMod val="40000"/>
                        <a:lumOff val="60000"/>
                      </a:schemeClr>
                    </a:solidFill>
                  </a:tcPr>
                </a:tc>
                <a:tc>
                  <a:txBody>
                    <a:bodyPr/>
                    <a:lstStyle/>
                    <a:p>
                      <a:pPr algn="r"/>
                      <a:r>
                        <a:rPr lang="en-US" sz="800" dirty="0"/>
                        <a:t>936,744</a:t>
                      </a:r>
                    </a:p>
                  </a:txBody>
                  <a:tcPr marT="34290" marB="34290">
                    <a:solidFill>
                      <a:schemeClr val="accent3">
                        <a:lumMod val="40000"/>
                        <a:lumOff val="60000"/>
                      </a:schemeClr>
                    </a:solidFill>
                  </a:tcPr>
                </a:tc>
                <a:tc>
                  <a:txBody>
                    <a:bodyPr/>
                    <a:lstStyle/>
                    <a:p>
                      <a:pPr algn="r"/>
                      <a:r>
                        <a:rPr lang="en-US" sz="800" dirty="0"/>
                        <a:t>660,247</a:t>
                      </a:r>
                    </a:p>
                  </a:txBody>
                  <a:tcPr marT="34290" marB="34290">
                    <a:solidFill>
                      <a:schemeClr val="accent3">
                        <a:lumMod val="40000"/>
                        <a:lumOff val="60000"/>
                      </a:schemeClr>
                    </a:solidFill>
                  </a:tcPr>
                </a:tc>
                <a:tc>
                  <a:txBody>
                    <a:bodyPr/>
                    <a:lstStyle/>
                    <a:p>
                      <a:pPr algn="r"/>
                      <a:r>
                        <a:rPr lang="en-US" sz="800" dirty="0"/>
                        <a:t>346,923</a:t>
                      </a:r>
                    </a:p>
                  </a:txBody>
                  <a:tcPr marT="34290" marB="34290">
                    <a:solidFill>
                      <a:schemeClr val="accent3">
                        <a:lumMod val="40000"/>
                        <a:lumOff val="60000"/>
                      </a:schemeClr>
                    </a:solidFill>
                  </a:tcPr>
                </a:tc>
                <a:tc>
                  <a:txBody>
                    <a:bodyPr/>
                    <a:lstStyle/>
                    <a:p>
                      <a:pPr algn="r"/>
                      <a:r>
                        <a:rPr lang="en-US" sz="800" dirty="0"/>
                        <a:t>202,798</a:t>
                      </a:r>
                    </a:p>
                  </a:txBody>
                  <a:tcPr marT="34290" marB="34290">
                    <a:solidFill>
                      <a:schemeClr val="accent3">
                        <a:lumMod val="40000"/>
                        <a:lumOff val="60000"/>
                      </a:schemeClr>
                    </a:solidFill>
                  </a:tcPr>
                </a:tc>
                <a:tc>
                  <a:txBody>
                    <a:bodyPr/>
                    <a:lstStyle/>
                    <a:p>
                      <a:pPr algn="r"/>
                      <a:r>
                        <a:rPr lang="en-US" sz="800" dirty="0"/>
                        <a:t>224,602</a:t>
                      </a:r>
                    </a:p>
                  </a:txBody>
                  <a:tcPr marT="34290" marB="34290">
                    <a:solidFill>
                      <a:schemeClr val="accent3">
                        <a:lumMod val="40000"/>
                        <a:lumOff val="60000"/>
                      </a:schemeClr>
                    </a:solidFill>
                  </a:tcPr>
                </a:tc>
                <a:tc>
                  <a:txBody>
                    <a:bodyPr/>
                    <a:lstStyle/>
                    <a:p>
                      <a:pPr algn="r"/>
                      <a:r>
                        <a:rPr lang="en-US" sz="800" dirty="0"/>
                        <a:t>261,640</a:t>
                      </a:r>
                    </a:p>
                  </a:txBody>
                  <a:tcPr marT="34290" marB="34290">
                    <a:solidFill>
                      <a:schemeClr val="accent3">
                        <a:lumMod val="40000"/>
                        <a:lumOff val="60000"/>
                      </a:schemeClr>
                    </a:solidFill>
                  </a:tcPr>
                </a:tc>
                <a:tc>
                  <a:txBody>
                    <a:bodyPr/>
                    <a:lstStyle/>
                    <a:p>
                      <a:pPr algn="r"/>
                      <a:r>
                        <a:rPr lang="en-US" sz="800" dirty="0"/>
                        <a:t>248,068</a:t>
                      </a:r>
                    </a:p>
                  </a:txBody>
                  <a:tcPr marT="34290" marB="34290">
                    <a:solidFill>
                      <a:schemeClr val="accent3">
                        <a:lumMod val="40000"/>
                        <a:lumOff val="60000"/>
                      </a:schemeClr>
                    </a:solidFill>
                  </a:tcPr>
                </a:tc>
                <a:extLst>
                  <a:ext uri="{0D108BD9-81ED-4DB2-BD59-A6C34878D82A}">
                    <a16:rowId xmlns="" xmlns:a16="http://schemas.microsoft.com/office/drawing/2014/main" val="80667860"/>
                  </a:ext>
                </a:extLst>
              </a:tr>
            </a:tbl>
          </a:graphicData>
        </a:graphic>
      </p:graphicFrame>
      <p:pic>
        <p:nvPicPr>
          <p:cNvPr id="5" name="Picture 4">
            <a:extLst>
              <a:ext uri="{FF2B5EF4-FFF2-40B4-BE49-F238E27FC236}">
                <a16:creationId xmlns="" xmlns:a16="http://schemas.microsoft.com/office/drawing/2014/main" id="{67973FA2-9492-40DE-8916-7A698011C4BB}"/>
              </a:ext>
            </a:extLst>
          </p:cNvPr>
          <p:cNvPicPr>
            <a:picLocks noChangeAspect="1"/>
          </p:cNvPicPr>
          <p:nvPr/>
        </p:nvPicPr>
        <p:blipFill>
          <a:blip r:embed="rId2"/>
          <a:stretch>
            <a:fillRect/>
          </a:stretch>
        </p:blipFill>
        <p:spPr>
          <a:xfrm>
            <a:off x="154304" y="612514"/>
            <a:ext cx="8936182" cy="2240632"/>
          </a:xfrm>
          <a:prstGeom prst="rect">
            <a:avLst/>
          </a:prstGeom>
        </p:spPr>
      </p:pic>
    </p:spTree>
    <p:extLst>
      <p:ext uri="{BB962C8B-B14F-4D97-AF65-F5344CB8AC3E}">
        <p14:creationId xmlns:p14="http://schemas.microsoft.com/office/powerpoint/2010/main" val="24727158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100584" y="25014"/>
            <a:ext cx="8851392" cy="546497"/>
          </a:xfrm>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658439"/>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4"/>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7"/>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3"/>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1178278291"/>
              </p:ext>
            </p:extLst>
          </p:nvPr>
        </p:nvGraphicFramePr>
        <p:xfrm>
          <a:off x="511341" y="3122455"/>
          <a:ext cx="2431884" cy="354334"/>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7">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7">
                <a:tc>
                  <a:txBody>
                    <a:bodyPr/>
                    <a:lstStyle/>
                    <a:p>
                      <a:pPr algn="ctr"/>
                      <a:r>
                        <a:rPr lang="en-US" sz="800" b="0" dirty="0">
                          <a:solidFill>
                            <a:schemeClr val="tx1"/>
                          </a:solidFill>
                        </a:rPr>
                        <a:t>0.92</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0.92</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4235920698"/>
              </p:ext>
            </p:extLst>
          </p:nvPr>
        </p:nvGraphicFramePr>
        <p:xfrm>
          <a:off x="4779170" y="3275525"/>
          <a:ext cx="2431884" cy="1114428"/>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371476">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$30,092,302</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371476">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$27,795,942</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371476">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$30,054,446</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30"/>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30"/>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0517"/>
            <a:ext cx="534194" cy="205383"/>
          </a:xfrm>
        </p:spPr>
        <p:txBody>
          <a:bodyPr/>
          <a:lstStyle/>
          <a:p>
            <a:fld id="{4B932B3A-BA38-40C7-ADEE-2A1902CEB265}" type="slidenum">
              <a:rPr lang="en-US" altLang="en-US" smtClean="0"/>
              <a:pPr/>
              <a:t>23</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363959"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 xmlns:a16="http://schemas.microsoft.com/office/drawing/2014/main" id="{F65CA21E-1AAC-4F53-B810-43BBD7CAD9DB}"/>
              </a:ext>
            </a:extLst>
          </p:cNvPr>
          <p:cNvSpPr>
            <a:spLocks noGrp="1"/>
          </p:cNvSpPr>
          <p:nvPr>
            <p:ph type="ftr" sz="quarter" idx="11"/>
          </p:nvPr>
        </p:nvSpPr>
        <p:spPr>
          <a:xfrm>
            <a:off x="3888338" y="4873722"/>
            <a:ext cx="1828800" cy="207743"/>
          </a:xfrm>
        </p:spPr>
        <p:txBody>
          <a:bodyPr/>
          <a:lstStyle/>
          <a:p>
            <a:pPr>
              <a:defRPr/>
            </a:pPr>
            <a:r>
              <a:rPr lang="en-US" smtClean="0"/>
              <a:t>PMG</a:t>
            </a:r>
            <a:endParaRPr lang="en-US" dirty="0"/>
          </a:p>
        </p:txBody>
      </p:sp>
      <p:pic>
        <p:nvPicPr>
          <p:cNvPr id="4" name="Picture 3">
            <a:extLst>
              <a:ext uri="{FF2B5EF4-FFF2-40B4-BE49-F238E27FC236}">
                <a16:creationId xmlns="" xmlns:a16="http://schemas.microsoft.com/office/drawing/2014/main" id="{318E381C-9DBF-47CE-B274-30B21988307F}"/>
              </a:ext>
            </a:extLst>
          </p:cNvPr>
          <p:cNvPicPr>
            <a:picLocks noChangeAspect="1"/>
          </p:cNvPicPr>
          <p:nvPr/>
        </p:nvPicPr>
        <p:blipFill>
          <a:blip r:embed="rId2"/>
          <a:stretch>
            <a:fillRect/>
          </a:stretch>
        </p:blipFill>
        <p:spPr>
          <a:xfrm>
            <a:off x="0" y="700217"/>
            <a:ext cx="9144000" cy="2326500"/>
          </a:xfrm>
          <a:prstGeom prst="rect">
            <a:avLst/>
          </a:prstGeom>
        </p:spPr>
      </p:pic>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39252156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306CB1C-DA71-4CC9-966F-6038E49B554B}"/>
              </a:ext>
            </a:extLst>
          </p:cNvPr>
          <p:cNvPicPr>
            <a:picLocks noChangeAspect="1"/>
          </p:cNvPicPr>
          <p:nvPr/>
        </p:nvPicPr>
        <p:blipFill>
          <a:blip r:embed="rId2"/>
          <a:stretch>
            <a:fillRect/>
          </a:stretch>
        </p:blipFill>
        <p:spPr>
          <a:xfrm>
            <a:off x="0" y="819150"/>
            <a:ext cx="9144000" cy="4114800"/>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13258" y="67204"/>
            <a:ext cx="8229600" cy="409873"/>
          </a:xfrm>
        </p:spPr>
        <p:txBody>
          <a:bodyPr/>
          <a:lstStyle/>
          <a:p>
            <a:r>
              <a:rPr lang="en-US" sz="2100" dirty="0"/>
              <a:t>Cost Performance Report (CPR) – 1008 Infra and Facility Upgrade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24</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F289F0CC-CC89-4D29-89AB-39F3D43038A2}"/>
              </a:ext>
            </a:extLst>
          </p:cNvPr>
          <p:cNvSpPr>
            <a:spLocks noGrp="1"/>
          </p:cNvSpPr>
          <p:nvPr>
            <p:ph type="ftr" sz="quarter" idx="11"/>
          </p:nvPr>
        </p:nvSpPr>
        <p:spPr>
          <a:xfrm>
            <a:off x="3888338" y="4873722"/>
            <a:ext cx="1828800" cy="207743"/>
          </a:xfrm>
        </p:spPr>
        <p:txBody>
          <a:bodyPr/>
          <a:lstStyle/>
          <a:p>
            <a:pPr>
              <a:defRPr/>
            </a:pPr>
            <a:r>
              <a:rPr lang="en-US" smtClean="0"/>
              <a:t>PMG</a:t>
            </a:r>
            <a:endParaRPr lang="en-US" dirty="0"/>
          </a:p>
        </p:txBody>
      </p:sp>
      <p:sp>
        <p:nvSpPr>
          <p:cNvPr id="12" name="Oval 11">
            <a:extLst>
              <a:ext uri="{FF2B5EF4-FFF2-40B4-BE49-F238E27FC236}">
                <a16:creationId xmlns="" xmlns:a16="http://schemas.microsoft.com/office/drawing/2014/main" id="{9F1F7E10-2631-4898-A448-98F4C9677508}"/>
              </a:ext>
            </a:extLst>
          </p:cNvPr>
          <p:cNvSpPr/>
          <p:nvPr/>
        </p:nvSpPr>
        <p:spPr>
          <a:xfrm>
            <a:off x="6718232" y="4124297"/>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13" name="Oval 12">
            <a:extLst>
              <a:ext uri="{FF2B5EF4-FFF2-40B4-BE49-F238E27FC236}">
                <a16:creationId xmlns="" xmlns:a16="http://schemas.microsoft.com/office/drawing/2014/main" id="{43786723-CDF7-49B6-889B-A5F5513F9FAC}"/>
              </a:ext>
            </a:extLst>
          </p:cNvPr>
          <p:cNvSpPr/>
          <p:nvPr/>
        </p:nvSpPr>
        <p:spPr>
          <a:xfrm>
            <a:off x="6718232" y="4246286"/>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 xmlns:a16="http://schemas.microsoft.com/office/drawing/2014/main" id="{8013C1F5-9580-4660-B44B-9C9089140396}"/>
              </a:ext>
            </a:extLst>
          </p:cNvPr>
          <p:cNvSpPr/>
          <p:nvPr/>
        </p:nvSpPr>
        <p:spPr>
          <a:xfrm>
            <a:off x="6718232" y="4363853"/>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 xmlns:a16="http://schemas.microsoft.com/office/drawing/2014/main" id="{B51FACC4-2970-4F47-B2AB-AE80B5C1F5E3}"/>
              </a:ext>
            </a:extLst>
          </p:cNvPr>
          <p:cNvSpPr txBox="1"/>
          <p:nvPr/>
        </p:nvSpPr>
        <p:spPr>
          <a:xfrm>
            <a:off x="6629404" y="3714752"/>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11006699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141818"/>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25</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B3EFBABC-14F0-4AEB-8BB0-200481F835F5}"/>
              </a:ext>
            </a:extLst>
          </p:cNvPr>
          <p:cNvSpPr>
            <a:spLocks noGrp="1"/>
          </p:cNvSpPr>
          <p:nvPr>
            <p:ph type="ftr" sz="quarter" idx="11"/>
          </p:nvPr>
        </p:nvSpPr>
        <p:spPr>
          <a:xfrm>
            <a:off x="1264779" y="4936932"/>
            <a:ext cx="6716993" cy="207743"/>
          </a:xfrm>
        </p:spPr>
        <p:txBody>
          <a:bodyPr/>
          <a:lstStyle/>
          <a:p>
            <a:pPr>
              <a:defRPr/>
            </a:pPr>
            <a:r>
              <a:rPr lang="en-US" smtClean="0"/>
              <a:t>PMG</a:t>
            </a:r>
            <a:endParaRPr lang="en-US" dirty="0"/>
          </a:p>
        </p:txBody>
      </p:sp>
      <p:pic>
        <p:nvPicPr>
          <p:cNvPr id="2" name="Picture 1">
            <a:extLst>
              <a:ext uri="{FF2B5EF4-FFF2-40B4-BE49-F238E27FC236}">
                <a16:creationId xmlns="" xmlns:a16="http://schemas.microsoft.com/office/drawing/2014/main" id="{4D794AE5-0052-46C9-925A-318ADAD806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222"/>
          <a:stretch/>
        </p:blipFill>
        <p:spPr>
          <a:xfrm>
            <a:off x="-20321" y="742950"/>
            <a:ext cx="9059381" cy="3429000"/>
          </a:xfrm>
          <a:prstGeom prst="rect">
            <a:avLst/>
          </a:prstGeom>
          <a:ln>
            <a:solidFill>
              <a:schemeClr val="tx1"/>
            </a:solidFill>
          </a:ln>
        </p:spPr>
      </p:pic>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7285648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4"/>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757729"/>
            <a:ext cx="534194" cy="2053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93681FF0-27A1-4A83-A9ED-B229082B29C6}"/>
              </a:ext>
            </a:extLst>
          </p:cNvPr>
          <p:cNvSpPr>
            <a:spLocks noGrp="1"/>
          </p:cNvSpPr>
          <p:nvPr>
            <p:ph type="ftr" sz="quarter" idx="11"/>
          </p:nvPr>
        </p:nvSpPr>
        <p:spPr>
          <a:xfrm>
            <a:off x="3542232" y="4935759"/>
            <a:ext cx="2059536" cy="20774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PMG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Application&#10;&#10;Description automatically generated with medium confidence">
            <a:extLst>
              <a:ext uri="{FF2B5EF4-FFF2-40B4-BE49-F238E27FC236}">
                <a16:creationId xmlns="" xmlns:a16="http://schemas.microsoft.com/office/drawing/2014/main" id="{6B531CFC-1BE8-0576-6B80-6D476285E3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368" y="526319"/>
            <a:ext cx="8229601" cy="4614063"/>
          </a:xfrm>
          <a:prstGeom prst="rect">
            <a:avLst/>
          </a:prstGeom>
        </p:spPr>
      </p:pic>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17775660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182880" y="25014"/>
            <a:ext cx="8685604" cy="546497"/>
          </a:xfrm>
        </p:spPr>
        <p:txBody>
          <a:bodyPr/>
          <a:lstStyle/>
          <a:p>
            <a:r>
              <a:rPr lang="en-US" sz="2100" dirty="0"/>
              <a:t>EAC and Contingency Profile – 1008 Infra and Facility Upgrade </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27</a:t>
            </a:fld>
            <a:endParaRPr lang="en-US" altLang="en-US" dirty="0"/>
          </a:p>
        </p:txBody>
      </p:sp>
      <p:cxnSp>
        <p:nvCxnSpPr>
          <p:cNvPr id="6" name="Straight Connector 5">
            <a:extLst>
              <a:ext uri="{FF2B5EF4-FFF2-40B4-BE49-F238E27FC236}">
                <a16:creationId xmlns="" xmlns:a16="http://schemas.microsoft.com/office/drawing/2014/main"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8387F027-F700-4C12-AA18-519652BD0C1C}"/>
              </a:ext>
            </a:extLst>
          </p:cNvPr>
          <p:cNvSpPr>
            <a:spLocks noGrp="1"/>
          </p:cNvSpPr>
          <p:nvPr>
            <p:ph type="ftr" sz="quarter" idx="11"/>
          </p:nvPr>
        </p:nvSpPr>
        <p:spPr>
          <a:xfrm>
            <a:off x="3017520" y="4853664"/>
            <a:ext cx="3108960" cy="207169"/>
          </a:xfrm>
        </p:spPr>
        <p:txBody>
          <a:bodyPr/>
          <a:lstStyle/>
          <a:p>
            <a:pPr>
              <a:defRPr/>
            </a:pPr>
            <a:r>
              <a:rPr lang="en-US" smtClean="0"/>
              <a:t>PMG</a:t>
            </a:r>
            <a:endParaRPr lang="en-US" dirty="0"/>
          </a:p>
        </p:txBody>
      </p:sp>
      <p:pic>
        <p:nvPicPr>
          <p:cNvPr id="7" name="Picture 6">
            <a:extLst>
              <a:ext uri="{FF2B5EF4-FFF2-40B4-BE49-F238E27FC236}">
                <a16:creationId xmlns="" xmlns:a16="http://schemas.microsoft.com/office/drawing/2014/main" id="{32C492E8-62F5-4F2D-B6A5-70B77B8840CD}"/>
              </a:ext>
            </a:extLst>
          </p:cNvPr>
          <p:cNvPicPr>
            <a:picLocks noChangeAspect="1"/>
          </p:cNvPicPr>
          <p:nvPr/>
        </p:nvPicPr>
        <p:blipFill>
          <a:blip r:embed="rId2"/>
          <a:stretch>
            <a:fillRect/>
          </a:stretch>
        </p:blipFill>
        <p:spPr>
          <a:xfrm>
            <a:off x="137758" y="464011"/>
            <a:ext cx="8868484" cy="4215482"/>
          </a:xfrm>
          <a:prstGeom prst="rect">
            <a:avLst/>
          </a:prstGeom>
        </p:spPr>
      </p:pic>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13834521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3"/>
            <a:ext cx="8229600" cy="476901"/>
          </a:xfrm>
        </p:spPr>
        <p:txBody>
          <a:bodyPr/>
          <a:lstStyle/>
          <a:p>
            <a:r>
              <a:rPr lang="en-US" sz="2000" dirty="0"/>
              <a:t>Baseline/Contingency Log and ETC adjustment Log – 2.X</a:t>
            </a:r>
            <a:r>
              <a:rPr lang="en-US" sz="2100" dirty="0"/>
              <a:t> </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28</a:t>
            </a:fld>
            <a:endParaRPr lang="en-US" altLang="en-US" dirty="0"/>
          </a:p>
        </p:txBody>
      </p:sp>
      <p:cxnSp>
        <p:nvCxnSpPr>
          <p:cNvPr id="5" name="Straight Connector 4">
            <a:extLst>
              <a:ext uri="{FF2B5EF4-FFF2-40B4-BE49-F238E27FC236}">
                <a16:creationId xmlns="" xmlns:a16="http://schemas.microsoft.com/office/drawing/2014/main"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5C805D0B-EDE5-417B-92AB-1036AFCBEE05}"/>
              </a:ext>
            </a:extLst>
          </p:cNvPr>
          <p:cNvSpPr>
            <a:spLocks noGrp="1"/>
          </p:cNvSpPr>
          <p:nvPr>
            <p:ph type="ftr" sz="quarter" idx="11"/>
          </p:nvPr>
        </p:nvSpPr>
        <p:spPr>
          <a:xfrm>
            <a:off x="3017520" y="4936334"/>
            <a:ext cx="3108960" cy="207169"/>
          </a:xfrm>
        </p:spPr>
        <p:txBody>
          <a:bodyPr/>
          <a:lstStyle/>
          <a:p>
            <a:pPr>
              <a:defRPr/>
            </a:pPr>
            <a:r>
              <a:rPr lang="en-US" smtClean="0"/>
              <a:t>PMG</a:t>
            </a:r>
            <a:endParaRPr lang="en-US" dirty="0"/>
          </a:p>
        </p:txBody>
      </p:sp>
      <p:graphicFrame>
        <p:nvGraphicFramePr>
          <p:cNvPr id="9" name="Table 4">
            <a:extLst>
              <a:ext uri="{FF2B5EF4-FFF2-40B4-BE49-F238E27FC236}">
                <a16:creationId xmlns="" xmlns:a16="http://schemas.microsoft.com/office/drawing/2014/main" id="{2BCB1284-ADE5-4D7C-95CF-AC0B85CD56A7}"/>
              </a:ext>
            </a:extLst>
          </p:cNvPr>
          <p:cNvGraphicFramePr>
            <a:graphicFrameLocks noGrp="1"/>
          </p:cNvGraphicFramePr>
          <p:nvPr>
            <p:extLst>
              <p:ext uri="{D42A27DB-BD31-4B8C-83A1-F6EECF244321}">
                <p14:modId xmlns:p14="http://schemas.microsoft.com/office/powerpoint/2010/main" val="861669782"/>
              </p:ext>
            </p:extLst>
          </p:nvPr>
        </p:nvGraphicFramePr>
        <p:xfrm>
          <a:off x="947656" y="3199023"/>
          <a:ext cx="7365081" cy="1920148"/>
        </p:xfrm>
        <a:graphic>
          <a:graphicData uri="http://schemas.openxmlformats.org/drawingml/2006/table">
            <a:tbl>
              <a:tblPr firstRow="1" bandRow="1">
                <a:tableStyleId>{5C22544A-7EE6-4342-B048-85BDC9FD1C3A}</a:tableStyleId>
              </a:tblPr>
              <a:tblGrid>
                <a:gridCol w="731251">
                  <a:extLst>
                    <a:ext uri="{9D8B030D-6E8A-4147-A177-3AD203B41FA5}">
                      <a16:colId xmlns="" xmlns:a16="http://schemas.microsoft.com/office/drawing/2014/main" val="3390971189"/>
                    </a:ext>
                  </a:extLst>
                </a:gridCol>
                <a:gridCol w="663383">
                  <a:extLst>
                    <a:ext uri="{9D8B030D-6E8A-4147-A177-3AD203B41FA5}">
                      <a16:colId xmlns="" xmlns:a16="http://schemas.microsoft.com/office/drawing/2014/main" val="1144594892"/>
                    </a:ext>
                  </a:extLst>
                </a:gridCol>
                <a:gridCol w="663383">
                  <a:extLst>
                    <a:ext uri="{9D8B030D-6E8A-4147-A177-3AD203B41FA5}">
                      <a16:colId xmlns="" xmlns:a16="http://schemas.microsoft.com/office/drawing/2014/main" val="227815110"/>
                    </a:ext>
                  </a:extLst>
                </a:gridCol>
                <a:gridCol w="663383">
                  <a:extLst>
                    <a:ext uri="{9D8B030D-6E8A-4147-A177-3AD203B41FA5}">
                      <a16:colId xmlns="" xmlns:a16="http://schemas.microsoft.com/office/drawing/2014/main" val="1677430360"/>
                    </a:ext>
                  </a:extLst>
                </a:gridCol>
                <a:gridCol w="663383">
                  <a:extLst>
                    <a:ext uri="{9D8B030D-6E8A-4147-A177-3AD203B41FA5}">
                      <a16:colId xmlns="" xmlns:a16="http://schemas.microsoft.com/office/drawing/2014/main" val="4281731348"/>
                    </a:ext>
                  </a:extLst>
                </a:gridCol>
                <a:gridCol w="663383">
                  <a:extLst>
                    <a:ext uri="{9D8B030D-6E8A-4147-A177-3AD203B41FA5}">
                      <a16:colId xmlns="" xmlns:a16="http://schemas.microsoft.com/office/drawing/2014/main" val="1606477170"/>
                    </a:ext>
                  </a:extLst>
                </a:gridCol>
                <a:gridCol w="663383">
                  <a:extLst>
                    <a:ext uri="{9D8B030D-6E8A-4147-A177-3AD203B41FA5}">
                      <a16:colId xmlns="" xmlns:a16="http://schemas.microsoft.com/office/drawing/2014/main" val="3324455397"/>
                    </a:ext>
                  </a:extLst>
                </a:gridCol>
                <a:gridCol w="663383">
                  <a:extLst>
                    <a:ext uri="{9D8B030D-6E8A-4147-A177-3AD203B41FA5}">
                      <a16:colId xmlns="" xmlns:a16="http://schemas.microsoft.com/office/drawing/2014/main" val="1652594697"/>
                    </a:ext>
                  </a:extLst>
                </a:gridCol>
                <a:gridCol w="663383">
                  <a:extLst>
                    <a:ext uri="{9D8B030D-6E8A-4147-A177-3AD203B41FA5}">
                      <a16:colId xmlns="" xmlns:a16="http://schemas.microsoft.com/office/drawing/2014/main" val="908810779"/>
                    </a:ext>
                  </a:extLst>
                </a:gridCol>
                <a:gridCol w="663383">
                  <a:extLst>
                    <a:ext uri="{9D8B030D-6E8A-4147-A177-3AD203B41FA5}">
                      <a16:colId xmlns="" xmlns:a16="http://schemas.microsoft.com/office/drawing/2014/main" val="593568661"/>
                    </a:ext>
                  </a:extLst>
                </a:gridCol>
                <a:gridCol w="663383">
                  <a:extLst>
                    <a:ext uri="{9D8B030D-6E8A-4147-A177-3AD203B41FA5}">
                      <a16:colId xmlns="" xmlns:a16="http://schemas.microsoft.com/office/drawing/2014/main" val="1915865092"/>
                    </a:ext>
                  </a:extLst>
                </a:gridCol>
              </a:tblGrid>
              <a:tr h="194310">
                <a:tc gridSpan="2">
                  <a:txBody>
                    <a:bodyPr/>
                    <a:lstStyle/>
                    <a:p>
                      <a:pPr algn="ctr"/>
                      <a:r>
                        <a:rPr lang="en-US" sz="800" dirty="0"/>
                        <a:t>ETC Adjustments</a:t>
                      </a:r>
                    </a:p>
                  </a:txBody>
                  <a:tcPr marT="34290" marB="34290"/>
                </a:tc>
                <a:tc hMerge="1">
                  <a:txBody>
                    <a:bodyPr/>
                    <a:lstStyle/>
                    <a:p>
                      <a:endParaRPr lang="en-US" sz="1100" dirty="0"/>
                    </a:p>
                  </a:txBody>
                  <a:tcPr/>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tc>
                  <a:txBody>
                    <a:bodyPr/>
                    <a:lstStyle/>
                    <a:p>
                      <a:pPr algn="ctr"/>
                      <a:endParaRPr lang="en-US" sz="800" dirty="0"/>
                    </a:p>
                  </a:txBody>
                  <a:tcPr marT="34290" marB="34290"/>
                </a:tc>
                <a:extLst>
                  <a:ext uri="{0D108BD9-81ED-4DB2-BD59-A6C34878D82A}">
                    <a16:rowId xmlns="" xmlns:a16="http://schemas.microsoft.com/office/drawing/2014/main" val="3082196650"/>
                  </a:ext>
                </a:extLst>
              </a:tr>
              <a:tr h="320040">
                <a:tc>
                  <a:txBody>
                    <a:bodyPr/>
                    <a:lstStyle/>
                    <a:p>
                      <a:r>
                        <a:rPr lang="en-US" sz="800" dirty="0"/>
                        <a:t>Control Account</a:t>
                      </a:r>
                    </a:p>
                  </a:txBody>
                  <a:tcPr marT="34290" marB="34290"/>
                </a:tc>
                <a:tc>
                  <a:txBody>
                    <a:bodyPr/>
                    <a:lstStyle/>
                    <a:p>
                      <a:pPr algn="r"/>
                      <a:r>
                        <a:rPr lang="en-US" sz="800" dirty="0"/>
                        <a:t>Sep’21</a:t>
                      </a:r>
                    </a:p>
                  </a:txBody>
                  <a:tcPr marT="34290" marB="34290"/>
                </a:tc>
                <a:tc>
                  <a:txBody>
                    <a:bodyPr/>
                    <a:lstStyle/>
                    <a:p>
                      <a:pPr algn="r"/>
                      <a:r>
                        <a:rPr lang="en-US" sz="800" dirty="0"/>
                        <a:t>Oct’21</a:t>
                      </a:r>
                    </a:p>
                  </a:txBody>
                  <a:tcPr marT="34290" marB="34290"/>
                </a:tc>
                <a:tc>
                  <a:txBody>
                    <a:bodyPr/>
                    <a:lstStyle/>
                    <a:p>
                      <a:pPr algn="r"/>
                      <a:r>
                        <a:rPr lang="en-US" sz="800" dirty="0"/>
                        <a:t>Nov’21</a:t>
                      </a:r>
                    </a:p>
                  </a:txBody>
                  <a:tcPr marT="34290" marB="34290"/>
                </a:tc>
                <a:tc>
                  <a:txBody>
                    <a:bodyPr/>
                    <a:lstStyle/>
                    <a:p>
                      <a:pPr algn="r"/>
                      <a:r>
                        <a:rPr lang="en-US" sz="800" dirty="0"/>
                        <a:t>Dec’21</a:t>
                      </a:r>
                    </a:p>
                  </a:txBody>
                  <a:tcPr marT="34290" marB="34290"/>
                </a:tc>
                <a:tc>
                  <a:txBody>
                    <a:bodyPr/>
                    <a:lstStyle/>
                    <a:p>
                      <a:pPr algn="r"/>
                      <a:r>
                        <a:rPr lang="en-US" sz="800" dirty="0"/>
                        <a:t>Jan’22</a:t>
                      </a:r>
                    </a:p>
                  </a:txBody>
                  <a:tcPr marT="34290" marB="34290"/>
                </a:tc>
                <a:tc>
                  <a:txBody>
                    <a:bodyPr/>
                    <a:lstStyle/>
                    <a:p>
                      <a:pPr algn="r"/>
                      <a:r>
                        <a:rPr lang="en-US" sz="800" dirty="0"/>
                        <a:t>Feb’22</a:t>
                      </a:r>
                    </a:p>
                  </a:txBody>
                  <a:tcPr marT="34290" marB="34290"/>
                </a:tc>
                <a:tc>
                  <a:txBody>
                    <a:bodyPr/>
                    <a:lstStyle/>
                    <a:p>
                      <a:pPr algn="r"/>
                      <a:r>
                        <a:rPr lang="en-US" sz="800" dirty="0"/>
                        <a:t>Mar’22</a:t>
                      </a:r>
                    </a:p>
                  </a:txBody>
                  <a:tcPr marT="34290" marB="34290"/>
                </a:tc>
                <a:tc>
                  <a:txBody>
                    <a:bodyPr/>
                    <a:lstStyle/>
                    <a:p>
                      <a:pPr algn="r"/>
                      <a:r>
                        <a:rPr lang="en-US" sz="800" dirty="0"/>
                        <a:t>Apr’22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May’22</a:t>
                      </a:r>
                    </a:p>
                    <a:p>
                      <a:pPr algn="r"/>
                      <a:endParaRPr lang="en-US" sz="800" dirty="0"/>
                    </a:p>
                  </a:txBody>
                  <a:tcPr marT="34290" marB="34290"/>
                </a:tc>
                <a:tc>
                  <a:txBody>
                    <a:bodyPr/>
                    <a:lstStyle/>
                    <a:p>
                      <a:pPr algn="r"/>
                      <a:r>
                        <a:rPr lang="en-US" sz="800" dirty="0"/>
                        <a:t>Jun’22</a:t>
                      </a:r>
                    </a:p>
                  </a:txBody>
                  <a:tcPr marT="34290" marB="34290"/>
                </a:tc>
                <a:extLst>
                  <a:ext uri="{0D108BD9-81ED-4DB2-BD59-A6C34878D82A}">
                    <a16:rowId xmlns="" xmlns:a16="http://schemas.microsoft.com/office/drawing/2014/main" val="2508260019"/>
                  </a:ext>
                </a:extLst>
              </a:tr>
              <a:tr h="194310">
                <a:tc>
                  <a:txBody>
                    <a:bodyPr/>
                    <a:lstStyle/>
                    <a:p>
                      <a:r>
                        <a:rPr lang="en-US" sz="800" dirty="0"/>
                        <a:t>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20,551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14,635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8,407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15,713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32,069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44,483</a:t>
                      </a:r>
                    </a:p>
                  </a:txBody>
                  <a:tcPr marT="34290" marB="34290"/>
                </a:tc>
                <a:extLst>
                  <a:ext uri="{0D108BD9-81ED-4DB2-BD59-A6C34878D82A}">
                    <a16:rowId xmlns="" xmlns:a16="http://schemas.microsoft.com/office/drawing/2014/main" val="4284189149"/>
                  </a:ext>
                </a:extLst>
              </a:tr>
              <a:tr h="302872">
                <a:tc>
                  <a:txBody>
                    <a:bodyPr/>
                    <a:lstStyle/>
                    <a:p>
                      <a:r>
                        <a:rPr lang="en-US" sz="800" dirty="0"/>
                        <a:t>2.3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90,775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70,349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125,472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102,957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117,533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102,161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138,461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57,622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57,458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800" dirty="0"/>
                        <a:t>43,393</a:t>
                      </a:r>
                    </a:p>
                  </a:txBody>
                  <a:tcPr marT="34290" marB="34290"/>
                </a:tc>
                <a:extLst>
                  <a:ext uri="{0D108BD9-81ED-4DB2-BD59-A6C34878D82A}">
                    <a16:rowId xmlns="" xmlns:a16="http://schemas.microsoft.com/office/drawing/2014/main" val="4121604446"/>
                  </a:ext>
                </a:extLst>
              </a:tr>
              <a:tr h="302872">
                <a:tc>
                  <a:txBody>
                    <a:bodyPr/>
                    <a:lstStyle/>
                    <a:p>
                      <a:r>
                        <a:rPr lang="en-US" sz="800" dirty="0"/>
                        <a:t>2.4</a:t>
                      </a:r>
                    </a:p>
                  </a:txBody>
                  <a:tcPr marT="34290" marB="34290"/>
                </a:tc>
                <a:tc>
                  <a:txBody>
                    <a:bodyPr/>
                    <a:lstStyle/>
                    <a:p>
                      <a:pPr algn="r"/>
                      <a:r>
                        <a:rPr lang="en-US" sz="800" dirty="0"/>
                        <a:t> 70,160</a:t>
                      </a:r>
                    </a:p>
                  </a:txBody>
                  <a:tcPr marT="34290" marB="34290"/>
                </a:tc>
                <a:tc>
                  <a:txBody>
                    <a:bodyPr/>
                    <a:lstStyle/>
                    <a:p>
                      <a:pPr algn="r"/>
                      <a:r>
                        <a:rPr lang="en-US" sz="800" dirty="0"/>
                        <a:t>350,388</a:t>
                      </a:r>
                    </a:p>
                  </a:txBody>
                  <a:tcPr marT="34290" marB="34290"/>
                </a:tc>
                <a:tc>
                  <a:txBody>
                    <a:bodyPr/>
                    <a:lstStyle/>
                    <a:p>
                      <a:pPr algn="r"/>
                      <a:r>
                        <a:rPr lang="en-US" sz="800" dirty="0"/>
                        <a:t>152,069</a:t>
                      </a:r>
                    </a:p>
                  </a:txBody>
                  <a:tcPr marT="34290" marB="34290"/>
                </a:tc>
                <a:tc>
                  <a:txBody>
                    <a:bodyPr/>
                    <a:lstStyle/>
                    <a:p>
                      <a:pPr algn="r"/>
                      <a:r>
                        <a:rPr lang="en-US" sz="800" dirty="0"/>
                        <a:t> 69,283</a:t>
                      </a:r>
                    </a:p>
                  </a:txBody>
                  <a:tcPr marT="34290" marB="34290"/>
                </a:tc>
                <a:tc>
                  <a:txBody>
                    <a:bodyPr/>
                    <a:lstStyle/>
                    <a:p>
                      <a:pPr algn="r"/>
                      <a:r>
                        <a:rPr lang="en-US" sz="800" dirty="0"/>
                        <a:t>23,810</a:t>
                      </a:r>
                    </a:p>
                  </a:txBody>
                  <a:tcPr marT="34290" marB="34290"/>
                </a:tc>
                <a:tc>
                  <a:txBody>
                    <a:bodyPr/>
                    <a:lstStyle/>
                    <a:p>
                      <a:pPr algn="r"/>
                      <a:r>
                        <a:rPr lang="en-US" sz="800" dirty="0"/>
                        <a:t>296</a:t>
                      </a:r>
                    </a:p>
                  </a:txBody>
                  <a:tcPr marT="34290" marB="34290"/>
                </a:tc>
                <a:tc>
                  <a:txBody>
                    <a:bodyPr/>
                    <a:lstStyle/>
                    <a:p>
                      <a:pPr algn="r"/>
                      <a:r>
                        <a:rPr lang="en-US" sz="800" dirty="0"/>
                        <a:t>52,663</a:t>
                      </a:r>
                    </a:p>
                  </a:txBody>
                  <a:tcPr marT="34290" marB="34290"/>
                </a:tc>
                <a:tc>
                  <a:txBody>
                    <a:bodyPr/>
                    <a:lstStyle/>
                    <a:p>
                      <a:pPr algn="r"/>
                      <a:r>
                        <a:rPr lang="en-US" sz="800" dirty="0"/>
                        <a:t>92,478</a:t>
                      </a:r>
                    </a:p>
                  </a:txBody>
                  <a:tcPr marT="34290" marB="34290"/>
                </a:tc>
                <a:tc>
                  <a:txBody>
                    <a:bodyPr/>
                    <a:lstStyle/>
                    <a:p>
                      <a:pPr algn="r"/>
                      <a:r>
                        <a:rPr lang="en-US" sz="800" dirty="0"/>
                        <a:t>121,081</a:t>
                      </a:r>
                    </a:p>
                  </a:txBody>
                  <a:tcPr marT="34290" marB="34290"/>
                </a:tc>
                <a:tc>
                  <a:txBody>
                    <a:bodyPr/>
                    <a:lstStyle/>
                    <a:p>
                      <a:pPr algn="r"/>
                      <a:r>
                        <a:rPr lang="en-US" sz="800" dirty="0"/>
                        <a:t>127,664</a:t>
                      </a:r>
                    </a:p>
                  </a:txBody>
                  <a:tcPr marT="34290" marB="34290"/>
                </a:tc>
                <a:extLst>
                  <a:ext uri="{0D108BD9-81ED-4DB2-BD59-A6C34878D82A}">
                    <a16:rowId xmlns="" xmlns:a16="http://schemas.microsoft.com/office/drawing/2014/main" val="2329925008"/>
                  </a:ext>
                </a:extLst>
              </a:tr>
              <a:tr h="302872">
                <a:tc>
                  <a:txBody>
                    <a:bodyPr/>
                    <a:lstStyle/>
                    <a:p>
                      <a:r>
                        <a:rPr lang="en-US" sz="800" dirty="0"/>
                        <a:t>2.5</a:t>
                      </a:r>
                    </a:p>
                  </a:txBody>
                  <a:tcPr marT="34290" marB="34290"/>
                </a:tc>
                <a:tc>
                  <a:txBody>
                    <a:bodyPr/>
                    <a:lstStyle/>
                    <a:p>
                      <a:pPr algn="r"/>
                      <a:r>
                        <a:rPr lang="en-US" sz="800" dirty="0"/>
                        <a:t>-</a:t>
                      </a:r>
                    </a:p>
                  </a:txBody>
                  <a:tcPr marT="34290" marB="34290"/>
                </a:tc>
                <a:tc>
                  <a:txBody>
                    <a:bodyPr/>
                    <a:lstStyle/>
                    <a:p>
                      <a:pPr algn="r"/>
                      <a:r>
                        <a:rPr lang="en-US" sz="800" dirty="0"/>
                        <a:t>73,413</a:t>
                      </a:r>
                    </a:p>
                  </a:txBody>
                  <a:tcPr marT="34290" marB="34290"/>
                </a:tc>
                <a:tc>
                  <a:txBody>
                    <a:bodyPr/>
                    <a:lstStyle/>
                    <a:p>
                      <a:pPr algn="r"/>
                      <a:r>
                        <a:rPr lang="en-US" sz="800" dirty="0"/>
                        <a:t>  63,117</a:t>
                      </a:r>
                    </a:p>
                  </a:txBody>
                  <a:tcPr marT="34290" marB="34290"/>
                </a:tc>
                <a:tc>
                  <a:txBody>
                    <a:bodyPr/>
                    <a:lstStyle/>
                    <a:p>
                      <a:pPr algn="r"/>
                      <a:r>
                        <a:rPr lang="en-US" sz="800" dirty="0"/>
                        <a:t>161,496</a:t>
                      </a:r>
                    </a:p>
                  </a:txBody>
                  <a:tcPr marT="34290" marB="34290"/>
                </a:tc>
                <a:tc>
                  <a:txBody>
                    <a:bodyPr/>
                    <a:lstStyle/>
                    <a:p>
                      <a:pPr algn="r"/>
                      <a:r>
                        <a:rPr lang="en-US" sz="800" dirty="0"/>
                        <a:t>208,816</a:t>
                      </a:r>
                    </a:p>
                  </a:txBody>
                  <a:tcPr marT="34290" marB="34290"/>
                </a:tc>
                <a:tc>
                  <a:txBody>
                    <a:bodyPr/>
                    <a:lstStyle/>
                    <a:p>
                      <a:pPr algn="r"/>
                      <a:r>
                        <a:rPr lang="en-US" sz="800" dirty="0"/>
                        <a:t>136,000</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tc>
                  <a:txBody>
                    <a:bodyPr/>
                    <a:lstStyle/>
                    <a:p>
                      <a:pPr algn="r"/>
                      <a:r>
                        <a:rPr lang="en-US" sz="800" dirty="0"/>
                        <a:t>-</a:t>
                      </a:r>
                    </a:p>
                  </a:txBody>
                  <a:tcPr marT="34290" marB="34290"/>
                </a:tc>
                <a:extLst>
                  <a:ext uri="{0D108BD9-81ED-4DB2-BD59-A6C34878D82A}">
                    <a16:rowId xmlns="" xmlns:a16="http://schemas.microsoft.com/office/drawing/2014/main" val="3356010135"/>
                  </a:ext>
                </a:extLst>
              </a:tr>
              <a:tr h="302872">
                <a:tc>
                  <a:txBody>
                    <a:bodyPr/>
                    <a:lstStyle/>
                    <a:p>
                      <a:r>
                        <a:rPr lang="en-US" sz="800" dirty="0"/>
                        <a:t>Total</a:t>
                      </a:r>
                    </a:p>
                  </a:txBody>
                  <a:tcPr marT="34290" marB="34290">
                    <a:solidFill>
                      <a:schemeClr val="accent3">
                        <a:lumMod val="20000"/>
                        <a:lumOff val="80000"/>
                      </a:schemeClr>
                    </a:solidFill>
                  </a:tcPr>
                </a:tc>
                <a:tc>
                  <a:txBody>
                    <a:bodyPr/>
                    <a:lstStyle/>
                    <a:p>
                      <a:pPr algn="r"/>
                      <a:r>
                        <a:rPr lang="en-US" sz="800" dirty="0"/>
                        <a:t>160,935</a:t>
                      </a:r>
                    </a:p>
                  </a:txBody>
                  <a:tcPr marT="34290" marB="34290">
                    <a:solidFill>
                      <a:schemeClr val="accent3">
                        <a:lumMod val="20000"/>
                        <a:lumOff val="80000"/>
                      </a:schemeClr>
                    </a:solidFill>
                  </a:tcPr>
                </a:tc>
                <a:tc>
                  <a:txBody>
                    <a:bodyPr/>
                    <a:lstStyle/>
                    <a:p>
                      <a:pPr algn="r"/>
                      <a:r>
                        <a:rPr lang="en-US" sz="800" dirty="0"/>
                        <a:t>494,150</a:t>
                      </a:r>
                    </a:p>
                  </a:txBody>
                  <a:tcPr marT="34290" marB="34290">
                    <a:solidFill>
                      <a:schemeClr val="accent3">
                        <a:lumMod val="20000"/>
                        <a:lumOff val="80000"/>
                      </a:schemeClr>
                    </a:solidFill>
                  </a:tcPr>
                </a:tc>
                <a:tc>
                  <a:txBody>
                    <a:bodyPr/>
                    <a:lstStyle/>
                    <a:p>
                      <a:pPr algn="r"/>
                      <a:r>
                        <a:rPr lang="en-US" sz="800" dirty="0"/>
                        <a:t>340,658</a:t>
                      </a:r>
                    </a:p>
                  </a:txBody>
                  <a:tcPr marT="34290" marB="34290">
                    <a:solidFill>
                      <a:schemeClr val="accent3">
                        <a:lumMod val="20000"/>
                        <a:lumOff val="80000"/>
                      </a:schemeClr>
                    </a:solidFill>
                  </a:tcPr>
                </a:tc>
                <a:tc>
                  <a:txBody>
                    <a:bodyPr/>
                    <a:lstStyle/>
                    <a:p>
                      <a:pPr algn="r"/>
                      <a:r>
                        <a:rPr lang="en-US" sz="800" dirty="0"/>
                        <a:t>333,737</a:t>
                      </a:r>
                    </a:p>
                  </a:txBody>
                  <a:tcPr marT="34290" marB="34290">
                    <a:solidFill>
                      <a:schemeClr val="accent3">
                        <a:lumMod val="20000"/>
                        <a:lumOff val="80000"/>
                      </a:schemeClr>
                    </a:solidFill>
                  </a:tcPr>
                </a:tc>
                <a:tc>
                  <a:txBody>
                    <a:bodyPr/>
                    <a:lstStyle/>
                    <a:p>
                      <a:pPr algn="r"/>
                      <a:r>
                        <a:rPr lang="en-US" sz="800" dirty="0"/>
                        <a:t>370,709</a:t>
                      </a:r>
                    </a:p>
                  </a:txBody>
                  <a:tcPr marT="34290" marB="34290">
                    <a:solidFill>
                      <a:schemeClr val="accent3">
                        <a:lumMod val="20000"/>
                        <a:lumOff val="80000"/>
                      </a:schemeClr>
                    </a:solidFill>
                  </a:tcPr>
                </a:tc>
                <a:tc>
                  <a:txBody>
                    <a:bodyPr/>
                    <a:lstStyle/>
                    <a:p>
                      <a:pPr algn="r"/>
                      <a:r>
                        <a:rPr lang="en-US" sz="800" dirty="0"/>
                        <a:t>253,092</a:t>
                      </a:r>
                    </a:p>
                  </a:txBody>
                  <a:tcPr marT="34290" marB="34290">
                    <a:solidFill>
                      <a:schemeClr val="accent3">
                        <a:lumMod val="20000"/>
                        <a:lumOff val="80000"/>
                      </a:schemeClr>
                    </a:solidFill>
                  </a:tcPr>
                </a:tc>
                <a:tc>
                  <a:txBody>
                    <a:bodyPr/>
                    <a:lstStyle/>
                    <a:p>
                      <a:pPr algn="r"/>
                      <a:r>
                        <a:rPr lang="en-US" sz="800" dirty="0"/>
                        <a:t>199,530</a:t>
                      </a:r>
                    </a:p>
                  </a:txBody>
                  <a:tcPr marT="34290" marB="34290">
                    <a:solidFill>
                      <a:schemeClr val="accent3">
                        <a:lumMod val="20000"/>
                        <a:lumOff val="80000"/>
                      </a:schemeClr>
                    </a:solidFill>
                  </a:tcPr>
                </a:tc>
                <a:tc>
                  <a:txBody>
                    <a:bodyPr/>
                    <a:lstStyle/>
                    <a:p>
                      <a:pPr algn="r"/>
                      <a:r>
                        <a:rPr lang="en-US" sz="800" dirty="0"/>
                        <a:t>165,812</a:t>
                      </a:r>
                    </a:p>
                  </a:txBody>
                  <a:tcPr marT="34290" marB="34290">
                    <a:solidFill>
                      <a:schemeClr val="accent3">
                        <a:lumMod val="20000"/>
                        <a:lumOff val="80000"/>
                      </a:schemeClr>
                    </a:solidFill>
                  </a:tcPr>
                </a:tc>
                <a:tc>
                  <a:txBody>
                    <a:bodyPr/>
                    <a:lstStyle/>
                    <a:p>
                      <a:pPr algn="r"/>
                      <a:r>
                        <a:rPr lang="en-US" sz="800" dirty="0"/>
                        <a:t>210,609</a:t>
                      </a:r>
                    </a:p>
                  </a:txBody>
                  <a:tcPr marT="34290" marB="34290">
                    <a:solidFill>
                      <a:schemeClr val="accent3">
                        <a:lumMod val="20000"/>
                        <a:lumOff val="80000"/>
                      </a:schemeClr>
                    </a:solidFill>
                  </a:tcPr>
                </a:tc>
                <a:tc>
                  <a:txBody>
                    <a:bodyPr/>
                    <a:lstStyle/>
                    <a:p>
                      <a:pPr algn="r"/>
                      <a:r>
                        <a:rPr lang="en-US" sz="800" dirty="0"/>
                        <a:t>215,541</a:t>
                      </a:r>
                    </a:p>
                  </a:txBody>
                  <a:tcPr marT="34290" marB="34290">
                    <a:solidFill>
                      <a:schemeClr val="accent3">
                        <a:lumMod val="20000"/>
                        <a:lumOff val="80000"/>
                      </a:schemeClr>
                    </a:solidFill>
                  </a:tcPr>
                </a:tc>
                <a:extLst>
                  <a:ext uri="{0D108BD9-81ED-4DB2-BD59-A6C34878D82A}">
                    <a16:rowId xmlns="" xmlns:a16="http://schemas.microsoft.com/office/drawing/2014/main" val="1130151294"/>
                  </a:ext>
                </a:extLst>
              </a:tr>
            </a:tbl>
          </a:graphicData>
        </a:graphic>
      </p:graphicFrame>
      <p:pic>
        <p:nvPicPr>
          <p:cNvPr id="6" name="Picture 5">
            <a:extLst>
              <a:ext uri="{FF2B5EF4-FFF2-40B4-BE49-F238E27FC236}">
                <a16:creationId xmlns="" xmlns:a16="http://schemas.microsoft.com/office/drawing/2014/main" id="{15249500-C411-4355-BA6E-ACADEA89076D}"/>
              </a:ext>
            </a:extLst>
          </p:cNvPr>
          <p:cNvPicPr>
            <a:picLocks noChangeAspect="1"/>
          </p:cNvPicPr>
          <p:nvPr/>
        </p:nvPicPr>
        <p:blipFill>
          <a:blip r:embed="rId2"/>
          <a:stretch>
            <a:fillRect/>
          </a:stretch>
        </p:blipFill>
        <p:spPr>
          <a:xfrm>
            <a:off x="0" y="533056"/>
            <a:ext cx="9144000" cy="2665963"/>
          </a:xfrm>
          <a:prstGeom prst="rect">
            <a:avLst/>
          </a:prstGeom>
        </p:spPr>
      </p:pic>
      <p:sp>
        <p:nvSpPr>
          <p:cNvPr id="3" name="Date Placeholder 2"/>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181155334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60"/>
            <a:ext cx="534194" cy="155377"/>
          </a:xfrm>
        </p:spPr>
        <p:txBody>
          <a:bodyPr/>
          <a:lstStyle/>
          <a:p>
            <a:fld id="{4B932B3A-BA38-40C7-ADEE-2A1902CEB265}" type="slidenum">
              <a:rPr lang="en-US" altLang="en-US" smtClean="0"/>
              <a:pPr/>
              <a:t>29</a:t>
            </a:fld>
            <a:endParaRPr lang="en-US" altLang="en-US" dirty="0"/>
          </a:p>
        </p:txBody>
      </p: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2"/>
            <a:ext cx="3108960" cy="207169"/>
          </a:xfrm>
        </p:spPr>
        <p:txBody>
          <a:bodyPr/>
          <a:lstStyle/>
          <a:p>
            <a:pPr>
              <a:defRPr/>
            </a:pPr>
            <a:r>
              <a:rPr lang="en-US" smtClean="0"/>
              <a:t>PMG</a:t>
            </a:r>
            <a:endParaRPr lang="en-US" dirty="0"/>
          </a:p>
        </p:txBody>
      </p:sp>
      <p:pic>
        <p:nvPicPr>
          <p:cNvPr id="4" name="Picture 3">
            <a:extLst>
              <a:ext uri="{FF2B5EF4-FFF2-40B4-BE49-F238E27FC236}">
                <a16:creationId xmlns="" xmlns:a16="http://schemas.microsoft.com/office/drawing/2014/main" id="{A4422EB8-E172-4966-9287-505026341B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126" y="650408"/>
            <a:ext cx="8917757" cy="4155745"/>
          </a:xfrm>
          <a:prstGeom prst="rect">
            <a:avLst/>
          </a:prstGeom>
        </p:spPr>
      </p:pic>
      <p:sp>
        <p:nvSpPr>
          <p:cNvPr id="5" name="Date Placeholder 4"/>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24205074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BNL 1008 Infrastructure &amp; Facility Upgrade  </a:t>
            </a:r>
          </a:p>
        </p:txBody>
      </p:sp>
      <p:sp>
        <p:nvSpPr>
          <p:cNvPr id="7" name="Content Placeholder 2"/>
          <p:cNvSpPr txBox="1">
            <a:spLocks/>
          </p:cNvSpPr>
          <p:nvPr/>
        </p:nvSpPr>
        <p:spPr>
          <a:xfrm>
            <a:off x="279333" y="1352552"/>
            <a:ext cx="8884209" cy="3735283"/>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2</a:t>
            </a:r>
            <a:r>
              <a:rPr lang="en-US" sz="1600" dirty="0" smtClean="0"/>
              <a:t>/22/23</a:t>
            </a:r>
            <a:endParaRPr lang="en-US" sz="1600" dirty="0"/>
          </a:p>
          <a:p>
            <a:pPr lvl="1"/>
            <a:r>
              <a:rPr lang="en-US" sz="1600" dirty="0"/>
              <a:t>First RHIC run of sPHENIX Feb </a:t>
            </a:r>
            <a:r>
              <a:rPr lang="en-US" sz="1600" dirty="0" smtClean="0"/>
              <a:t> </a:t>
            </a:r>
            <a:r>
              <a:rPr lang="en-US" sz="1600" dirty="0"/>
              <a:t>2023  </a:t>
            </a:r>
          </a:p>
          <a:p>
            <a:pPr lvl="1"/>
            <a:r>
              <a:rPr lang="en-US" sz="1600" b="1" dirty="0" smtClean="0">
                <a:solidFill>
                  <a:srgbClr val="0F80FF"/>
                </a:solidFill>
              </a:rPr>
              <a:t>No </a:t>
            </a:r>
            <a:r>
              <a:rPr lang="en-US" sz="1600" b="1" dirty="0">
                <a:solidFill>
                  <a:srgbClr val="0F80FF"/>
                </a:solidFill>
              </a:rPr>
              <a:t>float in schedule between sPHENIX </a:t>
            </a:r>
            <a:r>
              <a:rPr lang="en-US" sz="1600" b="1" dirty="0" smtClean="0">
                <a:solidFill>
                  <a:srgbClr val="0F80FF"/>
                </a:solidFill>
              </a:rPr>
              <a:t>“Ready to Operate” &amp; </a:t>
            </a:r>
          </a:p>
          <a:p>
            <a:pPr marL="457200" lvl="1" indent="0">
              <a:buNone/>
            </a:pPr>
            <a:r>
              <a:rPr lang="en-US" sz="1600" b="1" dirty="0">
                <a:solidFill>
                  <a:srgbClr val="0F80FF"/>
                </a:solidFill>
              </a:rPr>
              <a:t>n</a:t>
            </a:r>
            <a:r>
              <a:rPr lang="en-US" sz="1600" b="1" dirty="0" smtClean="0">
                <a:solidFill>
                  <a:srgbClr val="0F80FF"/>
                </a:solidFill>
              </a:rPr>
              <a:t>ominal start </a:t>
            </a:r>
            <a:r>
              <a:rPr lang="en-US" sz="1600" b="1" dirty="0">
                <a:solidFill>
                  <a:srgbClr val="0F80FF"/>
                </a:solidFill>
              </a:rPr>
              <a:t>of </a:t>
            </a:r>
            <a:r>
              <a:rPr lang="en-US" sz="1600" b="1" dirty="0" smtClean="0">
                <a:solidFill>
                  <a:srgbClr val="0F80FF"/>
                </a:solidFill>
              </a:rPr>
              <a:t>RHIC-23 </a:t>
            </a:r>
            <a:r>
              <a:rPr lang="en-US" sz="1600" b="1" dirty="0">
                <a:solidFill>
                  <a:srgbClr val="0F80FF"/>
                </a:solidFill>
              </a:rPr>
              <a:t>run</a:t>
            </a:r>
            <a:r>
              <a:rPr lang="en-US" sz="1600" b="1" dirty="0" smtClean="0">
                <a:solidFill>
                  <a:srgbClr val="0F80FF"/>
                </a:solidFill>
              </a:rPr>
              <a:t>. Looking to recoup schedule contingency</a:t>
            </a:r>
            <a:endParaRPr lang="en-US" sz="1600" b="1" dirty="0">
              <a:solidFill>
                <a:srgbClr val="0F80FF"/>
              </a:solidFill>
            </a:endParaRPr>
          </a:p>
          <a:p>
            <a:pPr marL="0" indent="0">
              <a:buNone/>
            </a:pPr>
            <a:r>
              <a:rPr lang="en-US" sz="1800" b="1" dirty="0"/>
              <a:t>Cost</a:t>
            </a:r>
          </a:p>
          <a:p>
            <a:pPr lvl="1"/>
            <a:r>
              <a:rPr lang="en-US" sz="1600" b="1" dirty="0"/>
              <a:t>$33.4 M AY  Total Project Cost  with </a:t>
            </a:r>
            <a:r>
              <a:rPr lang="en-US" sz="1600" b="1" dirty="0" smtClean="0"/>
              <a:t>48.9</a:t>
            </a:r>
            <a:r>
              <a:rPr lang="en-US" sz="1600" b="1" dirty="0" smtClean="0"/>
              <a:t>% </a:t>
            </a:r>
            <a:r>
              <a:rPr lang="en-US" sz="1600" b="1" dirty="0"/>
              <a:t>contingency on ETC of </a:t>
            </a:r>
            <a:r>
              <a:rPr lang="en-US" sz="1600" b="1" dirty="0" smtClean="0"/>
              <a:t>$</a:t>
            </a:r>
            <a:r>
              <a:rPr lang="en-US" sz="1600" b="1" dirty="0" smtClean="0"/>
              <a:t>3.94</a:t>
            </a:r>
            <a:r>
              <a:rPr lang="en-US" sz="1600" b="1" dirty="0" smtClean="0"/>
              <a:t>M </a:t>
            </a:r>
            <a:endParaRPr lang="en-US" sz="16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8" y="4980333"/>
            <a:ext cx="1683815" cy="140038"/>
          </a:xfrm>
          <a:prstGeom prst="rect">
            <a:avLst/>
          </a:prstGeom>
        </p:spPr>
        <p:txBody>
          <a:bodyPr/>
          <a:lstStyle/>
          <a:p>
            <a:fld id="{D96174C5-6044-42D1-B178-7EA7F4E8CD18}" type="slidenum">
              <a:rPr lang="en-US" smtClean="0"/>
              <a:pPr/>
              <a:t>3</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053046109"/>
              </p:ext>
            </p:extLst>
          </p:nvPr>
        </p:nvGraphicFramePr>
        <p:xfrm>
          <a:off x="268672" y="590553"/>
          <a:ext cx="8832836" cy="685797"/>
        </p:xfrm>
        <a:graphic>
          <a:graphicData uri="http://schemas.openxmlformats.org/drawingml/2006/table">
            <a:tbl>
              <a:tblPr firstRow="1" bandRow="1">
                <a:tableStyleId>{F5AB1C69-6EDB-4FF4-983F-18BD219EF322}</a:tableStyleId>
              </a:tblPr>
              <a:tblGrid>
                <a:gridCol w="1159022">
                  <a:extLst>
                    <a:ext uri="{9D8B030D-6E8A-4147-A177-3AD203B41FA5}">
                      <a16:colId xmlns:a16="http://schemas.microsoft.com/office/drawing/2014/main" xmlns="" val="4246309965"/>
                    </a:ext>
                  </a:extLst>
                </a:gridCol>
                <a:gridCol w="1490170">
                  <a:extLst>
                    <a:ext uri="{9D8B030D-6E8A-4147-A177-3AD203B41FA5}">
                      <a16:colId xmlns:a16="http://schemas.microsoft.com/office/drawing/2014/main" xmlns="" val="2547196037"/>
                    </a:ext>
                  </a:extLst>
                </a:gridCol>
                <a:gridCol w="3274468">
                  <a:extLst>
                    <a:ext uri="{9D8B030D-6E8A-4147-A177-3AD203B41FA5}">
                      <a16:colId xmlns:a16="http://schemas.microsoft.com/office/drawing/2014/main" xmlns="" val="2998244554"/>
                    </a:ext>
                  </a:extLst>
                </a:gridCol>
                <a:gridCol w="1570337">
                  <a:extLst>
                    <a:ext uri="{9D8B030D-6E8A-4147-A177-3AD203B41FA5}">
                      <a16:colId xmlns:a16="http://schemas.microsoft.com/office/drawing/2014/main" xmlns="" val="859748088"/>
                    </a:ext>
                  </a:extLst>
                </a:gridCol>
                <a:gridCol w="1338839">
                  <a:extLst>
                    <a:ext uri="{9D8B030D-6E8A-4147-A177-3AD203B41FA5}">
                      <a16:colId xmlns:a16="http://schemas.microsoft.com/office/drawing/2014/main" xmlns="" val="2369523134"/>
                    </a:ext>
                  </a:extLst>
                </a:gridCol>
              </a:tblGrid>
              <a:tr h="317809">
                <a:tc>
                  <a:txBody>
                    <a:bodyPr/>
                    <a:lstStyle/>
                    <a:p>
                      <a:r>
                        <a:rPr lang="en-US" sz="1200" dirty="0"/>
                        <a:t>TPC</a:t>
                      </a:r>
                    </a:p>
                  </a:txBody>
                  <a:tcPr marT="34290" marB="34290">
                    <a:solidFill>
                      <a:srgbClr val="0F80FF"/>
                    </a:solidFill>
                  </a:tcPr>
                </a:tc>
                <a:tc>
                  <a:txBody>
                    <a:bodyPr/>
                    <a:lstStyle/>
                    <a:p>
                      <a:r>
                        <a:rPr lang="en-US" sz="1200" dirty="0"/>
                        <a:t>Project Director</a:t>
                      </a:r>
                    </a:p>
                  </a:txBody>
                  <a:tcPr marT="34290" marB="34290">
                    <a:solidFill>
                      <a:srgbClr val="0F80FF"/>
                    </a:solidFill>
                  </a:tcPr>
                </a:tc>
                <a:tc>
                  <a:txBody>
                    <a:bodyPr/>
                    <a:lstStyle/>
                    <a:p>
                      <a:r>
                        <a:rPr lang="en-US" sz="1200" dirty="0"/>
                        <a:t>% Complete</a:t>
                      </a:r>
                    </a:p>
                  </a:txBody>
                  <a:tcPr marT="34290" marB="34290">
                    <a:solidFill>
                      <a:srgbClr val="0F80FF"/>
                    </a:solidFill>
                  </a:tcPr>
                </a:tc>
                <a:tc>
                  <a:txBody>
                    <a:bodyPr/>
                    <a:lstStyle/>
                    <a:p>
                      <a:r>
                        <a:rPr lang="en-US" sz="1200" dirty="0"/>
                        <a:t>CPI </a:t>
                      </a:r>
                    </a:p>
                  </a:txBody>
                  <a:tcPr marT="34290" marB="34290">
                    <a:solidFill>
                      <a:srgbClr val="0F80FF"/>
                    </a:solidFill>
                  </a:tcPr>
                </a:tc>
                <a:tc>
                  <a:txBody>
                    <a:bodyPr/>
                    <a:lstStyle/>
                    <a:p>
                      <a:r>
                        <a:rPr lang="en-US" sz="1200" dirty="0"/>
                        <a:t>SPI</a:t>
                      </a:r>
                    </a:p>
                  </a:txBody>
                  <a:tcPr marT="34290" marB="34290">
                    <a:solidFill>
                      <a:srgbClr val="0F80FF"/>
                    </a:solidFill>
                  </a:tcPr>
                </a:tc>
                <a:extLst>
                  <a:ext uri="{0D108BD9-81ED-4DB2-BD59-A6C34878D82A}">
                    <a16:rowId xmlns:a16="http://schemas.microsoft.com/office/drawing/2014/main" xmlns="" val="291641492"/>
                  </a:ext>
                </a:extLst>
              </a:tr>
              <a:tr h="367988">
                <a:tc>
                  <a:txBody>
                    <a:bodyPr/>
                    <a:lstStyle/>
                    <a:p>
                      <a:r>
                        <a:rPr lang="en-US" sz="1400" dirty="0"/>
                        <a:t>$33.4</a:t>
                      </a:r>
                      <a:r>
                        <a:rPr lang="en-US" sz="1400" baseline="0" dirty="0"/>
                        <a:t> M AY</a:t>
                      </a:r>
                      <a:endParaRPr lang="en-US" sz="1400" dirty="0"/>
                    </a:p>
                  </a:txBody>
                  <a:tcPr marT="34290" marB="34290">
                    <a:solidFill>
                      <a:srgbClr val="C5F3FF"/>
                    </a:solidFill>
                  </a:tcPr>
                </a:tc>
                <a:tc>
                  <a:txBody>
                    <a:bodyPr/>
                    <a:lstStyle/>
                    <a:p>
                      <a:r>
                        <a:rPr lang="en-US" sz="1400" dirty="0"/>
                        <a:t>Edward</a:t>
                      </a:r>
                      <a:r>
                        <a:rPr lang="en-US" sz="1400" baseline="0" dirty="0"/>
                        <a:t> O’Brien</a:t>
                      </a:r>
                      <a:endParaRPr lang="en-US" sz="1400" dirty="0"/>
                    </a:p>
                  </a:txBody>
                  <a:tcPr marT="34290" marB="34290">
                    <a:solidFill>
                      <a:srgbClr val="C5F3FF"/>
                    </a:solidFill>
                  </a:tcPr>
                </a:tc>
                <a:tc>
                  <a:txBody>
                    <a:bodyPr/>
                    <a:lstStyle/>
                    <a:p>
                      <a:r>
                        <a:rPr lang="en-US" sz="1400" dirty="0" smtClean="0"/>
                        <a:t>88.3</a:t>
                      </a:r>
                      <a:r>
                        <a:rPr lang="en-US" sz="1400" dirty="0" smtClean="0"/>
                        <a:t>%  </a:t>
                      </a:r>
                      <a:r>
                        <a:rPr lang="en-US" sz="1400" dirty="0"/>
                        <a:t>BCWP/BAC @ </a:t>
                      </a:r>
                      <a:r>
                        <a:rPr lang="en-US" sz="1400" dirty="0" smtClean="0"/>
                        <a:t>6/</a:t>
                      </a:r>
                      <a:r>
                        <a:rPr lang="en-US" sz="1400" dirty="0" smtClean="0"/>
                        <a:t>30/2022</a:t>
                      </a:r>
                      <a:endParaRPr lang="en-US" sz="1400" dirty="0"/>
                    </a:p>
                  </a:txBody>
                  <a:tcPr marT="34290" marB="34290">
                    <a:solidFill>
                      <a:srgbClr val="C5F3FF"/>
                    </a:solidFill>
                  </a:tcPr>
                </a:tc>
                <a:tc>
                  <a:txBody>
                    <a:bodyPr/>
                    <a:lstStyle/>
                    <a:p>
                      <a:r>
                        <a:rPr lang="en-US" sz="1400" dirty="0" smtClean="0"/>
                        <a:t>0.92</a:t>
                      </a:r>
                      <a:endParaRPr lang="en-US" sz="1400" dirty="0"/>
                    </a:p>
                  </a:txBody>
                  <a:tcPr marT="34290" marB="34290">
                    <a:solidFill>
                      <a:srgbClr val="C5F3FF"/>
                    </a:solidFill>
                  </a:tcPr>
                </a:tc>
                <a:tc>
                  <a:txBody>
                    <a:bodyPr/>
                    <a:lstStyle/>
                    <a:p>
                      <a:r>
                        <a:rPr lang="en-US" sz="1400" dirty="0"/>
                        <a:t> </a:t>
                      </a:r>
                      <a:r>
                        <a:rPr lang="en-US" sz="1400" dirty="0" smtClean="0"/>
                        <a:t>0.92</a:t>
                      </a:r>
                      <a:endParaRPr lang="en-US" sz="1400" dirty="0"/>
                    </a:p>
                  </a:txBody>
                  <a:tcPr marT="34290" marB="34290">
                    <a:solidFill>
                      <a:srgbClr val="C5F3FF"/>
                    </a:solidFill>
                  </a:tcPr>
                </a:tc>
                <a:extLst>
                  <a:ext uri="{0D108BD9-81ED-4DB2-BD59-A6C34878D82A}">
                    <a16:rowId xmlns:a16="http://schemas.microsoft.com/office/drawing/2014/main" xmlns="" val="1730370277"/>
                  </a:ext>
                </a:extLst>
              </a:tr>
            </a:tbl>
          </a:graphicData>
        </a:graphic>
      </p:graphicFrame>
      <p:pic>
        <p:nvPicPr>
          <p:cNvPr id="8" name="Picture 7"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50539" y="2638183"/>
            <a:ext cx="2393461" cy="1914769"/>
          </a:xfrm>
          <a:prstGeom prst="rect">
            <a:avLst/>
          </a:prstGeom>
          <a:ln>
            <a:noFill/>
          </a:ln>
        </p:spPr>
      </p:pic>
      <p:sp>
        <p:nvSpPr>
          <p:cNvPr id="11" name="TextBox 10"/>
          <p:cNvSpPr txBox="1"/>
          <p:nvPr/>
        </p:nvSpPr>
        <p:spPr>
          <a:xfrm>
            <a:off x="3772813" y="2390076"/>
            <a:ext cx="3205480" cy="338554"/>
          </a:xfrm>
          <a:prstGeom prst="rect">
            <a:avLst/>
          </a:prstGeom>
          <a:solidFill>
            <a:srgbClr val="0080FF"/>
          </a:solidFill>
        </p:spPr>
        <p:txBody>
          <a:bodyPr wrap="square" rtlCol="0">
            <a:spAutoFit/>
          </a:bodyPr>
          <a:lstStyle/>
          <a:p>
            <a:r>
              <a:rPr lang="en-US" sz="1600" b="1" dirty="0" smtClean="0">
                <a:solidFill>
                  <a:schemeClr val="bg1"/>
                </a:solidFill>
              </a:rPr>
              <a:t> Commitments </a:t>
            </a:r>
            <a:r>
              <a:rPr lang="en-US" sz="1600" b="1" dirty="0">
                <a:solidFill>
                  <a:schemeClr val="bg1"/>
                </a:solidFill>
              </a:rPr>
              <a:t>= </a:t>
            </a:r>
            <a:r>
              <a:rPr lang="en-US" sz="1600" b="1" dirty="0" smtClean="0">
                <a:solidFill>
                  <a:schemeClr val="bg1"/>
                </a:solidFill>
              </a:rPr>
              <a:t>$</a:t>
            </a:r>
            <a:r>
              <a:rPr lang="en-US" sz="1600" b="1" dirty="0" smtClean="0">
                <a:solidFill>
                  <a:schemeClr val="bg1"/>
                </a:solidFill>
              </a:rPr>
              <a:t>1.18M</a:t>
            </a:r>
            <a:endParaRPr lang="en-US" sz="1600" b="1"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0128896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60"/>
            <a:ext cx="534194" cy="155377"/>
          </a:xfrm>
        </p:spPr>
        <p:txBody>
          <a:bodyPr/>
          <a:lstStyle/>
          <a:p>
            <a:fld id="{4B932B3A-BA38-40C7-ADEE-2A1902CEB265}" type="slidenum">
              <a:rPr lang="en-US" altLang="en-US" smtClean="0"/>
              <a:pPr/>
              <a:t>30</a:t>
            </a:fld>
            <a:endParaRPr lang="en-US" altLang="en-US" dirty="0"/>
          </a:p>
        </p:txBody>
      </p: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2"/>
            <a:ext cx="3108960" cy="207169"/>
          </a:xfrm>
        </p:spPr>
        <p:txBody>
          <a:bodyPr/>
          <a:lstStyle/>
          <a:p>
            <a:pPr>
              <a:defRPr/>
            </a:pPr>
            <a:r>
              <a:rPr lang="en-US" smtClean="0"/>
              <a:t>PMG</a:t>
            </a:r>
            <a:endParaRPr lang="en-US" dirty="0"/>
          </a:p>
        </p:txBody>
      </p:sp>
      <p:pic>
        <p:nvPicPr>
          <p:cNvPr id="4" name="Picture 3">
            <a:extLst>
              <a:ext uri="{FF2B5EF4-FFF2-40B4-BE49-F238E27FC236}">
                <a16:creationId xmlns="" xmlns:a16="http://schemas.microsoft.com/office/drawing/2014/main" id="{76E1D94B-3612-44F3-8471-D461C38FA9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16522"/>
            <a:ext cx="9144000" cy="4171724"/>
          </a:xfrm>
          <a:prstGeom prst="rect">
            <a:avLst/>
          </a:prstGeom>
        </p:spPr>
      </p:pic>
      <p:sp>
        <p:nvSpPr>
          <p:cNvPr id="5" name="Date Placeholder 4"/>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3956894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60"/>
            <a:ext cx="534194" cy="155377"/>
          </a:xfrm>
        </p:spPr>
        <p:txBody>
          <a:bodyPr/>
          <a:lstStyle/>
          <a:p>
            <a:fld id="{4B932B3A-BA38-40C7-ADEE-2A1902CEB265}" type="slidenum">
              <a:rPr lang="en-US" altLang="en-US" smtClean="0"/>
              <a:pPr/>
              <a:t>31</a:t>
            </a:fld>
            <a:endParaRPr lang="en-US" altLang="en-US" dirty="0"/>
          </a:p>
        </p:txBody>
      </p: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2"/>
            <a:ext cx="3108960" cy="207169"/>
          </a:xfrm>
        </p:spPr>
        <p:txBody>
          <a:bodyPr/>
          <a:lstStyle/>
          <a:p>
            <a:pPr>
              <a:defRPr/>
            </a:pPr>
            <a:r>
              <a:rPr lang="en-US" smtClean="0"/>
              <a:t>PMG</a:t>
            </a:r>
            <a:endParaRPr lang="en-US" dirty="0"/>
          </a:p>
        </p:txBody>
      </p:sp>
      <p:pic>
        <p:nvPicPr>
          <p:cNvPr id="4" name="Picture 3">
            <a:extLst>
              <a:ext uri="{FF2B5EF4-FFF2-40B4-BE49-F238E27FC236}">
                <a16:creationId xmlns="" xmlns:a16="http://schemas.microsoft.com/office/drawing/2014/main" id="{CDC3F135-1AB1-4243-B99E-1A06AC56B0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1508"/>
            <a:ext cx="9144000" cy="4140120"/>
          </a:xfrm>
          <a:prstGeom prst="rect">
            <a:avLst/>
          </a:prstGeom>
        </p:spPr>
      </p:pic>
      <p:sp>
        <p:nvSpPr>
          <p:cNvPr id="5" name="Date Placeholder 4"/>
          <p:cNvSpPr>
            <a:spLocks noGrp="1"/>
          </p:cNvSpPr>
          <p:nvPr>
            <p:ph type="dt" sz="half" idx="10"/>
          </p:nvPr>
        </p:nvSpPr>
        <p:spPr/>
        <p:txBody>
          <a:bodyPr/>
          <a:lstStyle/>
          <a:p>
            <a:pPr>
              <a:defRPr/>
            </a:pPr>
            <a:r>
              <a:rPr lang="en-US" altLang="en-US" smtClean="0"/>
              <a:t>7/14/22</a:t>
            </a:r>
            <a:endParaRPr lang="en-US" altLang="en-US" dirty="0"/>
          </a:p>
        </p:txBody>
      </p:sp>
    </p:spTree>
    <p:extLst>
      <p:ext uri="{BB962C8B-B14F-4D97-AF65-F5344CB8AC3E}">
        <p14:creationId xmlns:p14="http://schemas.microsoft.com/office/powerpoint/2010/main" val="11704678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dirty="0" smtClean="0"/>
              <a:t>USI, ASE/SAD Status</a:t>
            </a:r>
            <a:endParaRPr lang="en-US" dirty="0"/>
          </a:p>
        </p:txBody>
      </p:sp>
      <p:sp>
        <p:nvSpPr>
          <p:cNvPr id="3" name="Content Placeholder 2"/>
          <p:cNvSpPr>
            <a:spLocks noGrp="1"/>
          </p:cNvSpPr>
          <p:nvPr>
            <p:ph idx="1"/>
          </p:nvPr>
        </p:nvSpPr>
        <p:spPr>
          <a:xfrm>
            <a:off x="152400" y="666750"/>
            <a:ext cx="8839200" cy="3394472"/>
          </a:xfrm>
        </p:spPr>
        <p:txBody>
          <a:bodyPr/>
          <a:lstStyle/>
          <a:p>
            <a:r>
              <a:rPr lang="en-US" sz="1600" dirty="0" smtClean="0"/>
              <a:t>The sPHENIX USI that request approval to run cryogens in the 1008 IR prior to ASE/SAD approval was submitted to BHSO the beginning of June. We received 20 comments back ~ 1 week ago and have been working to address them.</a:t>
            </a:r>
          </a:p>
          <a:p>
            <a:r>
              <a:rPr lang="en-US" sz="1600" dirty="0" smtClean="0"/>
              <a:t>The CAD ES&amp;H group is confident that all the comments can be addressed to BHSO’s satisfaction.</a:t>
            </a:r>
          </a:p>
          <a:p>
            <a:r>
              <a:rPr lang="en-US" sz="1600" dirty="0" smtClean="0"/>
              <a:t>The comments included: </a:t>
            </a:r>
          </a:p>
          <a:p>
            <a:pPr lvl="1"/>
            <a:r>
              <a:rPr lang="en-US" sz="1600" dirty="0" smtClean="0"/>
              <a:t>Asking for clarifications on the cryo risk calculation, especially concerning the exhaust and intake fans</a:t>
            </a:r>
          </a:p>
          <a:p>
            <a:pPr lvl="1"/>
            <a:r>
              <a:rPr lang="en-US" sz="1600" dirty="0" smtClean="0"/>
              <a:t>Asking details of other activities in 1008 while the magnet is cold, especially activities that could potential cause an accident that might damage the cryo system, like crane usage.</a:t>
            </a:r>
          </a:p>
          <a:p>
            <a:r>
              <a:rPr lang="en-US" sz="1600" dirty="0" smtClean="0"/>
              <a:t>There is a proposal to extend the USI form Nov 7 to Dec 7. Wolfram asked for this change in case the cryo work gets delayed.</a:t>
            </a:r>
          </a:p>
          <a:p>
            <a:r>
              <a:rPr lang="en-US" sz="1600" dirty="0" smtClean="0"/>
              <a:t>We have begun weeks meetings to plan the ASE/SAD. We also have started generating a list of potential ARR committee members.</a:t>
            </a:r>
            <a:endParaRPr lang="en-US" sz="1600" dirty="0"/>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Tree>
    <p:extLst>
      <p:ext uri="{BB962C8B-B14F-4D97-AF65-F5344CB8AC3E}">
        <p14:creationId xmlns:p14="http://schemas.microsoft.com/office/powerpoint/2010/main" val="13083823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2"/>
            <a:ext cx="8229600" cy="546497"/>
          </a:xfrm>
        </p:spPr>
        <p:txBody>
          <a:bodyPr/>
          <a:lstStyle/>
          <a:p>
            <a:r>
              <a:rPr lang="en-US" dirty="0" smtClean="0"/>
              <a:t>ASE and SAD Schedule from CAD</a:t>
            </a:r>
            <a:endParaRPr lang="en-US" dirty="0"/>
          </a:p>
        </p:txBody>
      </p:sp>
      <p:sp>
        <p:nvSpPr>
          <p:cNvPr id="4" name="Date Placeholder 3"/>
          <p:cNvSpPr>
            <a:spLocks noGrp="1"/>
          </p:cNvSpPr>
          <p:nvPr>
            <p:ph type="dt" sz="half" idx="4294967295"/>
          </p:nvPr>
        </p:nvSpPr>
        <p:spPr>
          <a:xfrm>
            <a:off x="2004" y="4857750"/>
            <a:ext cx="2133600" cy="285750"/>
          </a:xfrm>
          <a:prstGeom prst="rect">
            <a:avLst/>
          </a:prstGeom>
        </p:spPr>
        <p:txBody>
          <a:bodyPr/>
          <a:lstStyle/>
          <a:p>
            <a:pPr algn="ctr"/>
            <a:r>
              <a:rPr lang="en-US" altLang="en-US" sz="1200" smtClean="0"/>
              <a:t>7/14/22</a:t>
            </a:r>
            <a:endParaRPr lang="en-US" altLang="en-US" sz="1200" dirty="0"/>
          </a:p>
        </p:txBody>
      </p:sp>
      <p:sp>
        <p:nvSpPr>
          <p:cNvPr id="5" name="Footer Placeholder 4"/>
          <p:cNvSpPr>
            <a:spLocks noGrp="1"/>
          </p:cNvSpPr>
          <p:nvPr>
            <p:ph type="ftr" sz="quarter" idx="4294967295"/>
          </p:nvPr>
        </p:nvSpPr>
        <p:spPr>
          <a:xfrm>
            <a:off x="3276600" y="4936333"/>
            <a:ext cx="2895600" cy="207169"/>
          </a:xfrm>
          <a:prstGeom prst="rect">
            <a:avLst/>
          </a:prstGeom>
        </p:spPr>
        <p:txBody>
          <a:bodyPr/>
          <a:lstStyle/>
          <a:p>
            <a:pPr algn="ctr"/>
            <a:r>
              <a:rPr lang="en-US" sz="1200" smtClean="0"/>
              <a:t>PMG</a:t>
            </a:r>
            <a:endParaRPr lang="en-US" sz="120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C3C23168-0BC3-45A3-990F-8F7CC9491814}" type="slidenum">
              <a:rPr lang="en-US" altLang="en-US" sz="1200" smtClean="0"/>
              <a:pPr/>
              <a:t>5</a:t>
            </a:fld>
            <a:endParaRPr lang="en-US" altLang="en-US" sz="1200" dirty="0"/>
          </a:p>
        </p:txBody>
      </p:sp>
      <p:sp>
        <p:nvSpPr>
          <p:cNvPr id="2" name="TextBox 1"/>
          <p:cNvSpPr txBox="1"/>
          <p:nvPr/>
        </p:nvSpPr>
        <p:spPr>
          <a:xfrm>
            <a:off x="6019800" y="971550"/>
            <a:ext cx="3048000" cy="2308324"/>
          </a:xfrm>
          <a:prstGeom prst="rect">
            <a:avLst/>
          </a:prstGeom>
          <a:noFill/>
          <a:ln w="28575" cmpd="sng">
            <a:solidFill>
              <a:srgbClr val="0099FF"/>
            </a:solidFill>
          </a:ln>
        </p:spPr>
        <p:txBody>
          <a:bodyPr wrap="square" rtlCol="0">
            <a:spAutoFit/>
          </a:bodyPr>
          <a:lstStyle/>
          <a:p>
            <a:r>
              <a:rPr lang="en-US" dirty="0" smtClean="0"/>
              <a:t>USI for magnet mapping submitted to BHSO. The sPHENIX project team is working closely with the CAD Safety group to get the ASE and SAD for sPHENIX approved on schedule prior to the 2023 RHIC run.</a:t>
            </a:r>
            <a:endParaRPr lang="en-US" dirty="0"/>
          </a:p>
        </p:txBody>
      </p:sp>
      <p:pic>
        <p:nvPicPr>
          <p:cNvPr id="3" name="Picture 2" descr="Screen Shot 2022-04-06 at 12.18.34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514350"/>
            <a:ext cx="5623626" cy="4400550"/>
          </a:xfrm>
          <a:prstGeom prst="rect">
            <a:avLst/>
          </a:prstGeom>
        </p:spPr>
      </p:pic>
    </p:spTree>
    <p:extLst>
      <p:ext uri="{BB962C8B-B14F-4D97-AF65-F5344CB8AC3E}">
        <p14:creationId xmlns:p14="http://schemas.microsoft.com/office/powerpoint/2010/main" val="16512889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707"/>
            <a:ext cx="8229600" cy="546497"/>
          </a:xfrm>
        </p:spPr>
        <p:txBody>
          <a:bodyPr/>
          <a:lstStyle/>
          <a:p>
            <a:r>
              <a:rPr lang="en-US" dirty="0" smtClean="0"/>
              <a:t>Overall MIE Electronics Status</a:t>
            </a:r>
            <a:endParaRPr lang="en-US" dirty="0"/>
          </a:p>
        </p:txBody>
      </p:sp>
      <p:sp>
        <p:nvSpPr>
          <p:cNvPr id="4" name="Date Placeholder 3"/>
          <p:cNvSpPr>
            <a:spLocks noGrp="1"/>
          </p:cNvSpPr>
          <p:nvPr>
            <p:ph type="dt" sz="half" idx="10"/>
          </p:nvPr>
        </p:nvSpPr>
        <p:spPr/>
        <p:txBody>
          <a:bodyPr/>
          <a:lstStyle/>
          <a:p>
            <a:pPr>
              <a:defRPr/>
            </a:pPr>
            <a:r>
              <a:rPr lang="en-US" altLang="en-US" smtClean="0"/>
              <a:t>6/22/22</a:t>
            </a:r>
            <a:endParaRPr lang="en-US" altLang="en-US" dirty="0"/>
          </a:p>
        </p:txBody>
      </p:sp>
      <p:sp>
        <p:nvSpPr>
          <p:cNvPr id="5" name="Footer Placeholder 4"/>
          <p:cNvSpPr>
            <a:spLocks noGrp="1"/>
          </p:cNvSpPr>
          <p:nvPr>
            <p:ph type="ftr" sz="quarter" idx="11"/>
          </p:nvPr>
        </p:nvSpPr>
        <p:spPr/>
        <p:txBody>
          <a:bodyPr/>
          <a:lstStyle/>
          <a:p>
            <a:pPr>
              <a:defRPr/>
            </a:pPr>
            <a:r>
              <a:rPr lang="en-US" smtClean="0"/>
              <a:t>DOE</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
        <p:nvSpPr>
          <p:cNvPr id="8" name="TextBox 7"/>
          <p:cNvSpPr txBox="1"/>
          <p:nvPr/>
        </p:nvSpPr>
        <p:spPr>
          <a:xfrm>
            <a:off x="7239002" y="742949"/>
            <a:ext cx="1633793" cy="369332"/>
          </a:xfrm>
          <a:prstGeom prst="rect">
            <a:avLst/>
          </a:prstGeom>
          <a:noFill/>
        </p:spPr>
        <p:txBody>
          <a:bodyPr wrap="none" rtlCol="0">
            <a:spAutoFit/>
          </a:bodyPr>
          <a:lstStyle/>
          <a:p>
            <a:r>
              <a:rPr lang="en-US" dirty="0" smtClean="0">
                <a:solidFill>
                  <a:srgbClr val="FFFFFF"/>
                </a:solidFill>
              </a:rPr>
              <a:t>DAQ: GL1/GTM</a:t>
            </a:r>
            <a:endParaRPr lang="en-US" dirty="0">
              <a:solidFill>
                <a:srgbClr val="FFFFFF"/>
              </a:solidFill>
            </a:endParaRPr>
          </a:p>
        </p:txBody>
      </p:sp>
      <p:sp>
        <p:nvSpPr>
          <p:cNvPr id="9" name="Content Placeholder 8"/>
          <p:cNvSpPr>
            <a:spLocks noGrp="1"/>
          </p:cNvSpPr>
          <p:nvPr>
            <p:ph idx="1"/>
          </p:nvPr>
        </p:nvSpPr>
        <p:spPr>
          <a:xfrm>
            <a:off x="35560" y="666750"/>
            <a:ext cx="9032240" cy="3962400"/>
          </a:xfrm>
        </p:spPr>
        <p:txBody>
          <a:bodyPr/>
          <a:lstStyle/>
          <a:p>
            <a:pPr marL="0" indent="0">
              <a:buNone/>
            </a:pPr>
            <a:r>
              <a:rPr lang="en-US" sz="1800" b="1" dirty="0" smtClean="0"/>
              <a:t> All </a:t>
            </a:r>
            <a:r>
              <a:rPr lang="en-US" sz="1800" b="1" dirty="0" smtClean="0"/>
              <a:t>MIE electronics exist with the exception of:</a:t>
            </a:r>
          </a:p>
          <a:p>
            <a:r>
              <a:rPr lang="en-US" sz="1800" dirty="0" smtClean="0"/>
              <a:t>Some T</a:t>
            </a:r>
            <a:r>
              <a:rPr lang="en-US" sz="1800" dirty="0" smtClean="0"/>
              <a:t>ruck fibers and patch panels on order. </a:t>
            </a:r>
            <a:r>
              <a:rPr lang="en-US" sz="1800" b="1" dirty="0" smtClean="0">
                <a:solidFill>
                  <a:srgbClr val="000000"/>
                </a:solidFill>
              </a:rPr>
              <a:t>No schedule issue</a:t>
            </a:r>
            <a:r>
              <a:rPr lang="en-US" sz="1800" dirty="0" smtClean="0">
                <a:solidFill>
                  <a:srgbClr val="000000"/>
                </a:solidFill>
              </a:rPr>
              <a:t>.</a:t>
            </a:r>
          </a:p>
          <a:p>
            <a:r>
              <a:rPr lang="en-US" sz="1800" dirty="0" smtClean="0"/>
              <a:t>Some LV cables have not yet arrived. </a:t>
            </a:r>
            <a:r>
              <a:rPr lang="en-US" sz="1800" b="1" dirty="0" smtClean="0">
                <a:solidFill>
                  <a:srgbClr val="000000"/>
                </a:solidFill>
              </a:rPr>
              <a:t>No schedule issue.</a:t>
            </a:r>
            <a:r>
              <a:rPr lang="en-US" sz="1800" b="1" dirty="0" smtClean="0">
                <a:solidFill>
                  <a:srgbClr val="000000"/>
                </a:solidFill>
              </a:rPr>
              <a:t> </a:t>
            </a:r>
          </a:p>
          <a:p>
            <a:r>
              <a:rPr lang="en-US" sz="1800" dirty="0" smtClean="0"/>
              <a:t>TPC Fee having PLL added. 450/700 completed to date. Balance in two weeks. </a:t>
            </a:r>
            <a:r>
              <a:rPr lang="en-US" sz="1800" b="1" dirty="0" smtClean="0"/>
              <a:t>No schedule issue.</a:t>
            </a:r>
            <a:endParaRPr lang="en-US" sz="1800" b="1" dirty="0" smtClean="0"/>
          </a:p>
          <a:p>
            <a:r>
              <a:rPr lang="en-US" sz="1800" dirty="0" smtClean="0"/>
              <a:t>DAQ/Trigger LL1 production board due in October. All parts on hand at Nevis.</a:t>
            </a:r>
          </a:p>
          <a:p>
            <a:r>
              <a:rPr lang="en-US" sz="1800" dirty="0" smtClean="0"/>
              <a:t>MBD D/S board due in November. All parts now available.</a:t>
            </a:r>
          </a:p>
          <a:p>
            <a:r>
              <a:rPr lang="en-US" sz="1800" dirty="0" smtClean="0"/>
              <a:t>TPC JACK board. First article waiting pcb. All parts but pcb available. Fab of 30 JACK boards due end of September. We have weekly meeting w/ the IO engineers and bi-weekly meeting with the head of IO to make sure that we stay on schedule.</a:t>
            </a:r>
            <a:endParaRPr lang="en-US" sz="1800" b="1" dirty="0"/>
          </a:p>
          <a:p>
            <a:r>
              <a:rPr lang="en-US" sz="1800" dirty="0" smtClean="0">
                <a:solidFill>
                  <a:srgbClr val="0080FF"/>
                </a:solidFill>
              </a:rPr>
              <a:t>DAQ</a:t>
            </a:r>
            <a:r>
              <a:rPr lang="en-US" sz="1800" dirty="0">
                <a:solidFill>
                  <a:srgbClr val="0080FF"/>
                </a:solidFill>
              </a:rPr>
              <a:t>/Trigger: </a:t>
            </a:r>
            <a:r>
              <a:rPr lang="en-US" sz="1800" dirty="0" smtClean="0">
                <a:solidFill>
                  <a:srgbClr val="0080FF"/>
                </a:solidFill>
              </a:rPr>
              <a:t>Need 6 DCMIIs - </a:t>
            </a:r>
            <a:r>
              <a:rPr lang="en-US" sz="1800" dirty="0" err="1" smtClean="0">
                <a:solidFill>
                  <a:srgbClr val="0080FF"/>
                </a:solidFill>
              </a:rPr>
              <a:t>Stratix</a:t>
            </a:r>
            <a:r>
              <a:rPr lang="en-US" sz="1800" dirty="0" smtClean="0">
                <a:solidFill>
                  <a:srgbClr val="0080FF"/>
                </a:solidFill>
              </a:rPr>
              <a:t> </a:t>
            </a:r>
            <a:r>
              <a:rPr lang="en-US" sz="1800" dirty="0">
                <a:solidFill>
                  <a:srgbClr val="0080FF"/>
                </a:solidFill>
              </a:rPr>
              <a:t>III </a:t>
            </a:r>
            <a:r>
              <a:rPr lang="en-US" sz="1800" dirty="0" smtClean="0">
                <a:solidFill>
                  <a:srgbClr val="0080FF"/>
                </a:solidFill>
              </a:rPr>
              <a:t>FPGA. No delivery date</a:t>
            </a:r>
            <a:r>
              <a:rPr lang="en-US" sz="1800" dirty="0" smtClean="0">
                <a:solidFill>
                  <a:srgbClr val="0080FF"/>
                </a:solidFill>
              </a:rPr>
              <a:t>. Will take off MIE</a:t>
            </a:r>
          </a:p>
          <a:p>
            <a:endParaRPr lang="en-US" sz="1800" dirty="0">
              <a:solidFill>
                <a:srgbClr val="0080FF"/>
              </a:solidFill>
            </a:endParaRPr>
          </a:p>
          <a:p>
            <a:pPr marL="0" indent="0">
              <a:buNone/>
            </a:pPr>
            <a:r>
              <a:rPr lang="en-US" sz="1800" b="1" dirty="0" smtClean="0"/>
              <a:t>All MVTX, INTT and TPOT electronics available.</a:t>
            </a:r>
            <a:endParaRPr lang="en-US" sz="1800" b="1" dirty="0"/>
          </a:p>
          <a:p>
            <a:pPr marL="0" indent="0">
              <a:buNone/>
            </a:pPr>
            <a:endParaRPr lang="en-US" sz="1800" dirty="0" smtClean="0"/>
          </a:p>
          <a:p>
            <a:r>
              <a:rPr lang="en-US" sz="1100" dirty="0" smtClean="0"/>
              <a:t>  </a:t>
            </a:r>
          </a:p>
          <a:p>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val="22987367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6" y="5"/>
            <a:ext cx="8928336" cy="546497"/>
          </a:xfrm>
        </p:spPr>
        <p:txBody>
          <a:bodyPr>
            <a:noAutofit/>
          </a:bodyPr>
          <a:lstStyle/>
          <a:p>
            <a:r>
              <a:rPr lang="en-US" sz="4000" dirty="0"/>
              <a:t>INTT Status  </a:t>
            </a:r>
          </a:p>
        </p:txBody>
      </p:sp>
      <p:sp>
        <p:nvSpPr>
          <p:cNvPr id="5" name="Slide Number Placeholder 4"/>
          <p:cNvSpPr>
            <a:spLocks noGrp="1"/>
          </p:cNvSpPr>
          <p:nvPr>
            <p:ph type="sldNum" sz="quarter" idx="4294967295"/>
          </p:nvPr>
        </p:nvSpPr>
        <p:spPr>
          <a:xfrm>
            <a:off x="8609806" y="4869657"/>
            <a:ext cx="534194" cy="273844"/>
          </a:xfrm>
          <a:prstGeom prst="rect">
            <a:avLst/>
          </a:prstGeom>
        </p:spPr>
        <p:txBody>
          <a:bodyPr/>
          <a:lstStyle/>
          <a:p>
            <a:fld id="{0AE0C637-5835-444B-B8C0-92C25AFA2084}" type="slidenum">
              <a:rPr lang="en-US" altLang="en-US"/>
              <a:pPr/>
              <a:t>7</a:t>
            </a:fld>
            <a:endParaRPr lang="en-US" altLang="en-US" dirty="0"/>
          </a:p>
        </p:txBody>
      </p:sp>
      <p:sp>
        <p:nvSpPr>
          <p:cNvPr id="3" name="Footer Placeholder 2"/>
          <p:cNvSpPr>
            <a:spLocks noGrp="1"/>
          </p:cNvSpPr>
          <p:nvPr>
            <p:ph type="ftr" sz="quarter" idx="11"/>
          </p:nvPr>
        </p:nvSpPr>
        <p:spPr/>
        <p:txBody>
          <a:bodyPr/>
          <a:lstStyle/>
          <a:p>
            <a:pPr>
              <a:defRPr/>
            </a:pPr>
            <a:r>
              <a:rPr lang="en-US" smtClean="0"/>
              <a:t>PMG</a:t>
            </a:r>
            <a:endParaRPr lang="en-US" dirty="0"/>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7" name="TextBox 6"/>
          <p:cNvSpPr txBox="1"/>
          <p:nvPr/>
        </p:nvSpPr>
        <p:spPr>
          <a:xfrm>
            <a:off x="-30480" y="590552"/>
            <a:ext cx="4504812" cy="2062103"/>
          </a:xfrm>
          <a:prstGeom prst="rect">
            <a:avLst/>
          </a:prstGeom>
          <a:noFill/>
        </p:spPr>
        <p:txBody>
          <a:bodyPr wrap="square" rtlCol="0">
            <a:spAutoFit/>
          </a:bodyPr>
          <a:lstStyle/>
          <a:p>
            <a:pPr marL="285750" indent="-285750">
              <a:buFont typeface="Arial"/>
              <a:buChar char="•"/>
            </a:pPr>
            <a:r>
              <a:rPr lang="en-US" sz="1600" dirty="0"/>
              <a:t>All INTT </a:t>
            </a:r>
            <a:r>
              <a:rPr lang="en-US" sz="1600" b="1" dirty="0"/>
              <a:t>silicon strip staves </a:t>
            </a:r>
            <a:r>
              <a:rPr lang="en-US" sz="1600" dirty="0"/>
              <a:t>complete and tested.  </a:t>
            </a:r>
          </a:p>
          <a:p>
            <a:pPr marL="742832" lvl="1" indent="-285750">
              <a:buFont typeface="Arial"/>
              <a:buChar char="•"/>
            </a:pPr>
            <a:r>
              <a:rPr lang="en-US" sz="1600" b="1" dirty="0">
                <a:solidFill>
                  <a:srgbClr val="0080FF"/>
                </a:solidFill>
              </a:rPr>
              <a:t>56 production staves + 66 spares</a:t>
            </a:r>
          </a:p>
          <a:p>
            <a:pPr marL="285750" indent="-285750">
              <a:buFont typeface="Arial"/>
              <a:buChar char="•"/>
            </a:pPr>
            <a:r>
              <a:rPr lang="en-US" sz="1600" dirty="0"/>
              <a:t>CF parts for ½ barrel fab manufactured by vendor and at BNL</a:t>
            </a:r>
          </a:p>
          <a:p>
            <a:pPr marL="285750" indent="-285750">
              <a:buFont typeface="Arial"/>
              <a:buChar char="•"/>
            </a:pPr>
            <a:r>
              <a:rPr lang="en-US" sz="1600" dirty="0"/>
              <a:t>Aluminum support structure and installation fixture being made at vendors.</a:t>
            </a:r>
          </a:p>
          <a:p>
            <a:pPr marL="285750" indent="-285750">
              <a:buFont typeface="Arial"/>
              <a:buChar char="•"/>
            </a:pPr>
            <a:r>
              <a:rPr lang="en-US" sz="1600" dirty="0"/>
              <a:t>INTT Half barrel </a:t>
            </a:r>
            <a:r>
              <a:rPr lang="en-US" sz="1600" dirty="0" smtClean="0"/>
              <a:t>assembly begun in </a:t>
            </a:r>
            <a:r>
              <a:rPr lang="en-US" sz="1600" dirty="0"/>
              <a:t>June.</a:t>
            </a:r>
          </a:p>
          <a:p>
            <a:pPr marL="285750" indent="-285750">
              <a:buFont typeface="Arial"/>
              <a:buChar char="•"/>
            </a:pPr>
            <a:r>
              <a:rPr lang="en-US" sz="1600" b="1" dirty="0"/>
              <a:t>All electronics available</a:t>
            </a:r>
            <a:r>
              <a:rPr lang="en-US" sz="1600" b="1" dirty="0" smtClean="0"/>
              <a:t>.</a:t>
            </a:r>
            <a:endParaRPr lang="en-US" sz="1600" b="1" dirty="0"/>
          </a:p>
        </p:txBody>
      </p:sp>
      <p:pic>
        <p:nvPicPr>
          <p:cNvPr id="9" name="Picture 8">
            <a:extLst>
              <a:ext uri="{FF2B5EF4-FFF2-40B4-BE49-F238E27FC236}">
                <a16:creationId xmlns:a16="http://schemas.microsoft.com/office/drawing/2014/main" xmlns="" id="{7F66CA0B-6E90-49C4-8F51-67292D6433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7203" y="622699"/>
            <a:ext cx="4849721" cy="2356874"/>
          </a:xfrm>
          <a:prstGeom prst="rect">
            <a:avLst/>
          </a:prstGeom>
        </p:spPr>
      </p:pic>
      <p:pic>
        <p:nvPicPr>
          <p:cNvPr id="8" name="Picture 7" descr="Screen Shot 2022-07-14 at 1.20.40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4" y="2800352"/>
            <a:ext cx="3064453" cy="2226257"/>
          </a:xfrm>
          <a:prstGeom prst="rect">
            <a:avLst/>
          </a:prstGeom>
        </p:spPr>
      </p:pic>
      <p:sp>
        <p:nvSpPr>
          <p:cNvPr id="10" name="TextBox 9"/>
          <p:cNvSpPr txBox="1"/>
          <p:nvPr/>
        </p:nvSpPr>
        <p:spPr>
          <a:xfrm>
            <a:off x="4343400" y="3105150"/>
            <a:ext cx="4648200" cy="1477328"/>
          </a:xfrm>
          <a:prstGeom prst="rect">
            <a:avLst/>
          </a:prstGeom>
          <a:noFill/>
        </p:spPr>
        <p:txBody>
          <a:bodyPr wrap="square" rtlCol="0">
            <a:spAutoFit/>
          </a:bodyPr>
          <a:lstStyle/>
          <a:p>
            <a:pPr marL="285750" indent="-285750">
              <a:buFont typeface="Arial"/>
              <a:buChar char="•"/>
            </a:pPr>
            <a:r>
              <a:rPr lang="en-US" dirty="0" smtClean="0"/>
              <a:t>Two of four INTT layers assembled at BNL</a:t>
            </a:r>
          </a:p>
          <a:p>
            <a:pPr marL="285750" indent="-285750">
              <a:buFont typeface="Arial"/>
              <a:buChar char="•"/>
            </a:pPr>
            <a:r>
              <a:rPr lang="en-US" dirty="0" smtClean="0"/>
              <a:t>1</a:t>
            </a:r>
            <a:r>
              <a:rPr lang="en-US" baseline="30000" dirty="0" smtClean="0"/>
              <a:t>st</a:t>
            </a:r>
            <a:r>
              <a:rPr lang="en-US" dirty="0" smtClean="0"/>
              <a:t> layer tests good. The testing of the 2</a:t>
            </a:r>
            <a:r>
              <a:rPr lang="en-US" baseline="30000" dirty="0" smtClean="0"/>
              <a:t>nd</a:t>
            </a:r>
            <a:r>
              <a:rPr lang="en-US" dirty="0" smtClean="0"/>
              <a:t> layer underway.  </a:t>
            </a:r>
          </a:p>
          <a:p>
            <a:pPr marL="285750" indent="-285750">
              <a:buFont typeface="Arial"/>
              <a:buChar char="•"/>
            </a:pPr>
            <a:r>
              <a:rPr lang="en-US" dirty="0" smtClean="0"/>
              <a:t>INTT will be ready for installation in January</a:t>
            </a:r>
          </a:p>
          <a:p>
            <a:r>
              <a:rPr lang="en-US" dirty="0" smtClean="0"/>
              <a:t> </a:t>
            </a:r>
            <a:endParaRPr lang="en-US" dirty="0"/>
          </a:p>
        </p:txBody>
      </p:sp>
    </p:spTree>
    <p:extLst>
      <p:ext uri="{BB962C8B-B14F-4D97-AF65-F5344CB8AC3E}">
        <p14:creationId xmlns:p14="http://schemas.microsoft.com/office/powerpoint/2010/main" val="12766816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9"/>
          <p:cNvSpPr txBox="1">
            <a:spLocks noGrp="1"/>
          </p:cNvSpPr>
          <p:nvPr>
            <p:ph type="title"/>
          </p:nvPr>
        </p:nvSpPr>
        <p:spPr>
          <a:xfrm>
            <a:off x="36494" y="2"/>
            <a:ext cx="7886700" cy="681133"/>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nSpc>
                <a:spcPct val="90000"/>
              </a:lnSpc>
              <a:spcBef>
                <a:spcPts val="0"/>
              </a:spcBef>
              <a:spcAft>
                <a:spcPts val="0"/>
              </a:spcAft>
              <a:buClr>
                <a:schemeClr val="dk1"/>
              </a:buClr>
              <a:buSzPts val="4400"/>
            </a:pPr>
            <a:r>
              <a:rPr lang="en-US" dirty="0"/>
              <a:t>MVTX Status</a:t>
            </a:r>
            <a:endParaRPr dirty="0"/>
          </a:p>
        </p:txBody>
      </p:sp>
      <p:sp>
        <p:nvSpPr>
          <p:cNvPr id="418" name="Google Shape;418;p39"/>
          <p:cNvSpPr txBox="1">
            <a:spLocks noGrp="1"/>
          </p:cNvSpPr>
          <p:nvPr>
            <p:ph type="body" idx="1"/>
          </p:nvPr>
        </p:nvSpPr>
        <p:spPr>
          <a:xfrm>
            <a:off x="23732" y="590552"/>
            <a:ext cx="4655720" cy="4235175"/>
          </a:xfrm>
          <a:prstGeom prst="rect">
            <a:avLst/>
          </a:prstGeom>
          <a:noFill/>
          <a:ln>
            <a:noFill/>
          </a:ln>
        </p:spPr>
        <p:txBody>
          <a:bodyPr spcFirstLastPara="1" vert="horz" wrap="square" lIns="68569" tIns="34275" rIns="68569" bIns="34275" numCol="1" anchor="t" anchorCtr="0" compatLnSpc="1">
            <a:prstTxWarp prst="textNoShape">
              <a:avLst/>
            </a:prstTxWarp>
            <a:normAutofit lnSpcReduction="10000"/>
          </a:bodyPr>
          <a:lstStyle/>
          <a:p>
            <a:pPr>
              <a:lnSpc>
                <a:spcPct val="90000"/>
              </a:lnSpc>
              <a:spcBef>
                <a:spcPts val="0"/>
              </a:spcBef>
              <a:spcAft>
                <a:spcPts val="0"/>
              </a:spcAft>
              <a:buClr>
                <a:schemeClr val="dk1"/>
              </a:buClr>
              <a:buSzPct val="100000"/>
            </a:pPr>
            <a:r>
              <a:rPr lang="en-US" sz="1900" b="1" dirty="0"/>
              <a:t>All MVTX silicon pixel (MAPS) staves complete and tested  </a:t>
            </a:r>
            <a:endParaRPr sz="1900" dirty="0"/>
          </a:p>
          <a:p>
            <a:pPr marL="571407" lvl="1" indent="-161449">
              <a:lnSpc>
                <a:spcPct val="90000"/>
              </a:lnSpc>
              <a:spcBef>
                <a:spcPts val="750"/>
              </a:spcBef>
              <a:spcAft>
                <a:spcPts val="0"/>
              </a:spcAft>
              <a:buClr>
                <a:schemeClr val="dk1"/>
              </a:buClr>
              <a:buSzPct val="100000"/>
            </a:pPr>
            <a:r>
              <a:rPr lang="en" sz="1600" dirty="0">
                <a:solidFill>
                  <a:srgbClr val="3399FF"/>
                </a:solidFill>
              </a:rPr>
              <a:t>48 </a:t>
            </a:r>
            <a:r>
              <a:rPr lang="en-US" sz="1600" dirty="0">
                <a:solidFill>
                  <a:srgbClr val="3399FF"/>
                </a:solidFill>
              </a:rPr>
              <a:t>production + 36 spares @ LBNL</a:t>
            </a:r>
          </a:p>
          <a:p>
            <a:pPr marL="571407" lvl="1" indent="-161449">
              <a:lnSpc>
                <a:spcPct val="90000"/>
              </a:lnSpc>
              <a:spcBef>
                <a:spcPts val="750"/>
              </a:spcBef>
              <a:spcAft>
                <a:spcPts val="0"/>
              </a:spcAft>
              <a:buClr>
                <a:schemeClr val="dk1"/>
              </a:buClr>
              <a:buSzPct val="100000"/>
            </a:pPr>
            <a:r>
              <a:rPr lang="en-US" sz="1600" dirty="0">
                <a:solidFill>
                  <a:srgbClr val="3399FF"/>
                </a:solidFill>
              </a:rPr>
              <a:t>Half plane assembly underway at LBNL</a:t>
            </a:r>
          </a:p>
          <a:p>
            <a:pPr marL="10001" indent="0">
              <a:lnSpc>
                <a:spcPct val="90000"/>
              </a:lnSpc>
              <a:spcBef>
                <a:spcPts val="750"/>
              </a:spcBef>
              <a:spcAft>
                <a:spcPts val="0"/>
              </a:spcAft>
              <a:buClr>
                <a:schemeClr val="dk1"/>
              </a:buClr>
              <a:buSzPct val="100000"/>
              <a:buNone/>
            </a:pPr>
            <a:r>
              <a:rPr lang="en-US" sz="1700" b="1" dirty="0"/>
              <a:t>Complete:</a:t>
            </a:r>
            <a:endParaRPr sz="1700" b="1" dirty="0"/>
          </a:p>
          <a:p>
            <a:pPr marL="171450" indent="-161449">
              <a:lnSpc>
                <a:spcPct val="90000"/>
              </a:lnSpc>
              <a:spcBef>
                <a:spcPts val="750"/>
              </a:spcBef>
              <a:spcAft>
                <a:spcPts val="0"/>
              </a:spcAft>
              <a:buClr>
                <a:schemeClr val="dk1"/>
              </a:buClr>
              <a:buSzPct val="100000"/>
            </a:pPr>
            <a:r>
              <a:rPr lang="en" sz="1700" dirty="0"/>
              <a:t>60 SamTec cables</a:t>
            </a:r>
            <a:endParaRPr sz="1700" dirty="0"/>
          </a:p>
          <a:p>
            <a:pPr marL="171450" indent="-161449">
              <a:lnSpc>
                <a:spcPct val="90000"/>
              </a:lnSpc>
              <a:spcBef>
                <a:spcPts val="750"/>
              </a:spcBef>
              <a:spcAft>
                <a:spcPts val="0"/>
              </a:spcAft>
              <a:buClr>
                <a:schemeClr val="dk1"/>
              </a:buClr>
              <a:buSzPct val="100000"/>
            </a:pPr>
            <a:r>
              <a:rPr lang="en" sz="1700" dirty="0"/>
              <a:t>CFC support </a:t>
            </a:r>
            <a:endParaRPr sz="1700" dirty="0"/>
          </a:p>
          <a:p>
            <a:pPr marL="171450" indent="-161449">
              <a:lnSpc>
                <a:spcPct val="90000"/>
              </a:lnSpc>
              <a:spcBef>
                <a:spcPts val="750"/>
              </a:spcBef>
              <a:spcAft>
                <a:spcPts val="0"/>
              </a:spcAft>
              <a:buClr>
                <a:schemeClr val="dk1"/>
              </a:buClr>
              <a:buSzPct val="100000"/>
            </a:pPr>
            <a:r>
              <a:rPr lang="en" sz="1700" dirty="0"/>
              <a:t>SB power cables </a:t>
            </a:r>
            <a:endParaRPr sz="1700" dirty="0"/>
          </a:p>
          <a:p>
            <a:pPr marL="171450" indent="-161449">
              <a:lnSpc>
                <a:spcPct val="90000"/>
              </a:lnSpc>
              <a:spcBef>
                <a:spcPts val="750"/>
              </a:spcBef>
              <a:spcAft>
                <a:spcPts val="0"/>
              </a:spcAft>
              <a:buClr>
                <a:schemeClr val="dk1"/>
              </a:buClr>
              <a:buSzPct val="100000"/>
            </a:pPr>
            <a:r>
              <a:rPr lang="en" sz="1700" b="1" dirty="0"/>
              <a:t>60 Readout Unit</a:t>
            </a:r>
            <a:endParaRPr sz="1700" b="1" dirty="0"/>
          </a:p>
          <a:p>
            <a:pPr marL="171450" indent="-161449">
              <a:lnSpc>
                <a:spcPct val="90000"/>
              </a:lnSpc>
              <a:spcBef>
                <a:spcPts val="750"/>
              </a:spcBef>
              <a:spcAft>
                <a:spcPts val="0"/>
              </a:spcAft>
              <a:buClr>
                <a:schemeClr val="dk1"/>
              </a:buClr>
              <a:buSzPct val="100000"/>
            </a:pPr>
            <a:r>
              <a:rPr lang="en" sz="1700" dirty="0"/>
              <a:t>30 Power Units</a:t>
            </a:r>
            <a:endParaRPr sz="1700" dirty="0"/>
          </a:p>
          <a:p>
            <a:pPr marL="171450" indent="-161449">
              <a:lnSpc>
                <a:spcPct val="90000"/>
              </a:lnSpc>
              <a:spcBef>
                <a:spcPts val="750"/>
              </a:spcBef>
              <a:spcAft>
                <a:spcPts val="0"/>
              </a:spcAft>
              <a:buClr>
                <a:schemeClr val="dk1"/>
              </a:buClr>
              <a:buSzPct val="100000"/>
            </a:pPr>
            <a:r>
              <a:rPr lang="en" sz="1700" b="1" dirty="0"/>
              <a:t>8 FELIX cards</a:t>
            </a:r>
            <a:endParaRPr sz="1700" b="1" dirty="0"/>
          </a:p>
          <a:p>
            <a:pPr marL="171450" indent="-161449">
              <a:lnSpc>
                <a:spcPct val="90000"/>
              </a:lnSpc>
              <a:spcBef>
                <a:spcPts val="750"/>
              </a:spcBef>
              <a:spcAft>
                <a:spcPts val="0"/>
              </a:spcAft>
              <a:buClr>
                <a:schemeClr val="dk1"/>
              </a:buClr>
              <a:buSzPct val="100000"/>
            </a:pPr>
            <a:r>
              <a:rPr lang="en" sz="1700" dirty="0"/>
              <a:t>CAEN power system </a:t>
            </a:r>
            <a:endParaRPr sz="1700" dirty="0"/>
          </a:p>
          <a:p>
            <a:pPr marL="171450" indent="-161449">
              <a:lnSpc>
                <a:spcPct val="90000"/>
              </a:lnSpc>
              <a:spcBef>
                <a:spcPts val="750"/>
              </a:spcBef>
              <a:spcAft>
                <a:spcPts val="0"/>
              </a:spcAft>
              <a:buClr>
                <a:schemeClr val="dk1"/>
              </a:buClr>
              <a:buSzPct val="100000"/>
            </a:pPr>
            <a:r>
              <a:rPr lang="en" sz="1700" dirty="0"/>
              <a:t>Stave cooling system</a:t>
            </a:r>
            <a:endParaRPr sz="1700" dirty="0"/>
          </a:p>
          <a:p>
            <a:pPr marL="171450" indent="-161449">
              <a:lnSpc>
                <a:spcPct val="90000"/>
              </a:lnSpc>
              <a:spcBef>
                <a:spcPts val="750"/>
              </a:spcBef>
              <a:spcAft>
                <a:spcPts val="0"/>
              </a:spcAft>
              <a:buClr>
                <a:schemeClr val="dk1"/>
              </a:buClr>
              <a:buSzPct val="100000"/>
            </a:pPr>
            <a:r>
              <a:rPr lang="en" sz="1700" dirty="0"/>
              <a:t>Insertion system </a:t>
            </a:r>
            <a:endParaRPr sz="1700" dirty="0"/>
          </a:p>
          <a:p>
            <a:pPr marL="171450" indent="-98108">
              <a:lnSpc>
                <a:spcPct val="90000"/>
              </a:lnSpc>
              <a:spcBef>
                <a:spcPts val="750"/>
              </a:spcBef>
              <a:spcAft>
                <a:spcPts val="0"/>
              </a:spcAft>
              <a:buClr>
                <a:schemeClr val="dk1"/>
              </a:buClr>
              <a:buSzPct val="100000"/>
              <a:buNone/>
            </a:pPr>
            <a:endParaRPr dirty="0"/>
          </a:p>
        </p:txBody>
      </p:sp>
      <p:sp>
        <p:nvSpPr>
          <p:cNvPr id="419" name="Google Shape;419;p39"/>
          <p:cNvSpPr txBox="1">
            <a:spLocks noGrp="1"/>
          </p:cNvSpPr>
          <p:nvPr>
            <p:ph type="dt" idx="10"/>
          </p:nvPr>
        </p:nvSpPr>
        <p:spPr>
          <a:xfrm>
            <a:off x="628650" y="4767264"/>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smtClean="0"/>
              <a:t>7/14/22</a:t>
            </a:r>
            <a:endParaRPr/>
          </a:p>
        </p:txBody>
      </p:sp>
      <p:sp>
        <p:nvSpPr>
          <p:cNvPr id="421" name="Google Shape;421;p39"/>
          <p:cNvSpPr txBox="1">
            <a:spLocks noGrp="1"/>
          </p:cNvSpPr>
          <p:nvPr>
            <p:ph type="sldNum" idx="12"/>
          </p:nvPr>
        </p:nvSpPr>
        <p:spPr>
          <a:xfrm>
            <a:off x="6457950" y="4767264"/>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fld id="{00000000-1234-1234-1234-123412341234}" type="slidenum">
              <a:rPr lang="en"/>
              <a:pPr>
                <a:spcBef>
                  <a:spcPts val="0"/>
                </a:spcBef>
                <a:spcAft>
                  <a:spcPts val="0"/>
                </a:spcAft>
              </a:pPr>
              <a:t>8</a:t>
            </a:fld>
            <a:endParaRPr dirty="0"/>
          </a:p>
        </p:txBody>
      </p:sp>
      <p:sp>
        <p:nvSpPr>
          <p:cNvPr id="2" name="TextBox 1"/>
          <p:cNvSpPr txBox="1"/>
          <p:nvPr/>
        </p:nvSpPr>
        <p:spPr>
          <a:xfrm>
            <a:off x="2133600" y="1657352"/>
            <a:ext cx="4267200" cy="2843855"/>
          </a:xfrm>
          <a:prstGeom prst="rect">
            <a:avLst/>
          </a:prstGeom>
          <a:noFill/>
        </p:spPr>
        <p:txBody>
          <a:bodyPr wrap="square" rtlCol="0">
            <a:spAutoFit/>
          </a:bodyPr>
          <a:lstStyle/>
          <a:p>
            <a:pPr marL="0" indent="0">
              <a:lnSpc>
                <a:spcPct val="90000"/>
              </a:lnSpc>
              <a:spcBef>
                <a:spcPts val="750"/>
              </a:spcBef>
              <a:spcAft>
                <a:spcPts val="0"/>
              </a:spcAft>
              <a:buClr>
                <a:schemeClr val="dk1"/>
              </a:buClr>
              <a:buSzPct val="100000"/>
              <a:buNone/>
            </a:pPr>
            <a:r>
              <a:rPr lang="en" b="1" dirty="0"/>
              <a:t>In progress:</a:t>
            </a:r>
            <a:endParaRPr lang="en" dirty="0"/>
          </a:p>
          <a:p>
            <a:pPr marL="171450" indent="-161449">
              <a:lnSpc>
                <a:spcPct val="90000"/>
              </a:lnSpc>
              <a:spcBef>
                <a:spcPts val="750"/>
              </a:spcBef>
              <a:spcAft>
                <a:spcPts val="0"/>
              </a:spcAft>
              <a:buClr>
                <a:schemeClr val="dk1"/>
              </a:buClr>
              <a:buSzPct val="100000"/>
            </a:pPr>
            <a:r>
              <a:rPr lang="en" sz="1700" dirty="0"/>
              <a:t>Half-detector assembly</a:t>
            </a:r>
          </a:p>
          <a:p>
            <a:pPr marL="171450" indent="-161449">
              <a:lnSpc>
                <a:spcPct val="90000"/>
              </a:lnSpc>
              <a:spcBef>
                <a:spcPts val="750"/>
              </a:spcBef>
              <a:spcAft>
                <a:spcPts val="0"/>
              </a:spcAft>
              <a:buClr>
                <a:schemeClr val="dk1"/>
              </a:buClr>
              <a:buSzPct val="100000"/>
            </a:pPr>
            <a:r>
              <a:rPr lang="en" sz="1700" dirty="0"/>
              <a:t>Rack cooling system </a:t>
            </a:r>
          </a:p>
          <a:p>
            <a:pPr marL="171450" indent="-161449">
              <a:lnSpc>
                <a:spcPct val="90000"/>
              </a:lnSpc>
              <a:spcBef>
                <a:spcPts val="750"/>
              </a:spcBef>
              <a:spcAft>
                <a:spcPts val="0"/>
              </a:spcAft>
              <a:buClr>
                <a:schemeClr val="dk1"/>
              </a:buClr>
              <a:buSzPct val="100000"/>
            </a:pPr>
            <a:r>
              <a:rPr lang="en" sz="1700" dirty="0"/>
              <a:t>Long power cables </a:t>
            </a:r>
          </a:p>
          <a:p>
            <a:pPr marL="171450" indent="-161449">
              <a:lnSpc>
                <a:spcPct val="90000"/>
              </a:lnSpc>
              <a:spcBef>
                <a:spcPts val="750"/>
              </a:spcBef>
              <a:spcAft>
                <a:spcPts val="0"/>
              </a:spcAft>
              <a:buClr>
                <a:schemeClr val="dk1"/>
              </a:buClr>
              <a:buSzPct val="100000"/>
            </a:pPr>
            <a:r>
              <a:rPr lang="en" sz="1700" dirty="0"/>
              <a:t>FELIX board testing</a:t>
            </a:r>
          </a:p>
          <a:p>
            <a:pPr marL="171450" indent="-138827">
              <a:lnSpc>
                <a:spcPct val="90000"/>
              </a:lnSpc>
              <a:spcBef>
                <a:spcPts val="750"/>
              </a:spcBef>
              <a:spcAft>
                <a:spcPts val="0"/>
              </a:spcAft>
              <a:buSzPct val="64285"/>
            </a:pPr>
            <a:r>
              <a:rPr lang="en" sz="1700" dirty="0"/>
              <a:t>DCS PLC hardware</a:t>
            </a:r>
          </a:p>
          <a:p>
            <a:pPr marL="171450" indent="-138827">
              <a:lnSpc>
                <a:spcPct val="90000"/>
              </a:lnSpc>
              <a:spcBef>
                <a:spcPts val="750"/>
              </a:spcBef>
              <a:spcAft>
                <a:spcPts val="0"/>
              </a:spcAft>
              <a:buSzPct val="64285"/>
            </a:pPr>
            <a:r>
              <a:rPr lang="en" sz="1700" dirty="0"/>
              <a:t>Lab + cleanroom being set-up at BNL for the arrival of the MVTX ½ barrels.</a:t>
            </a:r>
          </a:p>
          <a:p>
            <a:endParaRPr lang="en-US" dirty="0"/>
          </a:p>
        </p:txBody>
      </p:sp>
      <p:sp>
        <p:nvSpPr>
          <p:cNvPr id="4" name="TextBox 3"/>
          <p:cNvSpPr txBox="1"/>
          <p:nvPr/>
        </p:nvSpPr>
        <p:spPr>
          <a:xfrm>
            <a:off x="4495800" y="2952750"/>
            <a:ext cx="4648200" cy="338554"/>
          </a:xfrm>
          <a:prstGeom prst="rect">
            <a:avLst/>
          </a:prstGeom>
          <a:solidFill>
            <a:srgbClr val="0080FF"/>
          </a:solidFill>
        </p:spPr>
        <p:txBody>
          <a:bodyPr wrap="square" rtlCol="0">
            <a:spAutoFit/>
          </a:bodyPr>
          <a:lstStyle/>
          <a:p>
            <a:r>
              <a:rPr lang="en-US" sz="1600" dirty="0" smtClean="0">
                <a:solidFill>
                  <a:schemeClr val="bg1"/>
                </a:solidFill>
              </a:rPr>
              <a:t> ½ barrel Layer 3 assembled with 20 micron precision.</a:t>
            </a:r>
            <a:endParaRPr lang="en-US" sz="1600" dirty="0">
              <a:solidFill>
                <a:schemeClr val="bg1"/>
              </a:solidFill>
            </a:endParaRPr>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pic>
        <p:nvPicPr>
          <p:cNvPr id="7" name="Picture 6" descr="Screen Shot 2022-07-14 at 1.30.2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4" y="666750"/>
            <a:ext cx="4434197" cy="2228850"/>
          </a:xfrm>
          <a:prstGeom prst="rect">
            <a:avLst/>
          </a:prstGeom>
        </p:spPr>
      </p:pic>
      <p:sp>
        <p:nvSpPr>
          <p:cNvPr id="8" name="TextBox 7"/>
          <p:cNvSpPr txBox="1"/>
          <p:nvPr/>
        </p:nvSpPr>
        <p:spPr>
          <a:xfrm>
            <a:off x="2209800" y="4248152"/>
            <a:ext cx="6781800" cy="646331"/>
          </a:xfrm>
          <a:prstGeom prst="rect">
            <a:avLst/>
          </a:prstGeom>
          <a:noFill/>
          <a:ln w="12700" cmpd="sng">
            <a:solidFill>
              <a:srgbClr val="3399FF"/>
            </a:solidFill>
          </a:ln>
        </p:spPr>
        <p:txBody>
          <a:bodyPr wrap="square" rtlCol="0">
            <a:spAutoFit/>
          </a:bodyPr>
          <a:lstStyle/>
          <a:p>
            <a:r>
              <a:rPr lang="en-US" dirty="0" smtClean="0"/>
              <a:t>Expect both ½ barrels at BNL by the end of August. MVTX gets installed in January.</a:t>
            </a:r>
            <a:endParaRPr lang="en-US" dirty="0"/>
          </a:p>
        </p:txBody>
      </p:sp>
    </p:spTree>
    <p:extLst>
      <p:ext uri="{BB962C8B-B14F-4D97-AF65-F5344CB8AC3E}">
        <p14:creationId xmlns:p14="http://schemas.microsoft.com/office/powerpoint/2010/main" val="25004047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KPPs</a:t>
            </a:r>
            <a:endParaRPr lang="en-US" dirty="0"/>
          </a:p>
        </p:txBody>
      </p:sp>
      <p:sp>
        <p:nvSpPr>
          <p:cNvPr id="3" name="Content Placeholder 2"/>
          <p:cNvSpPr>
            <a:spLocks noGrp="1"/>
          </p:cNvSpPr>
          <p:nvPr>
            <p:ph idx="1"/>
          </p:nvPr>
        </p:nvSpPr>
        <p:spPr>
          <a:xfrm>
            <a:off x="304800" y="666750"/>
            <a:ext cx="8686800" cy="3927876"/>
          </a:xfrm>
        </p:spPr>
        <p:txBody>
          <a:bodyPr/>
          <a:lstStyle/>
          <a:p>
            <a:r>
              <a:rPr lang="en-US" sz="2000" dirty="0" smtClean="0"/>
              <a:t>The deliverables are done with the exception of the assembly and lab testing of the TPC, the electronics board listed in the earlier slide.</a:t>
            </a:r>
          </a:p>
          <a:p>
            <a:r>
              <a:rPr lang="en-US" sz="2000" dirty="0" smtClean="0"/>
              <a:t>The L2’s have begun writing up the KPPs. HCal KPP is written. EMCal KPP write up has started. TPC, DAQ and MBD still have tests to do prior to writing up the KPPs. Calorimeter electronics only has deliverables not KPPs.</a:t>
            </a:r>
          </a:p>
          <a:p>
            <a:r>
              <a:rPr lang="en-US" sz="2000" dirty="0" smtClean="0"/>
              <a:t>Glenn is coordinating the preparation of the KPP report.</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altLang="en-US" smtClean="0"/>
              <a:t>7/14/22</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Tree>
    <p:extLst>
      <p:ext uri="{BB962C8B-B14F-4D97-AF65-F5344CB8AC3E}">
        <p14:creationId xmlns:p14="http://schemas.microsoft.com/office/powerpoint/2010/main" val="20951192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184632</TotalTime>
  <Words>2326</Words>
  <Application>Microsoft Macintosh PowerPoint</Application>
  <PresentationFormat>On-screen Show (16:9)</PresentationFormat>
  <Paragraphs>489</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PMG Topics</vt:lpstr>
      <vt:lpstr>sPHENIX MIE Project Overview   </vt:lpstr>
      <vt:lpstr>   BNL 1008 Infrastructure &amp; Facility Upgrade  </vt:lpstr>
      <vt:lpstr>USI, ASE/SAD Status</vt:lpstr>
      <vt:lpstr>ASE and SAD Schedule from CAD</vt:lpstr>
      <vt:lpstr>Overall MIE Electronics Status</vt:lpstr>
      <vt:lpstr>INTT Status  </vt:lpstr>
      <vt:lpstr>MVTX Status</vt:lpstr>
      <vt:lpstr>KPPs</vt:lpstr>
      <vt:lpstr> sPHENIX Progress</vt:lpstr>
      <vt:lpstr> sPHENIX Installation Progress  </vt:lpstr>
      <vt:lpstr>Risks and Challenges</vt:lpstr>
      <vt:lpstr>Back Up</vt:lpstr>
      <vt:lpstr>sPHENIX MIE Deliverables</vt:lpstr>
      <vt:lpstr>sPHENIX MIE KPP’s</vt:lpstr>
      <vt:lpstr>sPHENIX MIE KPP’s</vt:lpstr>
      <vt:lpstr>Performance Indices – sPHENIX MIE</vt:lpstr>
      <vt:lpstr>Cost Performance Report (CPR) – sPHENIX MIE</vt:lpstr>
      <vt:lpstr>Milestones Status – sPHENIX MIE</vt:lpstr>
      <vt:lpstr>Summary Schedule – sPHENIX MIE</vt:lpstr>
      <vt:lpstr>EAC and Contingency Profile – sPHENIX MIE</vt:lpstr>
      <vt:lpstr>Baseline/Contingency Log and ETC adjustment Log - MIE</vt:lpstr>
      <vt:lpstr>Performance Indices – 1008 Infra and Facility Upgrade</vt:lpstr>
      <vt:lpstr>Cost Performance Report (CPR) – 1008 Infra and Facility Upgrade</vt:lpstr>
      <vt:lpstr>Milestones Status – 1008 Infra and Facility Upgrade</vt:lpstr>
      <vt:lpstr>Summary Schedule – sPHENIX MIE and 1008 Infra and Facility Upgrade</vt:lpstr>
      <vt:lpstr>EAC and Contingency Profile – 1008 Infra and Facility Upgrade </vt:lpstr>
      <vt:lpstr>Baseline/Contingency Log and ETC adjustment Log – 2.X </vt:lpstr>
      <vt:lpstr>Critical Path (1x, 2x and 3x Combined)</vt:lpstr>
      <vt:lpstr>Critical Path (1x, 2x and 3x Combined)</vt:lpstr>
      <vt:lpstr>Critical Path (1x, 2x and 3x Combined)</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1362</cp:revision>
  <cp:lastPrinted>2017-10-23T16:33:50Z</cp:lastPrinted>
  <dcterms:created xsi:type="dcterms:W3CDTF">2015-10-24T00:32:43Z</dcterms:created>
  <dcterms:modified xsi:type="dcterms:W3CDTF">2022-07-14T13:31:36Z</dcterms:modified>
</cp:coreProperties>
</file>