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58" r:id="rId5"/>
    <p:sldId id="266" r:id="rId6"/>
    <p:sldId id="259" r:id="rId7"/>
    <p:sldId id="264" r:id="rId8"/>
    <p:sldId id="265" r:id="rId9"/>
    <p:sldId id="261" r:id="rId10"/>
    <p:sldId id="260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64E7E-4E63-BB8B-098D-ADB95182367E}" v="817" dt="2022-07-05T22:19:24.910"/>
    <p1510:client id="{75DB7815-927A-480C-B4C7-AC0038D739EB}" v="39" dt="2022-07-04T15:53:19.493"/>
    <p1510:client id="{B0A4FFB4-B37B-08FC-2FF6-A08FD3EB57E8}" v="391" dt="2022-07-05T22:36:43.735"/>
    <p1510:client id="{C143F0F2-1B3D-A081-335F-8F85E5F1BAF2}" v="6310" dt="2022-07-06T07:13:24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sZTYNy9RFuys_R9epN1h0PRgk_XUBqTbfok_JO1TrFQ/edit?usp=shar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F927-B01E-71FA-97B9-0DFEBE9B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Configuration changes - LAPPD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54BED-1F00-E95D-54B9-FA4D8EDE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7D23E8-5AFC-4CB1-6765-840B0CB61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48137"/>
              </p:ext>
            </p:extLst>
          </p:nvPr>
        </p:nvGraphicFramePr>
        <p:xfrm>
          <a:off x="970280" y="1585976"/>
          <a:ext cx="10378438" cy="481177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668775867"/>
                    </a:ext>
                  </a:extLst>
                </a:gridCol>
                <a:gridCol w="8778238">
                  <a:extLst>
                    <a:ext uri="{9D8B030D-6E8A-4147-A177-3AD203B41FA5}">
                      <a16:colId xmlns:a16="http://schemas.microsoft.com/office/drawing/2014/main" val="472489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Applied for/from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536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23042 - 23063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Initial setup: LAPPD 126 with L01e board installed. Most runs are for chamber commissioning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2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NIM logic change (using NIM out as veto)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89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16ns delay added to </a:t>
                      </a:r>
                      <a:r>
                        <a:rPr lang="en-US" dirty="0" err="1"/>
                        <a:t>planacons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206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16ns delay 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936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Board replaced to L03c, lens mounted in the upstream of the LAPPD window, position roughly around the center of 4x4 area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- Reduced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nim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 cable length by &lt; ~1m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-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Planacon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 upstream is out, LAPPD 0-ch30 is plugged back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4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LAPPD replaced to the new one (136, 10um) with the same L03c board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- center 4x4 area grounded 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- lens is still in the upstream of the LAPPD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142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LAPPD is upstream to the beam, lens is downstream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3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64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124D-3A37-EAB0-9622-D510F272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PeakAmp</a:t>
            </a:r>
            <a:r>
              <a:rPr lang="en-US">
                <a:cs typeface="Calibri Light"/>
              </a:rPr>
              <a:t>/</a:t>
            </a:r>
            <a:r>
              <a:rPr lang="en-US" err="1">
                <a:cs typeface="Calibri Light"/>
              </a:rPr>
              <a:t>AmpSum</a:t>
            </a:r>
            <a:r>
              <a:rPr lang="en-US">
                <a:cs typeface="Calibri Light"/>
              </a:rPr>
              <a:t> vs Run#</a:t>
            </a:r>
            <a:endParaRPr lang="en-US" err="1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F89A21-8AD6-E3BD-E3E4-23D1C0A6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09" y="1692825"/>
            <a:ext cx="10954025" cy="44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7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5BA2-2542-5382-041A-E45C1333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6" y="29235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Reference tracker resolution</a:t>
            </a:r>
            <a:endParaRPr lang="en-US"/>
          </a:p>
        </p:txBody>
      </p:sp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92C20688-4033-09AD-2C59-0E8DC046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096" y="3480128"/>
            <a:ext cx="4067427" cy="2954996"/>
          </a:xfrm>
          <a:prstGeom prst="rect">
            <a:avLst/>
          </a:prstGeom>
        </p:spPr>
      </p:pic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6FBA92B8-8B03-BE8A-C044-504243CA8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95" y="2333051"/>
            <a:ext cx="6077595" cy="2460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21D0AC-CA58-4F0A-3AF9-D89F57B17C73}"/>
              </a:ext>
            </a:extLst>
          </p:cNvPr>
          <p:cNvSpPr txBox="1"/>
          <p:nvPr/>
        </p:nvSpPr>
        <p:spPr>
          <a:xfrm>
            <a:off x="564721" y="193838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 run 23251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83EBC-6E91-2CF2-C499-44FD25248A9A}"/>
              </a:ext>
            </a:extLst>
          </p:cNvPr>
          <p:cNvSpPr txBox="1"/>
          <p:nvPr/>
        </p:nvSpPr>
        <p:spPr>
          <a:xfrm>
            <a:off x="534539" y="4985106"/>
            <a:ext cx="54215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Position differences: a Gaussian fit to the data shows a resolution of ~50-60 um.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13CAA-3B71-A732-CEF2-A5BA6E540E19}"/>
              </a:ext>
            </a:extLst>
          </p:cNvPr>
          <p:cNvSpPr txBox="1"/>
          <p:nvPr/>
        </p:nvSpPr>
        <p:spPr>
          <a:xfrm>
            <a:off x="9344628" y="1838644"/>
            <a:ext cx="244201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Cuts applied: </a:t>
            </a:r>
          </a:p>
          <a:p>
            <a:r>
              <a:rPr lang="en-US" sz="1200">
                <a:cs typeface="Calibri"/>
              </a:rPr>
              <a:t>Cluster width:</a:t>
            </a:r>
          </a:p>
          <a:p>
            <a:pPr lvl="1"/>
            <a:r>
              <a:rPr lang="en-US" sz="1200">
                <a:cs typeface="Calibri"/>
              </a:rPr>
              <a:t>wx0 &gt;= 3 &amp;&amp; wx0 &lt;= 7</a:t>
            </a:r>
          </a:p>
          <a:p>
            <a:pPr lvl="1"/>
            <a:r>
              <a:rPr lang="en-US" sz="1200">
                <a:cs typeface="Calibri"/>
              </a:rPr>
              <a:t>wx2 &gt;= 3 &amp;&amp; wx2 &lt;= 6</a:t>
            </a:r>
          </a:p>
          <a:p>
            <a:pPr lvl="1"/>
            <a:r>
              <a:rPr lang="en-US" sz="1200">
                <a:cs typeface="Calibri"/>
              </a:rPr>
              <a:t>wx1 &gt;= 3 &amp;&amp; wx1 &lt;= 6</a:t>
            </a:r>
          </a:p>
          <a:p>
            <a:pPr lvl="1"/>
            <a:r>
              <a:rPr lang="en-US" sz="1200">
                <a:cs typeface="Calibri"/>
              </a:rPr>
              <a:t>wx3 &gt;= 3 &amp;&amp; wx3 &lt;= 6</a:t>
            </a:r>
          </a:p>
          <a:p>
            <a:r>
              <a:rPr lang="en-US" sz="1200">
                <a:cs typeface="Calibri"/>
              </a:rPr>
              <a:t>amplitude &gt; 500 for all planes</a:t>
            </a:r>
          </a:p>
        </p:txBody>
      </p:sp>
      <p:pic>
        <p:nvPicPr>
          <p:cNvPr id="10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0C573D0-AA80-3B07-8278-5ED19E7D2F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" r="77024" b="50000"/>
          <a:stretch/>
        </p:blipFill>
        <p:spPr>
          <a:xfrm>
            <a:off x="7254883" y="1617631"/>
            <a:ext cx="1997042" cy="183047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F57B1E-57DE-D4B2-6065-5B826B70F38F}"/>
              </a:ext>
            </a:extLst>
          </p:cNvPr>
          <p:cNvSpPr/>
          <p:nvPr/>
        </p:nvSpPr>
        <p:spPr>
          <a:xfrm>
            <a:off x="8254429" y="1897294"/>
            <a:ext cx="547955" cy="46661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BA69B-0855-9BCA-454D-175E07141722}"/>
              </a:ext>
            </a:extLst>
          </p:cNvPr>
          <p:cNvSpPr txBox="1"/>
          <p:nvPr/>
        </p:nvSpPr>
        <p:spPr>
          <a:xfrm>
            <a:off x="7054814" y="2362948"/>
            <a:ext cx="16601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70C0"/>
                </a:solidFill>
              </a:rPr>
              <a:t>Looking at the runs in this range</a:t>
            </a:r>
          </a:p>
        </p:txBody>
      </p:sp>
    </p:spTree>
    <p:extLst>
      <p:ext uri="{BB962C8B-B14F-4D97-AF65-F5344CB8AC3E}">
        <p14:creationId xmlns:p14="http://schemas.microsoft.com/office/powerpoint/2010/main" val="237970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0318-EDB9-B8C4-5B8A-0C1E84A3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ABADB9-12BA-D8A8-60A3-26A63976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998" y="3271856"/>
            <a:ext cx="7616346" cy="322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1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F927-B01E-71FA-97B9-0DFEBE9B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Configuration changes - LAPPD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54BED-1F00-E95D-54B9-FA4D8EDE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7D23E8-5AFC-4CB1-6765-840B0CB61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0378"/>
              </p:ext>
            </p:extLst>
          </p:nvPr>
        </p:nvGraphicFramePr>
        <p:xfrm>
          <a:off x="970280" y="1585976"/>
          <a:ext cx="10378438" cy="468883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668775867"/>
                    </a:ext>
                  </a:extLst>
                </a:gridCol>
                <a:gridCol w="8778238">
                  <a:extLst>
                    <a:ext uri="{9D8B030D-6E8A-4147-A177-3AD203B41FA5}">
                      <a16:colId xmlns:a16="http://schemas.microsoft.com/office/drawing/2014/main" val="472489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Applied for/from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536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23196 - 23203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Digitizer 7-1 and 7-2 adapter cards were not connected to the right 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2293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7-1 and 7-2 cards swapped (fixed the issue above)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6079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23196 - 23220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Chamber gas ran out (no tracker for ref. positions)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63125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Upstream </a:t>
                      </a:r>
                      <a:r>
                        <a:rPr lang="en-US" dirty="0" err="1"/>
                        <a:t>planacon</a:t>
                      </a:r>
                      <a:r>
                        <a:rPr lang="en-US" dirty="0"/>
                        <a:t> installed (10um, CaF2), 0-30 is used for the </a:t>
                      </a:r>
                      <a:r>
                        <a:rPr lang="en-US" dirty="0" err="1"/>
                        <a:t>planacon</a:t>
                      </a:r>
                      <a:r>
                        <a:rPr lang="en-US" dirty="0"/>
                        <a:t>.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20663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- </a:t>
                      </a:r>
                      <a:r>
                        <a:rPr lang="en-US" dirty="0" err="1"/>
                        <a:t>Planacon</a:t>
                      </a:r>
                      <a:r>
                        <a:rPr lang="en-US" dirty="0"/>
                        <a:t> re-alignment (upstream lowered by 20mm, downstream up by 20mm)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- Acrylic sheet </a:t>
                      </a:r>
                      <a:r>
                        <a:rPr lang="en-US" dirty="0" err="1"/>
                        <a:t>planced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93676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- </a:t>
                      </a:r>
                      <a:r>
                        <a:rPr lang="en-US" dirty="0" err="1"/>
                        <a:t>Planacon</a:t>
                      </a:r>
                      <a:r>
                        <a:rPr lang="en-US" dirty="0"/>
                        <a:t> upstream lowered by another 12.5 mm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- </a:t>
                      </a:r>
                      <a:r>
                        <a:rPr lang="en-US" dirty="0" err="1"/>
                        <a:t>Planacon</a:t>
                      </a:r>
                      <a:r>
                        <a:rPr lang="en-US" dirty="0"/>
                        <a:t> channels moved to 7-1 04 (upstream) and 7-1 ch05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- LAPPD 0-30 and 0-31 back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480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Al block (50mm thick) placed in front of the upstream </a:t>
                      </a:r>
                      <a:r>
                        <a:rPr lang="en-US" dirty="0" err="1"/>
                        <a:t>planacon</a:t>
                      </a:r>
                      <a:r>
                        <a:rPr lang="en-US" dirty="0"/>
                        <a:t> (timing measurements)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14208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Al block removed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Acrylic sheet 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3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68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F927-B01E-71FA-97B9-0DFEBE9B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Configuration changes - LAPPD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54BED-1F00-E95D-54B9-FA4D8EDE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7D23E8-5AFC-4CB1-6765-840B0CB61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82333"/>
              </p:ext>
            </p:extLst>
          </p:nvPr>
        </p:nvGraphicFramePr>
        <p:xfrm>
          <a:off x="970280" y="1585976"/>
          <a:ext cx="10378438" cy="330707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668775867"/>
                    </a:ext>
                  </a:extLst>
                </a:gridCol>
                <a:gridCol w="8778238">
                  <a:extLst>
                    <a:ext uri="{9D8B030D-6E8A-4147-A177-3AD203B41FA5}">
                      <a16:colId xmlns:a16="http://schemas.microsoft.com/office/drawing/2014/main" val="472489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Applied for/from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536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latin typeface="Calibri"/>
                        </a:rPr>
                        <a:t>Planacon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 channels using 4-02 (upstream), 4-06 (downstream)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2293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Planacon channels using 7-1-04 and 7-1-05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LAPPD 4-02, 4-06 back in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Ground work done for ref. Trackers before chamber dedicated runs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6079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23396 - 23405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Chamber runs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23402-23405: HV change for </a:t>
                      </a:r>
                      <a:r>
                        <a:rPr lang="en-US" dirty="0" err="1"/>
                        <a:t>uRW</a:t>
                      </a:r>
                      <a:r>
                        <a:rPr lang="en-US" dirty="0"/>
                        <a:t> (840/540 -&gt; 860/560)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63125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23406 -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LAPPD runs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20663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Runs with lens y off position (by 25mm)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936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30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7B68-D75A-65C6-D707-3389F75A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5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HV changes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A452C5-6DFF-B058-AB48-B9A1374B1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925568"/>
              </p:ext>
            </p:extLst>
          </p:nvPr>
        </p:nvGraphicFramePr>
        <p:xfrm>
          <a:off x="894080" y="1611376"/>
          <a:ext cx="10778481" cy="42786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97609">
                  <a:extLst>
                    <a:ext uri="{9D8B030D-6E8A-4147-A177-3AD203B41FA5}">
                      <a16:colId xmlns:a16="http://schemas.microsoft.com/office/drawing/2014/main" val="1307674048"/>
                    </a:ext>
                  </a:extLst>
                </a:gridCol>
                <a:gridCol w="1197609">
                  <a:extLst>
                    <a:ext uri="{9D8B030D-6E8A-4147-A177-3AD203B41FA5}">
                      <a16:colId xmlns:a16="http://schemas.microsoft.com/office/drawing/2014/main" val="2021880333"/>
                    </a:ext>
                  </a:extLst>
                </a:gridCol>
                <a:gridCol w="1197609">
                  <a:extLst>
                    <a:ext uri="{9D8B030D-6E8A-4147-A177-3AD203B41FA5}">
                      <a16:colId xmlns:a16="http://schemas.microsoft.com/office/drawing/2014/main" val="2740683510"/>
                    </a:ext>
                  </a:extLst>
                </a:gridCol>
                <a:gridCol w="1197609">
                  <a:extLst>
                    <a:ext uri="{9D8B030D-6E8A-4147-A177-3AD203B41FA5}">
                      <a16:colId xmlns:a16="http://schemas.microsoft.com/office/drawing/2014/main" val="4110685962"/>
                    </a:ext>
                  </a:extLst>
                </a:gridCol>
                <a:gridCol w="1197609">
                  <a:extLst>
                    <a:ext uri="{9D8B030D-6E8A-4147-A177-3AD203B41FA5}">
                      <a16:colId xmlns:a16="http://schemas.microsoft.com/office/drawing/2014/main" val="3825458903"/>
                    </a:ext>
                  </a:extLst>
                </a:gridCol>
                <a:gridCol w="1197609">
                  <a:extLst>
                    <a:ext uri="{9D8B030D-6E8A-4147-A177-3AD203B41FA5}">
                      <a16:colId xmlns:a16="http://schemas.microsoft.com/office/drawing/2014/main" val="2309085888"/>
                    </a:ext>
                  </a:extLst>
                </a:gridCol>
                <a:gridCol w="1197609">
                  <a:extLst>
                    <a:ext uri="{9D8B030D-6E8A-4147-A177-3AD203B41FA5}">
                      <a16:colId xmlns:a16="http://schemas.microsoft.com/office/drawing/2014/main" val="3170796913"/>
                    </a:ext>
                  </a:extLst>
                </a:gridCol>
                <a:gridCol w="1197609">
                  <a:extLst>
                    <a:ext uri="{9D8B030D-6E8A-4147-A177-3AD203B41FA5}">
                      <a16:colId xmlns:a16="http://schemas.microsoft.com/office/drawing/2014/main" val="2439345289"/>
                    </a:ext>
                  </a:extLst>
                </a:gridCol>
                <a:gridCol w="1197609">
                  <a:extLst>
                    <a:ext uri="{9D8B030D-6E8A-4147-A177-3AD203B41FA5}">
                      <a16:colId xmlns:a16="http://schemas.microsoft.com/office/drawing/2014/main" val="2377711084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r>
                        <a:rPr lang="en-US" sz="1600" dirty="0"/>
                        <a:t>Applied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LAPPD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PC supply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Entry of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Exit of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Entry of 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Exit of 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V/MCP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PC voltage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817740"/>
                  </a:ext>
                </a:extLst>
              </a:tr>
              <a:tr h="315117">
                <a:tc>
                  <a:txBody>
                    <a:bodyPr/>
                    <a:lstStyle/>
                    <a:p>
                      <a:r>
                        <a:rPr lang="en-US" sz="1600" dirty="0"/>
                        <a:t>~ 23126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267479"/>
                  </a:ext>
                </a:extLst>
              </a:tr>
              <a:tr h="315117">
                <a:tc>
                  <a:txBody>
                    <a:bodyPr/>
                    <a:lstStyle/>
                    <a:p>
                      <a:r>
                        <a:rPr lang="en-US" sz="1600" dirty="0"/>
                        <a:t>23160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180495"/>
                  </a:ext>
                </a:extLst>
              </a:tr>
              <a:tr h="315117">
                <a:tc>
                  <a:txBody>
                    <a:bodyPr/>
                    <a:lstStyle/>
                    <a:p>
                      <a:r>
                        <a:rPr lang="en-US" sz="1600" dirty="0"/>
                        <a:t>23244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002328"/>
                  </a:ext>
                </a:extLst>
              </a:tr>
              <a:tr h="315117">
                <a:tc>
                  <a:txBody>
                    <a:bodyPr/>
                    <a:lstStyle/>
                    <a:p>
                      <a:r>
                        <a:rPr lang="en-US" sz="1600" dirty="0"/>
                        <a:t>23258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44128"/>
                  </a:ext>
                </a:extLst>
              </a:tr>
              <a:tr h="315117">
                <a:tc>
                  <a:txBody>
                    <a:bodyPr/>
                    <a:lstStyle/>
                    <a:p>
                      <a:r>
                        <a:rPr lang="en-US" sz="1600" dirty="0"/>
                        <a:t>23312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05410"/>
                  </a:ext>
                </a:extLst>
              </a:tr>
              <a:tr h="3151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89749"/>
                  </a:ext>
                </a:extLst>
              </a:tr>
              <a:tr h="3151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21422"/>
                  </a:ext>
                </a:extLst>
              </a:tr>
              <a:tr h="3151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900/925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34306"/>
                  </a:ext>
                </a:extLst>
              </a:tr>
              <a:tr h="3151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666953"/>
                  </a:ext>
                </a:extLst>
              </a:tr>
              <a:tr h="3151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25466"/>
                  </a:ext>
                </a:extLst>
              </a:tr>
              <a:tr h="3151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850/900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825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28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B066-D862-6CCD-1942-F94DC19E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Configuration changes - chambers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FF6B8-3B68-1C9A-9869-7EECC49F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Initial setup: two upstream ref. trackers - MM - </a:t>
            </a:r>
            <a:r>
              <a:rPr lang="en-US" dirty="0" err="1">
                <a:cs typeface="Calibri"/>
              </a:rPr>
              <a:t>uRW</a:t>
            </a:r>
            <a:r>
              <a:rPr lang="en-US" dirty="0">
                <a:cs typeface="Calibri"/>
              </a:rPr>
              <a:t> – two downstream ref. Trackers</a:t>
            </a:r>
            <a:endParaRPr lang="en-US" dirty="0"/>
          </a:p>
          <a:p>
            <a:r>
              <a:rPr lang="en-US" dirty="0">
                <a:cs typeface="Calibri"/>
              </a:rPr>
              <a:t>MM replaced to another </a:t>
            </a:r>
            <a:r>
              <a:rPr lang="en-US" dirty="0" err="1">
                <a:cs typeface="Calibri"/>
              </a:rPr>
              <a:t>uRW</a:t>
            </a:r>
            <a:r>
              <a:rPr lang="en-US" dirty="0">
                <a:cs typeface="Calibri"/>
              </a:rPr>
              <a:t> (effective from run 23059)</a:t>
            </a:r>
          </a:p>
          <a:p>
            <a:r>
              <a:rPr lang="en-US" dirty="0">
                <a:cs typeface="Calibri"/>
              </a:rPr>
              <a:t>HV changes: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7F7DBB-8504-BD7B-89A6-E0ECB587A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90247"/>
              </p:ext>
            </p:extLst>
          </p:nvPr>
        </p:nvGraphicFramePr>
        <p:xfrm>
          <a:off x="1138603" y="3610963"/>
          <a:ext cx="9660135" cy="2834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04919">
                  <a:extLst>
                    <a:ext uri="{9D8B030D-6E8A-4147-A177-3AD203B41FA5}">
                      <a16:colId xmlns:a16="http://schemas.microsoft.com/office/drawing/2014/main" val="3192637199"/>
                    </a:ext>
                  </a:extLst>
                </a:gridCol>
                <a:gridCol w="1177990">
                  <a:extLst>
                    <a:ext uri="{9D8B030D-6E8A-4147-A177-3AD203B41FA5}">
                      <a16:colId xmlns:a16="http://schemas.microsoft.com/office/drawing/2014/main" val="3402440299"/>
                    </a:ext>
                  </a:extLst>
                </a:gridCol>
                <a:gridCol w="1801284">
                  <a:extLst>
                    <a:ext uri="{9D8B030D-6E8A-4147-A177-3AD203B41FA5}">
                      <a16:colId xmlns:a16="http://schemas.microsoft.com/office/drawing/2014/main" val="1279975640"/>
                    </a:ext>
                  </a:extLst>
                </a:gridCol>
                <a:gridCol w="1587571">
                  <a:extLst>
                    <a:ext uri="{9D8B030D-6E8A-4147-A177-3AD203B41FA5}">
                      <a16:colId xmlns:a16="http://schemas.microsoft.com/office/drawing/2014/main" val="2332479324"/>
                    </a:ext>
                  </a:extLst>
                </a:gridCol>
                <a:gridCol w="4088371">
                  <a:extLst>
                    <a:ext uri="{9D8B030D-6E8A-4147-A177-3AD203B41FA5}">
                      <a16:colId xmlns:a16="http://schemas.microsoft.com/office/drawing/2014/main" val="4218891624"/>
                    </a:ext>
                  </a:extLst>
                </a:gridCol>
              </a:tblGrid>
              <a:tr h="676099">
                <a:tc>
                  <a:txBody>
                    <a:bodyPr/>
                    <a:lstStyle/>
                    <a:p>
                      <a:r>
                        <a:rPr lang="en-US" sz="1600" dirty="0"/>
                        <a:t>Applied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Ref. Trackers (all four)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Upstream chamber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(MM, </a:t>
                      </a:r>
                      <a:r>
                        <a:rPr lang="en-US" sz="1600" dirty="0" err="1"/>
                        <a:t>uRW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Downstream chamber (</a:t>
                      </a:r>
                      <a:r>
                        <a:rPr lang="en-US" sz="1600" dirty="0" err="1"/>
                        <a:t>uRW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858903"/>
                  </a:ext>
                </a:extLst>
              </a:tr>
              <a:tr h="283018">
                <a:tc>
                  <a:txBody>
                    <a:bodyPr/>
                    <a:lstStyle/>
                    <a:p>
                      <a:r>
                        <a:rPr lang="en-US" sz="1600" dirty="0"/>
                        <a:t>23049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81577"/>
                  </a:ext>
                </a:extLst>
              </a:tr>
              <a:tr h="283018">
                <a:tc>
                  <a:txBody>
                    <a:bodyPr/>
                    <a:lstStyle/>
                    <a:p>
                      <a:r>
                        <a:rPr lang="en-US" sz="1600" dirty="0"/>
                        <a:t>23051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760/460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4252"/>
                  </a:ext>
                </a:extLst>
              </a:tr>
              <a:tr h="283018">
                <a:tc>
                  <a:txBody>
                    <a:bodyPr/>
                    <a:lstStyle/>
                    <a:p>
                      <a:r>
                        <a:rPr lang="en-US" sz="1600" dirty="0"/>
                        <a:t>23052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800/500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060845"/>
                  </a:ext>
                </a:extLst>
              </a:tr>
              <a:tr h="283018">
                <a:tc>
                  <a:txBody>
                    <a:bodyPr/>
                    <a:lstStyle/>
                    <a:p>
                      <a:r>
                        <a:rPr lang="en-US" sz="1600" dirty="0"/>
                        <a:t>23053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850/550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871278"/>
                  </a:ext>
                </a:extLst>
              </a:tr>
              <a:tr h="283018">
                <a:tc>
                  <a:txBody>
                    <a:bodyPr/>
                    <a:lstStyle/>
                    <a:p>
                      <a:r>
                        <a:rPr lang="en-US" sz="1600" dirty="0"/>
                        <a:t>23056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840/540 (</a:t>
                      </a:r>
                      <a:r>
                        <a:rPr lang="en-US" sz="1600" dirty="0" err="1"/>
                        <a:t>uRW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840/540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 --&gt; </a:t>
                      </a:r>
                      <a:r>
                        <a:rPr lang="en-US" sz="1600" dirty="0" err="1"/>
                        <a:t>uRW</a:t>
                      </a:r>
                      <a:r>
                        <a:rPr lang="en-US" sz="1600" dirty="0"/>
                        <a:t>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90039"/>
                  </a:ext>
                </a:extLst>
              </a:tr>
              <a:tr h="283018">
                <a:tc>
                  <a:txBody>
                    <a:bodyPr/>
                    <a:lstStyle/>
                    <a:p>
                      <a:r>
                        <a:rPr lang="en-US" sz="1600" dirty="0"/>
                        <a:t>23402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860/560 (</a:t>
                      </a:r>
                      <a:r>
                        <a:rPr lang="en-US" sz="1600" dirty="0" err="1"/>
                        <a:t>uRW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860/560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2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31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46894C0-A61D-116D-8874-AA2E0A6C9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17849"/>
              </p:ext>
            </p:extLst>
          </p:nvPr>
        </p:nvGraphicFramePr>
        <p:xfrm>
          <a:off x="965662" y="1834202"/>
          <a:ext cx="7115552" cy="232015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83841">
                  <a:extLst>
                    <a:ext uri="{9D8B030D-6E8A-4147-A177-3AD203B41FA5}">
                      <a16:colId xmlns:a16="http://schemas.microsoft.com/office/drawing/2014/main" val="1193246462"/>
                    </a:ext>
                  </a:extLst>
                </a:gridCol>
                <a:gridCol w="1726668">
                  <a:extLst>
                    <a:ext uri="{9D8B030D-6E8A-4147-A177-3AD203B41FA5}">
                      <a16:colId xmlns:a16="http://schemas.microsoft.com/office/drawing/2014/main" val="3776389441"/>
                    </a:ext>
                  </a:extLst>
                </a:gridCol>
                <a:gridCol w="3605043">
                  <a:extLst>
                    <a:ext uri="{9D8B030D-6E8A-4147-A177-3AD203B41FA5}">
                      <a16:colId xmlns:a16="http://schemas.microsoft.com/office/drawing/2014/main" val="1769011522"/>
                    </a:ext>
                  </a:extLst>
                </a:gridCol>
              </a:tblGrid>
              <a:tr h="4094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Reference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Applied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47384"/>
                  </a:ext>
                </a:extLst>
              </a:tr>
              <a:tr h="4094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268305"/>
                  </a:ext>
                </a:extLst>
              </a:tr>
              <a:tr h="6823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After replacing the upstream chamber (MM -&gt; uRW)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148005"/>
                  </a:ext>
                </a:extLst>
              </a:tr>
              <a:tr h="4094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91168"/>
                  </a:ext>
                </a:extLst>
              </a:tr>
              <a:tr h="4094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23397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After the </a:t>
                      </a:r>
                      <a:r>
                        <a:rPr lang="en-US" sz="1600" dirty="0" err="1"/>
                        <a:t>gnd</a:t>
                      </a:r>
                      <a:r>
                        <a:rPr lang="en-US" sz="1600" dirty="0"/>
                        <a:t> work for ref. trackers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065693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E79C4E2C-10E2-16D6-AD48-4541307E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Chamber pedestal runs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3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D485-5691-7DAE-C790-8AC92EEC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LAPPD timing scan runs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A1EA0-66E6-D57C-1994-425713B75E4D}"/>
              </a:ext>
            </a:extLst>
          </p:cNvPr>
          <p:cNvSpPr txBox="1"/>
          <p:nvPr/>
        </p:nvSpPr>
        <p:spPr>
          <a:xfrm>
            <a:off x="1181100" y="3429000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23341, 23342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3BF48-BDBC-C129-E401-7301CFC93D58}"/>
              </a:ext>
            </a:extLst>
          </p:cNvPr>
          <p:cNvSpPr txBox="1"/>
          <p:nvPr/>
        </p:nvSpPr>
        <p:spPr>
          <a:xfrm>
            <a:off x="1358900" y="3060699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23343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F10B6-3D83-F08C-4245-C4E465F93794}"/>
              </a:ext>
            </a:extLst>
          </p:cNvPr>
          <p:cNvSpPr txBox="1"/>
          <p:nvPr/>
        </p:nvSpPr>
        <p:spPr>
          <a:xfrm>
            <a:off x="1663700" y="2692398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23344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637EF-8AC2-7C90-EA04-F4FD5A7DD5C9}"/>
              </a:ext>
            </a:extLst>
          </p:cNvPr>
          <p:cNvSpPr txBox="1"/>
          <p:nvPr/>
        </p:nvSpPr>
        <p:spPr>
          <a:xfrm>
            <a:off x="2197100" y="2324098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CC747-27F5-D758-DB07-EE2A5785848D}"/>
              </a:ext>
            </a:extLst>
          </p:cNvPr>
          <p:cNvSpPr txBox="1"/>
          <p:nvPr/>
        </p:nvSpPr>
        <p:spPr>
          <a:xfrm>
            <a:off x="3771900" y="2324098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23346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0AE81-4322-E608-5F4E-1D2F2CA6FE38}"/>
              </a:ext>
            </a:extLst>
          </p:cNvPr>
          <p:cNvSpPr txBox="1"/>
          <p:nvPr/>
        </p:nvSpPr>
        <p:spPr>
          <a:xfrm>
            <a:off x="2933700" y="1955798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9C178-82C9-444F-D886-5E5965DEDA29}"/>
              </a:ext>
            </a:extLst>
          </p:cNvPr>
          <p:cNvSpPr txBox="1"/>
          <p:nvPr/>
        </p:nvSpPr>
        <p:spPr>
          <a:xfrm>
            <a:off x="5346700" y="2324097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E219E-B83B-5078-4264-4283FEAD16CC}"/>
              </a:ext>
            </a:extLst>
          </p:cNvPr>
          <p:cNvSpPr txBox="1"/>
          <p:nvPr/>
        </p:nvSpPr>
        <p:spPr>
          <a:xfrm>
            <a:off x="4508500" y="1955797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C2267A-BD91-2694-3CE5-F56F28A9CF3D}"/>
              </a:ext>
            </a:extLst>
          </p:cNvPr>
          <p:cNvSpPr txBox="1"/>
          <p:nvPr/>
        </p:nvSpPr>
        <p:spPr>
          <a:xfrm>
            <a:off x="5778499" y="26923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23351, 23353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E70AC-FF7B-E76A-1CC1-648FDC67AD3C}"/>
              </a:ext>
            </a:extLst>
          </p:cNvPr>
          <p:cNvSpPr txBox="1"/>
          <p:nvPr/>
        </p:nvSpPr>
        <p:spPr>
          <a:xfrm>
            <a:off x="6134098" y="30606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23354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A370E-8AFA-B0B9-A2BA-442165B31C6C}"/>
              </a:ext>
            </a:extLst>
          </p:cNvPr>
          <p:cNvSpPr txBox="1"/>
          <p:nvPr/>
        </p:nvSpPr>
        <p:spPr>
          <a:xfrm>
            <a:off x="6299198" y="34289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6072A-5BB0-AAE1-CD17-426647689F8E}"/>
              </a:ext>
            </a:extLst>
          </p:cNvPr>
          <p:cNvSpPr txBox="1"/>
          <p:nvPr/>
        </p:nvSpPr>
        <p:spPr>
          <a:xfrm>
            <a:off x="6134097" y="37972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23356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B1C0D-0EFB-E105-DE00-2E419398616A}"/>
              </a:ext>
            </a:extLst>
          </p:cNvPr>
          <p:cNvSpPr txBox="1"/>
          <p:nvPr/>
        </p:nvSpPr>
        <p:spPr>
          <a:xfrm>
            <a:off x="5778496" y="41655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233567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E95EA9-149C-7417-4080-24EE7829E5FF}"/>
              </a:ext>
            </a:extLst>
          </p:cNvPr>
          <p:cNvSpPr txBox="1"/>
          <p:nvPr/>
        </p:nvSpPr>
        <p:spPr>
          <a:xfrm>
            <a:off x="5410196" y="45338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23358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4EC0C4-A7A3-5170-9554-B38D7C30B738}"/>
              </a:ext>
            </a:extLst>
          </p:cNvPr>
          <p:cNvSpPr txBox="1"/>
          <p:nvPr/>
        </p:nvSpPr>
        <p:spPr>
          <a:xfrm>
            <a:off x="3835396" y="45338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23359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84094-A49C-1EB8-AB29-0F8A4AD306CD}"/>
              </a:ext>
            </a:extLst>
          </p:cNvPr>
          <p:cNvSpPr txBox="1"/>
          <p:nvPr/>
        </p:nvSpPr>
        <p:spPr>
          <a:xfrm>
            <a:off x="2260596" y="45338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23360, 23364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9FECD0-815E-0B26-B303-5493B3955B0B}"/>
              </a:ext>
            </a:extLst>
          </p:cNvPr>
          <p:cNvSpPr txBox="1"/>
          <p:nvPr/>
        </p:nvSpPr>
        <p:spPr>
          <a:xfrm>
            <a:off x="2933696" y="49021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23362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6E520B-B6FE-5D6E-11B9-43FEB8EF747C}"/>
              </a:ext>
            </a:extLst>
          </p:cNvPr>
          <p:cNvSpPr txBox="1"/>
          <p:nvPr/>
        </p:nvSpPr>
        <p:spPr>
          <a:xfrm>
            <a:off x="4508496" y="49021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          23363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BFADEB-0A47-0E95-09C6-06A3D53B049E}"/>
              </a:ext>
            </a:extLst>
          </p:cNvPr>
          <p:cNvSpPr txBox="1"/>
          <p:nvPr/>
        </p:nvSpPr>
        <p:spPr>
          <a:xfrm>
            <a:off x="1663696" y="41655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23365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BD7B90-D6DC-F4D1-4588-4483FCA987EF}"/>
              </a:ext>
            </a:extLst>
          </p:cNvPr>
          <p:cNvSpPr txBox="1"/>
          <p:nvPr/>
        </p:nvSpPr>
        <p:spPr>
          <a:xfrm>
            <a:off x="1358896" y="37972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23366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7C0F8-2D04-6B22-996D-45D03349E7CF}"/>
              </a:ext>
            </a:extLst>
          </p:cNvPr>
          <p:cNvSpPr txBox="1"/>
          <p:nvPr/>
        </p:nvSpPr>
        <p:spPr>
          <a:xfrm>
            <a:off x="3835396" y="4902196"/>
            <a:ext cx="1574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23361</a:t>
            </a:r>
          </a:p>
        </p:txBody>
      </p:sp>
    </p:spTree>
    <p:extLst>
      <p:ext uri="{BB962C8B-B14F-4D97-AF65-F5344CB8AC3E}">
        <p14:creationId xmlns:p14="http://schemas.microsoft.com/office/powerpoint/2010/main" val="37257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E06C-7726-CDC3-0BA2-119DD54F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Other notes: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AB285-4969-1B51-B6A2-E0A1F72F2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Google spreadsheet (run log): detailed info for each run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https://docs.google.com/spreadsheets/d/1sZTYNy9RFuys_R9epN1h0PRgk_XUBqTbfok_JO1TrFQ/edit?usp=sharing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For chamber analysis: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For run 23059, 23121-23340, chamber map for D2 needs to be manually fixed in the script; </a:t>
            </a:r>
            <a:r>
              <a:rPr lang="en-US" dirty="0" err="1">
                <a:ea typeface="+mn-lt"/>
                <a:cs typeface="+mn-lt"/>
              </a:rPr>
              <a:t>chamber.cfg</a:t>
            </a:r>
            <a:r>
              <a:rPr lang="en-US" dirty="0">
                <a:ea typeface="+mn-lt"/>
                <a:cs typeface="+mn-lt"/>
              </a:rPr>
              <a:t> was not updated properly. Note: for the dedicated chamber runs taken at the very end, it's correct (no action needed). 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844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0F20-E8AC-C351-9027-61F97CAB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Avg. Cluster Width vs Run#</a:t>
            </a:r>
            <a:endParaRPr lang="en-US"/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1831AF4-FF28-0D83-83BF-70387A703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48" y="1848800"/>
            <a:ext cx="10731680" cy="4499997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9AD3B445-967E-9005-5584-0D6736A8CFD5}"/>
              </a:ext>
            </a:extLst>
          </p:cNvPr>
          <p:cNvSpPr txBox="1"/>
          <p:nvPr/>
        </p:nvSpPr>
        <p:spPr>
          <a:xfrm>
            <a:off x="888715" y="3354512"/>
            <a:ext cx="138187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Gas ran out</a:t>
            </a:r>
            <a:endParaRPr lang="en-US" sz="120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64B4CA-5D80-2E17-8509-7E9D72640EF3}"/>
              </a:ext>
            </a:extLst>
          </p:cNvPr>
          <p:cNvCxnSpPr/>
          <p:nvPr/>
        </p:nvCxnSpPr>
        <p:spPr>
          <a:xfrm flipH="1">
            <a:off x="1766192" y="2515349"/>
            <a:ext cx="0" cy="1399851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814A54-E76F-C408-5D0E-D6B791A9DD1C}"/>
              </a:ext>
            </a:extLst>
          </p:cNvPr>
          <p:cNvCxnSpPr>
            <a:cxnSpLocks/>
          </p:cNvCxnSpPr>
          <p:nvPr/>
        </p:nvCxnSpPr>
        <p:spPr>
          <a:xfrm flipH="1">
            <a:off x="1860371" y="2523910"/>
            <a:ext cx="0" cy="1399851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C20B5A-E811-4074-106C-063A8C6768D5}"/>
              </a:ext>
            </a:extLst>
          </p:cNvPr>
          <p:cNvCxnSpPr>
            <a:cxnSpLocks/>
          </p:cNvCxnSpPr>
          <p:nvPr/>
        </p:nvCxnSpPr>
        <p:spPr>
          <a:xfrm flipH="1">
            <a:off x="2472539" y="2446853"/>
            <a:ext cx="0" cy="1399851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F98CE4-9DD5-0E24-D663-600779D545D7}"/>
              </a:ext>
            </a:extLst>
          </p:cNvPr>
          <p:cNvCxnSpPr/>
          <p:nvPr/>
        </p:nvCxnSpPr>
        <p:spPr>
          <a:xfrm>
            <a:off x="2486987" y="2966448"/>
            <a:ext cx="203771" cy="2568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47E076DA-91B7-4689-566C-0B18CEB0D68F}"/>
              </a:ext>
            </a:extLst>
          </p:cNvPr>
          <p:cNvSpPr txBox="1"/>
          <p:nvPr/>
        </p:nvSpPr>
        <p:spPr>
          <a:xfrm>
            <a:off x="2404154" y="2485488"/>
            <a:ext cx="1381874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New pedestal file (23338)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021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Configuration changes - LAPPD</vt:lpstr>
      <vt:lpstr>Configuration changes - LAPPD</vt:lpstr>
      <vt:lpstr>Configuration changes - LAPPD</vt:lpstr>
      <vt:lpstr>HV changes</vt:lpstr>
      <vt:lpstr>Configuration changes - chambers</vt:lpstr>
      <vt:lpstr>Chamber pedestal runs</vt:lpstr>
      <vt:lpstr>LAPPD timing scan runs</vt:lpstr>
      <vt:lpstr>Other notes:</vt:lpstr>
      <vt:lpstr>Avg. Cluster Width vs Run#</vt:lpstr>
      <vt:lpstr>PeakAmp/AmpSum vs Run#</vt:lpstr>
      <vt:lpstr>Reference tracker resolution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526</cp:revision>
  <dcterms:created xsi:type="dcterms:W3CDTF">2022-07-04T15:50:35Z</dcterms:created>
  <dcterms:modified xsi:type="dcterms:W3CDTF">2022-07-07T12:58:34Z</dcterms:modified>
</cp:coreProperties>
</file>