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41" r:id="rId3"/>
    <p:sldId id="348" r:id="rId4"/>
    <p:sldId id="257" r:id="rId5"/>
    <p:sldId id="366" r:id="rId6"/>
    <p:sldId id="292" r:id="rId7"/>
    <p:sldId id="415" r:id="rId8"/>
    <p:sldId id="369" r:id="rId9"/>
    <p:sldId id="259" r:id="rId10"/>
    <p:sldId id="414" r:id="rId11"/>
    <p:sldId id="413" r:id="rId12"/>
    <p:sldId id="411" r:id="rId13"/>
    <p:sldId id="386" r:id="rId14"/>
    <p:sldId id="351" r:id="rId15"/>
    <p:sldId id="416" r:id="rId16"/>
    <p:sldId id="367" r:id="rId17"/>
    <p:sldId id="385" r:id="rId18"/>
    <p:sldId id="399" r:id="rId19"/>
    <p:sldId id="258" r:id="rId20"/>
    <p:sldId id="260"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18" autoAdjust="0"/>
    <p:restoredTop sz="96291" autoAdjust="0"/>
  </p:normalViewPr>
  <p:slideViewPr>
    <p:cSldViewPr snapToGrid="0">
      <p:cViewPr varScale="1">
        <p:scale>
          <a:sx n="140" d="100"/>
          <a:sy n="140" d="100"/>
        </p:scale>
        <p:origin x="744" y="192"/>
      </p:cViewPr>
      <p:guideLst/>
    </p:cSldViewPr>
  </p:slideViewPr>
  <p:outlineViewPr>
    <p:cViewPr>
      <p:scale>
        <a:sx n="33" d="100"/>
        <a:sy n="33" d="100"/>
      </p:scale>
      <p:origin x="0" y="0"/>
    </p:cViewPr>
  </p:outlineViewPr>
  <p:notesTextViewPr>
    <p:cViewPr>
      <p:scale>
        <a:sx n="1" d="1"/>
        <a:sy n="1" d="1"/>
      </p:scale>
      <p:origin x="0" y="0"/>
    </p:cViewPr>
  </p:notesText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A20AD-FD01-45FD-8552-16D951E92F2C}" type="datetimeFigureOut">
              <a:rPr lang="en-US" smtClean="0"/>
              <a:t>7/18/22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F0899-609E-47D2-8856-794815E148A0}" type="slidenum">
              <a:rPr lang="en-US" smtClean="0"/>
              <a:t>‹#›</a:t>
            </a:fld>
            <a:endParaRPr lang="en-US"/>
          </a:p>
        </p:txBody>
      </p:sp>
    </p:spTree>
    <p:extLst>
      <p:ext uri="{BB962C8B-B14F-4D97-AF65-F5344CB8AC3E}">
        <p14:creationId xmlns:p14="http://schemas.microsoft.com/office/powerpoint/2010/main" val="381093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3017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3575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7F1F49E-DB7D-4E9C-86DD-D0F15801FC55}"/>
              </a:ext>
            </a:extLst>
          </p:cNvPr>
          <p:cNvSpPr>
            <a:spLocks noGrp="1" noRot="1" noChangeAspect="1" noChangeArrowheads="1" noTextEdit="1"/>
          </p:cNvSpPr>
          <p:nvPr>
            <p:ph type="sldImg"/>
          </p:nvPr>
        </p:nvSpPr>
        <p:spPr bwMode="auto">
          <a:xfrm>
            <a:off x="390525" y="685800"/>
            <a:ext cx="6229350" cy="35052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3" name="Rectangle 3">
            <a:extLst>
              <a:ext uri="{FF2B5EF4-FFF2-40B4-BE49-F238E27FC236}">
                <a16:creationId xmlns:a16="http://schemas.microsoft.com/office/drawing/2014/main" id="{40F196C0-9A75-4E91-9815-1309830DE534}"/>
              </a:ext>
            </a:extLst>
          </p:cNvPr>
          <p:cNvSpPr>
            <a:spLocks noGrp="1" noChangeArrowheads="1"/>
          </p:cNvSpPr>
          <p:nvPr>
            <p:ph type="body" idx="1"/>
          </p:nvPr>
        </p:nvSpPr>
        <p:spPr bwMode="auto">
          <a:xfrm>
            <a:off x="914400" y="4419600"/>
            <a:ext cx="5181600" cy="4191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4659" indent="-286407" eaLnBrk="0" hangingPunct="0">
              <a:defRPr sz="2400">
                <a:solidFill>
                  <a:schemeClr val="tx1"/>
                </a:solidFill>
                <a:latin typeface="Calibri" pitchFamily="34" charset="0"/>
                <a:ea typeface="MS PGothic" pitchFamily="34" charset="-128"/>
              </a:defRPr>
            </a:lvl2pPr>
            <a:lvl3pPr marL="1145629" indent="-229126" eaLnBrk="0" hangingPunct="0">
              <a:defRPr sz="2400">
                <a:solidFill>
                  <a:schemeClr val="tx1"/>
                </a:solidFill>
                <a:latin typeface="Calibri" pitchFamily="34" charset="0"/>
                <a:ea typeface="MS PGothic" pitchFamily="34" charset="-128"/>
              </a:defRPr>
            </a:lvl3pPr>
            <a:lvl4pPr marL="1603880" indent="-229126" eaLnBrk="0" hangingPunct="0">
              <a:defRPr sz="2400">
                <a:solidFill>
                  <a:schemeClr val="tx1"/>
                </a:solidFill>
                <a:latin typeface="Calibri" pitchFamily="34" charset="0"/>
                <a:ea typeface="MS PGothic" pitchFamily="34" charset="-128"/>
              </a:defRPr>
            </a:lvl4pPr>
            <a:lvl5pPr marL="2062132" indent="-229126" eaLnBrk="0" hangingPunct="0">
              <a:defRPr sz="2400">
                <a:solidFill>
                  <a:schemeClr val="tx1"/>
                </a:solidFill>
                <a:latin typeface="Calibri" pitchFamily="34" charset="0"/>
                <a:ea typeface="MS PGothic" pitchFamily="34" charset="-128"/>
              </a:defRPr>
            </a:lvl5pPr>
            <a:lvl6pPr marL="2520384" indent="-229126" eaLnBrk="0" fontAlgn="base" hangingPunct="0">
              <a:spcBef>
                <a:spcPct val="0"/>
              </a:spcBef>
              <a:spcAft>
                <a:spcPct val="0"/>
              </a:spcAft>
              <a:defRPr sz="2400">
                <a:solidFill>
                  <a:schemeClr val="tx1"/>
                </a:solidFill>
                <a:latin typeface="Calibri" pitchFamily="34" charset="0"/>
                <a:ea typeface="MS PGothic" pitchFamily="34" charset="-128"/>
              </a:defRPr>
            </a:lvl6pPr>
            <a:lvl7pPr marL="2978635" indent="-229126" eaLnBrk="0" fontAlgn="base" hangingPunct="0">
              <a:spcBef>
                <a:spcPct val="0"/>
              </a:spcBef>
              <a:spcAft>
                <a:spcPct val="0"/>
              </a:spcAft>
              <a:defRPr sz="2400">
                <a:solidFill>
                  <a:schemeClr val="tx1"/>
                </a:solidFill>
                <a:latin typeface="Calibri" pitchFamily="34" charset="0"/>
                <a:ea typeface="MS PGothic" pitchFamily="34" charset="-128"/>
              </a:defRPr>
            </a:lvl7pPr>
            <a:lvl8pPr marL="3436887" indent="-229126" eaLnBrk="0" fontAlgn="base" hangingPunct="0">
              <a:spcBef>
                <a:spcPct val="0"/>
              </a:spcBef>
              <a:spcAft>
                <a:spcPct val="0"/>
              </a:spcAft>
              <a:defRPr sz="2400">
                <a:solidFill>
                  <a:schemeClr val="tx1"/>
                </a:solidFill>
                <a:latin typeface="Calibri" pitchFamily="34" charset="0"/>
                <a:ea typeface="MS PGothic" pitchFamily="34" charset="-128"/>
              </a:defRPr>
            </a:lvl8pPr>
            <a:lvl9pPr marL="3895138" indent="-229126"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2D82832-0348-4A8B-97D2-BC0C1EDA36E6}" type="slidenum">
              <a:rPr lang="en-US" altLang="en-US" sz="1200"/>
              <a:pPr eaLnBrk="1" hangingPunct="1"/>
              <a:t>7</a:t>
            </a:fld>
            <a:endParaRPr lang="en-US" altLang="en-US" sz="1200" dirty="0"/>
          </a:p>
        </p:txBody>
      </p:sp>
    </p:spTree>
    <p:extLst>
      <p:ext uri="{BB962C8B-B14F-4D97-AF65-F5344CB8AC3E}">
        <p14:creationId xmlns:p14="http://schemas.microsoft.com/office/powerpoint/2010/main" val="427769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6108" y="4343131"/>
            <a:ext cx="5485785" cy="4115031"/>
          </a:xfrm>
          <a:prstGeom prst="rect">
            <a:avLst/>
          </a:prstGeom>
        </p:spPr>
        <p:txBody>
          <a:bodyPr lIns="88698" tIns="44349" rIns="88698" bIns="44349">
            <a:normAutofit/>
          </a:bodyPr>
          <a:lstStyle/>
          <a:p>
            <a:endParaRPr lang="en-US"/>
          </a:p>
        </p:txBody>
      </p:sp>
      <p:sp>
        <p:nvSpPr>
          <p:cNvPr id="4" name="Slide Number Placeholder 3"/>
          <p:cNvSpPr>
            <a:spLocks noGrp="1"/>
          </p:cNvSpPr>
          <p:nvPr>
            <p:ph type="sldNum" sz="quarter" idx="10"/>
          </p:nvPr>
        </p:nvSpPr>
        <p:spPr>
          <a:xfrm>
            <a:off x="3884355" y="8684720"/>
            <a:ext cx="2972108" cy="457739"/>
          </a:xfrm>
          <a:prstGeom prst="rect">
            <a:avLst/>
          </a:prstGeom>
        </p:spPr>
        <p:txBody>
          <a:bodyPr lIns="88698" tIns="44349" rIns="88698" bIns="44349"/>
          <a:lstStyle/>
          <a:p>
            <a:fld id="{4F61A865-2C57-4193-92EC-09DF553F6144}" type="slidenum">
              <a:rPr lang="en-US" smtClean="0"/>
              <a:pPr/>
              <a:t>10</a:t>
            </a:fld>
            <a:endParaRPr lang="en-US"/>
          </a:p>
        </p:txBody>
      </p:sp>
    </p:spTree>
    <p:extLst>
      <p:ext uri="{BB962C8B-B14F-4D97-AF65-F5344CB8AC3E}">
        <p14:creationId xmlns:p14="http://schemas.microsoft.com/office/powerpoint/2010/main" val="49700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4659" indent="-286407" eaLnBrk="0" hangingPunct="0">
              <a:defRPr sz="2400">
                <a:solidFill>
                  <a:schemeClr val="tx1"/>
                </a:solidFill>
                <a:latin typeface="Calibri" pitchFamily="34" charset="0"/>
                <a:ea typeface="MS PGothic" pitchFamily="34" charset="-128"/>
              </a:defRPr>
            </a:lvl2pPr>
            <a:lvl3pPr marL="1145629" indent="-229126" eaLnBrk="0" hangingPunct="0">
              <a:defRPr sz="2400">
                <a:solidFill>
                  <a:schemeClr val="tx1"/>
                </a:solidFill>
                <a:latin typeface="Calibri" pitchFamily="34" charset="0"/>
                <a:ea typeface="MS PGothic" pitchFamily="34" charset="-128"/>
              </a:defRPr>
            </a:lvl3pPr>
            <a:lvl4pPr marL="1603880" indent="-229126" eaLnBrk="0" hangingPunct="0">
              <a:defRPr sz="2400">
                <a:solidFill>
                  <a:schemeClr val="tx1"/>
                </a:solidFill>
                <a:latin typeface="Calibri" pitchFamily="34" charset="0"/>
                <a:ea typeface="MS PGothic" pitchFamily="34" charset="-128"/>
              </a:defRPr>
            </a:lvl4pPr>
            <a:lvl5pPr marL="2062132" indent="-229126" eaLnBrk="0" hangingPunct="0">
              <a:defRPr sz="2400">
                <a:solidFill>
                  <a:schemeClr val="tx1"/>
                </a:solidFill>
                <a:latin typeface="Calibri" pitchFamily="34" charset="0"/>
                <a:ea typeface="MS PGothic" pitchFamily="34" charset="-128"/>
              </a:defRPr>
            </a:lvl5pPr>
            <a:lvl6pPr marL="2520384" indent="-229126" eaLnBrk="0" fontAlgn="base" hangingPunct="0">
              <a:spcBef>
                <a:spcPct val="0"/>
              </a:spcBef>
              <a:spcAft>
                <a:spcPct val="0"/>
              </a:spcAft>
              <a:defRPr sz="2400">
                <a:solidFill>
                  <a:schemeClr val="tx1"/>
                </a:solidFill>
                <a:latin typeface="Calibri" pitchFamily="34" charset="0"/>
                <a:ea typeface="MS PGothic" pitchFamily="34" charset="-128"/>
              </a:defRPr>
            </a:lvl6pPr>
            <a:lvl7pPr marL="2978635" indent="-229126" eaLnBrk="0" fontAlgn="base" hangingPunct="0">
              <a:spcBef>
                <a:spcPct val="0"/>
              </a:spcBef>
              <a:spcAft>
                <a:spcPct val="0"/>
              </a:spcAft>
              <a:defRPr sz="2400">
                <a:solidFill>
                  <a:schemeClr val="tx1"/>
                </a:solidFill>
                <a:latin typeface="Calibri" pitchFamily="34" charset="0"/>
                <a:ea typeface="MS PGothic" pitchFamily="34" charset="-128"/>
              </a:defRPr>
            </a:lvl7pPr>
            <a:lvl8pPr marL="3436887" indent="-229126" eaLnBrk="0" fontAlgn="base" hangingPunct="0">
              <a:spcBef>
                <a:spcPct val="0"/>
              </a:spcBef>
              <a:spcAft>
                <a:spcPct val="0"/>
              </a:spcAft>
              <a:defRPr sz="2400">
                <a:solidFill>
                  <a:schemeClr val="tx1"/>
                </a:solidFill>
                <a:latin typeface="Calibri" pitchFamily="34" charset="0"/>
                <a:ea typeface="MS PGothic" pitchFamily="34" charset="-128"/>
              </a:defRPr>
            </a:lvl8pPr>
            <a:lvl9pPr marL="3895138" indent="-229126"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2D82832-0348-4A8B-97D2-BC0C1EDA36E6}" type="slidenum">
              <a:rPr lang="en-US" altLang="en-US" sz="1200"/>
              <a:pPr eaLnBrk="1" hangingPunct="1"/>
              <a:t>14</a:t>
            </a:fld>
            <a:endParaRPr lang="en-US" altLang="en-US" sz="1200" dirty="0"/>
          </a:p>
        </p:txBody>
      </p:sp>
    </p:spTree>
    <p:extLst>
      <p:ext uri="{BB962C8B-B14F-4D97-AF65-F5344CB8AC3E}">
        <p14:creationId xmlns:p14="http://schemas.microsoft.com/office/powerpoint/2010/main" val="86481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6108" y="4343131"/>
            <a:ext cx="5485785" cy="4115031"/>
          </a:xfrm>
          <a:prstGeom prst="rect">
            <a:avLst/>
          </a:prstGeom>
        </p:spPr>
        <p:txBody>
          <a:bodyPr lIns="88698" tIns="44349" rIns="88698" bIns="44349">
            <a:normAutofit/>
          </a:bodyPr>
          <a:lstStyle/>
          <a:p>
            <a:endParaRPr lang="en-US"/>
          </a:p>
        </p:txBody>
      </p:sp>
      <p:sp>
        <p:nvSpPr>
          <p:cNvPr id="4" name="Slide Number Placeholder 3"/>
          <p:cNvSpPr>
            <a:spLocks noGrp="1"/>
          </p:cNvSpPr>
          <p:nvPr>
            <p:ph type="sldNum" sz="quarter" idx="10"/>
          </p:nvPr>
        </p:nvSpPr>
        <p:spPr>
          <a:xfrm>
            <a:off x="3884355" y="8684720"/>
            <a:ext cx="2972108" cy="457739"/>
          </a:xfrm>
          <a:prstGeom prst="rect">
            <a:avLst/>
          </a:prstGeom>
        </p:spPr>
        <p:txBody>
          <a:bodyPr lIns="88698" tIns="44349" rIns="88698" bIns="44349"/>
          <a:lstStyle/>
          <a:p>
            <a:fld id="{4F61A865-2C57-4193-92EC-09DF553F6144}"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7EC04-31B1-442A-BCA8-A9049ECF7D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777CB1-5AA7-420A-B991-0ED66F7FB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B9682-19C4-4132-81D7-7DFD7442CB07}"/>
              </a:ext>
            </a:extLst>
          </p:cNvPr>
          <p:cNvSpPr>
            <a:spLocks noGrp="1"/>
          </p:cNvSpPr>
          <p:nvPr>
            <p:ph type="dt" sz="half" idx="10"/>
          </p:nvPr>
        </p:nvSpPr>
        <p:spPr/>
        <p:txBody>
          <a:bodyPr/>
          <a:lstStyle>
            <a:lvl1pPr>
              <a:defRPr/>
            </a:lvl1pPr>
          </a:lstStyle>
          <a:p>
            <a:r>
              <a:rPr lang="en-US"/>
              <a:t>2022-07-20</a:t>
            </a:r>
            <a:endParaRPr lang="en-US" dirty="0"/>
          </a:p>
        </p:txBody>
      </p:sp>
      <p:sp>
        <p:nvSpPr>
          <p:cNvPr id="5" name="Footer Placeholder 4">
            <a:extLst>
              <a:ext uri="{FF2B5EF4-FFF2-40B4-BE49-F238E27FC236}">
                <a16:creationId xmlns:a16="http://schemas.microsoft.com/office/drawing/2014/main" id="{26E80945-2369-4F98-AE59-DA6801614815}"/>
              </a:ext>
            </a:extLst>
          </p:cNvPr>
          <p:cNvSpPr>
            <a:spLocks noGrp="1"/>
          </p:cNvSpPr>
          <p:nvPr>
            <p:ph type="ftr" sz="quarter" idx="11"/>
          </p:nvPr>
        </p:nvSpPr>
        <p:spPr/>
        <p:txBody>
          <a:bodyPr/>
          <a:lstStyle/>
          <a:p>
            <a:r>
              <a:rPr lang="en-US"/>
              <a:t>TPOT Technical Review</a:t>
            </a:r>
            <a:endParaRPr lang="en-US" dirty="0"/>
          </a:p>
        </p:txBody>
      </p:sp>
      <p:sp>
        <p:nvSpPr>
          <p:cNvPr id="6" name="Slide Number Placeholder 5">
            <a:extLst>
              <a:ext uri="{FF2B5EF4-FFF2-40B4-BE49-F238E27FC236}">
                <a16:creationId xmlns:a16="http://schemas.microsoft.com/office/drawing/2014/main" id="{026AFDAC-B255-4AF1-A77E-C9EC1CC88BC8}"/>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335052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1FE67-4261-4843-A636-2C37256B3B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51821-C204-4574-AF7F-32748F652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8319E-5489-4C9F-BC42-1F71DD031C0D}"/>
              </a:ext>
            </a:extLst>
          </p:cNvPr>
          <p:cNvSpPr>
            <a:spLocks noGrp="1"/>
          </p:cNvSpPr>
          <p:nvPr>
            <p:ph type="dt" sz="half" idx="10"/>
          </p:nvPr>
        </p:nvSpPr>
        <p:spPr/>
        <p:txBody>
          <a:bodyPr/>
          <a:lstStyle/>
          <a:p>
            <a:r>
              <a:rPr lang="en-US"/>
              <a:t>2022-07-20</a:t>
            </a:r>
          </a:p>
        </p:txBody>
      </p:sp>
      <p:sp>
        <p:nvSpPr>
          <p:cNvPr id="5" name="Footer Placeholder 4">
            <a:extLst>
              <a:ext uri="{FF2B5EF4-FFF2-40B4-BE49-F238E27FC236}">
                <a16:creationId xmlns:a16="http://schemas.microsoft.com/office/drawing/2014/main" id="{C5EF9BFD-F8D1-4200-9B48-9559EC7F010B}"/>
              </a:ext>
            </a:extLst>
          </p:cNvPr>
          <p:cNvSpPr>
            <a:spLocks noGrp="1"/>
          </p:cNvSpPr>
          <p:nvPr>
            <p:ph type="ftr" sz="quarter" idx="11"/>
          </p:nvPr>
        </p:nvSpPr>
        <p:spPr/>
        <p:txBody>
          <a:bodyPr/>
          <a:lstStyle/>
          <a:p>
            <a:r>
              <a:rPr lang="en-US"/>
              <a:t>TPOT Technical Review</a:t>
            </a:r>
          </a:p>
        </p:txBody>
      </p:sp>
      <p:sp>
        <p:nvSpPr>
          <p:cNvPr id="6" name="Slide Number Placeholder 5">
            <a:extLst>
              <a:ext uri="{FF2B5EF4-FFF2-40B4-BE49-F238E27FC236}">
                <a16:creationId xmlns:a16="http://schemas.microsoft.com/office/drawing/2014/main" id="{5C34B566-3A98-414F-876B-2F0985C3DC52}"/>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157625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E30BBE-7E2D-4585-AD2D-2DBD54F76B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A1109-92D0-4030-8751-3B793461DF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989DB-41EF-4896-ACCC-EEC240287F70}"/>
              </a:ext>
            </a:extLst>
          </p:cNvPr>
          <p:cNvSpPr>
            <a:spLocks noGrp="1"/>
          </p:cNvSpPr>
          <p:nvPr>
            <p:ph type="dt" sz="half" idx="10"/>
          </p:nvPr>
        </p:nvSpPr>
        <p:spPr/>
        <p:txBody>
          <a:bodyPr/>
          <a:lstStyle/>
          <a:p>
            <a:r>
              <a:rPr lang="en-US"/>
              <a:t>2022-07-20</a:t>
            </a:r>
          </a:p>
        </p:txBody>
      </p:sp>
      <p:sp>
        <p:nvSpPr>
          <p:cNvPr id="5" name="Footer Placeholder 4">
            <a:extLst>
              <a:ext uri="{FF2B5EF4-FFF2-40B4-BE49-F238E27FC236}">
                <a16:creationId xmlns:a16="http://schemas.microsoft.com/office/drawing/2014/main" id="{8FF00163-E23D-498F-AD66-C50DF053F60E}"/>
              </a:ext>
            </a:extLst>
          </p:cNvPr>
          <p:cNvSpPr>
            <a:spLocks noGrp="1"/>
          </p:cNvSpPr>
          <p:nvPr>
            <p:ph type="ftr" sz="quarter" idx="11"/>
          </p:nvPr>
        </p:nvSpPr>
        <p:spPr/>
        <p:txBody>
          <a:bodyPr/>
          <a:lstStyle/>
          <a:p>
            <a:r>
              <a:rPr lang="en-US"/>
              <a:t>TPOT Technical Review</a:t>
            </a:r>
          </a:p>
        </p:txBody>
      </p:sp>
      <p:sp>
        <p:nvSpPr>
          <p:cNvPr id="6" name="Slide Number Placeholder 5">
            <a:extLst>
              <a:ext uri="{FF2B5EF4-FFF2-40B4-BE49-F238E27FC236}">
                <a16:creationId xmlns:a16="http://schemas.microsoft.com/office/drawing/2014/main" id="{8D449809-38F9-4164-A1C5-1AADDA328797}"/>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116917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ABC5F2-F55F-254A-BB53-6FA9F6C36357}"/>
              </a:ext>
            </a:extLst>
          </p:cNvPr>
          <p:cNvSpPr>
            <a:spLocks noGrp="1"/>
          </p:cNvSpPr>
          <p:nvPr>
            <p:ph type="dt" sz="half" idx="10"/>
          </p:nvPr>
        </p:nvSpPr>
        <p:spPr/>
        <p:txBody>
          <a:bodyPr/>
          <a:lstStyle/>
          <a:p>
            <a:pPr>
              <a:defRPr/>
            </a:pPr>
            <a:r>
              <a:rPr lang="en-US" altLang="en-US"/>
              <a:t>2022-07-20</a:t>
            </a:r>
            <a:endParaRPr lang="en-US" altLang="en-US" dirty="0"/>
          </a:p>
        </p:txBody>
      </p:sp>
      <p:sp>
        <p:nvSpPr>
          <p:cNvPr id="4" name="Slide Number Placeholder 3">
            <a:extLst>
              <a:ext uri="{FF2B5EF4-FFF2-40B4-BE49-F238E27FC236}">
                <a16:creationId xmlns:a16="http://schemas.microsoft.com/office/drawing/2014/main" id="{EFE2E4EB-B551-E548-BA55-79EC635FBE89}"/>
              </a:ext>
            </a:extLst>
          </p:cNvPr>
          <p:cNvSpPr>
            <a:spLocks noGrp="1"/>
          </p:cNvSpPr>
          <p:nvPr>
            <p:ph type="sldNum" sz="quarter" idx="11"/>
          </p:nvPr>
        </p:nvSpPr>
        <p:spPr/>
        <p:txBody>
          <a:bodyPr/>
          <a:lstStyle/>
          <a:p>
            <a:fld id="{C3C23168-0BC3-45A3-990F-8F7CC9491814}" type="slidenum">
              <a:rPr lang="en-US" altLang="en-US" smtClean="0"/>
              <a:pPr/>
              <a:t>‹#›</a:t>
            </a:fld>
            <a:endParaRPr lang="en-US" altLang="en-US" dirty="0"/>
          </a:p>
        </p:txBody>
      </p:sp>
      <p:sp>
        <p:nvSpPr>
          <p:cNvPr id="5" name="Footer Placeholder 4">
            <a:extLst>
              <a:ext uri="{FF2B5EF4-FFF2-40B4-BE49-F238E27FC236}">
                <a16:creationId xmlns:a16="http://schemas.microsoft.com/office/drawing/2014/main" id="{2CA202CE-43A6-CC40-800D-4C3BAE9BAAF0}"/>
              </a:ext>
            </a:extLst>
          </p:cNvPr>
          <p:cNvSpPr>
            <a:spLocks noGrp="1"/>
          </p:cNvSpPr>
          <p:nvPr>
            <p:ph type="ftr" sz="quarter" idx="12"/>
          </p:nvPr>
        </p:nvSpPr>
        <p:spPr/>
        <p:txBody>
          <a:bodyPr/>
          <a:lstStyle/>
          <a:p>
            <a:pPr>
              <a:defRPr/>
            </a:pPr>
            <a:r>
              <a:rPr lang="en-US"/>
              <a:t>TPOT Technical Review</a:t>
            </a:r>
            <a:endParaRPr lang="en-US" dirty="0"/>
          </a:p>
        </p:txBody>
      </p:sp>
      <p:sp>
        <p:nvSpPr>
          <p:cNvPr id="7" name="Title Placeholder 1">
            <a:extLst>
              <a:ext uri="{FF2B5EF4-FFF2-40B4-BE49-F238E27FC236}">
                <a16:creationId xmlns:a16="http://schemas.microsoft.com/office/drawing/2014/main" id="{5A7D7ED4-592C-C649-9023-107CC48D53C6}"/>
              </a:ext>
            </a:extLst>
          </p:cNvPr>
          <p:cNvSpPr>
            <a:spLocks noGrp="1"/>
          </p:cNvSpPr>
          <p:nvPr>
            <p:ph type="title"/>
          </p:nvPr>
        </p:nvSpPr>
        <p:spPr bwMode="auto">
          <a:xfrm>
            <a:off x="609600" y="33338"/>
            <a:ext cx="10972800" cy="7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cxnSp>
        <p:nvCxnSpPr>
          <p:cNvPr id="8" name="Straight Connector 7">
            <a:extLst>
              <a:ext uri="{FF2B5EF4-FFF2-40B4-BE49-F238E27FC236}">
                <a16:creationId xmlns:a16="http://schemas.microsoft.com/office/drawing/2014/main" id="{765577AE-948A-604D-9A4B-2C84A18131B3}"/>
              </a:ext>
            </a:extLst>
          </p:cNvPr>
          <p:cNvCxnSpPr>
            <a:cxnSpLocks/>
          </p:cNvCxnSpPr>
          <p:nvPr userDrawn="1"/>
        </p:nvCxnSpPr>
        <p:spPr>
          <a:xfrm>
            <a:off x="508001" y="787400"/>
            <a:ext cx="11166764" cy="0"/>
          </a:xfrm>
          <a:prstGeom prst="line">
            <a:avLst/>
          </a:prstGeom>
          <a:ln w="28575">
            <a:solidFill>
              <a:srgbClr val="2089D7"/>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0BAF352-D4CA-9843-B7D8-B188F99079DD}"/>
              </a:ext>
            </a:extLst>
          </p:cNvPr>
          <p:cNvSpPr>
            <a:spLocks noGrp="1"/>
          </p:cNvSpPr>
          <p:nvPr>
            <p:ph type="body" sz="quarter" idx="13"/>
          </p:nvPr>
        </p:nvSpPr>
        <p:spPr>
          <a:xfrm>
            <a:off x="711200" y="1092200"/>
            <a:ext cx="10768541" cy="4978400"/>
          </a:xfrm>
          <a:prstGeom prst="rect">
            <a:avLst/>
          </a:prstGeom>
        </p:spPr>
        <p:txBody>
          <a:bodyPr/>
          <a:lstStyle>
            <a:lvl1pPr marL="365751" indent="-365751">
              <a:defRPr/>
            </a:lvl1pPr>
            <a:lvl2pPr marL="731502" indent="-365751">
              <a:defRPr b="0"/>
            </a:lvl2pPr>
            <a:lvl3pPr marL="1097253" indent="-365751">
              <a:defRPr/>
            </a:lvl3pPr>
            <a:lvl4pPr marL="1463003">
              <a:defRPr/>
            </a:lvl4pPr>
            <a:lvl5pPr marL="182875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962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48F4-A8B0-45E2-962A-81434D1F7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6EB09-9896-4E9D-A6C7-49BB626FF100}"/>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B98FBC-B625-4F0E-A877-2B0B1281E21E}"/>
              </a:ext>
            </a:extLst>
          </p:cNvPr>
          <p:cNvSpPr>
            <a:spLocks noGrp="1"/>
          </p:cNvSpPr>
          <p:nvPr>
            <p:ph type="dt" sz="half" idx="10"/>
          </p:nvPr>
        </p:nvSpPr>
        <p:spPr/>
        <p:txBody>
          <a:bodyPr/>
          <a:lstStyle>
            <a:lvl1pPr>
              <a:defRPr/>
            </a:lvl1pPr>
          </a:lstStyle>
          <a:p>
            <a:r>
              <a:rPr lang="en-US"/>
              <a:t>2022-07-20</a:t>
            </a:r>
            <a:endParaRPr lang="en-US" dirty="0"/>
          </a:p>
        </p:txBody>
      </p:sp>
      <p:sp>
        <p:nvSpPr>
          <p:cNvPr id="5" name="Footer Placeholder 4">
            <a:extLst>
              <a:ext uri="{FF2B5EF4-FFF2-40B4-BE49-F238E27FC236}">
                <a16:creationId xmlns:a16="http://schemas.microsoft.com/office/drawing/2014/main" id="{B00F1AB2-32C3-4D9E-A8F2-15F8EE5B36FF}"/>
              </a:ext>
            </a:extLst>
          </p:cNvPr>
          <p:cNvSpPr>
            <a:spLocks noGrp="1"/>
          </p:cNvSpPr>
          <p:nvPr>
            <p:ph type="ftr" sz="quarter" idx="11"/>
          </p:nvPr>
        </p:nvSpPr>
        <p:spPr/>
        <p:txBody>
          <a:bodyPr/>
          <a:lstStyle/>
          <a:p>
            <a:r>
              <a:rPr lang="en-US"/>
              <a:t>TPOT Technical Review</a:t>
            </a:r>
            <a:endParaRPr lang="en-US" dirty="0"/>
          </a:p>
        </p:txBody>
      </p:sp>
      <p:sp>
        <p:nvSpPr>
          <p:cNvPr id="6" name="Slide Number Placeholder 5">
            <a:extLst>
              <a:ext uri="{FF2B5EF4-FFF2-40B4-BE49-F238E27FC236}">
                <a16:creationId xmlns:a16="http://schemas.microsoft.com/office/drawing/2014/main" id="{A2CF7E11-8F5B-4739-803A-091C75FF4D64}"/>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80492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DDC1-093A-4E42-86DE-9452181CF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C584CA-7326-4ABB-84AD-C531D0E30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A19DA7-45B7-4280-A98D-4FFBF3CB453C}"/>
              </a:ext>
            </a:extLst>
          </p:cNvPr>
          <p:cNvSpPr>
            <a:spLocks noGrp="1"/>
          </p:cNvSpPr>
          <p:nvPr>
            <p:ph type="dt" sz="half" idx="10"/>
          </p:nvPr>
        </p:nvSpPr>
        <p:spPr/>
        <p:txBody>
          <a:bodyPr/>
          <a:lstStyle/>
          <a:p>
            <a:r>
              <a:rPr lang="en-US"/>
              <a:t>2022-07-20</a:t>
            </a:r>
          </a:p>
        </p:txBody>
      </p:sp>
      <p:sp>
        <p:nvSpPr>
          <p:cNvPr id="5" name="Footer Placeholder 4">
            <a:extLst>
              <a:ext uri="{FF2B5EF4-FFF2-40B4-BE49-F238E27FC236}">
                <a16:creationId xmlns:a16="http://schemas.microsoft.com/office/drawing/2014/main" id="{C6C42FFC-3E77-4B64-B362-F208F85803C6}"/>
              </a:ext>
            </a:extLst>
          </p:cNvPr>
          <p:cNvSpPr>
            <a:spLocks noGrp="1"/>
          </p:cNvSpPr>
          <p:nvPr>
            <p:ph type="ftr" sz="quarter" idx="11"/>
          </p:nvPr>
        </p:nvSpPr>
        <p:spPr/>
        <p:txBody>
          <a:bodyPr/>
          <a:lstStyle/>
          <a:p>
            <a:r>
              <a:rPr lang="en-US"/>
              <a:t>TPOT Technical Review</a:t>
            </a:r>
          </a:p>
        </p:txBody>
      </p:sp>
      <p:sp>
        <p:nvSpPr>
          <p:cNvPr id="6" name="Slide Number Placeholder 5">
            <a:extLst>
              <a:ext uri="{FF2B5EF4-FFF2-40B4-BE49-F238E27FC236}">
                <a16:creationId xmlns:a16="http://schemas.microsoft.com/office/drawing/2014/main" id="{DFAA69B5-8ADC-4B4D-813C-84D7C5D3F214}"/>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242290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A894-0BFC-4F65-9B30-866667610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C7BD2-99D1-4089-BF71-5927BA552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CFE0CA-7281-42ED-9D84-51723B1EE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DCDB95-4965-471F-B78F-30A4816C5924}"/>
              </a:ext>
            </a:extLst>
          </p:cNvPr>
          <p:cNvSpPr>
            <a:spLocks noGrp="1"/>
          </p:cNvSpPr>
          <p:nvPr>
            <p:ph type="dt" sz="half" idx="10"/>
          </p:nvPr>
        </p:nvSpPr>
        <p:spPr/>
        <p:txBody>
          <a:bodyPr/>
          <a:lstStyle/>
          <a:p>
            <a:r>
              <a:rPr lang="en-US"/>
              <a:t>2022-07-20</a:t>
            </a:r>
          </a:p>
        </p:txBody>
      </p:sp>
      <p:sp>
        <p:nvSpPr>
          <p:cNvPr id="6" name="Footer Placeholder 5">
            <a:extLst>
              <a:ext uri="{FF2B5EF4-FFF2-40B4-BE49-F238E27FC236}">
                <a16:creationId xmlns:a16="http://schemas.microsoft.com/office/drawing/2014/main" id="{E680A25B-EFA8-4D01-AC8A-98E8949F6732}"/>
              </a:ext>
            </a:extLst>
          </p:cNvPr>
          <p:cNvSpPr>
            <a:spLocks noGrp="1"/>
          </p:cNvSpPr>
          <p:nvPr>
            <p:ph type="ftr" sz="quarter" idx="11"/>
          </p:nvPr>
        </p:nvSpPr>
        <p:spPr/>
        <p:txBody>
          <a:bodyPr/>
          <a:lstStyle/>
          <a:p>
            <a:r>
              <a:rPr lang="en-US"/>
              <a:t>TPOT Technical Review</a:t>
            </a:r>
          </a:p>
        </p:txBody>
      </p:sp>
      <p:sp>
        <p:nvSpPr>
          <p:cNvPr id="7" name="Slide Number Placeholder 6">
            <a:extLst>
              <a:ext uri="{FF2B5EF4-FFF2-40B4-BE49-F238E27FC236}">
                <a16:creationId xmlns:a16="http://schemas.microsoft.com/office/drawing/2014/main" id="{DC8CF369-3FC5-4147-A93E-889A6188DD03}"/>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281498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0AB2A-D6EB-4B29-90FB-8211906D93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9F0902-F214-4CE1-BE36-0E482E640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5A9E9D-41A0-42FE-84B3-DDAFF12459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F26DC1-7E96-4FBD-A65A-588A78581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5318A-4F2D-4DE9-9E1F-8D0F115303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FD46D-7737-4E78-9EE0-D0AD26BC9ED8}"/>
              </a:ext>
            </a:extLst>
          </p:cNvPr>
          <p:cNvSpPr>
            <a:spLocks noGrp="1"/>
          </p:cNvSpPr>
          <p:nvPr>
            <p:ph type="dt" sz="half" idx="10"/>
          </p:nvPr>
        </p:nvSpPr>
        <p:spPr/>
        <p:txBody>
          <a:bodyPr/>
          <a:lstStyle/>
          <a:p>
            <a:r>
              <a:rPr lang="en-US"/>
              <a:t>2022-07-20</a:t>
            </a:r>
          </a:p>
        </p:txBody>
      </p:sp>
      <p:sp>
        <p:nvSpPr>
          <p:cNvPr id="8" name="Footer Placeholder 7">
            <a:extLst>
              <a:ext uri="{FF2B5EF4-FFF2-40B4-BE49-F238E27FC236}">
                <a16:creationId xmlns:a16="http://schemas.microsoft.com/office/drawing/2014/main" id="{61D5F540-6345-4BA6-94AA-13CD27B3345F}"/>
              </a:ext>
            </a:extLst>
          </p:cNvPr>
          <p:cNvSpPr>
            <a:spLocks noGrp="1"/>
          </p:cNvSpPr>
          <p:nvPr>
            <p:ph type="ftr" sz="quarter" idx="11"/>
          </p:nvPr>
        </p:nvSpPr>
        <p:spPr/>
        <p:txBody>
          <a:bodyPr/>
          <a:lstStyle/>
          <a:p>
            <a:r>
              <a:rPr lang="en-US"/>
              <a:t>TPOT Technical Review</a:t>
            </a:r>
          </a:p>
        </p:txBody>
      </p:sp>
      <p:sp>
        <p:nvSpPr>
          <p:cNvPr id="9" name="Slide Number Placeholder 8">
            <a:extLst>
              <a:ext uri="{FF2B5EF4-FFF2-40B4-BE49-F238E27FC236}">
                <a16:creationId xmlns:a16="http://schemas.microsoft.com/office/drawing/2014/main" id="{33D42DDF-F1BB-478F-B1EA-D8FD760B9CD8}"/>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29548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DF87-835D-4D8D-B79D-5EFF8DA1FC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B3026E-46D4-4CDD-BF08-856AEA43C6E7}"/>
              </a:ext>
            </a:extLst>
          </p:cNvPr>
          <p:cNvSpPr>
            <a:spLocks noGrp="1"/>
          </p:cNvSpPr>
          <p:nvPr>
            <p:ph type="dt" sz="half" idx="10"/>
          </p:nvPr>
        </p:nvSpPr>
        <p:spPr/>
        <p:txBody>
          <a:bodyPr/>
          <a:lstStyle/>
          <a:p>
            <a:r>
              <a:rPr lang="en-US"/>
              <a:t>2022-07-20</a:t>
            </a:r>
          </a:p>
        </p:txBody>
      </p:sp>
      <p:sp>
        <p:nvSpPr>
          <p:cNvPr id="4" name="Footer Placeholder 3">
            <a:extLst>
              <a:ext uri="{FF2B5EF4-FFF2-40B4-BE49-F238E27FC236}">
                <a16:creationId xmlns:a16="http://schemas.microsoft.com/office/drawing/2014/main" id="{1340C688-F2EB-4415-A2F8-BDD62A132FF3}"/>
              </a:ext>
            </a:extLst>
          </p:cNvPr>
          <p:cNvSpPr>
            <a:spLocks noGrp="1"/>
          </p:cNvSpPr>
          <p:nvPr>
            <p:ph type="ftr" sz="quarter" idx="11"/>
          </p:nvPr>
        </p:nvSpPr>
        <p:spPr/>
        <p:txBody>
          <a:bodyPr/>
          <a:lstStyle/>
          <a:p>
            <a:r>
              <a:rPr lang="en-US"/>
              <a:t>TPOT Technical Review</a:t>
            </a:r>
          </a:p>
        </p:txBody>
      </p:sp>
      <p:sp>
        <p:nvSpPr>
          <p:cNvPr id="5" name="Slide Number Placeholder 4">
            <a:extLst>
              <a:ext uri="{FF2B5EF4-FFF2-40B4-BE49-F238E27FC236}">
                <a16:creationId xmlns:a16="http://schemas.microsoft.com/office/drawing/2014/main" id="{BEF8A16A-2D2C-4F7A-A04F-CC0F20D02FA3}"/>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334302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B8EA0-6E7F-46D3-9484-9226E44F2105}"/>
              </a:ext>
            </a:extLst>
          </p:cNvPr>
          <p:cNvSpPr>
            <a:spLocks noGrp="1"/>
          </p:cNvSpPr>
          <p:nvPr>
            <p:ph type="dt" sz="half" idx="10"/>
          </p:nvPr>
        </p:nvSpPr>
        <p:spPr/>
        <p:txBody>
          <a:bodyPr/>
          <a:lstStyle/>
          <a:p>
            <a:r>
              <a:rPr lang="en-US"/>
              <a:t>2022-07-20</a:t>
            </a:r>
          </a:p>
        </p:txBody>
      </p:sp>
      <p:sp>
        <p:nvSpPr>
          <p:cNvPr id="3" name="Footer Placeholder 2">
            <a:extLst>
              <a:ext uri="{FF2B5EF4-FFF2-40B4-BE49-F238E27FC236}">
                <a16:creationId xmlns:a16="http://schemas.microsoft.com/office/drawing/2014/main" id="{570BD1A1-EC3A-4389-80C5-06925A56CAE4}"/>
              </a:ext>
            </a:extLst>
          </p:cNvPr>
          <p:cNvSpPr>
            <a:spLocks noGrp="1"/>
          </p:cNvSpPr>
          <p:nvPr>
            <p:ph type="ftr" sz="quarter" idx="11"/>
          </p:nvPr>
        </p:nvSpPr>
        <p:spPr/>
        <p:txBody>
          <a:bodyPr/>
          <a:lstStyle/>
          <a:p>
            <a:r>
              <a:rPr lang="en-US"/>
              <a:t>TPOT Technical Review</a:t>
            </a:r>
          </a:p>
        </p:txBody>
      </p:sp>
      <p:sp>
        <p:nvSpPr>
          <p:cNvPr id="4" name="Slide Number Placeholder 3">
            <a:extLst>
              <a:ext uri="{FF2B5EF4-FFF2-40B4-BE49-F238E27FC236}">
                <a16:creationId xmlns:a16="http://schemas.microsoft.com/office/drawing/2014/main" id="{42CF28EA-C1A8-4D08-A498-8455CD29D3F4}"/>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333378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3DA9-17D9-42B5-9B2D-C2D8718A61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77C839-92EF-47CA-8BF8-F1513D2F99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99504B-BC2F-461D-B443-0BF7C8580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EDBF9-26B8-4D23-886C-70A70625729F}"/>
              </a:ext>
            </a:extLst>
          </p:cNvPr>
          <p:cNvSpPr>
            <a:spLocks noGrp="1"/>
          </p:cNvSpPr>
          <p:nvPr>
            <p:ph type="dt" sz="half" idx="10"/>
          </p:nvPr>
        </p:nvSpPr>
        <p:spPr/>
        <p:txBody>
          <a:bodyPr/>
          <a:lstStyle/>
          <a:p>
            <a:r>
              <a:rPr lang="en-US"/>
              <a:t>2022-07-20</a:t>
            </a:r>
          </a:p>
        </p:txBody>
      </p:sp>
      <p:sp>
        <p:nvSpPr>
          <p:cNvPr id="6" name="Footer Placeholder 5">
            <a:extLst>
              <a:ext uri="{FF2B5EF4-FFF2-40B4-BE49-F238E27FC236}">
                <a16:creationId xmlns:a16="http://schemas.microsoft.com/office/drawing/2014/main" id="{8012DEFA-DFEB-4BBC-A240-2DA5F31140FA}"/>
              </a:ext>
            </a:extLst>
          </p:cNvPr>
          <p:cNvSpPr>
            <a:spLocks noGrp="1"/>
          </p:cNvSpPr>
          <p:nvPr>
            <p:ph type="ftr" sz="quarter" idx="11"/>
          </p:nvPr>
        </p:nvSpPr>
        <p:spPr/>
        <p:txBody>
          <a:bodyPr/>
          <a:lstStyle/>
          <a:p>
            <a:r>
              <a:rPr lang="en-US"/>
              <a:t>TPOT Technical Review</a:t>
            </a:r>
          </a:p>
        </p:txBody>
      </p:sp>
      <p:sp>
        <p:nvSpPr>
          <p:cNvPr id="7" name="Slide Number Placeholder 6">
            <a:extLst>
              <a:ext uri="{FF2B5EF4-FFF2-40B4-BE49-F238E27FC236}">
                <a16:creationId xmlns:a16="http://schemas.microsoft.com/office/drawing/2014/main" id="{6C4C3D7D-26EC-4CA7-9867-2570B10DE0D6}"/>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4144529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68D6-0508-49DF-946A-C7F3BE637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ED6C5-3D04-4297-BDA6-97566327E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07288C-E9EC-495F-AEFF-ABB0F4CDE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F3C9E9-176A-482F-94A0-09A7D66404EF}"/>
              </a:ext>
            </a:extLst>
          </p:cNvPr>
          <p:cNvSpPr>
            <a:spLocks noGrp="1"/>
          </p:cNvSpPr>
          <p:nvPr>
            <p:ph type="dt" sz="half" idx="10"/>
          </p:nvPr>
        </p:nvSpPr>
        <p:spPr/>
        <p:txBody>
          <a:bodyPr/>
          <a:lstStyle/>
          <a:p>
            <a:r>
              <a:rPr lang="en-US"/>
              <a:t>2022-07-20</a:t>
            </a:r>
          </a:p>
        </p:txBody>
      </p:sp>
      <p:sp>
        <p:nvSpPr>
          <p:cNvPr id="6" name="Footer Placeholder 5">
            <a:extLst>
              <a:ext uri="{FF2B5EF4-FFF2-40B4-BE49-F238E27FC236}">
                <a16:creationId xmlns:a16="http://schemas.microsoft.com/office/drawing/2014/main" id="{37B62A63-05DB-4703-A4AF-4321F6C4820E}"/>
              </a:ext>
            </a:extLst>
          </p:cNvPr>
          <p:cNvSpPr>
            <a:spLocks noGrp="1"/>
          </p:cNvSpPr>
          <p:nvPr>
            <p:ph type="ftr" sz="quarter" idx="11"/>
          </p:nvPr>
        </p:nvSpPr>
        <p:spPr/>
        <p:txBody>
          <a:bodyPr/>
          <a:lstStyle/>
          <a:p>
            <a:r>
              <a:rPr lang="en-US"/>
              <a:t>TPOT Technical Review</a:t>
            </a:r>
          </a:p>
        </p:txBody>
      </p:sp>
      <p:sp>
        <p:nvSpPr>
          <p:cNvPr id="7" name="Slide Number Placeholder 6">
            <a:extLst>
              <a:ext uri="{FF2B5EF4-FFF2-40B4-BE49-F238E27FC236}">
                <a16:creationId xmlns:a16="http://schemas.microsoft.com/office/drawing/2014/main" id="{22536EB8-1DA1-4997-BFA7-E65F2472ADD2}"/>
              </a:ext>
            </a:extLst>
          </p:cNvPr>
          <p:cNvSpPr>
            <a:spLocks noGrp="1"/>
          </p:cNvSpPr>
          <p:nvPr>
            <p:ph type="sldNum" sz="quarter" idx="12"/>
          </p:nvPr>
        </p:nvSpPr>
        <p:spPr/>
        <p:txBody>
          <a:bodyPr/>
          <a:lstStyle/>
          <a:p>
            <a:fld id="{7131CAC5-E6F2-4BA5-8FC4-D6C12488D402}" type="slidenum">
              <a:rPr lang="en-US" smtClean="0"/>
              <a:t>‹#›</a:t>
            </a:fld>
            <a:endParaRPr lang="en-US"/>
          </a:p>
        </p:txBody>
      </p:sp>
    </p:spTree>
    <p:extLst>
      <p:ext uri="{BB962C8B-B14F-4D97-AF65-F5344CB8AC3E}">
        <p14:creationId xmlns:p14="http://schemas.microsoft.com/office/powerpoint/2010/main" val="379778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5B340-2D7C-49F2-8D77-7AAB2376AE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42A20C-2093-4F06-AB0B-C5996F6F2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7C219-A23B-4C1B-81D8-D8DF88758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2022-07-20</a:t>
            </a:r>
          </a:p>
        </p:txBody>
      </p:sp>
      <p:sp>
        <p:nvSpPr>
          <p:cNvPr id="5" name="Footer Placeholder 4">
            <a:extLst>
              <a:ext uri="{FF2B5EF4-FFF2-40B4-BE49-F238E27FC236}">
                <a16:creationId xmlns:a16="http://schemas.microsoft.com/office/drawing/2014/main" id="{E9BA50FF-C8C2-4343-BD6F-6B326392C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TPOT Technical Review</a:t>
            </a:r>
          </a:p>
        </p:txBody>
      </p:sp>
      <p:sp>
        <p:nvSpPr>
          <p:cNvPr id="6" name="Slide Number Placeholder 5">
            <a:extLst>
              <a:ext uri="{FF2B5EF4-FFF2-40B4-BE49-F238E27FC236}">
                <a16:creationId xmlns:a16="http://schemas.microsoft.com/office/drawing/2014/main" id="{95045DBA-526E-4383-860D-31DEBB3C19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1CAC5-E6F2-4BA5-8FC4-D6C12488D402}" type="slidenum">
              <a:rPr lang="en-US" smtClean="0"/>
              <a:t>‹#›</a:t>
            </a:fld>
            <a:endParaRPr lang="en-US"/>
          </a:p>
        </p:txBody>
      </p:sp>
    </p:spTree>
    <p:extLst>
      <p:ext uri="{BB962C8B-B14F-4D97-AF65-F5344CB8AC3E}">
        <p14:creationId xmlns:p14="http://schemas.microsoft.com/office/powerpoint/2010/main" val="55554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indico.bnl.gov/event/10922/" TargetMode="Externa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3F03-BAA7-4A07-9961-4D2ECE56E6DC}"/>
              </a:ext>
            </a:extLst>
          </p:cNvPr>
          <p:cNvSpPr>
            <a:spLocks noGrp="1"/>
          </p:cNvSpPr>
          <p:nvPr>
            <p:ph type="ctrTitle"/>
          </p:nvPr>
        </p:nvSpPr>
        <p:spPr/>
        <p:txBody>
          <a:bodyPr/>
          <a:lstStyle/>
          <a:p>
            <a:r>
              <a:rPr lang="en-US" dirty="0"/>
              <a:t>TPOT Gas and Cooling System	</a:t>
            </a:r>
          </a:p>
        </p:txBody>
      </p:sp>
      <p:sp>
        <p:nvSpPr>
          <p:cNvPr id="3" name="Subtitle 2">
            <a:extLst>
              <a:ext uri="{FF2B5EF4-FFF2-40B4-BE49-F238E27FC236}">
                <a16:creationId xmlns:a16="http://schemas.microsoft.com/office/drawing/2014/main" id="{FA0001EA-F617-4A5A-A02B-709E7A6B2114}"/>
              </a:ext>
            </a:extLst>
          </p:cNvPr>
          <p:cNvSpPr>
            <a:spLocks noGrp="1"/>
          </p:cNvSpPr>
          <p:nvPr>
            <p:ph type="subTitle" idx="1"/>
          </p:nvPr>
        </p:nvSpPr>
        <p:spPr/>
        <p:txBody>
          <a:bodyPr/>
          <a:lstStyle/>
          <a:p>
            <a:r>
              <a:rPr lang="en-US" dirty="0"/>
              <a:t>Robert Pisani*</a:t>
            </a:r>
          </a:p>
          <a:p>
            <a:r>
              <a:rPr lang="en-US" dirty="0"/>
              <a:t>July 20, 2022</a:t>
            </a:r>
          </a:p>
        </p:txBody>
      </p:sp>
      <p:sp>
        <p:nvSpPr>
          <p:cNvPr id="4" name="Date Placeholder 3">
            <a:extLst>
              <a:ext uri="{FF2B5EF4-FFF2-40B4-BE49-F238E27FC236}">
                <a16:creationId xmlns:a16="http://schemas.microsoft.com/office/drawing/2014/main" id="{ACC985AA-691A-4478-B222-9ACECBFD532C}"/>
              </a:ext>
            </a:extLst>
          </p:cNvPr>
          <p:cNvSpPr>
            <a:spLocks noGrp="1"/>
          </p:cNvSpPr>
          <p:nvPr>
            <p:ph type="dt" sz="half" idx="10"/>
          </p:nvPr>
        </p:nvSpPr>
        <p:spPr/>
        <p:txBody>
          <a:bodyPr/>
          <a:lstStyle/>
          <a:p>
            <a:r>
              <a:rPr lang="en-US"/>
              <a:t>2022-07-20</a:t>
            </a:r>
            <a:endParaRPr lang="en-US" dirty="0"/>
          </a:p>
        </p:txBody>
      </p:sp>
      <p:sp>
        <p:nvSpPr>
          <p:cNvPr id="5" name="Footer Placeholder 4">
            <a:extLst>
              <a:ext uri="{FF2B5EF4-FFF2-40B4-BE49-F238E27FC236}">
                <a16:creationId xmlns:a16="http://schemas.microsoft.com/office/drawing/2014/main" id="{A86E6698-1F6B-412C-AE01-F09606D12BA7}"/>
              </a:ext>
            </a:extLst>
          </p:cNvPr>
          <p:cNvSpPr>
            <a:spLocks noGrp="1"/>
          </p:cNvSpPr>
          <p:nvPr>
            <p:ph type="ftr" sz="quarter" idx="11"/>
          </p:nvPr>
        </p:nvSpPr>
        <p:spPr/>
        <p:txBody>
          <a:bodyPr/>
          <a:lstStyle/>
          <a:p>
            <a:r>
              <a:rPr lang="en-US"/>
              <a:t>TPOT Technical Review</a:t>
            </a:r>
          </a:p>
        </p:txBody>
      </p:sp>
      <p:sp>
        <p:nvSpPr>
          <p:cNvPr id="6" name="Slide Number Placeholder 5">
            <a:extLst>
              <a:ext uri="{FF2B5EF4-FFF2-40B4-BE49-F238E27FC236}">
                <a16:creationId xmlns:a16="http://schemas.microsoft.com/office/drawing/2014/main" id="{B9E519AA-6638-428F-9D04-262FAFD7A285}"/>
              </a:ext>
            </a:extLst>
          </p:cNvPr>
          <p:cNvSpPr>
            <a:spLocks noGrp="1"/>
          </p:cNvSpPr>
          <p:nvPr>
            <p:ph type="sldNum" sz="quarter" idx="12"/>
          </p:nvPr>
        </p:nvSpPr>
        <p:spPr/>
        <p:txBody>
          <a:bodyPr/>
          <a:lstStyle/>
          <a:p>
            <a:fld id="{7131CAC5-E6F2-4BA5-8FC4-D6C12488D402}" type="slidenum">
              <a:rPr lang="en-US" smtClean="0"/>
              <a:t>1</a:t>
            </a:fld>
            <a:endParaRPr lang="en-US"/>
          </a:p>
        </p:txBody>
      </p:sp>
      <p:sp>
        <p:nvSpPr>
          <p:cNvPr id="7" name="TextBox 6">
            <a:extLst>
              <a:ext uri="{FF2B5EF4-FFF2-40B4-BE49-F238E27FC236}">
                <a16:creationId xmlns:a16="http://schemas.microsoft.com/office/drawing/2014/main" id="{92501217-3EEC-73CD-6A76-2690D9CC4CA4}"/>
              </a:ext>
            </a:extLst>
          </p:cNvPr>
          <p:cNvSpPr txBox="1"/>
          <p:nvPr/>
        </p:nvSpPr>
        <p:spPr>
          <a:xfrm>
            <a:off x="9037397" y="5971032"/>
            <a:ext cx="2316403" cy="307777"/>
          </a:xfrm>
          <a:prstGeom prst="rect">
            <a:avLst/>
          </a:prstGeom>
          <a:noFill/>
        </p:spPr>
        <p:txBody>
          <a:bodyPr wrap="none" rtlCol="0">
            <a:spAutoFit/>
          </a:bodyPr>
          <a:lstStyle/>
          <a:p>
            <a:r>
              <a:rPr lang="en-US" sz="1400" dirty="0"/>
              <a:t>*presented by John Haggerty</a:t>
            </a:r>
          </a:p>
        </p:txBody>
      </p:sp>
    </p:spTree>
    <p:extLst>
      <p:ext uri="{BB962C8B-B14F-4D97-AF65-F5344CB8AC3E}">
        <p14:creationId xmlns:p14="http://schemas.microsoft.com/office/powerpoint/2010/main" val="146574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372">
            <a:extLst>
              <a:ext uri="{FF2B5EF4-FFF2-40B4-BE49-F238E27FC236}">
                <a16:creationId xmlns:a16="http://schemas.microsoft.com/office/drawing/2014/main" id="{08514F86-3FEE-54EC-FB14-93F737186494}"/>
              </a:ext>
            </a:extLst>
          </p:cNvPr>
          <p:cNvPicPr>
            <a:picLocks noChangeAspect="1"/>
          </p:cNvPicPr>
          <p:nvPr/>
        </p:nvPicPr>
        <p:blipFill>
          <a:blip r:embed="rId3"/>
          <a:stretch>
            <a:fillRect/>
          </a:stretch>
        </p:blipFill>
        <p:spPr>
          <a:xfrm rot="10800000">
            <a:off x="8321419" y="3828941"/>
            <a:ext cx="237203" cy="462204"/>
          </a:xfrm>
          <a:prstGeom prst="rect">
            <a:avLst/>
          </a:prstGeom>
        </p:spPr>
      </p:pic>
      <p:pic>
        <p:nvPicPr>
          <p:cNvPr id="293" name="Picture 292">
            <a:extLst>
              <a:ext uri="{FF2B5EF4-FFF2-40B4-BE49-F238E27FC236}">
                <a16:creationId xmlns:a16="http://schemas.microsoft.com/office/drawing/2014/main" id="{9F2B9BFA-7FB4-3A5D-EC7A-99A02E3DB3C8}"/>
              </a:ext>
            </a:extLst>
          </p:cNvPr>
          <p:cNvPicPr>
            <a:picLocks noChangeAspect="1"/>
          </p:cNvPicPr>
          <p:nvPr/>
        </p:nvPicPr>
        <p:blipFill rotWithShape="1">
          <a:blip r:embed="rId4"/>
          <a:srcRect t="2135"/>
          <a:stretch/>
        </p:blipFill>
        <p:spPr>
          <a:xfrm>
            <a:off x="4908630" y="2521273"/>
            <a:ext cx="1505909" cy="1364588"/>
          </a:xfrm>
          <a:prstGeom prst="rect">
            <a:avLst/>
          </a:prstGeom>
        </p:spPr>
      </p:pic>
      <p:cxnSp>
        <p:nvCxnSpPr>
          <p:cNvPr id="128" name="Straight Connector 127">
            <a:extLst>
              <a:ext uri="{FF2B5EF4-FFF2-40B4-BE49-F238E27FC236}">
                <a16:creationId xmlns:a16="http://schemas.microsoft.com/office/drawing/2014/main" id="{0D580BC0-D181-BD88-5962-C032E3DE4C43}"/>
              </a:ext>
            </a:extLst>
          </p:cNvPr>
          <p:cNvCxnSpPr>
            <a:cxnSpLocks/>
          </p:cNvCxnSpPr>
          <p:nvPr/>
        </p:nvCxnSpPr>
        <p:spPr>
          <a:xfrm flipV="1">
            <a:off x="3412714" y="3822990"/>
            <a:ext cx="5041677" cy="52772"/>
          </a:xfrm>
          <a:prstGeom prst="line">
            <a:avLst/>
          </a:prstGeom>
          <a:ln w="57150" cap="rnd">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0F387076-A689-2C9F-C23E-A34281BA8581}"/>
              </a:ext>
            </a:extLst>
          </p:cNvPr>
          <p:cNvCxnSpPr>
            <a:cxnSpLocks/>
          </p:cNvCxnSpPr>
          <p:nvPr/>
        </p:nvCxnSpPr>
        <p:spPr>
          <a:xfrm flipH="1">
            <a:off x="2041942" y="3836439"/>
            <a:ext cx="10567" cy="1268787"/>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3" name="Picture 2">
            <a:extLst>
              <a:ext uri="{FF2B5EF4-FFF2-40B4-BE49-F238E27FC236}">
                <a16:creationId xmlns:a16="http://schemas.microsoft.com/office/drawing/2014/main" id="{DD0CA82B-83FD-478C-B4C9-561FD71AF1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98735" y="473794"/>
            <a:ext cx="982923" cy="75408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EC805B3-2677-42A6-AC9E-A96E3F58AF2E}"/>
              </a:ext>
            </a:extLst>
          </p:cNvPr>
          <p:cNvCxnSpPr/>
          <p:nvPr/>
        </p:nvCxnSpPr>
        <p:spPr>
          <a:xfrm>
            <a:off x="152400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074" name="Picture 2" descr="Maximum Portable Chiller Water-Cooled"/>
          <p:cNvPicPr>
            <a:picLocks noChangeAspect="1" noChangeArrowheads="1"/>
          </p:cNvPicPr>
          <p:nvPr/>
        </p:nvPicPr>
        <p:blipFill>
          <a:blip r:embed="rId6" cstate="print"/>
          <a:srcRect b="32903"/>
          <a:stretch>
            <a:fillRect/>
          </a:stretch>
        </p:blipFill>
        <p:spPr bwMode="auto">
          <a:xfrm>
            <a:off x="7510635" y="5435805"/>
            <a:ext cx="1295400" cy="1347216"/>
          </a:xfrm>
          <a:prstGeom prst="rect">
            <a:avLst/>
          </a:prstGeom>
          <a:noFill/>
        </p:spPr>
      </p:pic>
      <p:sp>
        <p:nvSpPr>
          <p:cNvPr id="234" name="TextBox 233"/>
          <p:cNvSpPr txBox="1"/>
          <p:nvPr/>
        </p:nvSpPr>
        <p:spPr>
          <a:xfrm>
            <a:off x="8150776" y="4718753"/>
            <a:ext cx="1930727" cy="646331"/>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900"/>
              <a:t>External Chiller required to control temp below 18C.  Use current Advantage Chiller M1-5W-SP 5 ton capacity at 10C (17kWatt)</a:t>
            </a:r>
          </a:p>
        </p:txBody>
      </p:sp>
      <p:cxnSp>
        <p:nvCxnSpPr>
          <p:cNvPr id="596" name="Straight Connector 595"/>
          <p:cNvCxnSpPr>
            <a:cxnSpLocks/>
          </p:cNvCxnSpPr>
          <p:nvPr/>
        </p:nvCxnSpPr>
        <p:spPr>
          <a:xfrm flipH="1">
            <a:off x="2050346" y="5065693"/>
            <a:ext cx="3439303" cy="18074"/>
          </a:xfrm>
          <a:prstGeom prst="line">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10776139" y="527904"/>
            <a:ext cx="1132639"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spAutoFit/>
          </a:bodyPr>
          <a:lstStyle/>
          <a:p>
            <a:r>
              <a:rPr lang="en-US" sz="1200" dirty="0"/>
              <a:t>Very Few Flowmeters to reduce restrictions.  CDU measures total flow of each loop and monitors for leaks and loads</a:t>
            </a:r>
          </a:p>
        </p:txBody>
      </p:sp>
      <p:pic>
        <p:nvPicPr>
          <p:cNvPr id="14" name="Picture 13">
            <a:extLst>
              <a:ext uri="{FF2B5EF4-FFF2-40B4-BE49-F238E27FC236}">
                <a16:creationId xmlns:a16="http://schemas.microsoft.com/office/drawing/2014/main" id="{C0CAF050-0C0C-4717-A63C-56DCAB136C88}"/>
              </a:ext>
            </a:extLst>
          </p:cNvPr>
          <p:cNvPicPr>
            <a:picLocks noChangeAspect="1"/>
          </p:cNvPicPr>
          <p:nvPr/>
        </p:nvPicPr>
        <p:blipFill>
          <a:blip r:embed="rId7"/>
          <a:stretch>
            <a:fillRect/>
          </a:stretch>
        </p:blipFill>
        <p:spPr>
          <a:xfrm>
            <a:off x="5610866" y="4021435"/>
            <a:ext cx="1026764" cy="1859640"/>
          </a:xfrm>
          <a:prstGeom prst="rect">
            <a:avLst/>
          </a:prstGeom>
        </p:spPr>
      </p:pic>
      <p:cxnSp>
        <p:nvCxnSpPr>
          <p:cNvPr id="585" name="Straight Connector 584">
            <a:extLst>
              <a:ext uri="{FF2B5EF4-FFF2-40B4-BE49-F238E27FC236}">
                <a16:creationId xmlns:a16="http://schemas.microsoft.com/office/drawing/2014/main" id="{0BE0B2E5-317E-468E-A1EE-E90A4E34E4A5}"/>
              </a:ext>
            </a:extLst>
          </p:cNvPr>
          <p:cNvCxnSpPr>
            <a:cxnSpLocks/>
          </p:cNvCxnSpPr>
          <p:nvPr/>
        </p:nvCxnSpPr>
        <p:spPr>
          <a:xfrm flipV="1">
            <a:off x="6677636" y="4304012"/>
            <a:ext cx="3320514" cy="11289"/>
          </a:xfrm>
          <a:prstGeom prst="line">
            <a:avLst/>
          </a:prstGeom>
          <a:ln w="57150" cap="rnd">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8" name="Elbow Connector 415">
            <a:extLst>
              <a:ext uri="{FF2B5EF4-FFF2-40B4-BE49-F238E27FC236}">
                <a16:creationId xmlns:a16="http://schemas.microsoft.com/office/drawing/2014/main" id="{BC142AD0-330F-494F-BD38-D8FAA8EFE893}"/>
              </a:ext>
            </a:extLst>
          </p:cNvPr>
          <p:cNvCxnSpPr>
            <a:cxnSpLocks/>
          </p:cNvCxnSpPr>
          <p:nvPr/>
        </p:nvCxnSpPr>
        <p:spPr>
          <a:xfrm rot="10800000">
            <a:off x="5998680" y="5664139"/>
            <a:ext cx="1630098" cy="656245"/>
          </a:xfrm>
          <a:prstGeom prst="bentConnector3">
            <a:avLst>
              <a:gd name="adj1" fmla="val 100752"/>
            </a:avLst>
          </a:prstGeom>
          <a:ln w="603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1" name="TextBox 620">
            <a:extLst>
              <a:ext uri="{FF2B5EF4-FFF2-40B4-BE49-F238E27FC236}">
                <a16:creationId xmlns:a16="http://schemas.microsoft.com/office/drawing/2014/main" id="{58CE6774-9C8B-4714-9F7D-89A6E1187887}"/>
              </a:ext>
            </a:extLst>
          </p:cNvPr>
          <p:cNvSpPr txBox="1"/>
          <p:nvPr/>
        </p:nvSpPr>
        <p:spPr>
          <a:xfrm>
            <a:off x="1852526" y="5241092"/>
            <a:ext cx="3533724" cy="120032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1200"/>
              <a:t>CF-CDU300,   300 lpm total at 1/2bar (7.25psi) 300kW</a:t>
            </a:r>
          </a:p>
          <a:p>
            <a:r>
              <a:rPr lang="en-US" sz="1200"/>
              <a:t>-Can supply 75 lpm per loop assuming 7.5 psi pressure drop.  </a:t>
            </a:r>
            <a:endParaRPr lang="en-US" sz="1200">
              <a:cs typeface="Calibri"/>
            </a:endParaRPr>
          </a:p>
          <a:p>
            <a:r>
              <a:rPr lang="en-US" sz="1200"/>
              <a:t>-We will need 28lpm per loop and will see less than 3 psi drop on detector. (confirmed in lab and </a:t>
            </a:r>
            <a:r>
              <a:rPr lang="en-US" sz="1200" err="1"/>
              <a:t>PipeFlow</a:t>
            </a:r>
            <a:r>
              <a:rPr lang="en-US" sz="1200"/>
              <a:t>). This will give a temp rise of about 2C in the coolant</a:t>
            </a:r>
            <a:endParaRPr lang="en-US" sz="1200">
              <a:cs typeface="Calibri"/>
            </a:endParaRPr>
          </a:p>
        </p:txBody>
      </p:sp>
      <p:cxnSp>
        <p:nvCxnSpPr>
          <p:cNvPr id="164" name="Straight Connector 163">
            <a:extLst>
              <a:ext uri="{FF2B5EF4-FFF2-40B4-BE49-F238E27FC236}">
                <a16:creationId xmlns:a16="http://schemas.microsoft.com/office/drawing/2014/main" id="{1B947A2B-6ED3-4204-910A-194BB3801B4B}"/>
              </a:ext>
            </a:extLst>
          </p:cNvPr>
          <p:cNvCxnSpPr>
            <a:cxnSpLocks/>
          </p:cNvCxnSpPr>
          <p:nvPr/>
        </p:nvCxnSpPr>
        <p:spPr>
          <a:xfrm flipV="1">
            <a:off x="7087429" y="1480174"/>
            <a:ext cx="3847" cy="319924"/>
          </a:xfrm>
          <a:prstGeom prst="line">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90242DB-4F1F-4983-A02F-FBCD71DD4EBE}"/>
              </a:ext>
            </a:extLst>
          </p:cNvPr>
          <p:cNvCxnSpPr>
            <a:cxnSpLocks/>
          </p:cNvCxnSpPr>
          <p:nvPr/>
        </p:nvCxnSpPr>
        <p:spPr>
          <a:xfrm flipH="1">
            <a:off x="6096000" y="1779084"/>
            <a:ext cx="991430" cy="0"/>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532B8DE2-716B-4842-8424-69F8C34BD4B2}"/>
              </a:ext>
            </a:extLst>
          </p:cNvPr>
          <p:cNvGrpSpPr>
            <a:grpSpLocks noChangeAspect="1"/>
          </p:cNvGrpSpPr>
          <p:nvPr/>
        </p:nvGrpSpPr>
        <p:grpSpPr>
          <a:xfrm rot="2692775">
            <a:off x="5868186" y="280589"/>
            <a:ext cx="1216052" cy="1200500"/>
            <a:chOff x="2054096" y="2010833"/>
            <a:chExt cx="4375410" cy="4132902"/>
          </a:xfrm>
        </p:grpSpPr>
        <p:sp>
          <p:nvSpPr>
            <p:cNvPr id="183" name="Oval 182">
              <a:extLst>
                <a:ext uri="{FF2B5EF4-FFF2-40B4-BE49-F238E27FC236}">
                  <a16:creationId xmlns:a16="http://schemas.microsoft.com/office/drawing/2014/main" id="{B86710A1-70D6-4416-8283-E287D6D215E0}"/>
                </a:ext>
              </a:extLst>
            </p:cNvPr>
            <p:cNvSpPr/>
            <p:nvPr/>
          </p:nvSpPr>
          <p:spPr>
            <a:xfrm>
              <a:off x="2324101" y="2302005"/>
              <a:ext cx="3814233" cy="3550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117A3D78-CF39-40FE-9781-79AA41085145}"/>
                </a:ext>
              </a:extLst>
            </p:cNvPr>
            <p:cNvCxnSpPr>
              <a:cxnSpLocks/>
              <a:stCxn id="183" idx="0"/>
            </p:cNvCxnSpPr>
            <p:nvPr/>
          </p:nvCxnSpPr>
          <p:spPr>
            <a:xfrm flipH="1" flipV="1">
              <a:off x="4231217" y="2010833"/>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894AFF1-46C0-4C5B-B828-4F7B35EA884C}"/>
                </a:ext>
              </a:extLst>
            </p:cNvPr>
            <p:cNvCxnSpPr>
              <a:cxnSpLocks/>
            </p:cNvCxnSpPr>
            <p:nvPr/>
          </p:nvCxnSpPr>
          <p:spPr>
            <a:xfrm rot="16200000" flipH="1" flipV="1">
              <a:off x="2199681" y="3931698"/>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0F00A3C-D6F0-40F2-B521-C74AE0463646}"/>
                </a:ext>
              </a:extLst>
            </p:cNvPr>
            <p:cNvCxnSpPr>
              <a:cxnSpLocks/>
            </p:cNvCxnSpPr>
            <p:nvPr/>
          </p:nvCxnSpPr>
          <p:spPr>
            <a:xfrm rot="16200000" flipH="1" flipV="1">
              <a:off x="6283919" y="3931698"/>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F96076D-9790-4424-8360-8CF5E21351CD}"/>
                </a:ext>
              </a:extLst>
            </p:cNvPr>
            <p:cNvCxnSpPr>
              <a:cxnSpLocks/>
            </p:cNvCxnSpPr>
            <p:nvPr/>
          </p:nvCxnSpPr>
          <p:spPr>
            <a:xfrm flipH="1" flipV="1">
              <a:off x="4229100" y="5852563"/>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41C5D6B1-8448-44F7-AC72-CF24A0ECCAC2}"/>
              </a:ext>
            </a:extLst>
          </p:cNvPr>
          <p:cNvGrpSpPr/>
          <p:nvPr/>
        </p:nvGrpSpPr>
        <p:grpSpPr>
          <a:xfrm>
            <a:off x="5831902" y="320051"/>
            <a:ext cx="1284412" cy="1207884"/>
            <a:chOff x="4307902" y="320051"/>
            <a:chExt cx="1284412" cy="1207884"/>
          </a:xfrm>
        </p:grpSpPr>
        <p:sp>
          <p:nvSpPr>
            <p:cNvPr id="189" name="Arrow: Down 188">
              <a:extLst>
                <a:ext uri="{FF2B5EF4-FFF2-40B4-BE49-F238E27FC236}">
                  <a16:creationId xmlns:a16="http://schemas.microsoft.com/office/drawing/2014/main" id="{66C20912-DCC0-4599-B282-1FDAF4507703}"/>
                </a:ext>
              </a:extLst>
            </p:cNvPr>
            <p:cNvSpPr/>
            <p:nvPr/>
          </p:nvSpPr>
          <p:spPr>
            <a:xfrm rot="2944699">
              <a:off x="4371795" y="1290915"/>
              <a:ext cx="93591" cy="2213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Arrow: Down 189">
              <a:extLst>
                <a:ext uri="{FF2B5EF4-FFF2-40B4-BE49-F238E27FC236}">
                  <a16:creationId xmlns:a16="http://schemas.microsoft.com/office/drawing/2014/main" id="{C1725A12-AFF3-49FB-8F9D-080F73394F6F}"/>
                </a:ext>
              </a:extLst>
            </p:cNvPr>
            <p:cNvSpPr/>
            <p:nvPr/>
          </p:nvSpPr>
          <p:spPr>
            <a:xfrm rot="18895589">
              <a:off x="4389000" y="258922"/>
              <a:ext cx="93591" cy="22137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Arrow: Down 190">
              <a:extLst>
                <a:ext uri="{FF2B5EF4-FFF2-40B4-BE49-F238E27FC236}">
                  <a16:creationId xmlns:a16="http://schemas.microsoft.com/office/drawing/2014/main" id="{35EAC96D-4C69-409D-9054-AD6EF68B27EA}"/>
                </a:ext>
              </a:extLst>
            </p:cNvPr>
            <p:cNvSpPr/>
            <p:nvPr/>
          </p:nvSpPr>
          <p:spPr>
            <a:xfrm rot="13699383">
              <a:off x="5434829" y="256158"/>
              <a:ext cx="93591" cy="2213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Arrow: Down 191">
              <a:extLst>
                <a:ext uri="{FF2B5EF4-FFF2-40B4-BE49-F238E27FC236}">
                  <a16:creationId xmlns:a16="http://schemas.microsoft.com/office/drawing/2014/main" id="{04054896-0C8D-4254-AD4F-AB7208F268F9}"/>
                </a:ext>
              </a:extLst>
            </p:cNvPr>
            <p:cNvSpPr/>
            <p:nvPr/>
          </p:nvSpPr>
          <p:spPr>
            <a:xfrm rot="8119596">
              <a:off x="5429546" y="1306557"/>
              <a:ext cx="93591" cy="22137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0" name="Straight Connector 199">
            <a:extLst>
              <a:ext uri="{FF2B5EF4-FFF2-40B4-BE49-F238E27FC236}">
                <a16:creationId xmlns:a16="http://schemas.microsoft.com/office/drawing/2014/main" id="{0BE11B14-C53A-4FCB-9AEB-69783ED1CABC}"/>
              </a:ext>
            </a:extLst>
          </p:cNvPr>
          <p:cNvCxnSpPr>
            <a:cxnSpLocks/>
          </p:cNvCxnSpPr>
          <p:nvPr/>
        </p:nvCxnSpPr>
        <p:spPr>
          <a:xfrm flipV="1">
            <a:off x="5864705" y="1500585"/>
            <a:ext cx="1" cy="45405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C54A431-094C-4DD7-9131-7BF5C6B141CB}"/>
              </a:ext>
            </a:extLst>
          </p:cNvPr>
          <p:cNvCxnSpPr>
            <a:cxnSpLocks/>
          </p:cNvCxnSpPr>
          <p:nvPr/>
        </p:nvCxnSpPr>
        <p:spPr>
          <a:xfrm flipH="1" flipV="1">
            <a:off x="5831983" y="1982952"/>
            <a:ext cx="3066069" cy="16832"/>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7457DA0F-6D48-4269-A768-F361097F5950}"/>
              </a:ext>
            </a:extLst>
          </p:cNvPr>
          <p:cNvCxnSpPr>
            <a:cxnSpLocks/>
            <a:endCxn id="191" idx="2"/>
          </p:cNvCxnSpPr>
          <p:nvPr/>
        </p:nvCxnSpPr>
        <p:spPr>
          <a:xfrm flipH="1" flipV="1">
            <a:off x="7088298" y="293246"/>
            <a:ext cx="2210490" cy="11105"/>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3" name="Elbow Connector 415">
            <a:extLst>
              <a:ext uri="{FF2B5EF4-FFF2-40B4-BE49-F238E27FC236}">
                <a16:creationId xmlns:a16="http://schemas.microsoft.com/office/drawing/2014/main" id="{1786EA8B-A41C-44E8-93F7-90601A748F04}"/>
              </a:ext>
            </a:extLst>
          </p:cNvPr>
          <p:cNvCxnSpPr>
            <a:cxnSpLocks/>
          </p:cNvCxnSpPr>
          <p:nvPr/>
        </p:nvCxnSpPr>
        <p:spPr>
          <a:xfrm rot="10800000">
            <a:off x="6300651" y="5866801"/>
            <a:ext cx="1244818" cy="281851"/>
          </a:xfrm>
          <a:prstGeom prst="bentConnector3">
            <a:avLst>
              <a:gd name="adj1" fmla="val 99671"/>
            </a:avLst>
          </a:prstGeom>
          <a:ln w="6032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BF1DFB3-0321-4721-9F7C-E78D8C983A02}"/>
              </a:ext>
            </a:extLst>
          </p:cNvPr>
          <p:cNvCxnSpPr>
            <a:cxnSpLocks/>
          </p:cNvCxnSpPr>
          <p:nvPr/>
        </p:nvCxnSpPr>
        <p:spPr>
          <a:xfrm flipV="1">
            <a:off x="2762092" y="308012"/>
            <a:ext cx="3138999" cy="3546"/>
          </a:xfrm>
          <a:prstGeom prst="line">
            <a:avLst/>
          </a:prstGeom>
          <a:ln w="57150" cap="rnd">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21" name="Arrow: Circular 320">
            <a:extLst>
              <a:ext uri="{FF2B5EF4-FFF2-40B4-BE49-F238E27FC236}">
                <a16:creationId xmlns:a16="http://schemas.microsoft.com/office/drawing/2014/main" id="{48242844-06CD-4CD7-A73B-FBB6104A15CF}"/>
              </a:ext>
            </a:extLst>
          </p:cNvPr>
          <p:cNvSpPr/>
          <p:nvPr/>
        </p:nvSpPr>
        <p:spPr>
          <a:xfrm>
            <a:off x="5654532" y="1595903"/>
            <a:ext cx="445317" cy="387700"/>
          </a:xfrm>
          <a:prstGeom prst="circular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2" name="Straight Connector 321">
            <a:extLst>
              <a:ext uri="{FF2B5EF4-FFF2-40B4-BE49-F238E27FC236}">
                <a16:creationId xmlns:a16="http://schemas.microsoft.com/office/drawing/2014/main" id="{C57E6E0C-2672-4D00-9DAE-B1F0F0385BA3}"/>
              </a:ext>
            </a:extLst>
          </p:cNvPr>
          <p:cNvCxnSpPr>
            <a:cxnSpLocks/>
          </p:cNvCxnSpPr>
          <p:nvPr/>
        </p:nvCxnSpPr>
        <p:spPr>
          <a:xfrm flipH="1" flipV="1">
            <a:off x="3190225" y="1791081"/>
            <a:ext cx="2504086" cy="9017"/>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5" name="TextBox 354">
            <a:extLst>
              <a:ext uri="{FF2B5EF4-FFF2-40B4-BE49-F238E27FC236}">
                <a16:creationId xmlns:a16="http://schemas.microsoft.com/office/drawing/2014/main" id="{38134A56-3712-454F-A8BA-CE74AAA3418D}"/>
              </a:ext>
            </a:extLst>
          </p:cNvPr>
          <p:cNvSpPr txBox="1"/>
          <p:nvPr/>
        </p:nvSpPr>
        <p:spPr>
          <a:xfrm>
            <a:off x="161047" y="78160"/>
            <a:ext cx="119450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a:t>Bypass loops will be added on main trunk lines (not drawn)</a:t>
            </a:r>
          </a:p>
        </p:txBody>
      </p:sp>
      <p:sp>
        <p:nvSpPr>
          <p:cNvPr id="360" name="TextBox 359">
            <a:extLst>
              <a:ext uri="{FF2B5EF4-FFF2-40B4-BE49-F238E27FC236}">
                <a16:creationId xmlns:a16="http://schemas.microsoft.com/office/drawing/2014/main" id="{321999A4-66E1-4FB4-96E7-B0B1869EE66D}"/>
              </a:ext>
            </a:extLst>
          </p:cNvPr>
          <p:cNvSpPr txBox="1"/>
          <p:nvPr/>
        </p:nvSpPr>
        <p:spPr>
          <a:xfrm>
            <a:off x="3400901" y="1450118"/>
            <a:ext cx="506870"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1" name="TextBox 360">
            <a:extLst>
              <a:ext uri="{FF2B5EF4-FFF2-40B4-BE49-F238E27FC236}">
                <a16:creationId xmlns:a16="http://schemas.microsoft.com/office/drawing/2014/main" id="{20A98892-8E33-4BB8-9D16-3956FB1E0BA6}"/>
              </a:ext>
            </a:extLst>
          </p:cNvPr>
          <p:cNvSpPr txBox="1"/>
          <p:nvPr/>
        </p:nvSpPr>
        <p:spPr>
          <a:xfrm>
            <a:off x="2853713" y="601601"/>
            <a:ext cx="506870"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2" name="TextBox 361">
            <a:extLst>
              <a:ext uri="{FF2B5EF4-FFF2-40B4-BE49-F238E27FC236}">
                <a16:creationId xmlns:a16="http://schemas.microsoft.com/office/drawing/2014/main" id="{B85E2260-4A6C-4433-B1A6-73D437530F11}"/>
              </a:ext>
            </a:extLst>
          </p:cNvPr>
          <p:cNvSpPr txBox="1"/>
          <p:nvPr/>
        </p:nvSpPr>
        <p:spPr>
          <a:xfrm>
            <a:off x="7967705" y="4339505"/>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dirty="0"/>
              <a:t>28 lpm</a:t>
            </a:r>
          </a:p>
        </p:txBody>
      </p:sp>
      <p:sp>
        <p:nvSpPr>
          <p:cNvPr id="363" name="TextBox 362">
            <a:extLst>
              <a:ext uri="{FF2B5EF4-FFF2-40B4-BE49-F238E27FC236}">
                <a16:creationId xmlns:a16="http://schemas.microsoft.com/office/drawing/2014/main" id="{1A0B0C12-D30D-44FC-9B26-E135EF1DB466}"/>
              </a:ext>
            </a:extLst>
          </p:cNvPr>
          <p:cNvSpPr txBox="1"/>
          <p:nvPr/>
        </p:nvSpPr>
        <p:spPr>
          <a:xfrm>
            <a:off x="8552600" y="423305"/>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4" name="TextBox 363">
            <a:extLst>
              <a:ext uri="{FF2B5EF4-FFF2-40B4-BE49-F238E27FC236}">
                <a16:creationId xmlns:a16="http://schemas.microsoft.com/office/drawing/2014/main" id="{488A3F6C-1A5F-4D08-9E61-0F22EAA99BD1}"/>
              </a:ext>
            </a:extLst>
          </p:cNvPr>
          <p:cNvSpPr txBox="1"/>
          <p:nvPr/>
        </p:nvSpPr>
        <p:spPr>
          <a:xfrm>
            <a:off x="7806977" y="1676815"/>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8" name="TextBox 367">
            <a:extLst>
              <a:ext uri="{FF2B5EF4-FFF2-40B4-BE49-F238E27FC236}">
                <a16:creationId xmlns:a16="http://schemas.microsoft.com/office/drawing/2014/main" id="{251BA186-998C-44D8-8096-758DD80C9DC2}"/>
              </a:ext>
            </a:extLst>
          </p:cNvPr>
          <p:cNvSpPr txBox="1"/>
          <p:nvPr/>
        </p:nvSpPr>
        <p:spPr>
          <a:xfrm>
            <a:off x="3184341" y="4667991"/>
            <a:ext cx="506870"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28 </a:t>
            </a:r>
            <a:r>
              <a:rPr lang="en-US" sz="900" err="1"/>
              <a:t>lpm</a:t>
            </a:r>
            <a:endParaRPr lang="en-US" sz="900"/>
          </a:p>
        </p:txBody>
      </p:sp>
      <p:sp>
        <p:nvSpPr>
          <p:cNvPr id="276" name="TextBox 275">
            <a:extLst>
              <a:ext uri="{FF2B5EF4-FFF2-40B4-BE49-F238E27FC236}">
                <a16:creationId xmlns:a16="http://schemas.microsoft.com/office/drawing/2014/main" id="{F6BC546E-7B50-45A4-81A9-523D7F6DEE54}"/>
              </a:ext>
            </a:extLst>
          </p:cNvPr>
          <p:cNvSpPr txBox="1"/>
          <p:nvPr/>
        </p:nvSpPr>
        <p:spPr>
          <a:xfrm>
            <a:off x="4754869" y="808022"/>
            <a:ext cx="926857" cy="2616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100"/>
              <a:t>Bottom Loop</a:t>
            </a:r>
          </a:p>
        </p:txBody>
      </p:sp>
      <p:sp>
        <p:nvSpPr>
          <p:cNvPr id="155" name="TextBox 154">
            <a:extLst>
              <a:ext uri="{FF2B5EF4-FFF2-40B4-BE49-F238E27FC236}">
                <a16:creationId xmlns:a16="http://schemas.microsoft.com/office/drawing/2014/main" id="{B7486C1A-CB85-46B8-920D-9C1F18A9CEA0}"/>
              </a:ext>
            </a:extLst>
          </p:cNvPr>
          <p:cNvSpPr txBox="1"/>
          <p:nvPr/>
        </p:nvSpPr>
        <p:spPr>
          <a:xfrm>
            <a:off x="9579089" y="2302970"/>
            <a:ext cx="1004827" cy="461665"/>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rtlCol="0" anchor="t">
            <a:spAutoFit/>
          </a:bodyPr>
          <a:lstStyle/>
          <a:p>
            <a:r>
              <a:rPr lang="en-US" sz="1200"/>
              <a:t>High Vacuum</a:t>
            </a:r>
            <a:endParaRPr lang="en-US" sz="1400"/>
          </a:p>
          <a:p>
            <a:r>
              <a:rPr lang="en-US" sz="1200"/>
              <a:t>(Return)</a:t>
            </a:r>
            <a:endParaRPr lang="en-US" sz="1400">
              <a:cs typeface="Calibri"/>
            </a:endParaRPr>
          </a:p>
        </p:txBody>
      </p:sp>
      <p:sp>
        <p:nvSpPr>
          <p:cNvPr id="156" name="TextBox 155">
            <a:extLst>
              <a:ext uri="{FF2B5EF4-FFF2-40B4-BE49-F238E27FC236}">
                <a16:creationId xmlns:a16="http://schemas.microsoft.com/office/drawing/2014/main" id="{1BA16A00-4578-4991-AA9C-282943AAA93D}"/>
              </a:ext>
            </a:extLst>
          </p:cNvPr>
          <p:cNvSpPr txBox="1"/>
          <p:nvPr/>
        </p:nvSpPr>
        <p:spPr>
          <a:xfrm>
            <a:off x="1106801" y="2258553"/>
            <a:ext cx="1105495" cy="461665"/>
          </a:xfrm>
          <a:prstGeom prst="rect">
            <a:avLst/>
          </a:prstGeom>
          <a:ln w="25400"/>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200"/>
              <a:t>Lower Vacuum</a:t>
            </a:r>
          </a:p>
          <a:p>
            <a:pPr algn="ctr"/>
            <a:r>
              <a:rPr lang="en-US" sz="1200"/>
              <a:t>(Supply)</a:t>
            </a:r>
          </a:p>
        </p:txBody>
      </p:sp>
      <p:sp>
        <p:nvSpPr>
          <p:cNvPr id="157" name="TextBox 156">
            <a:extLst>
              <a:ext uri="{FF2B5EF4-FFF2-40B4-BE49-F238E27FC236}">
                <a16:creationId xmlns:a16="http://schemas.microsoft.com/office/drawing/2014/main" id="{298F266D-3891-472E-BF16-5E24D505A1D8}"/>
              </a:ext>
            </a:extLst>
          </p:cNvPr>
          <p:cNvSpPr txBox="1"/>
          <p:nvPr/>
        </p:nvSpPr>
        <p:spPr>
          <a:xfrm>
            <a:off x="222735" y="5365084"/>
            <a:ext cx="1467005" cy="307777"/>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400" b="1" dirty="0"/>
              <a:t>There are 4 loops</a:t>
            </a:r>
          </a:p>
        </p:txBody>
      </p:sp>
      <p:sp>
        <p:nvSpPr>
          <p:cNvPr id="2" name="TextBox 1">
            <a:extLst>
              <a:ext uri="{FF2B5EF4-FFF2-40B4-BE49-F238E27FC236}">
                <a16:creationId xmlns:a16="http://schemas.microsoft.com/office/drawing/2014/main" id="{723A9319-21DD-4950-8A71-D355B0EBC2B7}"/>
              </a:ext>
            </a:extLst>
          </p:cNvPr>
          <p:cNvSpPr txBox="1"/>
          <p:nvPr/>
        </p:nvSpPr>
        <p:spPr>
          <a:xfrm>
            <a:off x="6679844" y="4838754"/>
            <a:ext cx="978153" cy="57708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rtlCol="0" anchor="t">
            <a:spAutoFit/>
          </a:bodyPr>
          <a:lstStyle/>
          <a:p>
            <a:r>
              <a:rPr lang="en-US" sz="1050"/>
              <a:t>4 channel Unit</a:t>
            </a:r>
          </a:p>
          <a:p>
            <a:r>
              <a:rPr lang="en-US" sz="1050"/>
              <a:t>2 Feed North</a:t>
            </a:r>
          </a:p>
          <a:p>
            <a:r>
              <a:rPr lang="en-US" sz="1050"/>
              <a:t>2 Feed South</a:t>
            </a:r>
            <a:endParaRPr lang="en-US" sz="1050">
              <a:cs typeface="Calibri"/>
            </a:endParaRPr>
          </a:p>
        </p:txBody>
      </p:sp>
      <p:sp>
        <p:nvSpPr>
          <p:cNvPr id="160" name="TextBox 159">
            <a:extLst>
              <a:ext uri="{FF2B5EF4-FFF2-40B4-BE49-F238E27FC236}">
                <a16:creationId xmlns:a16="http://schemas.microsoft.com/office/drawing/2014/main" id="{421C6EB1-1DD8-4770-87CE-F516667BBE03}"/>
              </a:ext>
            </a:extLst>
          </p:cNvPr>
          <p:cNvSpPr txBox="1"/>
          <p:nvPr/>
        </p:nvSpPr>
        <p:spPr>
          <a:xfrm>
            <a:off x="5195022" y="4668107"/>
            <a:ext cx="30168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1</a:t>
            </a:r>
          </a:p>
        </p:txBody>
      </p:sp>
      <p:sp>
        <p:nvSpPr>
          <p:cNvPr id="5" name="Date Placeholder 4">
            <a:extLst>
              <a:ext uri="{FF2B5EF4-FFF2-40B4-BE49-F238E27FC236}">
                <a16:creationId xmlns:a16="http://schemas.microsoft.com/office/drawing/2014/main" id="{F03FCB64-1910-4432-8F17-9B9AB5F41C26}"/>
              </a:ext>
            </a:extLst>
          </p:cNvPr>
          <p:cNvSpPr>
            <a:spLocks noGrp="1"/>
          </p:cNvSpPr>
          <p:nvPr>
            <p:ph type="dt" sz="half" idx="10"/>
          </p:nvPr>
        </p:nvSpPr>
        <p:spPr/>
        <p:txBody>
          <a:bodyPr/>
          <a:lstStyle/>
          <a:p>
            <a:r>
              <a:rPr lang="en-US"/>
              <a:t>2022-07-20</a:t>
            </a:r>
          </a:p>
        </p:txBody>
      </p:sp>
      <p:sp>
        <p:nvSpPr>
          <p:cNvPr id="7" name="Footer Placeholder 6">
            <a:extLst>
              <a:ext uri="{FF2B5EF4-FFF2-40B4-BE49-F238E27FC236}">
                <a16:creationId xmlns:a16="http://schemas.microsoft.com/office/drawing/2014/main" id="{FD1E5ABE-1338-40F1-ABE0-CB14480385DA}"/>
              </a:ext>
            </a:extLst>
          </p:cNvPr>
          <p:cNvSpPr>
            <a:spLocks noGrp="1"/>
          </p:cNvSpPr>
          <p:nvPr>
            <p:ph type="ftr" sz="quarter" idx="11"/>
          </p:nvPr>
        </p:nvSpPr>
        <p:spPr/>
        <p:txBody>
          <a:bodyPr/>
          <a:lstStyle/>
          <a:p>
            <a:r>
              <a:rPr lang="en-US"/>
              <a:t>TPOT Technical Review</a:t>
            </a:r>
          </a:p>
        </p:txBody>
      </p:sp>
      <p:sp>
        <p:nvSpPr>
          <p:cNvPr id="166" name="TextBox 165">
            <a:extLst>
              <a:ext uri="{FF2B5EF4-FFF2-40B4-BE49-F238E27FC236}">
                <a16:creationId xmlns:a16="http://schemas.microsoft.com/office/drawing/2014/main" id="{3BD86796-A5D9-4EA9-A7CA-3814EF391705}"/>
              </a:ext>
            </a:extLst>
          </p:cNvPr>
          <p:cNvSpPr txBox="1"/>
          <p:nvPr/>
        </p:nvSpPr>
        <p:spPr>
          <a:xfrm>
            <a:off x="10231071" y="4783407"/>
            <a:ext cx="136357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rtlCol="0" anchor="t">
            <a:spAutoFit/>
          </a:bodyPr>
          <a:lstStyle/>
          <a:p>
            <a:r>
              <a:rPr lang="en-US" sz="1200" b="1"/>
              <a:t>Negative Pressure </a:t>
            </a:r>
          </a:p>
          <a:p>
            <a:r>
              <a:rPr lang="en-US" sz="1200" b="1"/>
              <a:t>System</a:t>
            </a:r>
          </a:p>
        </p:txBody>
      </p:sp>
      <p:cxnSp>
        <p:nvCxnSpPr>
          <p:cNvPr id="167" name="Straight Connector 166">
            <a:extLst>
              <a:ext uri="{FF2B5EF4-FFF2-40B4-BE49-F238E27FC236}">
                <a16:creationId xmlns:a16="http://schemas.microsoft.com/office/drawing/2014/main" id="{66DCCF3A-71DF-4BC8-90DB-2FD706B006F9}"/>
              </a:ext>
            </a:extLst>
          </p:cNvPr>
          <p:cNvCxnSpPr>
            <a:cxnSpLocks/>
          </p:cNvCxnSpPr>
          <p:nvPr/>
        </p:nvCxnSpPr>
        <p:spPr>
          <a:xfrm flipH="1">
            <a:off x="8720204" y="5796697"/>
            <a:ext cx="928535" cy="0"/>
          </a:xfrm>
          <a:prstGeom prst="line">
            <a:avLst/>
          </a:prstGeom>
          <a:ln w="57150" cap="rnd">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683F469-DFC6-4EAD-9DA1-569CFC05F23C}"/>
              </a:ext>
            </a:extLst>
          </p:cNvPr>
          <p:cNvCxnSpPr>
            <a:cxnSpLocks/>
          </p:cNvCxnSpPr>
          <p:nvPr/>
        </p:nvCxnSpPr>
        <p:spPr>
          <a:xfrm flipH="1">
            <a:off x="8675807" y="6132186"/>
            <a:ext cx="939567" cy="0"/>
          </a:xfrm>
          <a:prstGeom prst="line">
            <a:avLst/>
          </a:prstGeom>
          <a:ln w="57150" cap="rnd">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6412388-E184-4974-B1D5-092C610B30AC}"/>
              </a:ext>
            </a:extLst>
          </p:cNvPr>
          <p:cNvSpPr/>
          <p:nvPr/>
        </p:nvSpPr>
        <p:spPr>
          <a:xfrm>
            <a:off x="9615373" y="5687625"/>
            <a:ext cx="914400" cy="914400"/>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err="1"/>
              <a:t>sPHENIX</a:t>
            </a:r>
            <a:r>
              <a:rPr lang="en-US" sz="1000"/>
              <a:t> Electronics Water</a:t>
            </a:r>
          </a:p>
          <a:p>
            <a:pPr algn="ctr"/>
            <a:r>
              <a:rPr lang="en-US" sz="1000"/>
              <a:t>15gpm at 85C</a:t>
            </a:r>
          </a:p>
          <a:p>
            <a:pPr algn="ctr"/>
            <a:r>
              <a:rPr lang="en-US" sz="1000"/>
              <a:t>Less at 68C</a:t>
            </a:r>
            <a:endParaRPr lang="en-US" sz="1100"/>
          </a:p>
        </p:txBody>
      </p:sp>
      <p:sp>
        <p:nvSpPr>
          <p:cNvPr id="159" name="TextBox 158">
            <a:extLst>
              <a:ext uri="{FF2B5EF4-FFF2-40B4-BE49-F238E27FC236}">
                <a16:creationId xmlns:a16="http://schemas.microsoft.com/office/drawing/2014/main" id="{0CCB6A60-8FF9-4CA3-B272-2F0D0F3057D6}"/>
              </a:ext>
            </a:extLst>
          </p:cNvPr>
          <p:cNvSpPr txBox="1"/>
          <p:nvPr/>
        </p:nvSpPr>
        <p:spPr>
          <a:xfrm>
            <a:off x="1286756" y="4761812"/>
            <a:ext cx="652658" cy="26161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1100" dirty="0"/>
              <a:t>1.5”ID </a:t>
            </a:r>
            <a:endParaRPr lang="en-US" dirty="0">
              <a:cs typeface="Calibri"/>
            </a:endParaRPr>
          </a:p>
        </p:txBody>
      </p:sp>
      <p:sp>
        <p:nvSpPr>
          <p:cNvPr id="9" name="TextBox 8">
            <a:extLst>
              <a:ext uri="{FF2B5EF4-FFF2-40B4-BE49-F238E27FC236}">
                <a16:creationId xmlns:a16="http://schemas.microsoft.com/office/drawing/2014/main" id="{81089790-3EA9-4711-BD58-5CF1EF41897E}"/>
              </a:ext>
            </a:extLst>
          </p:cNvPr>
          <p:cNvSpPr txBox="1"/>
          <p:nvPr/>
        </p:nvSpPr>
        <p:spPr>
          <a:xfrm>
            <a:off x="4071656" y="2464553"/>
            <a:ext cx="859531" cy="600164"/>
          </a:xfrm>
          <a:prstGeom prst="rect">
            <a:avLst/>
          </a:prstGeom>
          <a:noFill/>
        </p:spPr>
        <p:txBody>
          <a:bodyPr wrap="none" rtlCol="0">
            <a:spAutoFit/>
          </a:bodyPr>
          <a:lstStyle/>
          <a:p>
            <a:r>
              <a:rPr lang="en-US" sz="1100" dirty="0"/>
              <a:t>3/8” ID</a:t>
            </a:r>
          </a:p>
          <a:p>
            <a:r>
              <a:rPr lang="en-US" sz="1100" dirty="0"/>
              <a:t>30feet</a:t>
            </a:r>
          </a:p>
          <a:p>
            <a:r>
              <a:rPr lang="en-US" sz="1100" dirty="0"/>
              <a:t>50-100CCM</a:t>
            </a:r>
          </a:p>
        </p:txBody>
      </p:sp>
      <p:sp>
        <p:nvSpPr>
          <p:cNvPr id="4" name="Slide Number Placeholder 3">
            <a:extLst>
              <a:ext uri="{FF2B5EF4-FFF2-40B4-BE49-F238E27FC236}">
                <a16:creationId xmlns:a16="http://schemas.microsoft.com/office/drawing/2014/main" id="{34030D1F-2A65-489B-BE87-BA770739FFA0}"/>
              </a:ext>
            </a:extLst>
          </p:cNvPr>
          <p:cNvSpPr>
            <a:spLocks noGrp="1"/>
          </p:cNvSpPr>
          <p:nvPr>
            <p:ph type="sldNum" sz="quarter" idx="12"/>
          </p:nvPr>
        </p:nvSpPr>
        <p:spPr/>
        <p:txBody>
          <a:bodyPr/>
          <a:lstStyle/>
          <a:p>
            <a:fld id="{A9808970-6C3A-49B5-828F-514ED18210D3}" type="slidenum">
              <a:rPr lang="en-US" smtClean="0"/>
              <a:t>10</a:t>
            </a:fld>
            <a:endParaRPr lang="en-US"/>
          </a:p>
        </p:txBody>
      </p:sp>
      <p:sp>
        <p:nvSpPr>
          <p:cNvPr id="208" name="TextBox 207">
            <a:extLst>
              <a:ext uri="{FF2B5EF4-FFF2-40B4-BE49-F238E27FC236}">
                <a16:creationId xmlns:a16="http://schemas.microsoft.com/office/drawing/2014/main" id="{225EFD74-8FF4-4B2E-80D2-2FE469B191F3}"/>
              </a:ext>
            </a:extLst>
          </p:cNvPr>
          <p:cNvSpPr txBox="1"/>
          <p:nvPr/>
        </p:nvSpPr>
        <p:spPr>
          <a:xfrm>
            <a:off x="3830894" y="4646300"/>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90 Feet</a:t>
            </a:r>
          </a:p>
        </p:txBody>
      </p:sp>
      <p:sp>
        <p:nvSpPr>
          <p:cNvPr id="209" name="TextBox 208">
            <a:extLst>
              <a:ext uri="{FF2B5EF4-FFF2-40B4-BE49-F238E27FC236}">
                <a16:creationId xmlns:a16="http://schemas.microsoft.com/office/drawing/2014/main" id="{AF911BB0-E0D1-4267-90C8-7CBD1E3083D3}"/>
              </a:ext>
            </a:extLst>
          </p:cNvPr>
          <p:cNvSpPr txBox="1"/>
          <p:nvPr/>
        </p:nvSpPr>
        <p:spPr>
          <a:xfrm>
            <a:off x="5178077" y="30735"/>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dirty="0"/>
              <a:t>30 Feet</a:t>
            </a:r>
          </a:p>
        </p:txBody>
      </p:sp>
      <p:sp>
        <p:nvSpPr>
          <p:cNvPr id="210" name="TextBox 209">
            <a:extLst>
              <a:ext uri="{FF2B5EF4-FFF2-40B4-BE49-F238E27FC236}">
                <a16:creationId xmlns:a16="http://schemas.microsoft.com/office/drawing/2014/main" id="{290E4184-4287-4438-BAE1-3CDC18421E8B}"/>
              </a:ext>
            </a:extLst>
          </p:cNvPr>
          <p:cNvSpPr txBox="1"/>
          <p:nvPr/>
        </p:nvSpPr>
        <p:spPr>
          <a:xfrm>
            <a:off x="4832329" y="1480945"/>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dirty="0"/>
              <a:t>30 Feet</a:t>
            </a:r>
          </a:p>
        </p:txBody>
      </p:sp>
      <p:sp>
        <p:nvSpPr>
          <p:cNvPr id="214" name="TextBox 213">
            <a:extLst>
              <a:ext uri="{FF2B5EF4-FFF2-40B4-BE49-F238E27FC236}">
                <a16:creationId xmlns:a16="http://schemas.microsoft.com/office/drawing/2014/main" id="{8FA9DA78-CBE3-4262-926B-EFC5E4DC0956}"/>
              </a:ext>
            </a:extLst>
          </p:cNvPr>
          <p:cNvSpPr txBox="1"/>
          <p:nvPr/>
        </p:nvSpPr>
        <p:spPr>
          <a:xfrm>
            <a:off x="8697303" y="4335271"/>
            <a:ext cx="532518"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90 Feet</a:t>
            </a:r>
          </a:p>
        </p:txBody>
      </p:sp>
      <p:sp>
        <p:nvSpPr>
          <p:cNvPr id="220" name="TextBox 219">
            <a:extLst>
              <a:ext uri="{FF2B5EF4-FFF2-40B4-BE49-F238E27FC236}">
                <a16:creationId xmlns:a16="http://schemas.microsoft.com/office/drawing/2014/main" id="{451F0204-183A-45FE-8E7C-942597510706}"/>
              </a:ext>
            </a:extLst>
          </p:cNvPr>
          <p:cNvSpPr txBox="1"/>
          <p:nvPr/>
        </p:nvSpPr>
        <p:spPr>
          <a:xfrm>
            <a:off x="6973585" y="1825440"/>
            <a:ext cx="527109" cy="2154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800" dirty="0"/>
              <a:t>30 Feet</a:t>
            </a:r>
          </a:p>
        </p:txBody>
      </p:sp>
      <p:sp>
        <p:nvSpPr>
          <p:cNvPr id="221" name="TextBox 220">
            <a:extLst>
              <a:ext uri="{FF2B5EF4-FFF2-40B4-BE49-F238E27FC236}">
                <a16:creationId xmlns:a16="http://schemas.microsoft.com/office/drawing/2014/main" id="{8C7D3FF5-0E7B-45C1-A8CB-D655F301FDE2}"/>
              </a:ext>
            </a:extLst>
          </p:cNvPr>
          <p:cNvSpPr txBox="1"/>
          <p:nvPr/>
        </p:nvSpPr>
        <p:spPr>
          <a:xfrm>
            <a:off x="7159657" y="339303"/>
            <a:ext cx="532518"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dirty="0"/>
              <a:t>30 Feet</a:t>
            </a:r>
          </a:p>
        </p:txBody>
      </p:sp>
      <p:sp>
        <p:nvSpPr>
          <p:cNvPr id="13" name="TextBox 12">
            <a:extLst>
              <a:ext uri="{FF2B5EF4-FFF2-40B4-BE49-F238E27FC236}">
                <a16:creationId xmlns:a16="http://schemas.microsoft.com/office/drawing/2014/main" id="{F96A2905-400B-4FC8-B5DB-5A45E8ECD0AC}"/>
              </a:ext>
            </a:extLst>
          </p:cNvPr>
          <p:cNvSpPr txBox="1"/>
          <p:nvPr/>
        </p:nvSpPr>
        <p:spPr>
          <a:xfrm>
            <a:off x="10683736" y="2523010"/>
            <a:ext cx="126534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t>90 foot</a:t>
            </a:r>
            <a:r>
              <a:rPr lang="en-US" sz="1200" dirty="0">
                <a:sym typeface="Wingdings" panose="05000000000000000000" pitchFamily="2" charset="2"/>
              </a:rPr>
              <a:t></a:t>
            </a:r>
            <a:r>
              <a:rPr lang="en-US" sz="1200" dirty="0"/>
              <a:t>1.5” ID</a:t>
            </a:r>
          </a:p>
          <a:p>
            <a:r>
              <a:rPr lang="en-US" sz="1200" dirty="0"/>
              <a:t>30 foot </a:t>
            </a:r>
            <a:r>
              <a:rPr lang="en-US" sz="1200" dirty="0">
                <a:sym typeface="Wingdings" panose="05000000000000000000" pitchFamily="2" charset="2"/>
              </a:rPr>
              <a:t></a:t>
            </a:r>
            <a:r>
              <a:rPr lang="en-US" sz="1200" dirty="0"/>
              <a:t>1.0”ID</a:t>
            </a:r>
          </a:p>
        </p:txBody>
      </p:sp>
      <p:pic>
        <p:nvPicPr>
          <p:cNvPr id="243" name="Picture 242">
            <a:extLst>
              <a:ext uri="{FF2B5EF4-FFF2-40B4-BE49-F238E27FC236}">
                <a16:creationId xmlns:a16="http://schemas.microsoft.com/office/drawing/2014/main" id="{6D96695A-FF48-B9AD-F79A-4BC20ECBD6F8}"/>
              </a:ext>
            </a:extLst>
          </p:cNvPr>
          <p:cNvPicPr>
            <a:picLocks noChangeAspect="1"/>
          </p:cNvPicPr>
          <p:nvPr/>
        </p:nvPicPr>
        <p:blipFill>
          <a:blip r:embed="rId8"/>
          <a:stretch>
            <a:fillRect/>
          </a:stretch>
        </p:blipFill>
        <p:spPr>
          <a:xfrm>
            <a:off x="2536404" y="2119787"/>
            <a:ext cx="471507" cy="1502031"/>
          </a:xfrm>
          <a:prstGeom prst="rect">
            <a:avLst/>
          </a:prstGeom>
        </p:spPr>
      </p:pic>
      <p:pic>
        <p:nvPicPr>
          <p:cNvPr id="245" name="Picture 244">
            <a:extLst>
              <a:ext uri="{FF2B5EF4-FFF2-40B4-BE49-F238E27FC236}">
                <a16:creationId xmlns:a16="http://schemas.microsoft.com/office/drawing/2014/main" id="{C56DE50B-9D6E-CDC2-DAFD-B358927462EE}"/>
              </a:ext>
            </a:extLst>
          </p:cNvPr>
          <p:cNvPicPr>
            <a:picLocks noChangeAspect="1"/>
          </p:cNvPicPr>
          <p:nvPr/>
        </p:nvPicPr>
        <p:blipFill>
          <a:blip r:embed="rId8"/>
          <a:stretch>
            <a:fillRect/>
          </a:stretch>
        </p:blipFill>
        <p:spPr>
          <a:xfrm>
            <a:off x="2946528" y="2119787"/>
            <a:ext cx="471507" cy="1502031"/>
          </a:xfrm>
          <a:prstGeom prst="rect">
            <a:avLst/>
          </a:prstGeom>
        </p:spPr>
      </p:pic>
      <p:sp>
        <p:nvSpPr>
          <p:cNvPr id="246" name="Rectangle 245">
            <a:extLst>
              <a:ext uri="{FF2B5EF4-FFF2-40B4-BE49-F238E27FC236}">
                <a16:creationId xmlns:a16="http://schemas.microsoft.com/office/drawing/2014/main" id="{CD5F76ED-0DEF-78ED-946F-C881294F2C77}"/>
              </a:ext>
            </a:extLst>
          </p:cNvPr>
          <p:cNvSpPr/>
          <p:nvPr/>
        </p:nvSpPr>
        <p:spPr>
          <a:xfrm>
            <a:off x="2705815" y="3473193"/>
            <a:ext cx="112555" cy="286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2B865711-FE5D-5E05-3737-BCBB71356431}"/>
              </a:ext>
            </a:extLst>
          </p:cNvPr>
          <p:cNvSpPr/>
          <p:nvPr/>
        </p:nvSpPr>
        <p:spPr>
          <a:xfrm>
            <a:off x="3115938" y="3478319"/>
            <a:ext cx="112555" cy="286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CF8CC97E-5116-E426-F93E-02C736D1E8BD}"/>
              </a:ext>
            </a:extLst>
          </p:cNvPr>
          <p:cNvSpPr/>
          <p:nvPr/>
        </p:nvSpPr>
        <p:spPr>
          <a:xfrm>
            <a:off x="2017150" y="3740772"/>
            <a:ext cx="1457392" cy="227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9" name="Picture 4">
            <a:extLst>
              <a:ext uri="{FF2B5EF4-FFF2-40B4-BE49-F238E27FC236}">
                <a16:creationId xmlns:a16="http://schemas.microsoft.com/office/drawing/2014/main" id="{8D7681EC-27C8-2D65-BC6C-8A3E5460AE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6567" y="3484354"/>
            <a:ext cx="283747" cy="411564"/>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2">
            <a:extLst>
              <a:ext uri="{FF2B5EF4-FFF2-40B4-BE49-F238E27FC236}">
                <a16:creationId xmlns:a16="http://schemas.microsoft.com/office/drawing/2014/main" id="{BC60C5C0-F1A1-6522-B6FE-17FAF16F24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9505" y="3456671"/>
            <a:ext cx="248282" cy="286999"/>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50">
            <a:extLst>
              <a:ext uri="{FF2B5EF4-FFF2-40B4-BE49-F238E27FC236}">
                <a16:creationId xmlns:a16="http://schemas.microsoft.com/office/drawing/2014/main" id="{455EF689-9988-6FA5-5218-D15F3928BC61}"/>
              </a:ext>
            </a:extLst>
          </p:cNvPr>
          <p:cNvPicPr>
            <a:picLocks noChangeAspect="1"/>
          </p:cNvPicPr>
          <p:nvPr/>
        </p:nvPicPr>
        <p:blipFill>
          <a:blip r:embed="rId3"/>
          <a:stretch>
            <a:fillRect/>
          </a:stretch>
        </p:blipFill>
        <p:spPr>
          <a:xfrm rot="10800000">
            <a:off x="2338026" y="3985882"/>
            <a:ext cx="237203" cy="462204"/>
          </a:xfrm>
          <a:prstGeom prst="rect">
            <a:avLst/>
          </a:prstGeom>
        </p:spPr>
      </p:pic>
      <p:cxnSp>
        <p:nvCxnSpPr>
          <p:cNvPr id="252" name="Straight Connector 251">
            <a:extLst>
              <a:ext uri="{FF2B5EF4-FFF2-40B4-BE49-F238E27FC236}">
                <a16:creationId xmlns:a16="http://schemas.microsoft.com/office/drawing/2014/main" id="{53A39D2B-3A7F-A5BD-7677-792499963E0E}"/>
              </a:ext>
            </a:extLst>
          </p:cNvPr>
          <p:cNvCxnSpPr/>
          <p:nvPr/>
        </p:nvCxnSpPr>
        <p:spPr>
          <a:xfrm>
            <a:off x="2946528" y="3836439"/>
            <a:ext cx="0" cy="316954"/>
          </a:xfrm>
          <a:prstGeom prst="line">
            <a:avLst/>
          </a:prstGeom>
        </p:spPr>
        <p:style>
          <a:lnRef idx="3">
            <a:schemeClr val="accent2"/>
          </a:lnRef>
          <a:fillRef idx="0">
            <a:schemeClr val="accent2"/>
          </a:fillRef>
          <a:effectRef idx="2">
            <a:schemeClr val="accent2"/>
          </a:effectRef>
          <a:fontRef idx="minor">
            <a:schemeClr val="tx1"/>
          </a:fontRef>
        </p:style>
      </p:cxnSp>
      <p:sp>
        <p:nvSpPr>
          <p:cNvPr id="264" name="TextBox 263">
            <a:extLst>
              <a:ext uri="{FF2B5EF4-FFF2-40B4-BE49-F238E27FC236}">
                <a16:creationId xmlns:a16="http://schemas.microsoft.com/office/drawing/2014/main" id="{ADA2EFCB-55AE-60A1-4FBE-CB36789DAC34}"/>
              </a:ext>
            </a:extLst>
          </p:cNvPr>
          <p:cNvSpPr txBox="1"/>
          <p:nvPr/>
        </p:nvSpPr>
        <p:spPr>
          <a:xfrm>
            <a:off x="2854344" y="4082967"/>
            <a:ext cx="655873" cy="276999"/>
          </a:xfrm>
          <a:prstGeom prst="rect">
            <a:avLst/>
          </a:prstGeom>
          <a:noFill/>
        </p:spPr>
        <p:txBody>
          <a:bodyPr wrap="square" rtlCol="0">
            <a:spAutoFit/>
          </a:bodyPr>
          <a:lstStyle/>
          <a:p>
            <a:r>
              <a:rPr lang="en-US" sz="1200" dirty="0"/>
              <a:t>Temp</a:t>
            </a:r>
          </a:p>
        </p:txBody>
      </p:sp>
      <p:sp>
        <p:nvSpPr>
          <p:cNvPr id="265" name="TextBox 264">
            <a:extLst>
              <a:ext uri="{FF2B5EF4-FFF2-40B4-BE49-F238E27FC236}">
                <a16:creationId xmlns:a16="http://schemas.microsoft.com/office/drawing/2014/main" id="{E25D02EA-D8FC-4436-E8E5-02A15C8BAD13}"/>
              </a:ext>
            </a:extLst>
          </p:cNvPr>
          <p:cNvSpPr txBox="1"/>
          <p:nvPr/>
        </p:nvSpPr>
        <p:spPr>
          <a:xfrm>
            <a:off x="2193850" y="4249060"/>
            <a:ext cx="738837" cy="469693"/>
          </a:xfrm>
          <a:prstGeom prst="rect">
            <a:avLst/>
          </a:prstGeom>
          <a:noFill/>
        </p:spPr>
        <p:txBody>
          <a:bodyPr wrap="square" rtlCol="0">
            <a:spAutoFit/>
          </a:bodyPr>
          <a:lstStyle/>
          <a:p>
            <a:r>
              <a:rPr lang="en-US" sz="1200" dirty="0"/>
              <a:t>Pressure Trans</a:t>
            </a:r>
          </a:p>
        </p:txBody>
      </p:sp>
      <p:pic>
        <p:nvPicPr>
          <p:cNvPr id="266" name="Picture 4">
            <a:extLst>
              <a:ext uri="{FF2B5EF4-FFF2-40B4-BE49-F238E27FC236}">
                <a16:creationId xmlns:a16="http://schemas.microsoft.com/office/drawing/2014/main" id="{79EDC40A-A4B6-2278-88FA-D3168BD978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2448377" y="3534214"/>
            <a:ext cx="508136" cy="347094"/>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4">
            <a:extLst>
              <a:ext uri="{FF2B5EF4-FFF2-40B4-BE49-F238E27FC236}">
                <a16:creationId xmlns:a16="http://schemas.microsoft.com/office/drawing/2014/main" id="{B9D30FDB-D86A-152C-C272-661B7F092D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2878257" y="3538927"/>
            <a:ext cx="508136" cy="347094"/>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4">
            <a:extLst>
              <a:ext uri="{FF2B5EF4-FFF2-40B4-BE49-F238E27FC236}">
                <a16:creationId xmlns:a16="http://schemas.microsoft.com/office/drawing/2014/main" id="{634E2D24-F1D6-BB3C-4B0D-17FC2C55DC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3117001" y="3577976"/>
            <a:ext cx="508136" cy="347094"/>
          </a:xfrm>
          <a:prstGeom prst="rect">
            <a:avLst/>
          </a:prstGeom>
          <a:noFill/>
          <a:extLst>
            <a:ext uri="{909E8E84-426E-40DD-AFC4-6F175D3DCCD1}">
              <a14:hiddenFill xmlns:a14="http://schemas.microsoft.com/office/drawing/2010/main">
                <a:solidFill>
                  <a:srgbClr val="FFFFFF"/>
                </a:solidFill>
              </a14:hiddenFill>
            </a:ext>
          </a:extLst>
        </p:spPr>
      </p:pic>
      <p:sp>
        <p:nvSpPr>
          <p:cNvPr id="272" name="TextBox 271">
            <a:extLst>
              <a:ext uri="{FF2B5EF4-FFF2-40B4-BE49-F238E27FC236}">
                <a16:creationId xmlns:a16="http://schemas.microsoft.com/office/drawing/2014/main" id="{8CB6119A-7E6F-266D-DEEA-30D4B801D39A}"/>
              </a:ext>
            </a:extLst>
          </p:cNvPr>
          <p:cNvSpPr txBox="1"/>
          <p:nvPr/>
        </p:nvSpPr>
        <p:spPr>
          <a:xfrm>
            <a:off x="3644070" y="3040068"/>
            <a:ext cx="695371" cy="183541"/>
          </a:xfrm>
          <a:prstGeom prst="rect">
            <a:avLst/>
          </a:prstGeom>
          <a:noFill/>
        </p:spPr>
        <p:txBody>
          <a:bodyPr wrap="none" rtlCol="0">
            <a:spAutoFit/>
          </a:bodyPr>
          <a:lstStyle/>
          <a:p>
            <a:pPr algn="l"/>
            <a:r>
              <a:rPr lang="en-US" sz="1200" dirty="0"/>
              <a:t>TPOT 1 and 2</a:t>
            </a:r>
          </a:p>
        </p:txBody>
      </p:sp>
      <p:sp>
        <p:nvSpPr>
          <p:cNvPr id="281" name="TextBox 280">
            <a:extLst>
              <a:ext uri="{FF2B5EF4-FFF2-40B4-BE49-F238E27FC236}">
                <a16:creationId xmlns:a16="http://schemas.microsoft.com/office/drawing/2014/main" id="{780526C0-E596-1607-B656-9D3D246C2107}"/>
              </a:ext>
            </a:extLst>
          </p:cNvPr>
          <p:cNvSpPr txBox="1"/>
          <p:nvPr/>
        </p:nvSpPr>
        <p:spPr>
          <a:xfrm>
            <a:off x="1449913" y="3350052"/>
            <a:ext cx="803310" cy="461665"/>
          </a:xfrm>
          <a:prstGeom prst="rect">
            <a:avLst/>
          </a:prstGeom>
          <a:noFill/>
        </p:spPr>
        <p:txBody>
          <a:bodyPr wrap="square">
            <a:spAutoFit/>
          </a:bodyPr>
          <a:lstStyle/>
          <a:p>
            <a:r>
              <a:rPr lang="en-US" sz="1200" b="0" i="0" dirty="0">
                <a:solidFill>
                  <a:srgbClr val="333333"/>
                </a:solidFill>
                <a:effectLst/>
                <a:latin typeface="Arial" panose="020B0604020202020204" pitchFamily="34" charset="0"/>
              </a:rPr>
              <a:t>Flow</a:t>
            </a:r>
          </a:p>
          <a:p>
            <a:r>
              <a:rPr lang="en-US" sz="1200" dirty="0">
                <a:solidFill>
                  <a:srgbClr val="333333"/>
                </a:solidFill>
                <a:latin typeface="Arial" panose="020B0604020202020204" pitchFamily="34" charset="0"/>
              </a:rPr>
              <a:t>Switch</a:t>
            </a:r>
            <a:endParaRPr lang="en-US" sz="1200" dirty="0"/>
          </a:p>
        </p:txBody>
      </p:sp>
      <p:pic>
        <p:nvPicPr>
          <p:cNvPr id="284" name="Picture 2" descr="Series VF Visi-Float® Acrylic Flowmeter">
            <a:extLst>
              <a:ext uri="{FF2B5EF4-FFF2-40B4-BE49-F238E27FC236}">
                <a16:creationId xmlns:a16="http://schemas.microsoft.com/office/drawing/2014/main" id="{27A476A1-769D-6FFC-3ABB-1D7EED07F0C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640" t="16286" r="18248" b="17263"/>
          <a:stretch/>
        </p:blipFill>
        <p:spPr bwMode="auto">
          <a:xfrm>
            <a:off x="3361440" y="2651030"/>
            <a:ext cx="195311" cy="429440"/>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2" descr="Series VF Visi-Float® Acrylic Flowmeter">
            <a:extLst>
              <a:ext uri="{FF2B5EF4-FFF2-40B4-BE49-F238E27FC236}">
                <a16:creationId xmlns:a16="http://schemas.microsoft.com/office/drawing/2014/main" id="{0B6AB1D7-BFF3-A3A7-57AC-4B6A318EC57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640" t="16286" r="18248" b="17263"/>
          <a:stretch/>
        </p:blipFill>
        <p:spPr bwMode="auto">
          <a:xfrm>
            <a:off x="3543938" y="2651029"/>
            <a:ext cx="195311" cy="429440"/>
          </a:xfrm>
          <a:prstGeom prst="rect">
            <a:avLst/>
          </a:prstGeom>
          <a:noFill/>
          <a:extLst>
            <a:ext uri="{909E8E84-426E-40DD-AFC4-6F175D3DCCD1}">
              <a14:hiddenFill xmlns:a14="http://schemas.microsoft.com/office/drawing/2010/main">
                <a:solidFill>
                  <a:srgbClr val="FFFFFF"/>
                </a:solidFill>
              </a14:hiddenFill>
            </a:ext>
          </a:extLst>
        </p:spPr>
      </p:pic>
      <p:sp>
        <p:nvSpPr>
          <p:cNvPr id="286" name="Rectangle 285">
            <a:extLst>
              <a:ext uri="{FF2B5EF4-FFF2-40B4-BE49-F238E27FC236}">
                <a16:creationId xmlns:a16="http://schemas.microsoft.com/office/drawing/2014/main" id="{55824E5D-9571-3FDB-540B-6A58C0A19C17}"/>
              </a:ext>
            </a:extLst>
          </p:cNvPr>
          <p:cNvSpPr/>
          <p:nvPr/>
        </p:nvSpPr>
        <p:spPr>
          <a:xfrm rot="16200000" flipV="1">
            <a:off x="3196383" y="3206991"/>
            <a:ext cx="475385" cy="57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52F9CBD9-9035-8A5B-0DB9-74DCF4797C14}"/>
              </a:ext>
            </a:extLst>
          </p:cNvPr>
          <p:cNvSpPr/>
          <p:nvPr/>
        </p:nvSpPr>
        <p:spPr>
          <a:xfrm rot="16200000" flipV="1">
            <a:off x="3549822" y="3093136"/>
            <a:ext cx="173324" cy="5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B3E5AFB5-9CB5-05C6-A245-333C27489208}"/>
              </a:ext>
            </a:extLst>
          </p:cNvPr>
          <p:cNvSpPr/>
          <p:nvPr/>
        </p:nvSpPr>
        <p:spPr>
          <a:xfrm flipV="1">
            <a:off x="3460536" y="3195098"/>
            <a:ext cx="195311" cy="50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a:extLst>
              <a:ext uri="{FF2B5EF4-FFF2-40B4-BE49-F238E27FC236}">
                <a16:creationId xmlns:a16="http://schemas.microsoft.com/office/drawing/2014/main" id="{E9FB1BCC-7C09-A146-5646-703E3C78171F}"/>
              </a:ext>
            </a:extLst>
          </p:cNvPr>
          <p:cNvSpPr txBox="1"/>
          <p:nvPr/>
        </p:nvSpPr>
        <p:spPr>
          <a:xfrm>
            <a:off x="1824985" y="963039"/>
            <a:ext cx="88705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Supply</a:t>
            </a:r>
          </a:p>
        </p:txBody>
      </p:sp>
      <p:cxnSp>
        <p:nvCxnSpPr>
          <p:cNvPr id="290" name="Straight Connector 289">
            <a:extLst>
              <a:ext uri="{FF2B5EF4-FFF2-40B4-BE49-F238E27FC236}">
                <a16:creationId xmlns:a16="http://schemas.microsoft.com/office/drawing/2014/main" id="{0F9E9541-D3DB-A039-11FD-E2A9D936D12B}"/>
              </a:ext>
            </a:extLst>
          </p:cNvPr>
          <p:cNvCxnSpPr>
            <a:cxnSpLocks/>
          </p:cNvCxnSpPr>
          <p:nvPr/>
        </p:nvCxnSpPr>
        <p:spPr>
          <a:xfrm flipH="1">
            <a:off x="2752112" y="290615"/>
            <a:ext cx="32852" cy="1890426"/>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26004ABB-0BD3-A92A-A974-794F876D0A58}"/>
              </a:ext>
            </a:extLst>
          </p:cNvPr>
          <p:cNvSpPr txBox="1"/>
          <p:nvPr/>
        </p:nvSpPr>
        <p:spPr>
          <a:xfrm>
            <a:off x="10178311" y="3850360"/>
            <a:ext cx="652658" cy="26161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1100" dirty="0"/>
              <a:t>1.5”ID </a:t>
            </a:r>
            <a:endParaRPr lang="en-US" dirty="0">
              <a:cs typeface="Calibri"/>
            </a:endParaRPr>
          </a:p>
        </p:txBody>
      </p:sp>
      <p:cxnSp>
        <p:nvCxnSpPr>
          <p:cNvPr id="66" name="Straight Connector 65">
            <a:extLst>
              <a:ext uri="{FF2B5EF4-FFF2-40B4-BE49-F238E27FC236}">
                <a16:creationId xmlns:a16="http://schemas.microsoft.com/office/drawing/2014/main" id="{46C0FF56-CB76-CDD4-EA06-55FC7F76A106}"/>
              </a:ext>
            </a:extLst>
          </p:cNvPr>
          <p:cNvCxnSpPr/>
          <p:nvPr/>
        </p:nvCxnSpPr>
        <p:spPr>
          <a:xfrm flipH="1">
            <a:off x="3165572" y="1797368"/>
            <a:ext cx="24653" cy="427774"/>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A50282-631F-8BAB-04D4-8443C007D838}"/>
              </a:ext>
            </a:extLst>
          </p:cNvPr>
          <p:cNvCxnSpPr>
            <a:stCxn id="285" idx="0"/>
          </p:cNvCxnSpPr>
          <p:nvPr/>
        </p:nvCxnSpPr>
        <p:spPr>
          <a:xfrm flipH="1" flipV="1">
            <a:off x="3636484" y="2456597"/>
            <a:ext cx="5110" cy="194432"/>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9A512BD-1704-CD60-CF9A-CBF292CF4F2E}"/>
              </a:ext>
            </a:extLst>
          </p:cNvPr>
          <p:cNvCxnSpPr>
            <a:stCxn id="284" idx="0"/>
          </p:cNvCxnSpPr>
          <p:nvPr/>
        </p:nvCxnSpPr>
        <p:spPr>
          <a:xfrm flipH="1" flipV="1">
            <a:off x="3456021" y="2220025"/>
            <a:ext cx="3075" cy="431005"/>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422DC9B-AF9C-9B9C-B2D5-C0D6579AE5CB}"/>
              </a:ext>
            </a:extLst>
          </p:cNvPr>
          <p:cNvCxnSpPr/>
          <p:nvPr/>
        </p:nvCxnSpPr>
        <p:spPr>
          <a:xfrm>
            <a:off x="3446283" y="2220887"/>
            <a:ext cx="2402096" cy="8152"/>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57E61F4-D0E1-5804-DF4E-7596F168B9D9}"/>
              </a:ext>
            </a:extLst>
          </p:cNvPr>
          <p:cNvCxnSpPr>
            <a:cxnSpLocks/>
          </p:cNvCxnSpPr>
          <p:nvPr/>
        </p:nvCxnSpPr>
        <p:spPr>
          <a:xfrm flipV="1">
            <a:off x="3643273" y="2416052"/>
            <a:ext cx="1967593" cy="4488"/>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DE00B53F-0A6F-4338-FCAF-41362A16B429}"/>
              </a:ext>
            </a:extLst>
          </p:cNvPr>
          <p:cNvCxnSpPr>
            <a:cxnSpLocks/>
          </p:cNvCxnSpPr>
          <p:nvPr/>
        </p:nvCxnSpPr>
        <p:spPr>
          <a:xfrm flipV="1">
            <a:off x="5512324" y="2434325"/>
            <a:ext cx="94580" cy="451283"/>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CFE1EEDD-732D-D2FD-CC4B-ED3F11945A2E}"/>
              </a:ext>
            </a:extLst>
          </p:cNvPr>
          <p:cNvCxnSpPr>
            <a:cxnSpLocks/>
          </p:cNvCxnSpPr>
          <p:nvPr/>
        </p:nvCxnSpPr>
        <p:spPr>
          <a:xfrm flipV="1">
            <a:off x="5734675" y="2252158"/>
            <a:ext cx="134698" cy="613591"/>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52A83959-06FB-904E-A702-B4AE5A8F5CE0}"/>
              </a:ext>
            </a:extLst>
          </p:cNvPr>
          <p:cNvCxnSpPr>
            <a:cxnSpLocks/>
          </p:cNvCxnSpPr>
          <p:nvPr/>
        </p:nvCxnSpPr>
        <p:spPr>
          <a:xfrm flipV="1">
            <a:off x="5825097" y="2267499"/>
            <a:ext cx="134698" cy="613591"/>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AD3EE0B1-2721-58D0-5423-2920D015C623}"/>
              </a:ext>
            </a:extLst>
          </p:cNvPr>
          <p:cNvCxnSpPr>
            <a:cxnSpLocks/>
          </p:cNvCxnSpPr>
          <p:nvPr/>
        </p:nvCxnSpPr>
        <p:spPr>
          <a:xfrm flipV="1">
            <a:off x="5630309" y="2435884"/>
            <a:ext cx="94580" cy="451283"/>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2" name="Arrow: Circular 301">
            <a:extLst>
              <a:ext uri="{FF2B5EF4-FFF2-40B4-BE49-F238E27FC236}">
                <a16:creationId xmlns:a16="http://schemas.microsoft.com/office/drawing/2014/main" id="{F2021586-D89F-C94F-8036-31DCDA1A06F6}"/>
              </a:ext>
            </a:extLst>
          </p:cNvPr>
          <p:cNvSpPr/>
          <p:nvPr/>
        </p:nvSpPr>
        <p:spPr>
          <a:xfrm>
            <a:off x="5636850" y="2330770"/>
            <a:ext cx="445317" cy="419690"/>
          </a:xfrm>
          <a:prstGeom prst="circular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3" name="Straight Connector 302">
            <a:extLst>
              <a:ext uri="{FF2B5EF4-FFF2-40B4-BE49-F238E27FC236}">
                <a16:creationId xmlns:a16="http://schemas.microsoft.com/office/drawing/2014/main" id="{B2EDFA2C-E29B-D331-F29E-EE71DFA7F239}"/>
              </a:ext>
            </a:extLst>
          </p:cNvPr>
          <p:cNvCxnSpPr>
            <a:cxnSpLocks/>
          </p:cNvCxnSpPr>
          <p:nvPr/>
        </p:nvCxnSpPr>
        <p:spPr>
          <a:xfrm>
            <a:off x="6015602" y="2504951"/>
            <a:ext cx="2192631" cy="11325"/>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52" name="Picture 351">
            <a:extLst>
              <a:ext uri="{FF2B5EF4-FFF2-40B4-BE49-F238E27FC236}">
                <a16:creationId xmlns:a16="http://schemas.microsoft.com/office/drawing/2014/main" id="{09C47A4A-F200-6F2A-5159-72D0D6A80531}"/>
              </a:ext>
            </a:extLst>
          </p:cNvPr>
          <p:cNvPicPr>
            <a:picLocks noChangeAspect="1"/>
          </p:cNvPicPr>
          <p:nvPr/>
        </p:nvPicPr>
        <p:blipFill>
          <a:blip r:embed="rId8"/>
          <a:stretch>
            <a:fillRect/>
          </a:stretch>
        </p:blipFill>
        <p:spPr>
          <a:xfrm>
            <a:off x="8731327" y="2177041"/>
            <a:ext cx="293674" cy="935527"/>
          </a:xfrm>
          <a:prstGeom prst="rect">
            <a:avLst/>
          </a:prstGeom>
        </p:spPr>
      </p:pic>
      <p:pic>
        <p:nvPicPr>
          <p:cNvPr id="353" name="Picture 352">
            <a:extLst>
              <a:ext uri="{FF2B5EF4-FFF2-40B4-BE49-F238E27FC236}">
                <a16:creationId xmlns:a16="http://schemas.microsoft.com/office/drawing/2014/main" id="{FC057E65-6DAC-83F0-99E3-EB2188BD6EE3}"/>
              </a:ext>
            </a:extLst>
          </p:cNvPr>
          <p:cNvPicPr>
            <a:picLocks noChangeAspect="1"/>
          </p:cNvPicPr>
          <p:nvPr/>
        </p:nvPicPr>
        <p:blipFill>
          <a:blip r:embed="rId8"/>
          <a:stretch>
            <a:fillRect/>
          </a:stretch>
        </p:blipFill>
        <p:spPr>
          <a:xfrm>
            <a:off x="9135426" y="2185482"/>
            <a:ext cx="318561" cy="1014807"/>
          </a:xfrm>
          <a:prstGeom prst="rect">
            <a:avLst/>
          </a:prstGeom>
        </p:spPr>
      </p:pic>
      <p:sp>
        <p:nvSpPr>
          <p:cNvPr id="354" name="Rectangle 353">
            <a:extLst>
              <a:ext uri="{FF2B5EF4-FFF2-40B4-BE49-F238E27FC236}">
                <a16:creationId xmlns:a16="http://schemas.microsoft.com/office/drawing/2014/main" id="{1C508199-1352-E33C-889D-4174D113AF6A}"/>
              </a:ext>
            </a:extLst>
          </p:cNvPr>
          <p:cNvSpPr/>
          <p:nvPr/>
        </p:nvSpPr>
        <p:spPr>
          <a:xfrm>
            <a:off x="8832388" y="3460759"/>
            <a:ext cx="112555" cy="286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D2ED5ECD-B50B-FAAD-0F43-C74D92BDADCD}"/>
              </a:ext>
            </a:extLst>
          </p:cNvPr>
          <p:cNvSpPr/>
          <p:nvPr/>
        </p:nvSpPr>
        <p:spPr>
          <a:xfrm>
            <a:off x="9242511" y="3465885"/>
            <a:ext cx="112555" cy="286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F43F18C9-070E-8B49-8AE3-E1B5E79738DD}"/>
              </a:ext>
            </a:extLst>
          </p:cNvPr>
          <p:cNvSpPr/>
          <p:nvPr/>
        </p:nvSpPr>
        <p:spPr>
          <a:xfrm>
            <a:off x="8262605" y="3728338"/>
            <a:ext cx="1338510" cy="16758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4" name="Straight Connector 373">
            <a:extLst>
              <a:ext uri="{FF2B5EF4-FFF2-40B4-BE49-F238E27FC236}">
                <a16:creationId xmlns:a16="http://schemas.microsoft.com/office/drawing/2014/main" id="{11B28931-FF4A-1259-DDE0-02C60486AEEB}"/>
              </a:ext>
            </a:extLst>
          </p:cNvPr>
          <p:cNvCxnSpPr/>
          <p:nvPr/>
        </p:nvCxnSpPr>
        <p:spPr>
          <a:xfrm>
            <a:off x="9073101" y="3824005"/>
            <a:ext cx="0" cy="316954"/>
          </a:xfrm>
          <a:prstGeom prst="line">
            <a:avLst/>
          </a:prstGeom>
        </p:spPr>
        <p:style>
          <a:lnRef idx="3">
            <a:schemeClr val="accent2"/>
          </a:lnRef>
          <a:fillRef idx="0">
            <a:schemeClr val="accent2"/>
          </a:fillRef>
          <a:effectRef idx="2">
            <a:schemeClr val="accent2"/>
          </a:effectRef>
          <a:fontRef idx="minor">
            <a:schemeClr val="tx1"/>
          </a:fontRef>
        </p:style>
      </p:cxnSp>
      <p:cxnSp>
        <p:nvCxnSpPr>
          <p:cNvPr id="385" name="Straight Connector 384">
            <a:extLst>
              <a:ext uri="{FF2B5EF4-FFF2-40B4-BE49-F238E27FC236}">
                <a16:creationId xmlns:a16="http://schemas.microsoft.com/office/drawing/2014/main" id="{68411B15-4F2C-CDDE-9C68-10B92B3422C1}"/>
              </a:ext>
            </a:extLst>
          </p:cNvPr>
          <p:cNvCxnSpPr>
            <a:cxnSpLocks/>
            <a:endCxn id="390" idx="2"/>
          </p:cNvCxnSpPr>
          <p:nvPr/>
        </p:nvCxnSpPr>
        <p:spPr>
          <a:xfrm flipV="1">
            <a:off x="8431797" y="3036071"/>
            <a:ext cx="0" cy="419383"/>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7" name="TextBox 386">
            <a:extLst>
              <a:ext uri="{FF2B5EF4-FFF2-40B4-BE49-F238E27FC236}">
                <a16:creationId xmlns:a16="http://schemas.microsoft.com/office/drawing/2014/main" id="{682375F2-1DA7-027A-2AF2-838049EB102D}"/>
              </a:ext>
            </a:extLst>
          </p:cNvPr>
          <p:cNvSpPr txBox="1"/>
          <p:nvPr/>
        </p:nvSpPr>
        <p:spPr>
          <a:xfrm>
            <a:off x="7691574" y="3879536"/>
            <a:ext cx="738837" cy="469693"/>
          </a:xfrm>
          <a:prstGeom prst="rect">
            <a:avLst/>
          </a:prstGeom>
          <a:noFill/>
        </p:spPr>
        <p:txBody>
          <a:bodyPr wrap="square" rtlCol="0">
            <a:spAutoFit/>
          </a:bodyPr>
          <a:lstStyle/>
          <a:p>
            <a:r>
              <a:rPr lang="en-US" sz="1200" dirty="0"/>
              <a:t>Pressure Trans</a:t>
            </a:r>
          </a:p>
        </p:txBody>
      </p:sp>
      <p:cxnSp>
        <p:nvCxnSpPr>
          <p:cNvPr id="388" name="Straight Connector 387">
            <a:extLst>
              <a:ext uri="{FF2B5EF4-FFF2-40B4-BE49-F238E27FC236}">
                <a16:creationId xmlns:a16="http://schemas.microsoft.com/office/drawing/2014/main" id="{36B5703D-4B8D-E955-0958-C101E662530D}"/>
              </a:ext>
            </a:extLst>
          </p:cNvPr>
          <p:cNvCxnSpPr>
            <a:cxnSpLocks/>
          </p:cNvCxnSpPr>
          <p:nvPr/>
        </p:nvCxnSpPr>
        <p:spPr>
          <a:xfrm>
            <a:off x="6004588" y="2255930"/>
            <a:ext cx="2445595" cy="18312"/>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90" name="Picture 2" descr="Series VFA Visi-Float® Flowmeter, VFA-1 (no valve)">
            <a:extLst>
              <a:ext uri="{FF2B5EF4-FFF2-40B4-BE49-F238E27FC236}">
                <a16:creationId xmlns:a16="http://schemas.microsoft.com/office/drawing/2014/main" id="{01DB7649-2883-0972-3428-012EDBC309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4782" y="2642042"/>
            <a:ext cx="394029" cy="394029"/>
          </a:xfrm>
          <a:prstGeom prst="rect">
            <a:avLst/>
          </a:prstGeom>
          <a:noFill/>
          <a:extLst>
            <a:ext uri="{909E8E84-426E-40DD-AFC4-6F175D3DCCD1}">
              <a14:hiddenFill xmlns:a14="http://schemas.microsoft.com/office/drawing/2010/main">
                <a:solidFill>
                  <a:srgbClr val="FFFFFF"/>
                </a:solidFill>
              </a14:hiddenFill>
            </a:ext>
          </a:extLst>
        </p:spPr>
      </p:pic>
      <p:cxnSp>
        <p:nvCxnSpPr>
          <p:cNvPr id="391" name="Straight Connector 390">
            <a:extLst>
              <a:ext uri="{FF2B5EF4-FFF2-40B4-BE49-F238E27FC236}">
                <a16:creationId xmlns:a16="http://schemas.microsoft.com/office/drawing/2014/main" id="{9843867A-4AD1-3978-5DA4-612BDF4DE620}"/>
              </a:ext>
            </a:extLst>
          </p:cNvPr>
          <p:cNvCxnSpPr/>
          <p:nvPr/>
        </p:nvCxnSpPr>
        <p:spPr>
          <a:xfrm flipH="1" flipV="1">
            <a:off x="8221140" y="2540615"/>
            <a:ext cx="5110" cy="194432"/>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89" name="Picture 2" descr="Series VFA Visi-Float® Flowmeter, VFA-1 (no valve)">
            <a:extLst>
              <a:ext uri="{FF2B5EF4-FFF2-40B4-BE49-F238E27FC236}">
                <a16:creationId xmlns:a16="http://schemas.microsoft.com/office/drawing/2014/main" id="{B6AC6E42-2A94-05B7-CE42-D9A4FF5458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3219" y="2679179"/>
            <a:ext cx="394029" cy="394029"/>
          </a:xfrm>
          <a:prstGeom prst="rect">
            <a:avLst/>
          </a:prstGeom>
          <a:noFill/>
          <a:extLst>
            <a:ext uri="{909E8E84-426E-40DD-AFC4-6F175D3DCCD1}">
              <a14:hiddenFill xmlns:a14="http://schemas.microsoft.com/office/drawing/2010/main">
                <a:solidFill>
                  <a:srgbClr val="FFFFFF"/>
                </a:solidFill>
              </a14:hiddenFill>
            </a:ext>
          </a:extLst>
        </p:spPr>
      </p:pic>
      <p:cxnSp>
        <p:nvCxnSpPr>
          <p:cNvPr id="392" name="Straight Connector 391">
            <a:extLst>
              <a:ext uri="{FF2B5EF4-FFF2-40B4-BE49-F238E27FC236}">
                <a16:creationId xmlns:a16="http://schemas.microsoft.com/office/drawing/2014/main" id="{193331ED-B5FD-7353-1E98-207E79BB6BD2}"/>
              </a:ext>
            </a:extLst>
          </p:cNvPr>
          <p:cNvCxnSpPr>
            <a:cxnSpLocks/>
          </p:cNvCxnSpPr>
          <p:nvPr/>
        </p:nvCxnSpPr>
        <p:spPr>
          <a:xfrm flipV="1">
            <a:off x="8439044" y="2271494"/>
            <a:ext cx="11139" cy="353365"/>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D8E1A7FE-A7DF-B8D5-F7CB-8004459D797B}"/>
              </a:ext>
            </a:extLst>
          </p:cNvPr>
          <p:cNvCxnSpPr/>
          <p:nvPr/>
        </p:nvCxnSpPr>
        <p:spPr>
          <a:xfrm flipH="1" flipV="1">
            <a:off x="8225123" y="3075641"/>
            <a:ext cx="5110" cy="194432"/>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2E57B40A-F8FF-291C-8529-86F2C6051EF2}"/>
              </a:ext>
            </a:extLst>
          </p:cNvPr>
          <p:cNvCxnSpPr>
            <a:cxnSpLocks/>
          </p:cNvCxnSpPr>
          <p:nvPr/>
        </p:nvCxnSpPr>
        <p:spPr>
          <a:xfrm flipH="1" flipV="1">
            <a:off x="8228917" y="3253711"/>
            <a:ext cx="183242" cy="6144"/>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11908D3F-DBA4-AAA6-25AA-F38E976B9528}"/>
              </a:ext>
            </a:extLst>
          </p:cNvPr>
          <p:cNvCxnSpPr>
            <a:cxnSpLocks/>
          </p:cNvCxnSpPr>
          <p:nvPr/>
        </p:nvCxnSpPr>
        <p:spPr>
          <a:xfrm flipH="1">
            <a:off x="9594267" y="3805958"/>
            <a:ext cx="430362"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3B81D5CB-825F-4868-B823-AAE0C0589A84}"/>
              </a:ext>
            </a:extLst>
          </p:cNvPr>
          <p:cNvCxnSpPr>
            <a:cxnSpLocks/>
          </p:cNvCxnSpPr>
          <p:nvPr/>
        </p:nvCxnSpPr>
        <p:spPr>
          <a:xfrm flipH="1" flipV="1">
            <a:off x="9987737" y="3850353"/>
            <a:ext cx="10413" cy="4482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7" name="TextBox 396">
            <a:extLst>
              <a:ext uri="{FF2B5EF4-FFF2-40B4-BE49-F238E27FC236}">
                <a16:creationId xmlns:a16="http://schemas.microsoft.com/office/drawing/2014/main" id="{FE398D46-9F0F-71ED-AC2F-7F196064E7FA}"/>
              </a:ext>
            </a:extLst>
          </p:cNvPr>
          <p:cNvSpPr txBox="1"/>
          <p:nvPr/>
        </p:nvSpPr>
        <p:spPr>
          <a:xfrm>
            <a:off x="8588325" y="3991574"/>
            <a:ext cx="655873" cy="276999"/>
          </a:xfrm>
          <a:prstGeom prst="rect">
            <a:avLst/>
          </a:prstGeom>
          <a:noFill/>
        </p:spPr>
        <p:txBody>
          <a:bodyPr wrap="square" rtlCol="0">
            <a:spAutoFit/>
          </a:bodyPr>
          <a:lstStyle/>
          <a:p>
            <a:r>
              <a:rPr lang="en-US" sz="1200" dirty="0"/>
              <a:t>Temp</a:t>
            </a:r>
          </a:p>
        </p:txBody>
      </p:sp>
      <p:pic>
        <p:nvPicPr>
          <p:cNvPr id="398" name="Picture 4">
            <a:extLst>
              <a:ext uri="{FF2B5EF4-FFF2-40B4-BE49-F238E27FC236}">
                <a16:creationId xmlns:a16="http://schemas.microsoft.com/office/drawing/2014/main" id="{E4E05C97-8D40-E3C8-A065-CE17CB36BE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63166">
            <a:off x="9398704" y="4057756"/>
            <a:ext cx="508136" cy="347094"/>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4">
            <a:extLst>
              <a:ext uri="{FF2B5EF4-FFF2-40B4-BE49-F238E27FC236}">
                <a16:creationId xmlns:a16="http://schemas.microsoft.com/office/drawing/2014/main" id="{262AA2B1-5B08-0752-1A9E-ACF39D4C62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1715499" y="4216229"/>
            <a:ext cx="508136" cy="347094"/>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4">
            <a:extLst>
              <a:ext uri="{FF2B5EF4-FFF2-40B4-BE49-F238E27FC236}">
                <a16:creationId xmlns:a16="http://schemas.microsoft.com/office/drawing/2014/main" id="{02A333C7-4CD5-F0B5-5F87-28B93DA5AB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473884">
            <a:off x="4093459" y="3661143"/>
            <a:ext cx="508136" cy="347094"/>
          </a:xfrm>
          <a:prstGeom prst="rect">
            <a:avLst/>
          </a:prstGeom>
          <a:noFill/>
          <a:extLst>
            <a:ext uri="{909E8E84-426E-40DD-AFC4-6F175D3DCCD1}">
              <a14:hiddenFill xmlns:a14="http://schemas.microsoft.com/office/drawing/2010/main">
                <a:solidFill>
                  <a:srgbClr val="FFFFFF"/>
                </a:solidFill>
              </a14:hiddenFill>
            </a:ext>
          </a:extLst>
        </p:spPr>
      </p:pic>
      <p:cxnSp>
        <p:nvCxnSpPr>
          <p:cNvPr id="402" name="Straight Connector 401">
            <a:extLst>
              <a:ext uri="{FF2B5EF4-FFF2-40B4-BE49-F238E27FC236}">
                <a16:creationId xmlns:a16="http://schemas.microsoft.com/office/drawing/2014/main" id="{046C49BA-6022-32AF-0F60-84D4FC504FE1}"/>
              </a:ext>
            </a:extLst>
          </p:cNvPr>
          <p:cNvCxnSpPr/>
          <p:nvPr/>
        </p:nvCxnSpPr>
        <p:spPr>
          <a:xfrm flipH="1" flipV="1">
            <a:off x="8886110" y="2022571"/>
            <a:ext cx="5110" cy="194432"/>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017048C8-22D3-1F88-ECD0-DAAE63272B38}"/>
              </a:ext>
            </a:extLst>
          </p:cNvPr>
          <p:cNvCxnSpPr>
            <a:cxnSpLocks/>
          </p:cNvCxnSpPr>
          <p:nvPr/>
        </p:nvCxnSpPr>
        <p:spPr>
          <a:xfrm flipV="1">
            <a:off x="9286982" y="307265"/>
            <a:ext cx="11806" cy="1944893"/>
          </a:xfrm>
          <a:prstGeom prst="line">
            <a:avLst/>
          </a:prstGeom>
          <a:ln w="5715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4" name="TextBox 403">
            <a:extLst>
              <a:ext uri="{FF2B5EF4-FFF2-40B4-BE49-F238E27FC236}">
                <a16:creationId xmlns:a16="http://schemas.microsoft.com/office/drawing/2014/main" id="{196C7B79-8FDF-D0E4-5147-FD8929B6B1F3}"/>
              </a:ext>
            </a:extLst>
          </p:cNvPr>
          <p:cNvSpPr txBox="1"/>
          <p:nvPr/>
        </p:nvSpPr>
        <p:spPr>
          <a:xfrm>
            <a:off x="9341803" y="338849"/>
            <a:ext cx="651140" cy="369332"/>
          </a:xfrm>
          <a:prstGeom prst="rect">
            <a:avLst/>
          </a:prstGeom>
          <a:noFill/>
        </p:spPr>
        <p:txBody>
          <a:bodyPr wrap="none" rtlCol="0">
            <a:spAutoFit/>
          </a:bodyPr>
          <a:lstStyle/>
          <a:p>
            <a:r>
              <a:rPr lang="en-US" dirty="0"/>
              <a:t>1” ID</a:t>
            </a:r>
          </a:p>
        </p:txBody>
      </p:sp>
      <p:pic>
        <p:nvPicPr>
          <p:cNvPr id="405" name="Picture 4" descr="Series SF Sight Flow Transmitter">
            <a:extLst>
              <a:ext uri="{FF2B5EF4-FFF2-40B4-BE49-F238E27FC236}">
                <a16:creationId xmlns:a16="http://schemas.microsoft.com/office/drawing/2014/main" id="{B8C3C9D4-DAB9-DAD2-3E5E-17314FA463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8660745" y="3005712"/>
            <a:ext cx="451619" cy="451619"/>
          </a:xfrm>
          <a:prstGeom prst="rect">
            <a:avLst/>
          </a:prstGeom>
          <a:noFill/>
          <a:extLst>
            <a:ext uri="{909E8E84-426E-40DD-AFC4-6F175D3DCCD1}">
              <a14:hiddenFill xmlns:a14="http://schemas.microsoft.com/office/drawing/2010/main">
                <a:solidFill>
                  <a:srgbClr val="FFFFFF"/>
                </a:solidFill>
              </a14:hiddenFill>
            </a:ext>
          </a:extLst>
        </p:spPr>
      </p:pic>
      <p:pic>
        <p:nvPicPr>
          <p:cNvPr id="407" name="Picture 4" descr="Series SF Sight Flow Transmitter">
            <a:extLst>
              <a:ext uri="{FF2B5EF4-FFF2-40B4-BE49-F238E27FC236}">
                <a16:creationId xmlns:a16="http://schemas.microsoft.com/office/drawing/2014/main" id="{4BA6DF5B-DDCA-A529-3B78-060EA8F858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8283968" y="3285666"/>
            <a:ext cx="323718" cy="323718"/>
          </a:xfrm>
          <a:prstGeom prst="rect">
            <a:avLst/>
          </a:prstGeom>
          <a:noFill/>
          <a:extLst>
            <a:ext uri="{909E8E84-426E-40DD-AFC4-6F175D3DCCD1}">
              <a14:hiddenFill xmlns:a14="http://schemas.microsoft.com/office/drawing/2010/main">
                <a:solidFill>
                  <a:srgbClr val="FFFFFF"/>
                </a:solidFill>
              </a14:hiddenFill>
            </a:ext>
          </a:extLst>
        </p:spPr>
      </p:pic>
      <p:pic>
        <p:nvPicPr>
          <p:cNvPr id="408" name="Picture 4" descr="Series SF Sight Flow Transmitter">
            <a:extLst>
              <a:ext uri="{FF2B5EF4-FFF2-40B4-BE49-F238E27FC236}">
                <a16:creationId xmlns:a16="http://schemas.microsoft.com/office/drawing/2014/main" id="{CD6A977D-B93D-75E4-E626-F5C9F41647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9082749" y="3087307"/>
            <a:ext cx="451619" cy="451619"/>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4">
            <a:extLst>
              <a:ext uri="{FF2B5EF4-FFF2-40B4-BE49-F238E27FC236}">
                <a16:creationId xmlns:a16="http://schemas.microsoft.com/office/drawing/2014/main" id="{B9A170E3-1567-86A5-3AB6-D8E6B2C8CE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9004830" y="3526493"/>
            <a:ext cx="508136" cy="347094"/>
          </a:xfrm>
          <a:prstGeom prst="rect">
            <a:avLst/>
          </a:prstGeom>
          <a:noFill/>
          <a:extLst>
            <a:ext uri="{909E8E84-426E-40DD-AFC4-6F175D3DCCD1}">
              <a14:hiddenFill xmlns:a14="http://schemas.microsoft.com/office/drawing/2010/main">
                <a:solidFill>
                  <a:srgbClr val="FFFFFF"/>
                </a:solidFill>
              </a14:hiddenFill>
            </a:ext>
          </a:extLst>
        </p:spPr>
      </p:pic>
      <p:pic>
        <p:nvPicPr>
          <p:cNvPr id="376" name="Picture 4">
            <a:extLst>
              <a:ext uri="{FF2B5EF4-FFF2-40B4-BE49-F238E27FC236}">
                <a16:creationId xmlns:a16="http://schemas.microsoft.com/office/drawing/2014/main" id="{6B647536-781D-A863-A44F-B400C4A855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8574950" y="3521780"/>
            <a:ext cx="508136" cy="347094"/>
          </a:xfrm>
          <a:prstGeom prst="rect">
            <a:avLst/>
          </a:prstGeom>
          <a:noFill/>
          <a:extLst>
            <a:ext uri="{909E8E84-426E-40DD-AFC4-6F175D3DCCD1}">
              <a14:hiddenFill xmlns:a14="http://schemas.microsoft.com/office/drawing/2010/main">
                <a:solidFill>
                  <a:srgbClr val="FFFFFF"/>
                </a:solidFill>
              </a14:hiddenFill>
            </a:ext>
          </a:extLst>
        </p:spPr>
      </p:pic>
      <p:pic>
        <p:nvPicPr>
          <p:cNvPr id="378" name="Picture 4">
            <a:extLst>
              <a:ext uri="{FF2B5EF4-FFF2-40B4-BE49-F238E27FC236}">
                <a16:creationId xmlns:a16="http://schemas.microsoft.com/office/drawing/2014/main" id="{54918C1C-648B-CD68-B598-61170AAE2E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353504">
            <a:off x="8119223" y="3565737"/>
            <a:ext cx="508136" cy="347094"/>
          </a:xfrm>
          <a:prstGeom prst="rect">
            <a:avLst/>
          </a:prstGeom>
          <a:noFill/>
          <a:extLst>
            <a:ext uri="{909E8E84-426E-40DD-AFC4-6F175D3DCCD1}">
              <a14:hiddenFill xmlns:a14="http://schemas.microsoft.com/office/drawing/2010/main">
                <a:solidFill>
                  <a:srgbClr val="FFFFFF"/>
                </a:solidFill>
              </a14:hiddenFill>
            </a:ext>
          </a:extLst>
        </p:spPr>
      </p:pic>
      <p:sp>
        <p:nvSpPr>
          <p:cNvPr id="409" name="TextBox 408">
            <a:extLst>
              <a:ext uri="{FF2B5EF4-FFF2-40B4-BE49-F238E27FC236}">
                <a16:creationId xmlns:a16="http://schemas.microsoft.com/office/drawing/2014/main" id="{2BBC38DF-085E-71B2-E6B0-D42B94555335}"/>
              </a:ext>
            </a:extLst>
          </p:cNvPr>
          <p:cNvSpPr txBox="1"/>
          <p:nvPr/>
        </p:nvSpPr>
        <p:spPr>
          <a:xfrm>
            <a:off x="9489141" y="3037663"/>
            <a:ext cx="729861" cy="338554"/>
          </a:xfrm>
          <a:prstGeom prst="rect">
            <a:avLst/>
          </a:prstGeom>
          <a:noFill/>
        </p:spPr>
        <p:txBody>
          <a:bodyPr wrap="square">
            <a:spAutoFit/>
          </a:bodyPr>
          <a:lstStyle/>
          <a:p>
            <a:r>
              <a:rPr lang="en-US" sz="800" b="0" i="0" dirty="0">
                <a:solidFill>
                  <a:srgbClr val="333333"/>
                </a:solidFill>
                <a:effectLst/>
                <a:latin typeface="Arial" panose="020B0604020202020204" pitchFamily="34" charset="0"/>
              </a:rPr>
              <a:t>Flow</a:t>
            </a:r>
          </a:p>
          <a:p>
            <a:r>
              <a:rPr lang="en-US" sz="800" dirty="0">
                <a:solidFill>
                  <a:srgbClr val="333333"/>
                </a:solidFill>
                <a:latin typeface="Arial" panose="020B0604020202020204" pitchFamily="34" charset="0"/>
              </a:rPr>
              <a:t>Transmitter</a:t>
            </a:r>
            <a:endParaRPr lang="en-US" sz="800" dirty="0"/>
          </a:p>
        </p:txBody>
      </p:sp>
      <p:pic>
        <p:nvPicPr>
          <p:cNvPr id="371" name="Picture 2">
            <a:extLst>
              <a:ext uri="{FF2B5EF4-FFF2-40B4-BE49-F238E27FC236}">
                <a16:creationId xmlns:a16="http://schemas.microsoft.com/office/drawing/2014/main" id="{4F77B665-FFCB-43C8-C2AF-2F789BC5F7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1516" y="3446141"/>
            <a:ext cx="248282" cy="286999"/>
          </a:xfrm>
          <a:prstGeom prst="rect">
            <a:avLst/>
          </a:prstGeom>
          <a:noFill/>
          <a:extLst>
            <a:ext uri="{909E8E84-426E-40DD-AFC4-6F175D3DCCD1}">
              <a14:hiddenFill xmlns:a14="http://schemas.microsoft.com/office/drawing/2010/main">
                <a:solidFill>
                  <a:srgbClr val="FFFFFF"/>
                </a:solidFill>
              </a14:hiddenFill>
            </a:ext>
          </a:extLst>
        </p:spPr>
      </p:pic>
      <p:sp>
        <p:nvSpPr>
          <p:cNvPr id="411" name="TextBox 410">
            <a:extLst>
              <a:ext uri="{FF2B5EF4-FFF2-40B4-BE49-F238E27FC236}">
                <a16:creationId xmlns:a16="http://schemas.microsoft.com/office/drawing/2014/main" id="{0F199B7C-233C-3962-8B2D-733AC3AB9EFF}"/>
              </a:ext>
            </a:extLst>
          </p:cNvPr>
          <p:cNvSpPr txBox="1"/>
          <p:nvPr/>
        </p:nvSpPr>
        <p:spPr>
          <a:xfrm>
            <a:off x="6857547" y="2545722"/>
            <a:ext cx="859531" cy="600164"/>
          </a:xfrm>
          <a:prstGeom prst="rect">
            <a:avLst/>
          </a:prstGeom>
          <a:noFill/>
        </p:spPr>
        <p:txBody>
          <a:bodyPr wrap="none" rtlCol="0">
            <a:spAutoFit/>
          </a:bodyPr>
          <a:lstStyle/>
          <a:p>
            <a:r>
              <a:rPr lang="en-US" sz="1100" dirty="0"/>
              <a:t>3/8” ID</a:t>
            </a:r>
          </a:p>
          <a:p>
            <a:r>
              <a:rPr lang="en-US" sz="1100" dirty="0"/>
              <a:t>30feet</a:t>
            </a:r>
          </a:p>
          <a:p>
            <a:r>
              <a:rPr lang="en-US" sz="1100" dirty="0"/>
              <a:t>50-100CCM</a:t>
            </a:r>
          </a:p>
        </p:txBody>
      </p:sp>
      <p:sp>
        <p:nvSpPr>
          <p:cNvPr id="134" name="TextBox 133">
            <a:extLst>
              <a:ext uri="{FF2B5EF4-FFF2-40B4-BE49-F238E27FC236}">
                <a16:creationId xmlns:a16="http://schemas.microsoft.com/office/drawing/2014/main" id="{0E1AB77B-D0A7-D23E-C061-0A65B6D78247}"/>
              </a:ext>
            </a:extLst>
          </p:cNvPr>
          <p:cNvSpPr txBox="1"/>
          <p:nvPr/>
        </p:nvSpPr>
        <p:spPr>
          <a:xfrm>
            <a:off x="3942915" y="1963303"/>
            <a:ext cx="1560153" cy="253916"/>
          </a:xfrm>
          <a:prstGeom prst="rect">
            <a:avLst/>
          </a:prstGeom>
          <a:noFill/>
        </p:spPr>
        <p:txBody>
          <a:bodyPr wrap="square">
            <a:spAutoFit/>
          </a:bodyPr>
          <a:lstStyle/>
          <a:p>
            <a:r>
              <a:rPr lang="en-US" sz="1050" b="1" i="0" dirty="0" err="1">
                <a:solidFill>
                  <a:srgbClr val="333333"/>
                </a:solidFill>
                <a:effectLst/>
                <a:latin typeface="arial" panose="020B0604020202020204" pitchFamily="34" charset="0"/>
              </a:rPr>
              <a:t>Parflex</a:t>
            </a:r>
            <a:r>
              <a:rPr lang="en-US" sz="1050" b="1" i="0" dirty="0">
                <a:solidFill>
                  <a:srgbClr val="333333"/>
                </a:solidFill>
                <a:effectLst/>
                <a:latin typeface="arial" panose="020B0604020202020204" pitchFamily="34" charset="0"/>
              </a:rPr>
              <a:t> Polyethylene</a:t>
            </a:r>
            <a:endParaRPr lang="en-US" sz="1050" dirty="0"/>
          </a:p>
        </p:txBody>
      </p:sp>
      <p:sp>
        <p:nvSpPr>
          <p:cNvPr id="137" name="TextBox 136">
            <a:extLst>
              <a:ext uri="{FF2B5EF4-FFF2-40B4-BE49-F238E27FC236}">
                <a16:creationId xmlns:a16="http://schemas.microsoft.com/office/drawing/2014/main" id="{AA724380-17B3-886A-6555-C2AE24108731}"/>
              </a:ext>
            </a:extLst>
          </p:cNvPr>
          <p:cNvSpPr txBox="1"/>
          <p:nvPr/>
        </p:nvSpPr>
        <p:spPr>
          <a:xfrm>
            <a:off x="3311224" y="318341"/>
            <a:ext cx="1385890" cy="246221"/>
          </a:xfrm>
          <a:prstGeom prst="rect">
            <a:avLst/>
          </a:prstGeom>
          <a:noFill/>
        </p:spPr>
        <p:txBody>
          <a:bodyPr wrap="square">
            <a:spAutoFit/>
          </a:bodyPr>
          <a:lstStyle/>
          <a:p>
            <a:r>
              <a:rPr lang="en-US" sz="1000" dirty="0" err="1"/>
              <a:t>Tigerflex</a:t>
            </a:r>
            <a:r>
              <a:rPr lang="en-US" sz="1000" dirty="0"/>
              <a:t>® PVC Tubing</a:t>
            </a:r>
          </a:p>
        </p:txBody>
      </p:sp>
      <p:pic>
        <p:nvPicPr>
          <p:cNvPr id="138" name="Picture 2" descr="WH™ Series Standard Duty PVC Liquid Suction Hose">
            <a:extLst>
              <a:ext uri="{FF2B5EF4-FFF2-40B4-BE49-F238E27FC236}">
                <a16:creationId xmlns:a16="http://schemas.microsoft.com/office/drawing/2014/main" id="{A3810D20-C404-3887-D75A-44C5EA5B54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5220" y="355836"/>
            <a:ext cx="278957" cy="210613"/>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D1033AE5-A481-A653-7206-ACDA8B404390}"/>
              </a:ext>
            </a:extLst>
          </p:cNvPr>
          <p:cNvSpPr txBox="1"/>
          <p:nvPr/>
        </p:nvSpPr>
        <p:spPr>
          <a:xfrm>
            <a:off x="3608677" y="487554"/>
            <a:ext cx="771365" cy="261610"/>
          </a:xfrm>
          <a:prstGeom prst="rect">
            <a:avLst/>
          </a:prstGeom>
          <a:noFill/>
        </p:spPr>
        <p:txBody>
          <a:bodyPr wrap="none" rtlCol="0">
            <a:spAutoFit/>
          </a:bodyPr>
          <a:lstStyle/>
          <a:p>
            <a:r>
              <a:rPr lang="en-US" sz="1100" dirty="0"/>
              <a:t>1” ID, 30ft</a:t>
            </a:r>
          </a:p>
        </p:txBody>
      </p:sp>
    </p:spTree>
    <p:extLst>
      <p:ext uri="{BB962C8B-B14F-4D97-AF65-F5344CB8AC3E}">
        <p14:creationId xmlns:p14="http://schemas.microsoft.com/office/powerpoint/2010/main" val="193833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F2698AA6-53BD-49A8-BA82-439F34847405}"/>
              </a:ext>
            </a:extLst>
          </p:cNvPr>
          <p:cNvPicPr>
            <a:picLocks noChangeAspect="1"/>
          </p:cNvPicPr>
          <p:nvPr/>
        </p:nvPicPr>
        <p:blipFill>
          <a:blip r:embed="rId2"/>
          <a:stretch>
            <a:fillRect/>
          </a:stretch>
        </p:blipFill>
        <p:spPr>
          <a:xfrm>
            <a:off x="5208790" y="1748045"/>
            <a:ext cx="685469" cy="2266858"/>
          </a:xfrm>
          <a:prstGeom prst="rect">
            <a:avLst/>
          </a:prstGeom>
        </p:spPr>
      </p:pic>
      <p:pic>
        <p:nvPicPr>
          <p:cNvPr id="61" name="Picture 60">
            <a:extLst>
              <a:ext uri="{FF2B5EF4-FFF2-40B4-BE49-F238E27FC236}">
                <a16:creationId xmlns:a16="http://schemas.microsoft.com/office/drawing/2014/main" id="{5B3829EC-86C1-4B05-9557-F92161CC5573}"/>
              </a:ext>
            </a:extLst>
          </p:cNvPr>
          <p:cNvPicPr>
            <a:picLocks noChangeAspect="1"/>
          </p:cNvPicPr>
          <p:nvPr/>
        </p:nvPicPr>
        <p:blipFill>
          <a:blip r:embed="rId2"/>
          <a:stretch>
            <a:fillRect/>
          </a:stretch>
        </p:blipFill>
        <p:spPr>
          <a:xfrm>
            <a:off x="4663141" y="1696584"/>
            <a:ext cx="685469" cy="2266858"/>
          </a:xfrm>
          <a:prstGeom prst="rect">
            <a:avLst/>
          </a:prstGeom>
        </p:spPr>
      </p:pic>
      <p:sp>
        <p:nvSpPr>
          <p:cNvPr id="62" name="Rectangle 61">
            <a:extLst>
              <a:ext uri="{FF2B5EF4-FFF2-40B4-BE49-F238E27FC236}">
                <a16:creationId xmlns:a16="http://schemas.microsoft.com/office/drawing/2014/main" id="{E0CFD472-73E7-41BC-BF7B-E6630529353E}"/>
              </a:ext>
            </a:extLst>
          </p:cNvPr>
          <p:cNvSpPr/>
          <p:nvPr/>
        </p:nvSpPr>
        <p:spPr>
          <a:xfrm rot="16200000">
            <a:off x="3245115" y="5427939"/>
            <a:ext cx="1379931" cy="1725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72E251A-2E6F-483E-978F-DEFEB2FC0928}"/>
              </a:ext>
            </a:extLst>
          </p:cNvPr>
          <p:cNvSpPr/>
          <p:nvPr/>
        </p:nvSpPr>
        <p:spPr>
          <a:xfrm rot="16200000">
            <a:off x="74908" y="5457249"/>
            <a:ext cx="1342679" cy="151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296A3-BF7C-40F0-97B9-241F7D0E7AC0}"/>
              </a:ext>
            </a:extLst>
          </p:cNvPr>
          <p:cNvSpPr>
            <a:spLocks noGrp="1"/>
          </p:cNvSpPr>
          <p:nvPr>
            <p:ph type="title"/>
          </p:nvPr>
        </p:nvSpPr>
        <p:spPr>
          <a:xfrm>
            <a:off x="704636" y="189948"/>
            <a:ext cx="10515600" cy="1325563"/>
          </a:xfrm>
        </p:spPr>
        <p:txBody>
          <a:bodyPr/>
          <a:lstStyle/>
          <a:p>
            <a:r>
              <a:rPr lang="en-US" dirty="0"/>
              <a:t>TPC/TPOT Cooling Panel</a:t>
            </a:r>
          </a:p>
        </p:txBody>
      </p:sp>
      <p:sp>
        <p:nvSpPr>
          <p:cNvPr id="4" name="TextBox 3">
            <a:extLst>
              <a:ext uri="{FF2B5EF4-FFF2-40B4-BE49-F238E27FC236}">
                <a16:creationId xmlns:a16="http://schemas.microsoft.com/office/drawing/2014/main" id="{17CA34D6-B621-423B-BEF7-D232EB448215}"/>
              </a:ext>
            </a:extLst>
          </p:cNvPr>
          <p:cNvSpPr txBox="1"/>
          <p:nvPr/>
        </p:nvSpPr>
        <p:spPr>
          <a:xfrm>
            <a:off x="7123036" y="542688"/>
            <a:ext cx="4395315" cy="196977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t>TPC</a:t>
            </a:r>
          </a:p>
          <a:p>
            <a:pPr marL="285750" indent="-285750">
              <a:buFont typeface="Arial" panose="020B0604020202020204" pitchFamily="34" charset="0"/>
              <a:buChar char="•"/>
            </a:pPr>
            <a:r>
              <a:rPr lang="en-US" sz="1400" dirty="0"/>
              <a:t>Each Side has 2 loops  2 inputs, 2 outputs, </a:t>
            </a:r>
          </a:p>
          <a:p>
            <a:pPr marL="285750" indent="-285750">
              <a:buFont typeface="Arial" panose="020B0604020202020204" pitchFamily="34" charset="0"/>
              <a:buChar char="•"/>
            </a:pPr>
            <a:r>
              <a:rPr lang="en-US" sz="1400" dirty="0"/>
              <a:t>Each input needs 14 </a:t>
            </a:r>
          </a:p>
          <a:p>
            <a:pPr marL="285750" indent="-285750">
              <a:buFont typeface="Arial" panose="020B0604020202020204" pitchFamily="34" charset="0"/>
              <a:buChar char="•"/>
            </a:pPr>
            <a:r>
              <a:rPr lang="en-US" sz="1400" dirty="0"/>
              <a:t>Each Chiller loop has a flow switch to Interlock to LV (Steve’s)</a:t>
            </a:r>
          </a:p>
          <a:p>
            <a:pPr marL="285750" indent="-285750">
              <a:buFont typeface="Arial" panose="020B0604020202020204" pitchFamily="34" charset="0"/>
              <a:buChar char="•"/>
            </a:pPr>
            <a:r>
              <a:rPr lang="en-US" sz="1400" dirty="0"/>
              <a:t>Each Loop has a pressure transmitter</a:t>
            </a:r>
          </a:p>
          <a:p>
            <a:pPr marL="285750" indent="-285750">
              <a:buFont typeface="Arial" panose="020B0604020202020204" pitchFamily="34" charset="0"/>
              <a:buChar char="•"/>
            </a:pPr>
            <a:r>
              <a:rPr lang="en-US" sz="1400" dirty="0"/>
              <a:t>Each Loop has a RTD</a:t>
            </a:r>
          </a:p>
          <a:p>
            <a:pPr marL="285750" indent="-285750">
              <a:buFont typeface="Arial" panose="020B0604020202020204" pitchFamily="34" charset="0"/>
              <a:buChar char="•"/>
            </a:pPr>
            <a:r>
              <a:rPr lang="en-US" sz="1400" dirty="0"/>
              <a:t>Each loop has a return flow transmitter</a:t>
            </a:r>
          </a:p>
        </p:txBody>
      </p:sp>
      <p:pic>
        <p:nvPicPr>
          <p:cNvPr id="5" name="Picture 4">
            <a:extLst>
              <a:ext uri="{FF2B5EF4-FFF2-40B4-BE49-F238E27FC236}">
                <a16:creationId xmlns:a16="http://schemas.microsoft.com/office/drawing/2014/main" id="{BAA005C6-F193-4A5D-A020-F15DB1385C95}"/>
              </a:ext>
            </a:extLst>
          </p:cNvPr>
          <p:cNvPicPr>
            <a:picLocks noChangeAspect="1"/>
          </p:cNvPicPr>
          <p:nvPr/>
        </p:nvPicPr>
        <p:blipFill>
          <a:blip r:embed="rId2"/>
          <a:stretch>
            <a:fillRect/>
          </a:stretch>
        </p:blipFill>
        <p:spPr>
          <a:xfrm>
            <a:off x="1475582" y="2374794"/>
            <a:ext cx="685469" cy="2266858"/>
          </a:xfrm>
          <a:prstGeom prst="rect">
            <a:avLst/>
          </a:prstGeom>
        </p:spPr>
      </p:pic>
      <p:pic>
        <p:nvPicPr>
          <p:cNvPr id="7" name="Picture 6">
            <a:extLst>
              <a:ext uri="{FF2B5EF4-FFF2-40B4-BE49-F238E27FC236}">
                <a16:creationId xmlns:a16="http://schemas.microsoft.com/office/drawing/2014/main" id="{D4D87C76-9261-4F7B-8F89-D0C9D2253B53}"/>
              </a:ext>
            </a:extLst>
          </p:cNvPr>
          <p:cNvPicPr>
            <a:picLocks noChangeAspect="1"/>
          </p:cNvPicPr>
          <p:nvPr/>
        </p:nvPicPr>
        <p:blipFill>
          <a:blip r:embed="rId2"/>
          <a:stretch>
            <a:fillRect/>
          </a:stretch>
        </p:blipFill>
        <p:spPr>
          <a:xfrm>
            <a:off x="2071813" y="2374794"/>
            <a:ext cx="685469" cy="2266858"/>
          </a:xfrm>
          <a:prstGeom prst="rect">
            <a:avLst/>
          </a:prstGeom>
        </p:spPr>
      </p:pic>
      <p:sp>
        <p:nvSpPr>
          <p:cNvPr id="14" name="Rectangle 13">
            <a:extLst>
              <a:ext uri="{FF2B5EF4-FFF2-40B4-BE49-F238E27FC236}">
                <a16:creationId xmlns:a16="http://schemas.microsoft.com/office/drawing/2014/main" id="{A839B094-9DEC-427C-9EEA-B9B785BBF577}"/>
              </a:ext>
            </a:extLst>
          </p:cNvPr>
          <p:cNvSpPr/>
          <p:nvPr/>
        </p:nvSpPr>
        <p:spPr>
          <a:xfrm>
            <a:off x="1721868" y="4417347"/>
            <a:ext cx="163630" cy="43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08F743-84FC-4AC9-94BD-1A3870567F4E}"/>
              </a:ext>
            </a:extLst>
          </p:cNvPr>
          <p:cNvSpPr/>
          <p:nvPr/>
        </p:nvSpPr>
        <p:spPr>
          <a:xfrm>
            <a:off x="2318099" y="4425084"/>
            <a:ext cx="163630" cy="43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35EBF6D-B4BA-4C91-992F-C27CAFD89B0E}"/>
              </a:ext>
            </a:extLst>
          </p:cNvPr>
          <p:cNvSpPr/>
          <p:nvPr/>
        </p:nvSpPr>
        <p:spPr>
          <a:xfrm>
            <a:off x="1133670" y="4821177"/>
            <a:ext cx="1705760" cy="239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a:extLst>
              <a:ext uri="{FF2B5EF4-FFF2-40B4-BE49-F238E27FC236}">
                <a16:creationId xmlns:a16="http://schemas.microsoft.com/office/drawing/2014/main" id="{C4CC6BDE-CAE4-499A-BD10-42D0AC1F2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79" y="4434191"/>
            <a:ext cx="412507" cy="621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5F5EF965-9F07-400B-AE80-A2A39B8F9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871" y="4392413"/>
            <a:ext cx="360948" cy="4331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43DF7EC-596E-4049-ABA7-2D8B3E51AC7E}"/>
              </a:ext>
            </a:extLst>
          </p:cNvPr>
          <p:cNvPicPr>
            <a:picLocks noChangeAspect="1"/>
          </p:cNvPicPr>
          <p:nvPr/>
        </p:nvPicPr>
        <p:blipFill>
          <a:blip r:embed="rId5"/>
          <a:stretch>
            <a:fillRect/>
          </a:stretch>
        </p:blipFill>
        <p:spPr>
          <a:xfrm rot="10800000">
            <a:off x="1198035" y="4965557"/>
            <a:ext cx="344842" cy="697556"/>
          </a:xfrm>
          <a:prstGeom prst="rect">
            <a:avLst/>
          </a:prstGeom>
        </p:spPr>
      </p:pic>
      <p:cxnSp>
        <p:nvCxnSpPr>
          <p:cNvPr id="29" name="Straight Connector 28">
            <a:extLst>
              <a:ext uri="{FF2B5EF4-FFF2-40B4-BE49-F238E27FC236}">
                <a16:creationId xmlns:a16="http://schemas.microsoft.com/office/drawing/2014/main" id="{70909D6A-C73A-4F99-8B08-2992C6FFB0FF}"/>
              </a:ext>
            </a:extLst>
          </p:cNvPr>
          <p:cNvCxnSpPr/>
          <p:nvPr/>
        </p:nvCxnSpPr>
        <p:spPr>
          <a:xfrm>
            <a:off x="2071813" y="4965557"/>
            <a:ext cx="0" cy="478345"/>
          </a:xfrm>
          <a:prstGeom prst="line">
            <a:avLst/>
          </a:prstGeom>
        </p:spPr>
        <p:style>
          <a:lnRef idx="3">
            <a:schemeClr val="accent2"/>
          </a:lnRef>
          <a:fillRef idx="0">
            <a:schemeClr val="accent2"/>
          </a:fillRef>
          <a:effectRef idx="2">
            <a:schemeClr val="accent2"/>
          </a:effectRef>
          <a:fontRef idx="minor">
            <a:schemeClr val="tx1"/>
          </a:fontRef>
        </p:style>
      </p:cxnSp>
      <p:sp>
        <p:nvSpPr>
          <p:cNvPr id="30" name="TextBox 29">
            <a:extLst>
              <a:ext uri="{FF2B5EF4-FFF2-40B4-BE49-F238E27FC236}">
                <a16:creationId xmlns:a16="http://schemas.microsoft.com/office/drawing/2014/main" id="{88B07B6F-46D1-4522-8EEC-1D9CFA591835}"/>
              </a:ext>
            </a:extLst>
          </p:cNvPr>
          <p:cNvSpPr txBox="1"/>
          <p:nvPr/>
        </p:nvSpPr>
        <p:spPr>
          <a:xfrm>
            <a:off x="2041283" y="5378065"/>
            <a:ext cx="697948" cy="369332"/>
          </a:xfrm>
          <a:prstGeom prst="rect">
            <a:avLst/>
          </a:prstGeom>
          <a:noFill/>
        </p:spPr>
        <p:txBody>
          <a:bodyPr wrap="none" rtlCol="0">
            <a:spAutoFit/>
          </a:bodyPr>
          <a:lstStyle/>
          <a:p>
            <a:r>
              <a:rPr lang="en-US"/>
              <a:t>Temp</a:t>
            </a:r>
          </a:p>
        </p:txBody>
      </p:sp>
      <p:sp>
        <p:nvSpPr>
          <p:cNvPr id="31" name="TextBox 30">
            <a:extLst>
              <a:ext uri="{FF2B5EF4-FFF2-40B4-BE49-F238E27FC236}">
                <a16:creationId xmlns:a16="http://schemas.microsoft.com/office/drawing/2014/main" id="{AAD16FE9-7228-48A8-9BAD-3C5DED09419F}"/>
              </a:ext>
            </a:extLst>
          </p:cNvPr>
          <p:cNvSpPr txBox="1"/>
          <p:nvPr/>
        </p:nvSpPr>
        <p:spPr>
          <a:xfrm>
            <a:off x="977583" y="5588282"/>
            <a:ext cx="1087990" cy="276999"/>
          </a:xfrm>
          <a:prstGeom prst="rect">
            <a:avLst/>
          </a:prstGeom>
          <a:noFill/>
        </p:spPr>
        <p:txBody>
          <a:bodyPr wrap="none" rtlCol="0">
            <a:spAutoFit/>
          </a:bodyPr>
          <a:lstStyle/>
          <a:p>
            <a:r>
              <a:rPr lang="en-US" sz="1200"/>
              <a:t>Pressure Trans</a:t>
            </a:r>
          </a:p>
        </p:txBody>
      </p:sp>
      <p:sp>
        <p:nvSpPr>
          <p:cNvPr id="35" name="TextBox 34">
            <a:extLst>
              <a:ext uri="{FF2B5EF4-FFF2-40B4-BE49-F238E27FC236}">
                <a16:creationId xmlns:a16="http://schemas.microsoft.com/office/drawing/2014/main" id="{1CD1604E-AA4D-47A7-815D-5E573CFC5C31}"/>
              </a:ext>
            </a:extLst>
          </p:cNvPr>
          <p:cNvSpPr txBox="1"/>
          <p:nvPr/>
        </p:nvSpPr>
        <p:spPr>
          <a:xfrm>
            <a:off x="1333152" y="5259158"/>
            <a:ext cx="942478" cy="461665"/>
          </a:xfrm>
          <a:prstGeom prst="rect">
            <a:avLst/>
          </a:prstGeom>
          <a:noFill/>
        </p:spPr>
        <p:txBody>
          <a:bodyPr wrap="square">
            <a:spAutoFit/>
          </a:bodyPr>
          <a:lstStyle/>
          <a:p>
            <a:r>
              <a:rPr lang="en-US" sz="1200" b="0" i="0" dirty="0">
                <a:solidFill>
                  <a:srgbClr val="333333"/>
                </a:solidFill>
                <a:effectLst/>
                <a:latin typeface="Arial" panose="020B0604020202020204" pitchFamily="34" charset="0"/>
              </a:rPr>
              <a:t>Dwyer 673-6</a:t>
            </a:r>
            <a:endParaRPr lang="en-US" sz="1200" dirty="0"/>
          </a:p>
        </p:txBody>
      </p:sp>
      <p:pic>
        <p:nvPicPr>
          <p:cNvPr id="37" name="Picture 4">
            <a:extLst>
              <a:ext uri="{FF2B5EF4-FFF2-40B4-BE49-F238E27FC236}">
                <a16:creationId xmlns:a16="http://schemas.microsoft.com/office/drawing/2014/main" id="{27C9DA0C-98FA-4D99-B63D-C4CDC83A1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1333531" y="4519057"/>
            <a:ext cx="766877" cy="5045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E4D2AC62-0F63-4BBF-A187-2130D5395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1958484" y="4526169"/>
            <a:ext cx="766877" cy="5045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ACEA5BC1-0A55-4302-88AE-0BC40BF97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2305565" y="4585102"/>
            <a:ext cx="766877" cy="50459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AF55E176-C94D-4837-B851-B7F30F83A148}"/>
              </a:ext>
            </a:extLst>
          </p:cNvPr>
          <p:cNvSpPr txBox="1"/>
          <p:nvPr/>
        </p:nvSpPr>
        <p:spPr>
          <a:xfrm>
            <a:off x="2742726" y="6455773"/>
            <a:ext cx="1039067" cy="276999"/>
          </a:xfrm>
          <a:prstGeom prst="rect">
            <a:avLst/>
          </a:prstGeom>
          <a:noFill/>
        </p:spPr>
        <p:txBody>
          <a:bodyPr wrap="none" rtlCol="0">
            <a:spAutoFit/>
          </a:bodyPr>
          <a:lstStyle/>
          <a:p>
            <a:pPr algn="l"/>
            <a:r>
              <a:rPr lang="en-US" sz="1200" dirty="0"/>
              <a:t>1 Chiller Loop</a:t>
            </a:r>
          </a:p>
        </p:txBody>
      </p:sp>
      <p:sp>
        <p:nvSpPr>
          <p:cNvPr id="51" name="TextBox 50">
            <a:extLst>
              <a:ext uri="{FF2B5EF4-FFF2-40B4-BE49-F238E27FC236}">
                <a16:creationId xmlns:a16="http://schemas.microsoft.com/office/drawing/2014/main" id="{C535A3B6-DF0D-4B24-98DE-2C9207B2DA51}"/>
              </a:ext>
            </a:extLst>
          </p:cNvPr>
          <p:cNvSpPr txBox="1"/>
          <p:nvPr/>
        </p:nvSpPr>
        <p:spPr>
          <a:xfrm>
            <a:off x="2641236" y="2833122"/>
            <a:ext cx="1010918" cy="276999"/>
          </a:xfrm>
          <a:prstGeom prst="rect">
            <a:avLst/>
          </a:prstGeom>
          <a:noFill/>
        </p:spPr>
        <p:txBody>
          <a:bodyPr wrap="none" rtlCol="0">
            <a:spAutoFit/>
          </a:bodyPr>
          <a:lstStyle/>
          <a:p>
            <a:pPr algn="l"/>
            <a:r>
              <a:rPr lang="en-US" sz="1200"/>
              <a:t>TPOT 1 and 2</a:t>
            </a:r>
          </a:p>
        </p:txBody>
      </p:sp>
      <p:sp>
        <p:nvSpPr>
          <p:cNvPr id="52" name="Rectangle 51">
            <a:extLst>
              <a:ext uri="{FF2B5EF4-FFF2-40B4-BE49-F238E27FC236}">
                <a16:creationId xmlns:a16="http://schemas.microsoft.com/office/drawing/2014/main" id="{C8C34527-9030-49B7-A733-B03EC18DA29E}"/>
              </a:ext>
            </a:extLst>
          </p:cNvPr>
          <p:cNvSpPr/>
          <p:nvPr/>
        </p:nvSpPr>
        <p:spPr>
          <a:xfrm rot="16200000">
            <a:off x="1832648" y="1854048"/>
            <a:ext cx="1118121" cy="21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9AE8445-1F96-4FEC-8627-E334767BBBC8}"/>
              </a:ext>
            </a:extLst>
          </p:cNvPr>
          <p:cNvSpPr/>
          <p:nvPr/>
        </p:nvSpPr>
        <p:spPr>
          <a:xfrm rot="16200000">
            <a:off x="1219530" y="1854048"/>
            <a:ext cx="1118121" cy="21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F22917F-540F-407F-A48F-D5B5247831D8}"/>
              </a:ext>
            </a:extLst>
          </p:cNvPr>
          <p:cNvSpPr txBox="1"/>
          <p:nvPr/>
        </p:nvSpPr>
        <p:spPr>
          <a:xfrm>
            <a:off x="672911" y="1643865"/>
            <a:ext cx="711990" cy="276999"/>
          </a:xfrm>
          <a:prstGeom prst="rect">
            <a:avLst/>
          </a:prstGeom>
          <a:noFill/>
        </p:spPr>
        <p:txBody>
          <a:bodyPr wrap="none" rtlCol="0">
            <a:spAutoFit/>
          </a:bodyPr>
          <a:lstStyle/>
          <a:p>
            <a:pPr algn="l"/>
            <a:r>
              <a:rPr lang="en-US" sz="1200"/>
              <a:t>To Top A</a:t>
            </a:r>
          </a:p>
        </p:txBody>
      </p:sp>
      <p:sp>
        <p:nvSpPr>
          <p:cNvPr id="55" name="TextBox 54">
            <a:extLst>
              <a:ext uri="{FF2B5EF4-FFF2-40B4-BE49-F238E27FC236}">
                <a16:creationId xmlns:a16="http://schemas.microsoft.com/office/drawing/2014/main" id="{ECAE4C6D-26B2-4D0A-8E21-C62C6277B763}"/>
              </a:ext>
            </a:extLst>
          </p:cNvPr>
          <p:cNvSpPr txBox="1"/>
          <p:nvPr/>
        </p:nvSpPr>
        <p:spPr>
          <a:xfrm>
            <a:off x="2541924" y="1664569"/>
            <a:ext cx="705578" cy="276999"/>
          </a:xfrm>
          <a:prstGeom prst="rect">
            <a:avLst/>
          </a:prstGeom>
          <a:noFill/>
        </p:spPr>
        <p:txBody>
          <a:bodyPr wrap="none" rtlCol="0">
            <a:spAutoFit/>
          </a:bodyPr>
          <a:lstStyle/>
          <a:p>
            <a:pPr algn="l"/>
            <a:r>
              <a:rPr lang="en-US" sz="1200"/>
              <a:t>To Top B</a:t>
            </a:r>
          </a:p>
        </p:txBody>
      </p:sp>
      <p:sp>
        <p:nvSpPr>
          <p:cNvPr id="34" name="Rectangle 33">
            <a:extLst>
              <a:ext uri="{FF2B5EF4-FFF2-40B4-BE49-F238E27FC236}">
                <a16:creationId xmlns:a16="http://schemas.microsoft.com/office/drawing/2014/main" id="{FED63753-D749-4119-B802-BB8651B620C5}"/>
              </a:ext>
            </a:extLst>
          </p:cNvPr>
          <p:cNvSpPr/>
          <p:nvPr/>
        </p:nvSpPr>
        <p:spPr>
          <a:xfrm>
            <a:off x="4897759" y="4410985"/>
            <a:ext cx="163630" cy="43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62CA867-8C3C-4A12-A458-A518DA821F6D}"/>
              </a:ext>
            </a:extLst>
          </p:cNvPr>
          <p:cNvSpPr/>
          <p:nvPr/>
        </p:nvSpPr>
        <p:spPr>
          <a:xfrm>
            <a:off x="5493990" y="4418722"/>
            <a:ext cx="163630" cy="433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2BC6BD2-4240-4CB9-96A9-213F686E7CDE}"/>
              </a:ext>
            </a:extLst>
          </p:cNvPr>
          <p:cNvSpPr/>
          <p:nvPr/>
        </p:nvSpPr>
        <p:spPr>
          <a:xfrm>
            <a:off x="3891251" y="4814814"/>
            <a:ext cx="2124070" cy="2405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a:extLst>
              <a:ext uri="{FF2B5EF4-FFF2-40B4-BE49-F238E27FC236}">
                <a16:creationId xmlns:a16="http://schemas.microsoft.com/office/drawing/2014/main" id="{FE11F28A-B2E5-49B0-833F-D95EEFB07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762" y="4386051"/>
            <a:ext cx="360948" cy="4331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68C19248-4CA4-4B28-959D-CC8597DC5A74}"/>
              </a:ext>
            </a:extLst>
          </p:cNvPr>
          <p:cNvPicPr>
            <a:picLocks noChangeAspect="1"/>
          </p:cNvPicPr>
          <p:nvPr/>
        </p:nvPicPr>
        <p:blipFill>
          <a:blip r:embed="rId5"/>
          <a:stretch>
            <a:fillRect/>
          </a:stretch>
        </p:blipFill>
        <p:spPr>
          <a:xfrm rot="10800000">
            <a:off x="4373926" y="4959195"/>
            <a:ext cx="344842" cy="697556"/>
          </a:xfrm>
          <a:prstGeom prst="rect">
            <a:avLst/>
          </a:prstGeom>
        </p:spPr>
      </p:pic>
      <p:cxnSp>
        <p:nvCxnSpPr>
          <p:cNvPr id="44" name="Straight Connector 43">
            <a:extLst>
              <a:ext uri="{FF2B5EF4-FFF2-40B4-BE49-F238E27FC236}">
                <a16:creationId xmlns:a16="http://schemas.microsoft.com/office/drawing/2014/main" id="{101440F1-9864-4AE3-8C04-EE22F86C2FB1}"/>
              </a:ext>
            </a:extLst>
          </p:cNvPr>
          <p:cNvCxnSpPr/>
          <p:nvPr/>
        </p:nvCxnSpPr>
        <p:spPr>
          <a:xfrm>
            <a:off x="5247704" y="4959195"/>
            <a:ext cx="0" cy="478345"/>
          </a:xfrm>
          <a:prstGeom prst="line">
            <a:avLst/>
          </a:prstGeom>
        </p:spPr>
        <p:style>
          <a:lnRef idx="3">
            <a:schemeClr val="accent2"/>
          </a:lnRef>
          <a:fillRef idx="0">
            <a:schemeClr val="accent2"/>
          </a:fillRef>
          <a:effectRef idx="2">
            <a:schemeClr val="accent2"/>
          </a:effectRef>
          <a:fontRef idx="minor">
            <a:schemeClr val="tx1"/>
          </a:fontRef>
        </p:style>
      </p:cxnSp>
      <p:sp>
        <p:nvSpPr>
          <p:cNvPr id="46" name="TextBox 45">
            <a:extLst>
              <a:ext uri="{FF2B5EF4-FFF2-40B4-BE49-F238E27FC236}">
                <a16:creationId xmlns:a16="http://schemas.microsoft.com/office/drawing/2014/main" id="{D6EC418C-3FE3-4E56-808A-D6D8E44DC245}"/>
              </a:ext>
            </a:extLst>
          </p:cNvPr>
          <p:cNvSpPr txBox="1"/>
          <p:nvPr/>
        </p:nvSpPr>
        <p:spPr>
          <a:xfrm>
            <a:off x="4882041" y="5270266"/>
            <a:ext cx="697948" cy="369332"/>
          </a:xfrm>
          <a:prstGeom prst="rect">
            <a:avLst/>
          </a:prstGeom>
          <a:noFill/>
        </p:spPr>
        <p:txBody>
          <a:bodyPr wrap="none" rtlCol="0">
            <a:spAutoFit/>
          </a:bodyPr>
          <a:lstStyle/>
          <a:p>
            <a:r>
              <a:rPr lang="en-US"/>
              <a:t>Temp</a:t>
            </a:r>
          </a:p>
        </p:txBody>
      </p:sp>
      <p:sp>
        <p:nvSpPr>
          <p:cNvPr id="56" name="TextBox 55">
            <a:extLst>
              <a:ext uri="{FF2B5EF4-FFF2-40B4-BE49-F238E27FC236}">
                <a16:creationId xmlns:a16="http://schemas.microsoft.com/office/drawing/2014/main" id="{EE3DAF0A-8198-4A92-8B9D-1D52B0F1BFE8}"/>
              </a:ext>
            </a:extLst>
          </p:cNvPr>
          <p:cNvSpPr txBox="1"/>
          <p:nvPr/>
        </p:nvSpPr>
        <p:spPr>
          <a:xfrm>
            <a:off x="4153474" y="5581920"/>
            <a:ext cx="1087990" cy="276999"/>
          </a:xfrm>
          <a:prstGeom prst="rect">
            <a:avLst/>
          </a:prstGeom>
          <a:noFill/>
        </p:spPr>
        <p:txBody>
          <a:bodyPr wrap="none" rtlCol="0">
            <a:spAutoFit/>
          </a:bodyPr>
          <a:lstStyle/>
          <a:p>
            <a:r>
              <a:rPr lang="en-US" sz="1200"/>
              <a:t>Pressure Trans</a:t>
            </a:r>
          </a:p>
        </p:txBody>
      </p:sp>
      <p:sp>
        <p:nvSpPr>
          <p:cNvPr id="57" name="TextBox 56">
            <a:extLst>
              <a:ext uri="{FF2B5EF4-FFF2-40B4-BE49-F238E27FC236}">
                <a16:creationId xmlns:a16="http://schemas.microsoft.com/office/drawing/2014/main" id="{AA79E3DC-8D71-4338-8FB1-BBCDDE5EFF49}"/>
              </a:ext>
            </a:extLst>
          </p:cNvPr>
          <p:cNvSpPr txBox="1"/>
          <p:nvPr/>
        </p:nvSpPr>
        <p:spPr>
          <a:xfrm>
            <a:off x="4623670" y="5742519"/>
            <a:ext cx="942478" cy="461665"/>
          </a:xfrm>
          <a:prstGeom prst="rect">
            <a:avLst/>
          </a:prstGeom>
          <a:noFill/>
        </p:spPr>
        <p:txBody>
          <a:bodyPr wrap="square">
            <a:spAutoFit/>
          </a:bodyPr>
          <a:lstStyle/>
          <a:p>
            <a:r>
              <a:rPr lang="en-US" sz="1200" b="0" i="0">
                <a:solidFill>
                  <a:srgbClr val="333333"/>
                </a:solidFill>
                <a:effectLst/>
                <a:latin typeface="Arial" panose="020B0604020202020204" pitchFamily="34" charset="0"/>
              </a:rPr>
              <a:t>Dwyer 673-6</a:t>
            </a:r>
            <a:endParaRPr lang="en-US" sz="1200"/>
          </a:p>
        </p:txBody>
      </p:sp>
      <p:pic>
        <p:nvPicPr>
          <p:cNvPr id="58" name="Picture 4">
            <a:extLst>
              <a:ext uri="{FF2B5EF4-FFF2-40B4-BE49-F238E27FC236}">
                <a16:creationId xmlns:a16="http://schemas.microsoft.com/office/drawing/2014/main" id="{60C60DB5-DF4F-4C76-A55C-6C520FE1EB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4509422" y="4512695"/>
            <a:ext cx="766877" cy="5045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A4DF6CF7-23FE-4AF6-9547-F65011320B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5134375" y="4519807"/>
            <a:ext cx="766877" cy="5045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EB005C50-6D10-4BB3-BDF4-844B94314E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5481456" y="4578740"/>
            <a:ext cx="766877" cy="504599"/>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14018E24-1E05-4BC2-8E93-59DD98B95826}"/>
              </a:ext>
            </a:extLst>
          </p:cNvPr>
          <p:cNvSpPr/>
          <p:nvPr/>
        </p:nvSpPr>
        <p:spPr>
          <a:xfrm rot="16200000">
            <a:off x="5057287" y="1362312"/>
            <a:ext cx="917375" cy="167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CC7BAEE-7D6C-469F-96E1-EFA220EB3E47}"/>
              </a:ext>
            </a:extLst>
          </p:cNvPr>
          <p:cNvSpPr txBox="1"/>
          <p:nvPr/>
        </p:nvSpPr>
        <p:spPr>
          <a:xfrm>
            <a:off x="3848802" y="1637503"/>
            <a:ext cx="711990" cy="276999"/>
          </a:xfrm>
          <a:prstGeom prst="rect">
            <a:avLst/>
          </a:prstGeom>
          <a:noFill/>
        </p:spPr>
        <p:txBody>
          <a:bodyPr wrap="none" rtlCol="0">
            <a:spAutoFit/>
          </a:bodyPr>
          <a:lstStyle/>
          <a:p>
            <a:pPr algn="l"/>
            <a:r>
              <a:rPr lang="en-US" sz="1200"/>
              <a:t>To Top A</a:t>
            </a:r>
          </a:p>
        </p:txBody>
      </p:sp>
      <p:sp>
        <p:nvSpPr>
          <p:cNvPr id="67" name="TextBox 66">
            <a:extLst>
              <a:ext uri="{FF2B5EF4-FFF2-40B4-BE49-F238E27FC236}">
                <a16:creationId xmlns:a16="http://schemas.microsoft.com/office/drawing/2014/main" id="{0C47EF09-6867-437A-AE5C-A30848A6B6C9}"/>
              </a:ext>
            </a:extLst>
          </p:cNvPr>
          <p:cNvSpPr txBox="1"/>
          <p:nvPr/>
        </p:nvSpPr>
        <p:spPr>
          <a:xfrm>
            <a:off x="5717815" y="1658207"/>
            <a:ext cx="705578" cy="276999"/>
          </a:xfrm>
          <a:prstGeom prst="rect">
            <a:avLst/>
          </a:prstGeom>
          <a:noFill/>
        </p:spPr>
        <p:txBody>
          <a:bodyPr wrap="none" rtlCol="0">
            <a:spAutoFit/>
          </a:bodyPr>
          <a:lstStyle/>
          <a:p>
            <a:pPr algn="l"/>
            <a:r>
              <a:rPr lang="en-US" sz="1200"/>
              <a:t>To Top B</a:t>
            </a:r>
          </a:p>
        </p:txBody>
      </p:sp>
      <p:sp>
        <p:nvSpPr>
          <p:cNvPr id="68" name="Rectangle 67">
            <a:extLst>
              <a:ext uri="{FF2B5EF4-FFF2-40B4-BE49-F238E27FC236}">
                <a16:creationId xmlns:a16="http://schemas.microsoft.com/office/drawing/2014/main" id="{735541DE-97F1-4766-8499-FBB669708BBC}"/>
              </a:ext>
            </a:extLst>
          </p:cNvPr>
          <p:cNvSpPr/>
          <p:nvPr/>
        </p:nvSpPr>
        <p:spPr>
          <a:xfrm rot="16200000">
            <a:off x="4527717" y="1352695"/>
            <a:ext cx="891676" cy="1611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F88C6A00-026D-442E-9EA9-A563F0DD0160}"/>
              </a:ext>
            </a:extLst>
          </p:cNvPr>
          <p:cNvSpPr txBox="1"/>
          <p:nvPr/>
        </p:nvSpPr>
        <p:spPr>
          <a:xfrm>
            <a:off x="363206" y="4050763"/>
            <a:ext cx="697948" cy="461665"/>
          </a:xfrm>
          <a:prstGeom prst="rect">
            <a:avLst/>
          </a:prstGeom>
          <a:noFill/>
        </p:spPr>
        <p:txBody>
          <a:bodyPr wrap="square">
            <a:spAutoFit/>
          </a:bodyPr>
          <a:lstStyle/>
          <a:p>
            <a:r>
              <a:rPr lang="en-US" sz="1200" b="0" i="0" dirty="0">
                <a:solidFill>
                  <a:srgbClr val="333333"/>
                </a:solidFill>
                <a:effectLst/>
                <a:latin typeface="Arial" panose="020B0604020202020204" pitchFamily="34" charset="0"/>
              </a:rPr>
              <a:t>Flow</a:t>
            </a:r>
          </a:p>
          <a:p>
            <a:r>
              <a:rPr lang="en-US" sz="1200" dirty="0">
                <a:solidFill>
                  <a:srgbClr val="333333"/>
                </a:solidFill>
                <a:latin typeface="Arial" panose="020B0604020202020204" pitchFamily="34" charset="0"/>
              </a:rPr>
              <a:t>Switch</a:t>
            </a:r>
            <a:endParaRPr lang="en-US" sz="1200" dirty="0"/>
          </a:p>
        </p:txBody>
      </p:sp>
      <p:sp>
        <p:nvSpPr>
          <p:cNvPr id="3" name="TextBox 2">
            <a:extLst>
              <a:ext uri="{FF2B5EF4-FFF2-40B4-BE49-F238E27FC236}">
                <a16:creationId xmlns:a16="http://schemas.microsoft.com/office/drawing/2014/main" id="{07F2DA20-9583-47F4-AC00-35162271B6EA}"/>
              </a:ext>
            </a:extLst>
          </p:cNvPr>
          <p:cNvSpPr txBox="1"/>
          <p:nvPr/>
        </p:nvSpPr>
        <p:spPr>
          <a:xfrm>
            <a:off x="7502946" y="4439219"/>
            <a:ext cx="3188063"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There will be 4 Sets of the System shown to the left</a:t>
            </a:r>
          </a:p>
          <a:p>
            <a:endParaRPr lang="en-US" sz="1400" dirty="0"/>
          </a:p>
          <a:p>
            <a:r>
              <a:rPr lang="en-US" sz="1400" dirty="0"/>
              <a:t>Loop 1 North Top</a:t>
            </a:r>
          </a:p>
          <a:p>
            <a:r>
              <a:rPr lang="en-US" sz="1400" dirty="0"/>
              <a:t>Loop 2 North Bottom</a:t>
            </a:r>
          </a:p>
          <a:p>
            <a:r>
              <a:rPr lang="en-US" sz="1400" dirty="0"/>
              <a:t>Loop 3 South Top</a:t>
            </a:r>
          </a:p>
          <a:p>
            <a:r>
              <a:rPr lang="en-US" sz="1400" dirty="0"/>
              <a:t>Loop 4 South Bottom</a:t>
            </a:r>
          </a:p>
        </p:txBody>
      </p:sp>
      <p:sp>
        <p:nvSpPr>
          <p:cNvPr id="6" name="TextBox 5">
            <a:extLst>
              <a:ext uri="{FF2B5EF4-FFF2-40B4-BE49-F238E27FC236}">
                <a16:creationId xmlns:a16="http://schemas.microsoft.com/office/drawing/2014/main" id="{ECDC67D8-0432-4BF7-B3FD-2CE068531701}"/>
              </a:ext>
            </a:extLst>
          </p:cNvPr>
          <p:cNvSpPr txBox="1"/>
          <p:nvPr/>
        </p:nvSpPr>
        <p:spPr>
          <a:xfrm>
            <a:off x="7123036" y="2656659"/>
            <a:ext cx="4113057" cy="16619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dirty="0"/>
              <a:t>TPOT</a:t>
            </a:r>
          </a:p>
          <a:p>
            <a:pPr marL="171450" indent="-171450" algn="l">
              <a:buFont typeface="Arial" panose="020B0604020202020204" pitchFamily="34" charset="0"/>
              <a:buChar char="•"/>
            </a:pPr>
            <a:r>
              <a:rPr lang="en-US" sz="1400" dirty="0"/>
              <a:t>TPOT will run parasitic to TPC</a:t>
            </a:r>
          </a:p>
          <a:p>
            <a:pPr marL="171450" indent="-171450" algn="l">
              <a:buFont typeface="Arial" panose="020B0604020202020204" pitchFamily="34" charset="0"/>
              <a:buChar char="•"/>
            </a:pPr>
            <a:r>
              <a:rPr lang="en-US" sz="1400" dirty="0"/>
              <a:t>2 channels per panel feeds 2 modules</a:t>
            </a:r>
          </a:p>
          <a:p>
            <a:pPr marL="171450" indent="-171450" algn="l">
              <a:buFont typeface="Arial" panose="020B0604020202020204" pitchFamily="34" charset="0"/>
              <a:buChar char="•"/>
            </a:pPr>
            <a:r>
              <a:rPr lang="en-US" sz="1400" dirty="0"/>
              <a:t>Flow 50-100ccm per module</a:t>
            </a:r>
          </a:p>
          <a:p>
            <a:pPr marL="171450" indent="-171450" algn="l">
              <a:buFont typeface="Arial" panose="020B0604020202020204" pitchFamily="34" charset="0"/>
              <a:buChar char="•"/>
            </a:pPr>
            <a:r>
              <a:rPr lang="en-US" sz="1400" dirty="0"/>
              <a:t>Power is interlocked with flow switch</a:t>
            </a:r>
          </a:p>
          <a:p>
            <a:pPr marL="171450" indent="-171450" algn="l">
              <a:buFont typeface="Arial" panose="020B0604020202020204" pitchFamily="34" charset="0"/>
              <a:buChar char="•"/>
            </a:pPr>
            <a:r>
              <a:rPr lang="en-US" sz="1400" dirty="0"/>
              <a:t>Remote monitoring of flow, pressure and temperature</a:t>
            </a:r>
          </a:p>
        </p:txBody>
      </p:sp>
      <p:pic>
        <p:nvPicPr>
          <p:cNvPr id="1026" name="Picture 2" descr="Series VF Visi-Float® Acrylic Flowmeter">
            <a:extLst>
              <a:ext uri="{FF2B5EF4-FFF2-40B4-BE49-F238E27FC236}">
                <a16:creationId xmlns:a16="http://schemas.microsoft.com/office/drawing/2014/main" id="{073DC566-797C-4F00-BAD2-4D8D4057A2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640" t="16286" r="18248" b="17263"/>
          <a:stretch/>
        </p:blipFill>
        <p:spPr bwMode="auto">
          <a:xfrm>
            <a:off x="2675005" y="3176543"/>
            <a:ext cx="283940" cy="6481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Series VF Visi-Float® Acrylic Flowmeter">
            <a:extLst>
              <a:ext uri="{FF2B5EF4-FFF2-40B4-BE49-F238E27FC236}">
                <a16:creationId xmlns:a16="http://schemas.microsoft.com/office/drawing/2014/main" id="{E9545F86-BD9F-4286-B174-5D6564E1EF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640" t="16286" r="18248" b="17263"/>
          <a:stretch/>
        </p:blipFill>
        <p:spPr bwMode="auto">
          <a:xfrm>
            <a:off x="2940318" y="3176542"/>
            <a:ext cx="283940" cy="648109"/>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6FEE7EF5-3265-45EC-BB25-2669AC0531CE}"/>
              </a:ext>
            </a:extLst>
          </p:cNvPr>
          <p:cNvSpPr/>
          <p:nvPr/>
        </p:nvSpPr>
        <p:spPr>
          <a:xfrm rot="16200000" flipV="1">
            <a:off x="2421877" y="4017176"/>
            <a:ext cx="717449" cy="82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EE69D98-27CC-4EB4-8350-328722AD5F9F}"/>
              </a:ext>
            </a:extLst>
          </p:cNvPr>
          <p:cNvSpPr/>
          <p:nvPr/>
        </p:nvSpPr>
        <p:spPr>
          <a:xfrm rot="16200000" flipV="1">
            <a:off x="2944070" y="3845248"/>
            <a:ext cx="261580" cy="77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9E385EB-242B-48AC-B80A-719CA501C5C3}"/>
              </a:ext>
            </a:extLst>
          </p:cNvPr>
          <p:cNvSpPr/>
          <p:nvPr/>
        </p:nvSpPr>
        <p:spPr>
          <a:xfrm flipV="1">
            <a:off x="2819069" y="3997648"/>
            <a:ext cx="283940" cy="76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C290768-8842-4F89-B91D-A86D7D5F13F3}"/>
              </a:ext>
            </a:extLst>
          </p:cNvPr>
          <p:cNvGrpSpPr/>
          <p:nvPr/>
        </p:nvGrpSpPr>
        <p:grpSpPr>
          <a:xfrm>
            <a:off x="5909904" y="3259216"/>
            <a:ext cx="374568" cy="717449"/>
            <a:chOff x="2891556" y="3852297"/>
            <a:chExt cx="374568" cy="717449"/>
          </a:xfrm>
          <a:solidFill>
            <a:srgbClr val="FF0000"/>
          </a:solidFill>
        </p:grpSpPr>
        <p:sp>
          <p:nvSpPr>
            <p:cNvPr id="81" name="Rectangle 80">
              <a:extLst>
                <a:ext uri="{FF2B5EF4-FFF2-40B4-BE49-F238E27FC236}">
                  <a16:creationId xmlns:a16="http://schemas.microsoft.com/office/drawing/2014/main" id="{9F2E369C-34EA-4121-8BA2-C18F46B9F189}"/>
                </a:ext>
              </a:extLst>
            </p:cNvPr>
            <p:cNvSpPr/>
            <p:nvPr/>
          </p:nvSpPr>
          <p:spPr>
            <a:xfrm rot="16200000" flipV="1">
              <a:off x="2574277" y="4169576"/>
              <a:ext cx="717449" cy="8289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F2390EC-9233-46A6-869F-4267E141767C}"/>
                </a:ext>
              </a:extLst>
            </p:cNvPr>
            <p:cNvSpPr/>
            <p:nvPr/>
          </p:nvSpPr>
          <p:spPr>
            <a:xfrm rot="16200000" flipV="1">
              <a:off x="3096470" y="3997648"/>
              <a:ext cx="261580" cy="7772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1372F04-0C07-4303-AF64-F434F59C9F40}"/>
                </a:ext>
              </a:extLst>
            </p:cNvPr>
            <p:cNvSpPr/>
            <p:nvPr/>
          </p:nvSpPr>
          <p:spPr>
            <a:xfrm flipV="1">
              <a:off x="2971469" y="4150048"/>
              <a:ext cx="283940" cy="7618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0F1A5745-FCF7-450A-A758-C16EA6A623C8}"/>
              </a:ext>
            </a:extLst>
          </p:cNvPr>
          <p:cNvSpPr txBox="1"/>
          <p:nvPr/>
        </p:nvSpPr>
        <p:spPr>
          <a:xfrm>
            <a:off x="5923211" y="2270951"/>
            <a:ext cx="663067" cy="461665"/>
          </a:xfrm>
          <a:prstGeom prst="rect">
            <a:avLst/>
          </a:prstGeom>
          <a:noFill/>
        </p:spPr>
        <p:txBody>
          <a:bodyPr wrap="none" rtlCol="0">
            <a:spAutoFit/>
          </a:bodyPr>
          <a:lstStyle/>
          <a:p>
            <a:pPr algn="l"/>
            <a:r>
              <a:rPr lang="en-US" sz="1200" dirty="0"/>
              <a:t>TPOT 1 </a:t>
            </a:r>
          </a:p>
          <a:p>
            <a:pPr algn="l"/>
            <a:r>
              <a:rPr lang="en-US" sz="1200" dirty="0"/>
              <a:t>and 2</a:t>
            </a:r>
          </a:p>
        </p:txBody>
      </p:sp>
      <p:sp>
        <p:nvSpPr>
          <p:cNvPr id="70" name="TextBox 69">
            <a:extLst>
              <a:ext uri="{FF2B5EF4-FFF2-40B4-BE49-F238E27FC236}">
                <a16:creationId xmlns:a16="http://schemas.microsoft.com/office/drawing/2014/main" id="{23F8C305-E6AF-4D3C-8C4E-583D26F74BFD}"/>
              </a:ext>
            </a:extLst>
          </p:cNvPr>
          <p:cNvSpPr txBox="1"/>
          <p:nvPr/>
        </p:nvSpPr>
        <p:spPr>
          <a:xfrm>
            <a:off x="3643043" y="3656259"/>
            <a:ext cx="1020098" cy="461665"/>
          </a:xfrm>
          <a:prstGeom prst="rect">
            <a:avLst/>
          </a:prstGeom>
          <a:noFill/>
        </p:spPr>
        <p:txBody>
          <a:bodyPr wrap="square">
            <a:spAutoFit/>
          </a:bodyPr>
          <a:lstStyle/>
          <a:p>
            <a:r>
              <a:rPr lang="en-US" sz="1200" b="0" i="0" dirty="0">
                <a:solidFill>
                  <a:srgbClr val="333333"/>
                </a:solidFill>
                <a:effectLst/>
                <a:latin typeface="Arial" panose="020B0604020202020204" pitchFamily="34" charset="0"/>
              </a:rPr>
              <a:t>Flow</a:t>
            </a:r>
          </a:p>
          <a:p>
            <a:r>
              <a:rPr lang="en-US" sz="1200" dirty="0">
                <a:solidFill>
                  <a:srgbClr val="333333"/>
                </a:solidFill>
                <a:latin typeface="Arial" panose="020B0604020202020204" pitchFamily="34" charset="0"/>
              </a:rPr>
              <a:t>Transmitter</a:t>
            </a:r>
            <a:endParaRPr lang="en-US" sz="1200" dirty="0"/>
          </a:p>
        </p:txBody>
      </p:sp>
      <p:sp>
        <p:nvSpPr>
          <p:cNvPr id="78" name="Rectangle 77">
            <a:extLst>
              <a:ext uri="{FF2B5EF4-FFF2-40B4-BE49-F238E27FC236}">
                <a16:creationId xmlns:a16="http://schemas.microsoft.com/office/drawing/2014/main" id="{7F063DC4-CCCA-4C8A-A51D-C097671A3058}"/>
              </a:ext>
            </a:extLst>
          </p:cNvPr>
          <p:cNvSpPr/>
          <p:nvPr/>
        </p:nvSpPr>
        <p:spPr>
          <a:xfrm flipV="1">
            <a:off x="833917" y="5881885"/>
            <a:ext cx="1360052" cy="101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43BD604-D013-4A84-8AD4-5CD3A67E8166}"/>
              </a:ext>
            </a:extLst>
          </p:cNvPr>
          <p:cNvSpPr/>
          <p:nvPr/>
        </p:nvSpPr>
        <p:spPr>
          <a:xfrm flipV="1">
            <a:off x="2571022" y="5934016"/>
            <a:ext cx="1320229" cy="1101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4">
            <a:extLst>
              <a:ext uri="{FF2B5EF4-FFF2-40B4-BE49-F238E27FC236}">
                <a16:creationId xmlns:a16="http://schemas.microsoft.com/office/drawing/2014/main" id="{64906C3B-EEFF-4E6F-BA30-82BBA0763C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32042">
            <a:off x="1912581" y="5606619"/>
            <a:ext cx="766877" cy="50459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a:extLst>
              <a:ext uri="{FF2B5EF4-FFF2-40B4-BE49-F238E27FC236}">
                <a16:creationId xmlns:a16="http://schemas.microsoft.com/office/drawing/2014/main" id="{4B47BF1B-B504-4C01-9232-5420C2C8B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3413323" y="5329621"/>
            <a:ext cx="766877" cy="5045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82401A3E-A693-4F9C-8BD4-E21895ED0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53504">
            <a:off x="290447" y="5398525"/>
            <a:ext cx="766877" cy="504599"/>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5B2A4FA6-6A54-4D96-B51D-D73BB11D8107}"/>
              </a:ext>
            </a:extLst>
          </p:cNvPr>
          <p:cNvSpPr txBox="1"/>
          <p:nvPr/>
        </p:nvSpPr>
        <p:spPr>
          <a:xfrm>
            <a:off x="2075679" y="6085250"/>
            <a:ext cx="611193" cy="276999"/>
          </a:xfrm>
          <a:prstGeom prst="rect">
            <a:avLst/>
          </a:prstGeom>
          <a:noFill/>
        </p:spPr>
        <p:txBody>
          <a:bodyPr wrap="none" rtlCol="0">
            <a:spAutoFit/>
          </a:bodyPr>
          <a:lstStyle/>
          <a:p>
            <a:pPr algn="l"/>
            <a:r>
              <a:rPr lang="en-US" sz="1200" dirty="0"/>
              <a:t>Bypass</a:t>
            </a:r>
          </a:p>
        </p:txBody>
      </p:sp>
      <p:pic>
        <p:nvPicPr>
          <p:cNvPr id="2050" name="Picture 2" descr="Series VFA Visi-Float® Flowmeter, VFA-1 (no valve)">
            <a:extLst>
              <a:ext uri="{FF2B5EF4-FFF2-40B4-BE49-F238E27FC236}">
                <a16:creationId xmlns:a16="http://schemas.microsoft.com/office/drawing/2014/main" id="{26B7E513-BEBC-7402-6279-74D922715B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8473" y="2761524"/>
            <a:ext cx="527925" cy="52792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eries VFA Visi-Float® Flowmeter, VFA-1 (no valve)">
            <a:extLst>
              <a:ext uri="{FF2B5EF4-FFF2-40B4-BE49-F238E27FC236}">
                <a16:creationId xmlns:a16="http://schemas.microsoft.com/office/drawing/2014/main" id="{0C0F3F3E-F987-235B-3D89-2B1F5CA47A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0510" y="2784716"/>
            <a:ext cx="527925" cy="527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ries SF Sight Flow Transmitter">
            <a:extLst>
              <a:ext uri="{FF2B5EF4-FFF2-40B4-BE49-F238E27FC236}">
                <a16:creationId xmlns:a16="http://schemas.microsoft.com/office/drawing/2014/main" id="{57B394BD-90AC-33F3-0348-82D2B41F0D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4759817" y="3948069"/>
            <a:ext cx="533641" cy="5336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Series SF Sight Flow Transmitter">
            <a:extLst>
              <a:ext uri="{FF2B5EF4-FFF2-40B4-BE49-F238E27FC236}">
                <a16:creationId xmlns:a16="http://schemas.microsoft.com/office/drawing/2014/main" id="{B981D40D-34B1-CB99-476D-B6BBCF7B7F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307892" y="3906442"/>
            <a:ext cx="533641" cy="53364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Series SF Sight Flow Transmitter">
            <a:extLst>
              <a:ext uri="{FF2B5EF4-FFF2-40B4-BE49-F238E27FC236}">
                <a16:creationId xmlns:a16="http://schemas.microsoft.com/office/drawing/2014/main" id="{C1D2F8A9-D9AA-3DF0-AAD2-6C3C8F19D3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742431" y="3948069"/>
            <a:ext cx="533641" cy="533641"/>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a:extLst>
              <a:ext uri="{FF2B5EF4-FFF2-40B4-BE49-F238E27FC236}">
                <a16:creationId xmlns:a16="http://schemas.microsoft.com/office/drawing/2014/main" id="{5ECEEDDA-8941-C37A-5F66-BC06D5B2E1D7}"/>
              </a:ext>
            </a:extLst>
          </p:cNvPr>
          <p:cNvSpPr>
            <a:spLocks noGrp="1"/>
          </p:cNvSpPr>
          <p:nvPr>
            <p:ph type="dt" sz="half" idx="10"/>
          </p:nvPr>
        </p:nvSpPr>
        <p:spPr/>
        <p:txBody>
          <a:bodyPr/>
          <a:lstStyle/>
          <a:p>
            <a:r>
              <a:rPr lang="en-US"/>
              <a:t>2022-07-20</a:t>
            </a:r>
            <a:endParaRPr lang="en-US" dirty="0"/>
          </a:p>
        </p:txBody>
      </p:sp>
      <p:sp>
        <p:nvSpPr>
          <p:cNvPr id="10" name="Footer Placeholder 9">
            <a:extLst>
              <a:ext uri="{FF2B5EF4-FFF2-40B4-BE49-F238E27FC236}">
                <a16:creationId xmlns:a16="http://schemas.microsoft.com/office/drawing/2014/main" id="{155A5619-E5EA-39D6-0BFD-C1C923560B86}"/>
              </a:ext>
            </a:extLst>
          </p:cNvPr>
          <p:cNvSpPr>
            <a:spLocks noGrp="1"/>
          </p:cNvSpPr>
          <p:nvPr>
            <p:ph type="ftr" sz="quarter" idx="11"/>
          </p:nvPr>
        </p:nvSpPr>
        <p:spPr/>
        <p:txBody>
          <a:bodyPr/>
          <a:lstStyle/>
          <a:p>
            <a:r>
              <a:rPr lang="en-US"/>
              <a:t>TPOT Technical Review</a:t>
            </a:r>
            <a:endParaRPr lang="en-US" dirty="0"/>
          </a:p>
        </p:txBody>
      </p:sp>
      <p:sp>
        <p:nvSpPr>
          <p:cNvPr id="11" name="Slide Number Placeholder 10">
            <a:extLst>
              <a:ext uri="{FF2B5EF4-FFF2-40B4-BE49-F238E27FC236}">
                <a16:creationId xmlns:a16="http://schemas.microsoft.com/office/drawing/2014/main" id="{19637782-2F3A-1715-5E53-87F28CAA6497}"/>
              </a:ext>
            </a:extLst>
          </p:cNvPr>
          <p:cNvSpPr>
            <a:spLocks noGrp="1"/>
          </p:cNvSpPr>
          <p:nvPr>
            <p:ph type="sldNum" sz="quarter" idx="12"/>
          </p:nvPr>
        </p:nvSpPr>
        <p:spPr/>
        <p:txBody>
          <a:bodyPr/>
          <a:lstStyle/>
          <a:p>
            <a:fld id="{7131CAC5-E6F2-4BA5-8FC4-D6C12488D402}" type="slidenum">
              <a:rPr lang="en-US" smtClean="0"/>
              <a:t>11</a:t>
            </a:fld>
            <a:endParaRPr lang="en-US"/>
          </a:p>
        </p:txBody>
      </p:sp>
    </p:spTree>
    <p:extLst>
      <p:ext uri="{BB962C8B-B14F-4D97-AF65-F5344CB8AC3E}">
        <p14:creationId xmlns:p14="http://schemas.microsoft.com/office/powerpoint/2010/main" val="162574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BCC76-4B24-471F-9341-9096E09D1B35}"/>
              </a:ext>
            </a:extLst>
          </p:cNvPr>
          <p:cNvPicPr>
            <a:picLocks noChangeAspect="1"/>
          </p:cNvPicPr>
          <p:nvPr/>
        </p:nvPicPr>
        <p:blipFill>
          <a:blip r:embed="rId2"/>
          <a:stretch>
            <a:fillRect/>
          </a:stretch>
        </p:blipFill>
        <p:spPr>
          <a:xfrm>
            <a:off x="1639226" y="1241630"/>
            <a:ext cx="6668106" cy="4374740"/>
          </a:xfrm>
          <a:prstGeom prst="rect">
            <a:avLst/>
          </a:prstGeom>
        </p:spPr>
      </p:pic>
      <p:cxnSp>
        <p:nvCxnSpPr>
          <p:cNvPr id="24" name="Connector: Elbow 23">
            <a:extLst>
              <a:ext uri="{FF2B5EF4-FFF2-40B4-BE49-F238E27FC236}">
                <a16:creationId xmlns:a16="http://schemas.microsoft.com/office/drawing/2014/main" id="{312C56A1-1A25-48C5-8D35-98ECC8DB5E92}"/>
              </a:ext>
            </a:extLst>
          </p:cNvPr>
          <p:cNvCxnSpPr>
            <a:cxnSpLocks/>
          </p:cNvCxnSpPr>
          <p:nvPr/>
        </p:nvCxnSpPr>
        <p:spPr>
          <a:xfrm rot="10800000">
            <a:off x="4654333" y="4364545"/>
            <a:ext cx="709868" cy="191247"/>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46DB50-E447-4E10-837D-8B1150AEF2D8}"/>
              </a:ext>
            </a:extLst>
          </p:cNvPr>
          <p:cNvCxnSpPr>
            <a:cxnSpLocks/>
          </p:cNvCxnSpPr>
          <p:nvPr/>
        </p:nvCxnSpPr>
        <p:spPr>
          <a:xfrm>
            <a:off x="3311163" y="2911522"/>
            <a:ext cx="0" cy="142649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C2480B-EF4A-4C77-9A2B-15EA363089AE}"/>
              </a:ext>
            </a:extLst>
          </p:cNvPr>
          <p:cNvCxnSpPr>
            <a:cxnSpLocks/>
          </p:cNvCxnSpPr>
          <p:nvPr/>
        </p:nvCxnSpPr>
        <p:spPr>
          <a:xfrm flipH="1">
            <a:off x="3311164" y="4370891"/>
            <a:ext cx="134444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3DA3AC-B2A5-429C-9EAD-9D3D5608AC16}"/>
              </a:ext>
            </a:extLst>
          </p:cNvPr>
          <p:cNvCxnSpPr>
            <a:cxnSpLocks/>
          </p:cNvCxnSpPr>
          <p:nvPr/>
        </p:nvCxnSpPr>
        <p:spPr>
          <a:xfrm>
            <a:off x="5190912" y="3640822"/>
            <a:ext cx="0" cy="690546"/>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5B80EE-6D79-4ABE-A719-0E2BEE627272}"/>
              </a:ext>
            </a:extLst>
          </p:cNvPr>
          <p:cNvCxnSpPr>
            <a:cxnSpLocks/>
          </p:cNvCxnSpPr>
          <p:nvPr/>
        </p:nvCxnSpPr>
        <p:spPr>
          <a:xfrm flipH="1">
            <a:off x="5167742" y="4306431"/>
            <a:ext cx="621293"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E82487A-7FF5-4FF9-90DE-32FBEAC2BF3F}"/>
              </a:ext>
            </a:extLst>
          </p:cNvPr>
          <p:cNvSpPr txBox="1"/>
          <p:nvPr/>
        </p:nvSpPr>
        <p:spPr>
          <a:xfrm>
            <a:off x="5145370" y="3570810"/>
            <a:ext cx="356188" cy="200055"/>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700"/>
              <a:t>ECW</a:t>
            </a:r>
          </a:p>
        </p:txBody>
      </p:sp>
      <p:sp>
        <p:nvSpPr>
          <p:cNvPr id="21" name="TextBox 20">
            <a:extLst>
              <a:ext uri="{FF2B5EF4-FFF2-40B4-BE49-F238E27FC236}">
                <a16:creationId xmlns:a16="http://schemas.microsoft.com/office/drawing/2014/main" id="{6B74444E-955D-4657-A5B3-69D8CBE3BC63}"/>
              </a:ext>
            </a:extLst>
          </p:cNvPr>
          <p:cNvSpPr txBox="1"/>
          <p:nvPr/>
        </p:nvSpPr>
        <p:spPr>
          <a:xfrm>
            <a:off x="7885612" y="6068886"/>
            <a:ext cx="356188" cy="200055"/>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700"/>
              <a:t>ECW</a:t>
            </a:r>
          </a:p>
        </p:txBody>
      </p:sp>
      <p:sp>
        <p:nvSpPr>
          <p:cNvPr id="2" name="TextBox 1">
            <a:extLst>
              <a:ext uri="{FF2B5EF4-FFF2-40B4-BE49-F238E27FC236}">
                <a16:creationId xmlns:a16="http://schemas.microsoft.com/office/drawing/2014/main" id="{9DA1437C-5B73-4F8F-A37A-91C770B1F333}"/>
              </a:ext>
            </a:extLst>
          </p:cNvPr>
          <p:cNvSpPr txBox="1"/>
          <p:nvPr/>
        </p:nvSpPr>
        <p:spPr>
          <a:xfrm>
            <a:off x="8307558" y="6015530"/>
            <a:ext cx="1729320" cy="461665"/>
          </a:xfrm>
          <a:prstGeom prst="rect">
            <a:avLst/>
          </a:prstGeom>
          <a:noFill/>
        </p:spPr>
        <p:txBody>
          <a:bodyPr wrap="none" rtlCol="0">
            <a:spAutoFit/>
          </a:bodyPr>
          <a:lstStyle/>
          <a:p>
            <a:r>
              <a:rPr lang="en-US" sz="1200"/>
              <a:t>=Site Electronics cooling </a:t>
            </a:r>
          </a:p>
          <a:p>
            <a:r>
              <a:rPr lang="en-US" sz="1200"/>
              <a:t>         water 18-20C</a:t>
            </a:r>
          </a:p>
        </p:txBody>
      </p:sp>
      <p:sp>
        <p:nvSpPr>
          <p:cNvPr id="30" name="TextBox 29">
            <a:extLst>
              <a:ext uri="{FF2B5EF4-FFF2-40B4-BE49-F238E27FC236}">
                <a16:creationId xmlns:a16="http://schemas.microsoft.com/office/drawing/2014/main" id="{962CDCBA-ACA8-4915-991C-8F6000A66811}"/>
              </a:ext>
            </a:extLst>
          </p:cNvPr>
          <p:cNvSpPr txBox="1"/>
          <p:nvPr/>
        </p:nvSpPr>
        <p:spPr>
          <a:xfrm>
            <a:off x="4967082" y="1340490"/>
            <a:ext cx="1422470"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r>
              <a:rPr lang="en-US" sz="2400" b="1"/>
              <a:t>1008 Hall</a:t>
            </a:r>
          </a:p>
        </p:txBody>
      </p:sp>
      <p:sp>
        <p:nvSpPr>
          <p:cNvPr id="6" name="Date Placeholder 5">
            <a:extLst>
              <a:ext uri="{FF2B5EF4-FFF2-40B4-BE49-F238E27FC236}">
                <a16:creationId xmlns:a16="http://schemas.microsoft.com/office/drawing/2014/main" id="{B720F803-3664-4829-80ED-620E4AF69DB3}"/>
              </a:ext>
            </a:extLst>
          </p:cNvPr>
          <p:cNvSpPr>
            <a:spLocks noGrp="1"/>
          </p:cNvSpPr>
          <p:nvPr>
            <p:ph type="dt" sz="half" idx="10"/>
          </p:nvPr>
        </p:nvSpPr>
        <p:spPr/>
        <p:txBody>
          <a:bodyPr/>
          <a:lstStyle/>
          <a:p>
            <a:r>
              <a:rPr lang="en-US"/>
              <a:t>2022-07-20</a:t>
            </a:r>
          </a:p>
        </p:txBody>
      </p:sp>
      <p:sp>
        <p:nvSpPr>
          <p:cNvPr id="8" name="Footer Placeholder 7">
            <a:extLst>
              <a:ext uri="{FF2B5EF4-FFF2-40B4-BE49-F238E27FC236}">
                <a16:creationId xmlns:a16="http://schemas.microsoft.com/office/drawing/2014/main" id="{D4AC2134-AD26-4601-BD54-3DC18D37B248}"/>
              </a:ext>
            </a:extLst>
          </p:cNvPr>
          <p:cNvSpPr>
            <a:spLocks noGrp="1"/>
          </p:cNvSpPr>
          <p:nvPr>
            <p:ph type="ftr" sz="quarter" idx="11"/>
          </p:nvPr>
        </p:nvSpPr>
        <p:spPr/>
        <p:txBody>
          <a:bodyPr/>
          <a:lstStyle/>
          <a:p>
            <a:r>
              <a:rPr lang="en-US"/>
              <a:t>TPOT Technical Review</a:t>
            </a:r>
          </a:p>
        </p:txBody>
      </p:sp>
      <p:sp>
        <p:nvSpPr>
          <p:cNvPr id="15" name="Slide Number Placeholder 14">
            <a:extLst>
              <a:ext uri="{FF2B5EF4-FFF2-40B4-BE49-F238E27FC236}">
                <a16:creationId xmlns:a16="http://schemas.microsoft.com/office/drawing/2014/main" id="{9F02D06B-8987-4BAB-B9C8-5B2F1931FAF6}"/>
              </a:ext>
            </a:extLst>
          </p:cNvPr>
          <p:cNvSpPr>
            <a:spLocks noGrp="1"/>
          </p:cNvSpPr>
          <p:nvPr>
            <p:ph type="sldNum" sz="quarter" idx="12"/>
          </p:nvPr>
        </p:nvSpPr>
        <p:spPr/>
        <p:txBody>
          <a:bodyPr/>
          <a:lstStyle/>
          <a:p>
            <a:fld id="{A9808970-6C3A-49B5-828F-514ED18210D3}" type="slidenum">
              <a:rPr lang="en-US" smtClean="0"/>
              <a:t>12</a:t>
            </a:fld>
            <a:endParaRPr lang="en-US"/>
          </a:p>
        </p:txBody>
      </p:sp>
      <p:pic>
        <p:nvPicPr>
          <p:cNvPr id="35" name="Picture 34">
            <a:extLst>
              <a:ext uri="{FF2B5EF4-FFF2-40B4-BE49-F238E27FC236}">
                <a16:creationId xmlns:a16="http://schemas.microsoft.com/office/drawing/2014/main" id="{F960BF44-63DA-4042-A03A-73E49726EF9E}"/>
              </a:ext>
            </a:extLst>
          </p:cNvPr>
          <p:cNvPicPr>
            <a:picLocks noChangeAspect="1"/>
          </p:cNvPicPr>
          <p:nvPr/>
        </p:nvPicPr>
        <p:blipFill>
          <a:blip r:embed="rId3"/>
          <a:stretch>
            <a:fillRect/>
          </a:stretch>
        </p:blipFill>
        <p:spPr>
          <a:xfrm>
            <a:off x="3390193" y="2865577"/>
            <a:ext cx="348391" cy="314419"/>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85DAAD1F-DFB7-4CD5-89B1-300299CC11A8}"/>
              </a:ext>
            </a:extLst>
          </p:cNvPr>
          <p:cNvPicPr>
            <a:picLocks noChangeAspect="1"/>
          </p:cNvPicPr>
          <p:nvPr/>
        </p:nvPicPr>
        <p:blipFill>
          <a:blip r:embed="rId3"/>
          <a:stretch>
            <a:fillRect/>
          </a:stretch>
        </p:blipFill>
        <p:spPr>
          <a:xfrm>
            <a:off x="3380525" y="3655487"/>
            <a:ext cx="348391" cy="314419"/>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cxnSp>
        <p:nvCxnSpPr>
          <p:cNvPr id="38" name="Connector: Elbow 37">
            <a:extLst>
              <a:ext uri="{FF2B5EF4-FFF2-40B4-BE49-F238E27FC236}">
                <a16:creationId xmlns:a16="http://schemas.microsoft.com/office/drawing/2014/main" id="{3DE3F9A9-4510-4BCD-BF2E-6A9C180D6950}"/>
              </a:ext>
            </a:extLst>
          </p:cNvPr>
          <p:cNvCxnSpPr>
            <a:cxnSpLocks/>
            <a:stCxn id="26" idx="1"/>
          </p:cNvCxnSpPr>
          <p:nvPr/>
        </p:nvCxnSpPr>
        <p:spPr>
          <a:xfrm rot="10800000">
            <a:off x="4724121" y="4439160"/>
            <a:ext cx="413502" cy="129004"/>
          </a:xfrm>
          <a:prstGeom prst="bentConnector3">
            <a:avLst>
              <a:gd name="adj1"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EED355-B7F5-4278-A13C-A361BC31C1EE}"/>
              </a:ext>
            </a:extLst>
          </p:cNvPr>
          <p:cNvCxnSpPr>
            <a:cxnSpLocks/>
          </p:cNvCxnSpPr>
          <p:nvPr/>
        </p:nvCxnSpPr>
        <p:spPr>
          <a:xfrm>
            <a:off x="3792142" y="2865577"/>
            <a:ext cx="0" cy="15901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EA8D32-1F19-428C-AFEE-C300ADB5F766}"/>
              </a:ext>
            </a:extLst>
          </p:cNvPr>
          <p:cNvCxnSpPr>
            <a:cxnSpLocks/>
          </p:cNvCxnSpPr>
          <p:nvPr/>
        </p:nvCxnSpPr>
        <p:spPr>
          <a:xfrm flipH="1">
            <a:off x="3792142" y="4455771"/>
            <a:ext cx="9319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2D322B6-4F8B-465B-B536-21DBC9CC7E92}"/>
              </a:ext>
            </a:extLst>
          </p:cNvPr>
          <p:cNvPicPr>
            <a:picLocks noChangeAspect="1"/>
          </p:cNvPicPr>
          <p:nvPr/>
        </p:nvPicPr>
        <p:blipFill>
          <a:blip r:embed="rId4"/>
          <a:stretch>
            <a:fillRect/>
          </a:stretch>
        </p:blipFill>
        <p:spPr>
          <a:xfrm>
            <a:off x="5137624" y="4383266"/>
            <a:ext cx="178375" cy="369797"/>
          </a:xfrm>
          <a:prstGeom prst="rect">
            <a:avLst/>
          </a:prstGeom>
        </p:spPr>
      </p:pic>
      <p:cxnSp>
        <p:nvCxnSpPr>
          <p:cNvPr id="9" name="Straight Arrow Connector 8">
            <a:extLst>
              <a:ext uri="{FF2B5EF4-FFF2-40B4-BE49-F238E27FC236}">
                <a16:creationId xmlns:a16="http://schemas.microsoft.com/office/drawing/2014/main" id="{39F017E8-1D6C-4BC6-A869-F437F207146D}"/>
              </a:ext>
            </a:extLst>
          </p:cNvPr>
          <p:cNvCxnSpPr/>
          <p:nvPr/>
        </p:nvCxnSpPr>
        <p:spPr>
          <a:xfrm>
            <a:off x="2533934" y="2441812"/>
            <a:ext cx="0" cy="1974376"/>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1CDF6F7-1FE9-4831-B6C7-4E8652D5DE3C}"/>
              </a:ext>
            </a:extLst>
          </p:cNvPr>
          <p:cNvSpPr txBox="1"/>
          <p:nvPr/>
        </p:nvSpPr>
        <p:spPr>
          <a:xfrm>
            <a:off x="1702611" y="3029435"/>
            <a:ext cx="619080"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t>N/S</a:t>
            </a:r>
          </a:p>
          <a:p>
            <a:r>
              <a:rPr lang="en-US"/>
              <a:t> 45ft</a:t>
            </a:r>
          </a:p>
        </p:txBody>
      </p:sp>
      <p:cxnSp>
        <p:nvCxnSpPr>
          <p:cNvPr id="37" name="Straight Arrow Connector 36">
            <a:extLst>
              <a:ext uri="{FF2B5EF4-FFF2-40B4-BE49-F238E27FC236}">
                <a16:creationId xmlns:a16="http://schemas.microsoft.com/office/drawing/2014/main" id="{2D467DB3-2677-497B-9BDD-09D181DCA22F}"/>
              </a:ext>
            </a:extLst>
          </p:cNvPr>
          <p:cNvCxnSpPr>
            <a:cxnSpLocks/>
          </p:cNvCxnSpPr>
          <p:nvPr/>
        </p:nvCxnSpPr>
        <p:spPr>
          <a:xfrm flipH="1">
            <a:off x="2460274" y="2441812"/>
            <a:ext cx="2208231"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B507E80-0963-46F6-98B5-DE7405E9E14C}"/>
              </a:ext>
            </a:extLst>
          </p:cNvPr>
          <p:cNvSpPr txBox="1"/>
          <p:nvPr/>
        </p:nvSpPr>
        <p:spPr>
          <a:xfrm>
            <a:off x="3209755" y="1721452"/>
            <a:ext cx="644728"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t>E/W </a:t>
            </a:r>
          </a:p>
          <a:p>
            <a:r>
              <a:rPr lang="en-US"/>
              <a:t>50ft</a:t>
            </a:r>
          </a:p>
        </p:txBody>
      </p:sp>
      <p:cxnSp>
        <p:nvCxnSpPr>
          <p:cNvPr id="43" name="Straight Arrow Connector 42">
            <a:extLst>
              <a:ext uri="{FF2B5EF4-FFF2-40B4-BE49-F238E27FC236}">
                <a16:creationId xmlns:a16="http://schemas.microsoft.com/office/drawing/2014/main" id="{5E98C197-DC8C-48FE-8BCF-8FF6B3202A9A}"/>
              </a:ext>
            </a:extLst>
          </p:cNvPr>
          <p:cNvCxnSpPr>
            <a:cxnSpLocks/>
          </p:cNvCxnSpPr>
          <p:nvPr/>
        </p:nvCxnSpPr>
        <p:spPr>
          <a:xfrm flipH="1">
            <a:off x="3483178" y="4859189"/>
            <a:ext cx="1945631" cy="6604"/>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0BD5BF0-1578-4CD1-B610-B552014D7E71}"/>
              </a:ext>
            </a:extLst>
          </p:cNvPr>
          <p:cNvSpPr txBox="1"/>
          <p:nvPr/>
        </p:nvSpPr>
        <p:spPr>
          <a:xfrm>
            <a:off x="3157874" y="5792774"/>
            <a:ext cx="336912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Interaction area to Mid Labyrinth</a:t>
            </a:r>
          </a:p>
        </p:txBody>
      </p:sp>
      <p:sp>
        <p:nvSpPr>
          <p:cNvPr id="53" name="TextBox 52">
            <a:extLst>
              <a:ext uri="{FF2B5EF4-FFF2-40B4-BE49-F238E27FC236}">
                <a16:creationId xmlns:a16="http://schemas.microsoft.com/office/drawing/2014/main" id="{6725496A-AC56-4EE0-9F0E-1D33C52A1964}"/>
              </a:ext>
            </a:extLst>
          </p:cNvPr>
          <p:cNvSpPr txBox="1"/>
          <p:nvPr/>
        </p:nvSpPr>
        <p:spPr>
          <a:xfrm>
            <a:off x="7820461" y="5090671"/>
            <a:ext cx="2601866" cy="646331"/>
          </a:xfrm>
          <a:prstGeom prst="rect">
            <a:avLst/>
          </a:prstGeom>
          <a:noFill/>
        </p:spPr>
        <p:txBody>
          <a:bodyPr wrap="none" rtlCol="0">
            <a:spAutoFit/>
          </a:bodyPr>
          <a:lstStyle/>
          <a:p>
            <a:r>
              <a:rPr lang="en-US"/>
              <a:t>Location </a:t>
            </a:r>
          </a:p>
          <a:p>
            <a:r>
              <a:rPr lang="en-US"/>
              <a:t>of CDU </a:t>
            </a:r>
            <a:r>
              <a:rPr lang="en-US" sz="1200"/>
              <a:t>(Cooling Distribution Unit)</a:t>
            </a:r>
            <a:endParaRPr lang="en-US"/>
          </a:p>
        </p:txBody>
      </p:sp>
      <p:cxnSp>
        <p:nvCxnSpPr>
          <p:cNvPr id="57" name="Straight Arrow Connector 56">
            <a:extLst>
              <a:ext uri="{FF2B5EF4-FFF2-40B4-BE49-F238E27FC236}">
                <a16:creationId xmlns:a16="http://schemas.microsoft.com/office/drawing/2014/main" id="{07491AA2-0CF3-46C2-84D9-D0F0A16A5AF7}"/>
              </a:ext>
            </a:extLst>
          </p:cNvPr>
          <p:cNvCxnSpPr>
            <a:cxnSpLocks/>
          </p:cNvCxnSpPr>
          <p:nvPr/>
        </p:nvCxnSpPr>
        <p:spPr>
          <a:xfrm flipH="1" flipV="1">
            <a:off x="5473613" y="4704288"/>
            <a:ext cx="2346848" cy="94113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id="{61DE667A-DA4C-432A-A485-E445A35F194F}"/>
              </a:ext>
            </a:extLst>
          </p:cNvPr>
          <p:cNvSpPr txBox="1"/>
          <p:nvPr/>
        </p:nvSpPr>
        <p:spPr>
          <a:xfrm>
            <a:off x="3935767" y="4891022"/>
            <a:ext cx="94399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t>40ft</a:t>
            </a:r>
          </a:p>
        </p:txBody>
      </p:sp>
      <p:pic>
        <p:nvPicPr>
          <p:cNvPr id="34" name="Picture 33">
            <a:extLst>
              <a:ext uri="{FF2B5EF4-FFF2-40B4-BE49-F238E27FC236}">
                <a16:creationId xmlns:a16="http://schemas.microsoft.com/office/drawing/2014/main" id="{A1EC6EC3-5CA7-402E-B276-41ED42522756}"/>
              </a:ext>
            </a:extLst>
          </p:cNvPr>
          <p:cNvPicPr>
            <a:picLocks noChangeAspect="1"/>
          </p:cNvPicPr>
          <p:nvPr/>
        </p:nvPicPr>
        <p:blipFill>
          <a:blip r:embed="rId5"/>
          <a:stretch>
            <a:fillRect/>
          </a:stretch>
        </p:blipFill>
        <p:spPr>
          <a:xfrm>
            <a:off x="5805872" y="4439453"/>
            <a:ext cx="207961" cy="248776"/>
          </a:xfrm>
          <a:prstGeom prst="rect">
            <a:avLst/>
          </a:prstGeom>
        </p:spPr>
      </p:pic>
      <p:sp>
        <p:nvSpPr>
          <p:cNvPr id="41" name="TextBox 40">
            <a:extLst>
              <a:ext uri="{FF2B5EF4-FFF2-40B4-BE49-F238E27FC236}">
                <a16:creationId xmlns:a16="http://schemas.microsoft.com/office/drawing/2014/main" id="{ED9DB61F-CA19-4321-A878-F870A4850136}"/>
              </a:ext>
            </a:extLst>
          </p:cNvPr>
          <p:cNvSpPr txBox="1"/>
          <p:nvPr/>
        </p:nvSpPr>
        <p:spPr>
          <a:xfrm>
            <a:off x="7859607" y="4369651"/>
            <a:ext cx="1035027" cy="646331"/>
          </a:xfrm>
          <a:prstGeom prst="rect">
            <a:avLst/>
          </a:prstGeom>
          <a:noFill/>
        </p:spPr>
        <p:txBody>
          <a:bodyPr wrap="none" rtlCol="0">
            <a:spAutoFit/>
          </a:bodyPr>
          <a:lstStyle/>
          <a:p>
            <a:r>
              <a:rPr lang="en-US" dirty="0"/>
              <a:t>Location </a:t>
            </a:r>
          </a:p>
          <a:p>
            <a:r>
              <a:rPr lang="en-US" dirty="0"/>
              <a:t>of Chiller</a:t>
            </a:r>
          </a:p>
        </p:txBody>
      </p:sp>
      <p:cxnSp>
        <p:nvCxnSpPr>
          <p:cNvPr id="44" name="Straight Arrow Connector 43">
            <a:extLst>
              <a:ext uri="{FF2B5EF4-FFF2-40B4-BE49-F238E27FC236}">
                <a16:creationId xmlns:a16="http://schemas.microsoft.com/office/drawing/2014/main" id="{4FE54EB8-953B-4AFE-A196-608BDB51591F}"/>
              </a:ext>
            </a:extLst>
          </p:cNvPr>
          <p:cNvCxnSpPr>
            <a:cxnSpLocks/>
            <a:stCxn id="41" idx="1"/>
          </p:cNvCxnSpPr>
          <p:nvPr/>
        </p:nvCxnSpPr>
        <p:spPr>
          <a:xfrm flipH="1" flipV="1">
            <a:off x="5960484" y="4563730"/>
            <a:ext cx="1899122" cy="129086"/>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pic>
        <p:nvPicPr>
          <p:cNvPr id="5" name="Picture 4">
            <a:extLst>
              <a:ext uri="{FF2B5EF4-FFF2-40B4-BE49-F238E27FC236}">
                <a16:creationId xmlns:a16="http://schemas.microsoft.com/office/drawing/2014/main" id="{A83E7D36-E224-BFBF-89F7-1B8ED60043AA}"/>
              </a:ext>
            </a:extLst>
          </p:cNvPr>
          <p:cNvPicPr>
            <a:picLocks noChangeAspect="1"/>
          </p:cNvPicPr>
          <p:nvPr/>
        </p:nvPicPr>
        <p:blipFill>
          <a:blip r:embed="rId6"/>
          <a:stretch>
            <a:fillRect/>
          </a:stretch>
        </p:blipFill>
        <p:spPr>
          <a:xfrm>
            <a:off x="3869477" y="3978202"/>
            <a:ext cx="338246" cy="314419"/>
          </a:xfrm>
          <a:prstGeom prst="rect">
            <a:avLst/>
          </a:prstGeom>
          <a:ln w="38100">
            <a:solidFill>
              <a:srgbClr val="7030A0"/>
            </a:solidFill>
          </a:ln>
        </p:spPr>
      </p:pic>
      <p:pic>
        <p:nvPicPr>
          <p:cNvPr id="47" name="Picture 46">
            <a:extLst>
              <a:ext uri="{FF2B5EF4-FFF2-40B4-BE49-F238E27FC236}">
                <a16:creationId xmlns:a16="http://schemas.microsoft.com/office/drawing/2014/main" id="{6FF76271-E656-CBEC-140C-E2FA22CAAFA2}"/>
              </a:ext>
            </a:extLst>
          </p:cNvPr>
          <p:cNvPicPr>
            <a:picLocks noChangeAspect="1"/>
          </p:cNvPicPr>
          <p:nvPr/>
        </p:nvPicPr>
        <p:blipFill>
          <a:blip r:embed="rId6"/>
          <a:stretch>
            <a:fillRect/>
          </a:stretch>
        </p:blipFill>
        <p:spPr>
          <a:xfrm>
            <a:off x="3865033" y="2699244"/>
            <a:ext cx="338246" cy="314419"/>
          </a:xfrm>
          <a:prstGeom prst="rect">
            <a:avLst/>
          </a:prstGeom>
          <a:ln w="38100">
            <a:solidFill>
              <a:srgbClr val="7030A0"/>
            </a:solidFill>
          </a:ln>
        </p:spPr>
      </p:pic>
      <p:pic>
        <p:nvPicPr>
          <p:cNvPr id="48" name="Picture 47">
            <a:extLst>
              <a:ext uri="{FF2B5EF4-FFF2-40B4-BE49-F238E27FC236}">
                <a16:creationId xmlns:a16="http://schemas.microsoft.com/office/drawing/2014/main" id="{1810BF8E-94BE-2AAE-63DB-D80B3710135D}"/>
              </a:ext>
            </a:extLst>
          </p:cNvPr>
          <p:cNvPicPr>
            <a:picLocks noChangeAspect="1"/>
          </p:cNvPicPr>
          <p:nvPr/>
        </p:nvPicPr>
        <p:blipFill>
          <a:blip r:embed="rId6"/>
          <a:stretch>
            <a:fillRect/>
          </a:stretch>
        </p:blipFill>
        <p:spPr>
          <a:xfrm>
            <a:off x="2950146" y="3986096"/>
            <a:ext cx="338246" cy="314419"/>
          </a:xfrm>
          <a:prstGeom prst="rect">
            <a:avLst/>
          </a:prstGeom>
          <a:ln w="38100">
            <a:solidFill>
              <a:srgbClr val="7030A0"/>
            </a:solidFill>
          </a:ln>
        </p:spPr>
      </p:pic>
      <p:pic>
        <p:nvPicPr>
          <p:cNvPr id="49" name="Picture 48">
            <a:extLst>
              <a:ext uri="{FF2B5EF4-FFF2-40B4-BE49-F238E27FC236}">
                <a16:creationId xmlns:a16="http://schemas.microsoft.com/office/drawing/2014/main" id="{36648CFE-FEBB-9D35-15D4-6876E4CED8F6}"/>
              </a:ext>
            </a:extLst>
          </p:cNvPr>
          <p:cNvPicPr>
            <a:picLocks noChangeAspect="1"/>
          </p:cNvPicPr>
          <p:nvPr/>
        </p:nvPicPr>
        <p:blipFill>
          <a:blip r:embed="rId6"/>
          <a:stretch>
            <a:fillRect/>
          </a:stretch>
        </p:blipFill>
        <p:spPr>
          <a:xfrm>
            <a:off x="2910932" y="2715016"/>
            <a:ext cx="338246" cy="314419"/>
          </a:xfrm>
          <a:prstGeom prst="rect">
            <a:avLst/>
          </a:prstGeom>
          <a:ln w="38100">
            <a:solidFill>
              <a:srgbClr val="7030A0"/>
            </a:solidFill>
          </a:ln>
        </p:spPr>
      </p:pic>
      <p:cxnSp>
        <p:nvCxnSpPr>
          <p:cNvPr id="50" name="Straight Arrow Connector 49">
            <a:extLst>
              <a:ext uri="{FF2B5EF4-FFF2-40B4-BE49-F238E27FC236}">
                <a16:creationId xmlns:a16="http://schemas.microsoft.com/office/drawing/2014/main" id="{A811F706-EBF8-0BBC-39A2-436B20AD838C}"/>
              </a:ext>
            </a:extLst>
          </p:cNvPr>
          <p:cNvCxnSpPr>
            <a:cxnSpLocks/>
          </p:cNvCxnSpPr>
          <p:nvPr/>
        </p:nvCxnSpPr>
        <p:spPr>
          <a:xfrm flipH="1">
            <a:off x="4105626" y="1282377"/>
            <a:ext cx="4504974" cy="2735617"/>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pic>
        <p:nvPicPr>
          <p:cNvPr id="52" name="Picture 51">
            <a:extLst>
              <a:ext uri="{FF2B5EF4-FFF2-40B4-BE49-F238E27FC236}">
                <a16:creationId xmlns:a16="http://schemas.microsoft.com/office/drawing/2014/main" id="{5D2F8D28-22F9-80F5-7481-B1CA4DA7B914}"/>
              </a:ext>
            </a:extLst>
          </p:cNvPr>
          <p:cNvPicPr>
            <a:picLocks noChangeAspect="1"/>
          </p:cNvPicPr>
          <p:nvPr/>
        </p:nvPicPr>
        <p:blipFill>
          <a:blip r:embed="rId6"/>
          <a:stretch>
            <a:fillRect/>
          </a:stretch>
        </p:blipFill>
        <p:spPr>
          <a:xfrm>
            <a:off x="8557639" y="806579"/>
            <a:ext cx="1320221" cy="1227221"/>
          </a:xfrm>
          <a:prstGeom prst="rect">
            <a:avLst/>
          </a:prstGeom>
          <a:ln w="38100">
            <a:solidFill>
              <a:srgbClr val="7030A0"/>
            </a:solidFill>
          </a:ln>
        </p:spPr>
      </p:pic>
      <p:sp>
        <p:nvSpPr>
          <p:cNvPr id="10" name="TextBox 9">
            <a:extLst>
              <a:ext uri="{FF2B5EF4-FFF2-40B4-BE49-F238E27FC236}">
                <a16:creationId xmlns:a16="http://schemas.microsoft.com/office/drawing/2014/main" id="{6E2A35EB-6F01-FC1A-877C-669708E0DD69}"/>
              </a:ext>
            </a:extLst>
          </p:cNvPr>
          <p:cNvSpPr txBox="1"/>
          <p:nvPr/>
        </p:nvSpPr>
        <p:spPr>
          <a:xfrm>
            <a:off x="8412404" y="2078901"/>
            <a:ext cx="2844625" cy="923330"/>
          </a:xfrm>
          <a:prstGeom prst="rect">
            <a:avLst/>
          </a:prstGeom>
          <a:noFill/>
        </p:spPr>
        <p:txBody>
          <a:bodyPr wrap="none" rtlCol="0">
            <a:spAutoFit/>
          </a:bodyPr>
          <a:lstStyle/>
          <a:p>
            <a:r>
              <a:rPr lang="en-US" dirty="0"/>
              <a:t>4 panels</a:t>
            </a:r>
          </a:p>
          <a:p>
            <a:r>
              <a:rPr lang="en-US" dirty="0"/>
              <a:t>One for each chiller loop</a:t>
            </a:r>
          </a:p>
          <a:p>
            <a:r>
              <a:rPr lang="en-US" dirty="0"/>
              <a:t>At the level of the TPC/TPOT</a:t>
            </a:r>
          </a:p>
        </p:txBody>
      </p:sp>
      <p:cxnSp>
        <p:nvCxnSpPr>
          <p:cNvPr id="54" name="Straight Connector 53">
            <a:extLst>
              <a:ext uri="{FF2B5EF4-FFF2-40B4-BE49-F238E27FC236}">
                <a16:creationId xmlns:a16="http://schemas.microsoft.com/office/drawing/2014/main" id="{6A4C54D9-8B44-CF47-EE3D-920E6B474DFA}"/>
              </a:ext>
            </a:extLst>
          </p:cNvPr>
          <p:cNvCxnSpPr>
            <a:cxnSpLocks/>
          </p:cNvCxnSpPr>
          <p:nvPr/>
        </p:nvCxnSpPr>
        <p:spPr>
          <a:xfrm flipH="1">
            <a:off x="5315999" y="4574386"/>
            <a:ext cx="473036"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80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B5C5868-451F-453F-B346-04B2F5D7D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43"/>
          <a:stretch/>
        </p:blipFill>
        <p:spPr bwMode="auto">
          <a:xfrm>
            <a:off x="3343564" y="278811"/>
            <a:ext cx="4579537" cy="5648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BC8F0B-114E-45CC-809E-7F1C50A9ED33}"/>
              </a:ext>
            </a:extLst>
          </p:cNvPr>
          <p:cNvPicPr>
            <a:picLocks noChangeAspect="1"/>
          </p:cNvPicPr>
          <p:nvPr/>
        </p:nvPicPr>
        <p:blipFill>
          <a:blip r:embed="rId3"/>
          <a:stretch>
            <a:fillRect/>
          </a:stretch>
        </p:blipFill>
        <p:spPr>
          <a:xfrm>
            <a:off x="6851381" y="3705184"/>
            <a:ext cx="479107" cy="867742"/>
          </a:xfrm>
          <a:prstGeom prst="rect">
            <a:avLst/>
          </a:prstGeom>
        </p:spPr>
      </p:pic>
      <p:sp>
        <p:nvSpPr>
          <p:cNvPr id="6" name="TextBox 5">
            <a:extLst>
              <a:ext uri="{FF2B5EF4-FFF2-40B4-BE49-F238E27FC236}">
                <a16:creationId xmlns:a16="http://schemas.microsoft.com/office/drawing/2014/main" id="{0849C356-CBA9-47BD-8213-0BAD1D83D141}"/>
              </a:ext>
            </a:extLst>
          </p:cNvPr>
          <p:cNvSpPr txBox="1"/>
          <p:nvPr/>
        </p:nvSpPr>
        <p:spPr>
          <a:xfrm>
            <a:off x="6724794" y="439242"/>
            <a:ext cx="3139637"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a:t>Placed so that CDU's</a:t>
            </a:r>
            <a:r>
              <a:rPr lang="en-US">
                <a:ea typeface="+mn-lt"/>
                <a:cs typeface="+mn-lt"/>
              </a:rPr>
              <a:t> reservoir </a:t>
            </a:r>
            <a:r>
              <a:rPr lang="en-US"/>
              <a:t> are below the lowest level of the TPC to help with draining</a:t>
            </a:r>
            <a:endParaRPr lang="en-US">
              <a:cs typeface="Calibri"/>
            </a:endParaRPr>
          </a:p>
        </p:txBody>
      </p:sp>
      <p:sp>
        <p:nvSpPr>
          <p:cNvPr id="9" name="Date Placeholder 8">
            <a:extLst>
              <a:ext uri="{FF2B5EF4-FFF2-40B4-BE49-F238E27FC236}">
                <a16:creationId xmlns:a16="http://schemas.microsoft.com/office/drawing/2014/main" id="{8C4825DF-E664-49D4-9B9B-365640C35709}"/>
              </a:ext>
            </a:extLst>
          </p:cNvPr>
          <p:cNvSpPr>
            <a:spLocks noGrp="1"/>
          </p:cNvSpPr>
          <p:nvPr>
            <p:ph type="dt" sz="half" idx="10"/>
          </p:nvPr>
        </p:nvSpPr>
        <p:spPr/>
        <p:txBody>
          <a:bodyPr/>
          <a:lstStyle/>
          <a:p>
            <a:r>
              <a:rPr lang="en-US"/>
              <a:t>2022-07-20</a:t>
            </a:r>
          </a:p>
        </p:txBody>
      </p:sp>
      <p:sp>
        <p:nvSpPr>
          <p:cNvPr id="10" name="Footer Placeholder 9">
            <a:extLst>
              <a:ext uri="{FF2B5EF4-FFF2-40B4-BE49-F238E27FC236}">
                <a16:creationId xmlns:a16="http://schemas.microsoft.com/office/drawing/2014/main" id="{C3832CA3-80A7-44A1-A911-DD373B671D63}"/>
              </a:ext>
            </a:extLst>
          </p:cNvPr>
          <p:cNvSpPr>
            <a:spLocks noGrp="1"/>
          </p:cNvSpPr>
          <p:nvPr>
            <p:ph type="ftr" sz="quarter" idx="11"/>
          </p:nvPr>
        </p:nvSpPr>
        <p:spPr/>
        <p:txBody>
          <a:bodyPr/>
          <a:lstStyle/>
          <a:p>
            <a:r>
              <a:rPr lang="en-US"/>
              <a:t>TPOT Technical Review</a:t>
            </a:r>
          </a:p>
        </p:txBody>
      </p:sp>
      <p:sp>
        <p:nvSpPr>
          <p:cNvPr id="11" name="Slide Number Placeholder 10">
            <a:extLst>
              <a:ext uri="{FF2B5EF4-FFF2-40B4-BE49-F238E27FC236}">
                <a16:creationId xmlns:a16="http://schemas.microsoft.com/office/drawing/2014/main" id="{C903E5BE-1C34-4DDE-83C9-36D29D91A41F}"/>
              </a:ext>
            </a:extLst>
          </p:cNvPr>
          <p:cNvSpPr>
            <a:spLocks noGrp="1"/>
          </p:cNvSpPr>
          <p:nvPr>
            <p:ph type="sldNum" sz="quarter" idx="12"/>
          </p:nvPr>
        </p:nvSpPr>
        <p:spPr/>
        <p:txBody>
          <a:bodyPr/>
          <a:lstStyle/>
          <a:p>
            <a:fld id="{A9808970-6C3A-49B5-828F-514ED18210D3}" type="slidenum">
              <a:rPr lang="en-US" smtClean="0"/>
              <a:t>13</a:t>
            </a:fld>
            <a:endParaRPr lang="en-US"/>
          </a:p>
        </p:txBody>
      </p:sp>
      <p:sp>
        <p:nvSpPr>
          <p:cNvPr id="14" name="Rectangle 13">
            <a:extLst>
              <a:ext uri="{FF2B5EF4-FFF2-40B4-BE49-F238E27FC236}">
                <a16:creationId xmlns:a16="http://schemas.microsoft.com/office/drawing/2014/main" id="{0307CE08-D0FE-4819-815A-1100698EE020}"/>
              </a:ext>
            </a:extLst>
          </p:cNvPr>
          <p:cNvSpPr/>
          <p:nvPr/>
        </p:nvSpPr>
        <p:spPr>
          <a:xfrm>
            <a:off x="6585754" y="4509938"/>
            <a:ext cx="1029460" cy="288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On labyrinth</a:t>
            </a:r>
          </a:p>
        </p:txBody>
      </p:sp>
      <p:sp>
        <p:nvSpPr>
          <p:cNvPr id="19" name="TextBox 18">
            <a:extLst>
              <a:ext uri="{FF2B5EF4-FFF2-40B4-BE49-F238E27FC236}">
                <a16:creationId xmlns:a16="http://schemas.microsoft.com/office/drawing/2014/main" id="{BE4589AB-BFAC-4484-8B06-042E64F8EEAC}"/>
              </a:ext>
            </a:extLst>
          </p:cNvPr>
          <p:cNvSpPr txBox="1"/>
          <p:nvPr/>
        </p:nvSpPr>
        <p:spPr>
          <a:xfrm>
            <a:off x="9618740" y="2875738"/>
            <a:ext cx="1650083" cy="120032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1200" dirty="0">
                <a:ea typeface="+mn-lt"/>
                <a:cs typeface="+mn-lt"/>
              </a:rPr>
              <a:t>Secondary Reservoir </a:t>
            </a:r>
            <a:r>
              <a:rPr lang="en-US" sz="1200" dirty="0"/>
              <a:t>for draining and filling lines</a:t>
            </a:r>
          </a:p>
          <a:p>
            <a:endParaRPr lang="en-US" sz="1200" dirty="0">
              <a:cs typeface="Calibri"/>
            </a:endParaRPr>
          </a:p>
          <a:p>
            <a:r>
              <a:rPr lang="en-US" sz="1200" dirty="0">
                <a:cs typeface="Calibri"/>
              </a:rPr>
              <a:t>Using Opti-shield Plus  10% +water</a:t>
            </a:r>
          </a:p>
        </p:txBody>
      </p:sp>
      <p:pic>
        <p:nvPicPr>
          <p:cNvPr id="13" name="Content Placeholder 13">
            <a:extLst>
              <a:ext uri="{FF2B5EF4-FFF2-40B4-BE49-F238E27FC236}">
                <a16:creationId xmlns:a16="http://schemas.microsoft.com/office/drawing/2014/main" id="{D38866D3-4B14-451B-B949-134A223852B8}"/>
              </a:ext>
            </a:extLst>
          </p:cNvPr>
          <p:cNvPicPr>
            <a:picLocks noChangeAspect="1"/>
          </p:cNvPicPr>
          <p:nvPr/>
        </p:nvPicPr>
        <p:blipFill>
          <a:blip r:embed="rId4">
            <a:clrChange>
              <a:clrFrom>
                <a:srgbClr val="1A1F25"/>
              </a:clrFrom>
              <a:clrTo>
                <a:srgbClr val="1A1F25">
                  <a:alpha val="0"/>
                </a:srgbClr>
              </a:clrTo>
            </a:clrChange>
            <a:extLst>
              <a:ext uri="{28A0092B-C50C-407E-A947-70E740481C1C}">
                <a14:useLocalDpi xmlns:a14="http://schemas.microsoft.com/office/drawing/2010/main" val="0"/>
              </a:ext>
            </a:extLst>
          </a:blip>
          <a:srcRect/>
          <a:stretch/>
        </p:blipFill>
        <p:spPr>
          <a:xfrm rot="12779224">
            <a:off x="4465135" y="3199897"/>
            <a:ext cx="529686" cy="673311"/>
          </a:xfrm>
          <a:prstGeom prst="rect">
            <a:avLst/>
          </a:prstGeom>
        </p:spPr>
      </p:pic>
      <p:cxnSp>
        <p:nvCxnSpPr>
          <p:cNvPr id="3" name="Straight Arrow Connector 2">
            <a:extLst>
              <a:ext uri="{FF2B5EF4-FFF2-40B4-BE49-F238E27FC236}">
                <a16:creationId xmlns:a16="http://schemas.microsoft.com/office/drawing/2014/main" id="{101C66D7-EA96-4349-B96C-C709B3E9CCEC}"/>
              </a:ext>
            </a:extLst>
          </p:cNvPr>
          <p:cNvCxnSpPr>
            <a:cxnSpLocks/>
          </p:cNvCxnSpPr>
          <p:nvPr/>
        </p:nvCxnSpPr>
        <p:spPr>
          <a:xfrm>
            <a:off x="6096000" y="3759200"/>
            <a:ext cx="0" cy="1739410"/>
          </a:xfrm>
          <a:prstGeom prst="straightConnector1">
            <a:avLst/>
          </a:prstGeom>
          <a:ln w="38100">
            <a:solidFill>
              <a:srgbClr val="FF000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88F58408-E729-4B78-BB38-44C5D0690460}"/>
              </a:ext>
            </a:extLst>
          </p:cNvPr>
          <p:cNvCxnSpPr>
            <a:cxnSpLocks/>
          </p:cNvCxnSpPr>
          <p:nvPr/>
        </p:nvCxnSpPr>
        <p:spPr>
          <a:xfrm>
            <a:off x="2065539" y="5464638"/>
            <a:ext cx="786470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E81FB6-52B6-4F66-B39F-A687F8CD56C5}"/>
              </a:ext>
            </a:extLst>
          </p:cNvPr>
          <p:cNvSpPr txBox="1"/>
          <p:nvPr/>
        </p:nvSpPr>
        <p:spPr>
          <a:xfrm>
            <a:off x="2239826" y="5069740"/>
            <a:ext cx="9415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Floor</a:t>
            </a:r>
          </a:p>
        </p:txBody>
      </p:sp>
      <p:sp>
        <p:nvSpPr>
          <p:cNvPr id="21" name="TextBox 20">
            <a:extLst>
              <a:ext uri="{FF2B5EF4-FFF2-40B4-BE49-F238E27FC236}">
                <a16:creationId xmlns:a16="http://schemas.microsoft.com/office/drawing/2014/main" id="{DFCE5563-5C67-4532-8126-5BE44A93F679}"/>
              </a:ext>
            </a:extLst>
          </p:cNvPr>
          <p:cNvSpPr txBox="1"/>
          <p:nvPr/>
        </p:nvSpPr>
        <p:spPr>
          <a:xfrm>
            <a:off x="6126152" y="4076067"/>
            <a:ext cx="471431" cy="276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17ft</a:t>
            </a:r>
          </a:p>
        </p:txBody>
      </p:sp>
      <p:sp>
        <p:nvSpPr>
          <p:cNvPr id="22" name="TextBox 21">
            <a:extLst>
              <a:ext uri="{FF2B5EF4-FFF2-40B4-BE49-F238E27FC236}">
                <a16:creationId xmlns:a16="http://schemas.microsoft.com/office/drawing/2014/main" id="{3E10116A-59AF-46B8-95F7-B1E5D0CF6F40}"/>
              </a:ext>
            </a:extLst>
          </p:cNvPr>
          <p:cNvSpPr txBox="1"/>
          <p:nvPr/>
        </p:nvSpPr>
        <p:spPr>
          <a:xfrm>
            <a:off x="7163580" y="4838255"/>
            <a:ext cx="471431" cy="276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12ft</a:t>
            </a:r>
          </a:p>
        </p:txBody>
      </p:sp>
      <p:cxnSp>
        <p:nvCxnSpPr>
          <p:cNvPr id="23" name="Straight Arrow Connector 22">
            <a:extLst>
              <a:ext uri="{FF2B5EF4-FFF2-40B4-BE49-F238E27FC236}">
                <a16:creationId xmlns:a16="http://schemas.microsoft.com/office/drawing/2014/main" id="{8B766E26-8FFF-4867-A69D-3A6EDFD6E46F}"/>
              </a:ext>
            </a:extLst>
          </p:cNvPr>
          <p:cNvCxnSpPr>
            <a:cxnSpLocks/>
          </p:cNvCxnSpPr>
          <p:nvPr/>
        </p:nvCxnSpPr>
        <p:spPr>
          <a:xfrm>
            <a:off x="7675159" y="4509938"/>
            <a:ext cx="0" cy="988672"/>
          </a:xfrm>
          <a:prstGeom prst="straightConnector1">
            <a:avLst/>
          </a:prstGeom>
          <a:ln w="38100">
            <a:solidFill>
              <a:srgbClr val="FF000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6" name="Rectangle 25">
            <a:extLst>
              <a:ext uri="{FF2B5EF4-FFF2-40B4-BE49-F238E27FC236}">
                <a16:creationId xmlns:a16="http://schemas.microsoft.com/office/drawing/2014/main" id="{C7319C4F-8713-4A0C-BE98-2D2255558B44}"/>
              </a:ext>
            </a:extLst>
          </p:cNvPr>
          <p:cNvSpPr/>
          <p:nvPr/>
        </p:nvSpPr>
        <p:spPr>
          <a:xfrm>
            <a:off x="7735105" y="4780404"/>
            <a:ext cx="1029460" cy="288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Chiller  Platform</a:t>
            </a:r>
          </a:p>
        </p:txBody>
      </p:sp>
      <p:cxnSp>
        <p:nvCxnSpPr>
          <p:cNvPr id="27" name="Straight Arrow Connector 26">
            <a:extLst>
              <a:ext uri="{FF2B5EF4-FFF2-40B4-BE49-F238E27FC236}">
                <a16:creationId xmlns:a16="http://schemas.microsoft.com/office/drawing/2014/main" id="{0C9C412E-C5DE-4152-BED8-3FB4615D13D5}"/>
              </a:ext>
            </a:extLst>
          </p:cNvPr>
          <p:cNvCxnSpPr>
            <a:cxnSpLocks/>
          </p:cNvCxnSpPr>
          <p:nvPr/>
        </p:nvCxnSpPr>
        <p:spPr>
          <a:xfrm>
            <a:off x="8764565" y="4780404"/>
            <a:ext cx="0" cy="684234"/>
          </a:xfrm>
          <a:prstGeom prst="straightConnector1">
            <a:avLst/>
          </a:prstGeom>
          <a:ln w="38100">
            <a:solidFill>
              <a:srgbClr val="FF000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9" name="TextBox 28">
            <a:extLst>
              <a:ext uri="{FF2B5EF4-FFF2-40B4-BE49-F238E27FC236}">
                <a16:creationId xmlns:a16="http://schemas.microsoft.com/office/drawing/2014/main" id="{5B281CC2-787E-4C6F-B2AA-1D7EB1FF5C23}"/>
              </a:ext>
            </a:extLst>
          </p:cNvPr>
          <p:cNvSpPr txBox="1"/>
          <p:nvPr/>
        </p:nvSpPr>
        <p:spPr>
          <a:xfrm>
            <a:off x="8811812" y="5001796"/>
            <a:ext cx="471431" cy="276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7ft</a:t>
            </a:r>
          </a:p>
        </p:txBody>
      </p:sp>
      <p:pic>
        <p:nvPicPr>
          <p:cNvPr id="28" name="Picture 27">
            <a:extLst>
              <a:ext uri="{FF2B5EF4-FFF2-40B4-BE49-F238E27FC236}">
                <a16:creationId xmlns:a16="http://schemas.microsoft.com/office/drawing/2014/main" id="{949A7D60-B98F-4C5C-97DA-7EF2808F9644}"/>
              </a:ext>
            </a:extLst>
          </p:cNvPr>
          <p:cNvPicPr>
            <a:picLocks noChangeAspect="1"/>
          </p:cNvPicPr>
          <p:nvPr/>
        </p:nvPicPr>
        <p:blipFill>
          <a:blip r:embed="rId5"/>
          <a:stretch>
            <a:fillRect/>
          </a:stretch>
        </p:blipFill>
        <p:spPr>
          <a:xfrm>
            <a:off x="7955763" y="4167412"/>
            <a:ext cx="509588" cy="609600"/>
          </a:xfrm>
          <a:prstGeom prst="rect">
            <a:avLst/>
          </a:prstGeom>
        </p:spPr>
      </p:pic>
      <p:sp>
        <p:nvSpPr>
          <p:cNvPr id="32" name="TextBox 31">
            <a:extLst>
              <a:ext uri="{FF2B5EF4-FFF2-40B4-BE49-F238E27FC236}">
                <a16:creationId xmlns:a16="http://schemas.microsoft.com/office/drawing/2014/main" id="{30663470-A5C1-4AE1-A6A3-CA65F0126562}"/>
              </a:ext>
            </a:extLst>
          </p:cNvPr>
          <p:cNvSpPr txBox="1"/>
          <p:nvPr/>
        </p:nvSpPr>
        <p:spPr>
          <a:xfrm>
            <a:off x="9502258" y="5027254"/>
            <a:ext cx="9415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t>Floor</a:t>
            </a:r>
          </a:p>
        </p:txBody>
      </p:sp>
      <p:sp>
        <p:nvSpPr>
          <p:cNvPr id="34" name="TextBox 33">
            <a:extLst>
              <a:ext uri="{FF2B5EF4-FFF2-40B4-BE49-F238E27FC236}">
                <a16:creationId xmlns:a16="http://schemas.microsoft.com/office/drawing/2014/main" id="{A8B17E63-FA17-46D5-90E9-981F72DCFD02}"/>
              </a:ext>
            </a:extLst>
          </p:cNvPr>
          <p:cNvSpPr txBox="1"/>
          <p:nvPr/>
        </p:nvSpPr>
        <p:spPr>
          <a:xfrm>
            <a:off x="6286871" y="3626544"/>
            <a:ext cx="55956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Beam</a:t>
            </a:r>
          </a:p>
        </p:txBody>
      </p:sp>
      <p:pic>
        <p:nvPicPr>
          <p:cNvPr id="3074" name="Picture 2">
            <a:extLst>
              <a:ext uri="{FF2B5EF4-FFF2-40B4-BE49-F238E27FC236}">
                <a16:creationId xmlns:a16="http://schemas.microsoft.com/office/drawing/2014/main" id="{41A69FE7-F3E8-996D-90F4-1D55CBE5B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991" y="1860122"/>
            <a:ext cx="1157564" cy="95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541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3" indent="-285737" eaLnBrk="0" hangingPunct="0">
              <a:defRPr sz="2400">
                <a:solidFill>
                  <a:schemeClr val="tx1"/>
                </a:solidFill>
                <a:latin typeface="Calibri" pitchFamily="34" charset="0"/>
                <a:ea typeface="MS PGothic" pitchFamily="34" charset="-128"/>
              </a:defRPr>
            </a:lvl2pPr>
            <a:lvl3pPr marL="1142942" indent="-228589" eaLnBrk="0" hangingPunct="0">
              <a:defRPr sz="2400">
                <a:solidFill>
                  <a:schemeClr val="tx1"/>
                </a:solidFill>
                <a:latin typeface="Calibri" pitchFamily="34" charset="0"/>
                <a:ea typeface="MS PGothic" pitchFamily="34" charset="-128"/>
              </a:defRPr>
            </a:lvl3pPr>
            <a:lvl4pPr marL="1600120" indent="-228589" eaLnBrk="0" hangingPunct="0">
              <a:defRPr sz="2400">
                <a:solidFill>
                  <a:schemeClr val="tx1"/>
                </a:solidFill>
                <a:latin typeface="Calibri" pitchFamily="34" charset="0"/>
                <a:ea typeface="MS PGothic" pitchFamily="34" charset="-128"/>
              </a:defRPr>
            </a:lvl4pPr>
            <a:lvl5pPr marL="2057298" indent="-228589" eaLnBrk="0" hangingPunct="0">
              <a:defRPr sz="2400">
                <a:solidFill>
                  <a:schemeClr val="tx1"/>
                </a:solidFill>
                <a:latin typeface="Calibri" pitchFamily="34" charset="0"/>
                <a:ea typeface="MS PGothic" pitchFamily="34" charset="-128"/>
              </a:defRPr>
            </a:lvl5pPr>
            <a:lvl6pPr marL="2514474" indent="-228589" eaLnBrk="0" fontAlgn="base" hangingPunct="0">
              <a:spcBef>
                <a:spcPct val="0"/>
              </a:spcBef>
              <a:spcAft>
                <a:spcPct val="0"/>
              </a:spcAft>
              <a:defRPr sz="2400">
                <a:solidFill>
                  <a:schemeClr val="tx1"/>
                </a:solidFill>
                <a:latin typeface="Calibri" pitchFamily="34" charset="0"/>
                <a:ea typeface="MS PGothic" pitchFamily="34" charset="-128"/>
              </a:defRPr>
            </a:lvl6pPr>
            <a:lvl7pPr marL="2971652" indent="-228589"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9" indent="-228589"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6" indent="-22858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2022-07-20</a:t>
            </a:r>
            <a:endParaRPr lang="en-US" altLang="en-US" sz="1200" dirty="0">
              <a:solidFill>
                <a:srgbClr val="898989"/>
              </a:solidFill>
            </a:endParaRPr>
          </a:p>
        </p:txBody>
      </p:sp>
      <p:sp>
        <p:nvSpPr>
          <p:cNvPr id="2" name="Footer Placeholder 1"/>
          <p:cNvSpPr>
            <a:spLocks noGrp="1"/>
          </p:cNvSpPr>
          <p:nvPr>
            <p:ph type="ftr" sz="quarter" idx="11"/>
          </p:nvPr>
        </p:nvSpPr>
        <p:spPr/>
        <p:txBody>
          <a:bodyPr/>
          <a:lstStyle/>
          <a:p>
            <a:pPr>
              <a:defRPr/>
            </a:pPr>
            <a:r>
              <a:rPr lang="en-US"/>
              <a:t>TPOT Technical Review</a:t>
            </a:r>
            <a:endParaRPr lang="en-US" dirty="0"/>
          </a:p>
        </p:txBody>
      </p:sp>
      <p:sp>
        <p:nvSpPr>
          <p:cNvPr id="4" name="Slide Number Placeholder 3">
            <a:extLst>
              <a:ext uri="{FF2B5EF4-FFF2-40B4-BE49-F238E27FC236}">
                <a16:creationId xmlns:a16="http://schemas.microsoft.com/office/drawing/2014/main" id="{58EAA252-0554-471A-941F-6B543910BFF8}"/>
              </a:ext>
            </a:extLst>
          </p:cNvPr>
          <p:cNvSpPr>
            <a:spLocks noGrp="1"/>
          </p:cNvSpPr>
          <p:nvPr>
            <p:ph type="sldNum" sz="quarter" idx="12"/>
          </p:nvPr>
        </p:nvSpPr>
        <p:spPr/>
        <p:txBody>
          <a:bodyPr/>
          <a:lstStyle/>
          <a:p>
            <a:fld id="{7131CAC5-E6F2-4BA5-8FC4-D6C12488D402}" type="slidenum">
              <a:rPr lang="en-US" smtClean="0"/>
              <a:t>14</a:t>
            </a:fld>
            <a:endParaRPr lang="en-US"/>
          </a:p>
        </p:txBody>
      </p:sp>
      <p:sp>
        <p:nvSpPr>
          <p:cNvPr id="7" name="Title 1">
            <a:extLst>
              <a:ext uri="{FF2B5EF4-FFF2-40B4-BE49-F238E27FC236}">
                <a16:creationId xmlns:a16="http://schemas.microsoft.com/office/drawing/2014/main" id="{03625282-CF49-D7D5-40A0-8281A96A9F7A}"/>
              </a:ext>
            </a:extLst>
          </p:cNvPr>
          <p:cNvSpPr txBox="1">
            <a:spLocks/>
          </p:cNvSpPr>
          <p:nvPr/>
        </p:nvSpPr>
        <p:spPr>
          <a:xfrm>
            <a:off x="1066800" y="685800"/>
            <a:ext cx="7696200" cy="563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800" dirty="0"/>
              <a:t>Cooling Summary</a:t>
            </a:r>
          </a:p>
        </p:txBody>
      </p:sp>
      <p:sp>
        <p:nvSpPr>
          <p:cNvPr id="8" name="TextBox 7">
            <a:extLst>
              <a:ext uri="{FF2B5EF4-FFF2-40B4-BE49-F238E27FC236}">
                <a16:creationId xmlns:a16="http://schemas.microsoft.com/office/drawing/2014/main" id="{FBB7E20F-7677-DC04-9BD7-5B96E2E7B3C6}"/>
              </a:ext>
            </a:extLst>
          </p:cNvPr>
          <p:cNvSpPr txBox="1"/>
          <p:nvPr/>
        </p:nvSpPr>
        <p:spPr>
          <a:xfrm>
            <a:off x="2270760" y="1413810"/>
            <a:ext cx="7848600" cy="1938990"/>
          </a:xfrm>
          <a:prstGeom prst="rect">
            <a:avLst/>
          </a:prstGeom>
          <a:noFill/>
        </p:spPr>
        <p:txBody>
          <a:bodyPr wrap="square" lIns="91439" tIns="45719" rIns="91439" bIns="45719" rtlCol="0">
            <a:spAutoFit/>
          </a:bodyPr>
          <a:lstStyle/>
          <a:p>
            <a:pPr marL="171442" indent="-171442">
              <a:buFont typeface="Arial" panose="020B0604020202020204" pitchFamily="34" charset="0"/>
              <a:buChar char="•"/>
            </a:pPr>
            <a:r>
              <a:rPr lang="en-US" sz="2000" dirty="0"/>
              <a:t>The TPOT cooling system uses the TPC cooling system</a:t>
            </a:r>
          </a:p>
          <a:p>
            <a:pPr marL="171442" indent="-171442">
              <a:buFont typeface="Arial" panose="020B0604020202020204" pitchFamily="34" charset="0"/>
              <a:buChar char="•"/>
            </a:pPr>
            <a:r>
              <a:rPr lang="en-US" sz="2000" dirty="0"/>
              <a:t>System parameters are logged and alarmed</a:t>
            </a:r>
          </a:p>
          <a:p>
            <a:pPr marL="171442" indent="-171442">
              <a:buFont typeface="Arial" panose="020B0604020202020204" pitchFamily="34" charset="0"/>
              <a:buChar char="•"/>
            </a:pPr>
            <a:r>
              <a:rPr lang="en-US" sz="2000" dirty="0"/>
              <a:t>Total flow of about 800ccm</a:t>
            </a:r>
          </a:p>
          <a:p>
            <a:pPr marL="171442" indent="-171442">
              <a:buFont typeface="Arial" panose="020B0604020202020204" pitchFamily="34" charset="0"/>
              <a:buChar char="•"/>
            </a:pPr>
            <a:r>
              <a:rPr lang="en-US" sz="2000" dirty="0"/>
              <a:t>Power will be interlocked to flow.  Flow must be on to turn on the power. </a:t>
            </a:r>
          </a:p>
          <a:p>
            <a:pPr marL="171442" indent="-171442">
              <a:buFont typeface="Arial" panose="020B0604020202020204" pitchFamily="34" charset="0"/>
              <a:buChar char="•"/>
            </a:pPr>
            <a:r>
              <a:rPr lang="en-US" sz="2000" dirty="0"/>
              <a:t>The system can be monitored remotely. </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4B2E-FB00-E8F1-8759-AA29AFAB92EE}"/>
              </a:ext>
            </a:extLst>
          </p:cNvPr>
          <p:cNvSpPr>
            <a:spLocks noGrp="1"/>
          </p:cNvSpPr>
          <p:nvPr>
            <p:ph type="title"/>
          </p:nvPr>
        </p:nvSpPr>
        <p:spPr/>
        <p:txBody>
          <a:bodyPr/>
          <a:lstStyle/>
          <a:p>
            <a:r>
              <a:rPr lang="en-US" dirty="0"/>
              <a:t>Answers to charge questions</a:t>
            </a:r>
          </a:p>
        </p:txBody>
      </p:sp>
      <p:sp>
        <p:nvSpPr>
          <p:cNvPr id="3" name="Content Placeholder 2">
            <a:extLst>
              <a:ext uri="{FF2B5EF4-FFF2-40B4-BE49-F238E27FC236}">
                <a16:creationId xmlns:a16="http://schemas.microsoft.com/office/drawing/2014/main" id="{024E2252-178F-0910-D1A4-FF2908168A0C}"/>
              </a:ext>
            </a:extLst>
          </p:cNvPr>
          <p:cNvSpPr>
            <a:spLocks noGrp="1"/>
          </p:cNvSpPr>
          <p:nvPr>
            <p:ph idx="1"/>
          </p:nvPr>
        </p:nvSpPr>
        <p:spPr/>
        <p:txBody>
          <a:bodyPr/>
          <a:lstStyle/>
          <a:p>
            <a:r>
              <a:rPr lang="en-US" dirty="0"/>
              <a:t>Are the interfaces and integration with </a:t>
            </a:r>
            <a:r>
              <a:rPr lang="en-US" dirty="0" err="1"/>
              <a:t>sPHENIX</a:t>
            </a:r>
            <a:r>
              <a:rPr lang="en-US" dirty="0"/>
              <a:t> and RHIC well understood?</a:t>
            </a:r>
          </a:p>
          <a:p>
            <a:pPr lvl="1"/>
            <a:r>
              <a:rPr lang="en-US" dirty="0">
                <a:solidFill>
                  <a:srgbClr val="FF0000"/>
                </a:solidFill>
              </a:rPr>
              <a:t>Yes, the gas and cooling systems are accounted for in the </a:t>
            </a:r>
            <a:r>
              <a:rPr lang="en-US" dirty="0" err="1">
                <a:solidFill>
                  <a:srgbClr val="FF0000"/>
                </a:solidFill>
              </a:rPr>
              <a:t>sPHENIX</a:t>
            </a:r>
            <a:r>
              <a:rPr lang="en-US" dirty="0">
                <a:solidFill>
                  <a:srgbClr val="FF0000"/>
                </a:solidFill>
              </a:rPr>
              <a:t> interface documents and plans are thoroughly understood by the </a:t>
            </a:r>
            <a:r>
              <a:rPr lang="en-US" dirty="0" err="1">
                <a:solidFill>
                  <a:srgbClr val="FF0000"/>
                </a:solidFill>
              </a:rPr>
              <a:t>sPHENIX</a:t>
            </a:r>
            <a:r>
              <a:rPr lang="en-US" dirty="0">
                <a:solidFill>
                  <a:srgbClr val="FF0000"/>
                </a:solidFill>
              </a:rPr>
              <a:t> engineering team.</a:t>
            </a:r>
          </a:p>
          <a:p>
            <a:r>
              <a:rPr lang="en-US" dirty="0"/>
              <a:t>Is the gas system properly understood, including safety reviews, as needed for operation in </a:t>
            </a:r>
            <a:r>
              <a:rPr lang="en-US" dirty="0" err="1"/>
              <a:t>sPHENIX</a:t>
            </a:r>
            <a:r>
              <a:rPr lang="en-US" dirty="0"/>
              <a:t>? </a:t>
            </a:r>
          </a:p>
          <a:p>
            <a:pPr lvl="1"/>
            <a:r>
              <a:rPr lang="en-US" dirty="0">
                <a:solidFill>
                  <a:srgbClr val="FF0000"/>
                </a:solidFill>
              </a:rPr>
              <a:t>Yes, the gas system builds on existing gas infrastructure, and has been presented to the ESRC.  Use of premixed gas eliminates the need for flammable gas detection in the IR or Gas Mixing House.</a:t>
            </a:r>
          </a:p>
        </p:txBody>
      </p:sp>
      <p:sp>
        <p:nvSpPr>
          <p:cNvPr id="4" name="Date Placeholder 3">
            <a:extLst>
              <a:ext uri="{FF2B5EF4-FFF2-40B4-BE49-F238E27FC236}">
                <a16:creationId xmlns:a16="http://schemas.microsoft.com/office/drawing/2014/main" id="{3BF7390A-C339-5C44-6DC6-C26441126E64}"/>
              </a:ext>
            </a:extLst>
          </p:cNvPr>
          <p:cNvSpPr>
            <a:spLocks noGrp="1"/>
          </p:cNvSpPr>
          <p:nvPr>
            <p:ph type="dt" sz="half" idx="10"/>
          </p:nvPr>
        </p:nvSpPr>
        <p:spPr/>
        <p:txBody>
          <a:bodyPr/>
          <a:lstStyle/>
          <a:p>
            <a:r>
              <a:rPr lang="en-US"/>
              <a:t>2022-07-20</a:t>
            </a:r>
            <a:endParaRPr lang="en-US" dirty="0"/>
          </a:p>
        </p:txBody>
      </p:sp>
      <p:sp>
        <p:nvSpPr>
          <p:cNvPr id="5" name="Footer Placeholder 4">
            <a:extLst>
              <a:ext uri="{FF2B5EF4-FFF2-40B4-BE49-F238E27FC236}">
                <a16:creationId xmlns:a16="http://schemas.microsoft.com/office/drawing/2014/main" id="{29383480-1412-BFD7-49A2-BEF5E4BF9EFD}"/>
              </a:ext>
            </a:extLst>
          </p:cNvPr>
          <p:cNvSpPr>
            <a:spLocks noGrp="1"/>
          </p:cNvSpPr>
          <p:nvPr>
            <p:ph type="ftr" sz="quarter" idx="11"/>
          </p:nvPr>
        </p:nvSpPr>
        <p:spPr/>
        <p:txBody>
          <a:bodyPr/>
          <a:lstStyle/>
          <a:p>
            <a:r>
              <a:rPr lang="en-US"/>
              <a:t>TPOT Technical Review</a:t>
            </a:r>
            <a:endParaRPr lang="en-US" dirty="0"/>
          </a:p>
        </p:txBody>
      </p:sp>
      <p:sp>
        <p:nvSpPr>
          <p:cNvPr id="6" name="Slide Number Placeholder 5">
            <a:extLst>
              <a:ext uri="{FF2B5EF4-FFF2-40B4-BE49-F238E27FC236}">
                <a16:creationId xmlns:a16="http://schemas.microsoft.com/office/drawing/2014/main" id="{832E20DF-77B4-4A0E-560A-C125855EC7BB}"/>
              </a:ext>
            </a:extLst>
          </p:cNvPr>
          <p:cNvSpPr>
            <a:spLocks noGrp="1"/>
          </p:cNvSpPr>
          <p:nvPr>
            <p:ph type="sldNum" sz="quarter" idx="12"/>
          </p:nvPr>
        </p:nvSpPr>
        <p:spPr/>
        <p:txBody>
          <a:bodyPr/>
          <a:lstStyle/>
          <a:p>
            <a:fld id="{7131CAC5-E6F2-4BA5-8FC4-D6C12488D402}" type="slidenum">
              <a:rPr lang="en-US" smtClean="0"/>
              <a:t>15</a:t>
            </a:fld>
            <a:endParaRPr lang="en-US"/>
          </a:p>
        </p:txBody>
      </p:sp>
    </p:spTree>
    <p:extLst>
      <p:ext uri="{BB962C8B-B14F-4D97-AF65-F5344CB8AC3E}">
        <p14:creationId xmlns:p14="http://schemas.microsoft.com/office/powerpoint/2010/main" val="422985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9CCF3-62D2-4B6F-AD53-9004A372AD42}"/>
              </a:ext>
            </a:extLst>
          </p:cNvPr>
          <p:cNvSpPr>
            <a:spLocks noGrp="1"/>
          </p:cNvSpPr>
          <p:nvPr>
            <p:ph type="title"/>
          </p:nvPr>
        </p:nvSpPr>
        <p:spPr/>
        <p:txBody>
          <a:bodyPr/>
          <a:lstStyle/>
          <a:p>
            <a:r>
              <a:rPr lang="en-US" dirty="0"/>
              <a:t>Backup </a:t>
            </a:r>
          </a:p>
        </p:txBody>
      </p:sp>
      <p:sp>
        <p:nvSpPr>
          <p:cNvPr id="3" name="Date Placeholder 2">
            <a:extLst>
              <a:ext uri="{FF2B5EF4-FFF2-40B4-BE49-F238E27FC236}">
                <a16:creationId xmlns:a16="http://schemas.microsoft.com/office/drawing/2014/main" id="{BD3F5F3D-19BB-472F-A6F3-2B77FDEDA950}"/>
              </a:ext>
            </a:extLst>
          </p:cNvPr>
          <p:cNvSpPr>
            <a:spLocks noGrp="1"/>
          </p:cNvSpPr>
          <p:nvPr>
            <p:ph type="dt" sz="half" idx="10"/>
          </p:nvPr>
        </p:nvSpPr>
        <p:spPr/>
        <p:txBody>
          <a:bodyPr/>
          <a:lstStyle/>
          <a:p>
            <a:r>
              <a:rPr lang="en-US"/>
              <a:t>2022-07-20</a:t>
            </a:r>
          </a:p>
        </p:txBody>
      </p:sp>
      <p:sp>
        <p:nvSpPr>
          <p:cNvPr id="4" name="Footer Placeholder 3">
            <a:extLst>
              <a:ext uri="{FF2B5EF4-FFF2-40B4-BE49-F238E27FC236}">
                <a16:creationId xmlns:a16="http://schemas.microsoft.com/office/drawing/2014/main" id="{DE51E85C-AEEF-40A5-AEF2-512333AECADD}"/>
              </a:ext>
            </a:extLst>
          </p:cNvPr>
          <p:cNvSpPr>
            <a:spLocks noGrp="1"/>
          </p:cNvSpPr>
          <p:nvPr>
            <p:ph type="ftr" sz="quarter" idx="11"/>
          </p:nvPr>
        </p:nvSpPr>
        <p:spPr/>
        <p:txBody>
          <a:bodyPr/>
          <a:lstStyle/>
          <a:p>
            <a:r>
              <a:rPr lang="en-US"/>
              <a:t>TPOT Technical Review</a:t>
            </a:r>
          </a:p>
        </p:txBody>
      </p:sp>
      <p:sp>
        <p:nvSpPr>
          <p:cNvPr id="5" name="Slide Number Placeholder 4">
            <a:extLst>
              <a:ext uri="{FF2B5EF4-FFF2-40B4-BE49-F238E27FC236}">
                <a16:creationId xmlns:a16="http://schemas.microsoft.com/office/drawing/2014/main" id="{FF295537-FE2C-4A43-9478-2C6CABD52EB1}"/>
              </a:ext>
            </a:extLst>
          </p:cNvPr>
          <p:cNvSpPr>
            <a:spLocks noGrp="1"/>
          </p:cNvSpPr>
          <p:nvPr>
            <p:ph type="sldNum" sz="quarter" idx="12"/>
          </p:nvPr>
        </p:nvSpPr>
        <p:spPr/>
        <p:txBody>
          <a:bodyPr/>
          <a:lstStyle/>
          <a:p>
            <a:fld id="{7131CAC5-E6F2-4BA5-8FC4-D6C12488D402}" type="slidenum">
              <a:rPr lang="en-US" smtClean="0"/>
              <a:t>16</a:t>
            </a:fld>
            <a:endParaRPr lang="en-US"/>
          </a:p>
        </p:txBody>
      </p:sp>
    </p:spTree>
    <p:extLst>
      <p:ext uri="{BB962C8B-B14F-4D97-AF65-F5344CB8AC3E}">
        <p14:creationId xmlns:p14="http://schemas.microsoft.com/office/powerpoint/2010/main" val="698542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2" descr="Thermal Flow Sensors">
            <a:extLst>
              <a:ext uri="{FF2B5EF4-FFF2-40B4-BE49-F238E27FC236}">
                <a16:creationId xmlns:a16="http://schemas.microsoft.com/office/drawing/2014/main" id="{F32DE885-4778-4A0E-9AF1-0E8529088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977" y="1371646"/>
            <a:ext cx="370722" cy="370722"/>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 descr="Thermal Flow Sensors">
            <a:extLst>
              <a:ext uri="{FF2B5EF4-FFF2-40B4-BE49-F238E27FC236}">
                <a16:creationId xmlns:a16="http://schemas.microsoft.com/office/drawing/2014/main" id="{8299ABE7-2425-4409-809C-57F01C434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854" y="2519097"/>
            <a:ext cx="370722" cy="370722"/>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2">
            <a:extLst>
              <a:ext uri="{FF2B5EF4-FFF2-40B4-BE49-F238E27FC236}">
                <a16:creationId xmlns:a16="http://schemas.microsoft.com/office/drawing/2014/main" id="{75C6D0D8-35B9-425B-8201-FA8A746B4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77308" y="2587510"/>
            <a:ext cx="982923" cy="754086"/>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a:extLst>
              <a:ext uri="{FF2B5EF4-FFF2-40B4-BE49-F238E27FC236}">
                <a16:creationId xmlns:a16="http://schemas.microsoft.com/office/drawing/2014/main" id="{DD0CA82B-83FD-478C-B4C9-561FD71AF1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98735" y="473794"/>
            <a:ext cx="982923" cy="75408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EC805B3-2677-42A6-AC9E-A96E3F58AF2E}"/>
              </a:ext>
            </a:extLst>
          </p:cNvPr>
          <p:cNvCxnSpPr/>
          <p:nvPr/>
        </p:nvCxnSpPr>
        <p:spPr>
          <a:xfrm>
            <a:off x="152400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074" name="Picture 2" descr="Maximum Portable Chiller Water-Cooled"/>
          <p:cNvPicPr>
            <a:picLocks noChangeAspect="1" noChangeArrowheads="1"/>
          </p:cNvPicPr>
          <p:nvPr/>
        </p:nvPicPr>
        <p:blipFill>
          <a:blip r:embed="rId5" cstate="print"/>
          <a:srcRect b="32903"/>
          <a:stretch>
            <a:fillRect/>
          </a:stretch>
        </p:blipFill>
        <p:spPr bwMode="auto">
          <a:xfrm>
            <a:off x="7510635" y="5435805"/>
            <a:ext cx="1295400" cy="1347216"/>
          </a:xfrm>
          <a:prstGeom prst="rect">
            <a:avLst/>
          </a:prstGeom>
          <a:noFill/>
        </p:spPr>
      </p:pic>
      <p:sp>
        <p:nvSpPr>
          <p:cNvPr id="228" name="TextBox 227"/>
          <p:cNvSpPr txBox="1"/>
          <p:nvPr/>
        </p:nvSpPr>
        <p:spPr>
          <a:xfrm>
            <a:off x="10049653" y="171452"/>
            <a:ext cx="571500" cy="1846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spAutoFit/>
          </a:bodyPr>
          <a:lstStyle/>
          <a:p>
            <a:r>
              <a:rPr lang="en-US" sz="600" b="1"/>
              <a:t>Flowmeters</a:t>
            </a:r>
          </a:p>
        </p:txBody>
      </p:sp>
      <p:sp>
        <p:nvSpPr>
          <p:cNvPr id="234" name="TextBox 233"/>
          <p:cNvSpPr txBox="1"/>
          <p:nvPr/>
        </p:nvSpPr>
        <p:spPr>
          <a:xfrm>
            <a:off x="8150776" y="4718753"/>
            <a:ext cx="1930727" cy="646331"/>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900"/>
              <a:t>External Chiller required to control temp below 18C.  Use current Advantage Chiller M1-5W-SP 5 ton capacity at 10C (17kWatt)</a:t>
            </a:r>
          </a:p>
        </p:txBody>
      </p:sp>
      <p:sp>
        <p:nvSpPr>
          <p:cNvPr id="275" name="TextBox 274"/>
          <p:cNvSpPr txBox="1"/>
          <p:nvPr/>
        </p:nvSpPr>
        <p:spPr>
          <a:xfrm>
            <a:off x="5867402" y="2849048"/>
            <a:ext cx="703385" cy="200055"/>
          </a:xfrm>
          <a:prstGeom prst="rect">
            <a:avLst/>
          </a:prstGeom>
          <a:noFill/>
        </p:spPr>
        <p:txBody>
          <a:bodyPr wrap="square" lIns="91440" tIns="45720" rIns="91440" bIns="45720" rtlCol="0">
            <a:spAutoFit/>
          </a:bodyPr>
          <a:lstStyle/>
          <a:p>
            <a:endParaRPr lang="en-US" sz="700"/>
          </a:p>
        </p:txBody>
      </p:sp>
      <p:cxnSp>
        <p:nvCxnSpPr>
          <p:cNvPr id="584" name="Straight Arrow Connector 583"/>
          <p:cNvCxnSpPr>
            <a:cxnSpLocks/>
          </p:cNvCxnSpPr>
          <p:nvPr/>
        </p:nvCxnSpPr>
        <p:spPr>
          <a:xfrm>
            <a:off x="3120317" y="935098"/>
            <a:ext cx="0" cy="4165387"/>
          </a:xfrm>
          <a:prstGeom prst="straightConnector1">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a:cxnSpLocks/>
          </p:cNvCxnSpPr>
          <p:nvPr/>
        </p:nvCxnSpPr>
        <p:spPr>
          <a:xfrm flipH="1">
            <a:off x="3116859" y="5095414"/>
            <a:ext cx="2372790" cy="140"/>
          </a:xfrm>
          <a:prstGeom prst="line">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9488532" y="670358"/>
            <a:ext cx="1132639"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spAutoFit/>
          </a:bodyPr>
          <a:lstStyle/>
          <a:p>
            <a:r>
              <a:rPr lang="en-US" sz="1200"/>
              <a:t>Very Few Flowmeters to reduce restrictions.  CDU measures total flow of each loop and monitors for leaks and loads</a:t>
            </a:r>
          </a:p>
        </p:txBody>
      </p:sp>
      <p:grpSp>
        <p:nvGrpSpPr>
          <p:cNvPr id="770" name="Group 232"/>
          <p:cNvGrpSpPr/>
          <p:nvPr/>
        </p:nvGrpSpPr>
        <p:grpSpPr>
          <a:xfrm flipH="1">
            <a:off x="7649470" y="48193"/>
            <a:ext cx="218623" cy="204623"/>
            <a:chOff x="2959004" y="1792065"/>
            <a:chExt cx="345642" cy="364150"/>
          </a:xfrm>
        </p:grpSpPr>
        <p:sp>
          <p:nvSpPr>
            <p:cNvPr id="826" name="Oval 825"/>
            <p:cNvSpPr/>
            <p:nvPr/>
          </p:nvSpPr>
          <p:spPr>
            <a:xfrm>
              <a:off x="2959004" y="1792066"/>
              <a:ext cx="345642" cy="3641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7" name="Straight Connector 826"/>
            <p:cNvCxnSpPr>
              <a:stCxn id="826" idx="0"/>
              <a:endCxn id="826" idx="4"/>
            </p:cNvCxnSpPr>
            <p:nvPr/>
          </p:nvCxnSpPr>
          <p:spPr>
            <a:xfrm rot="16200000" flipH="1">
              <a:off x="2949750" y="1974140"/>
              <a:ext cx="364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8" name="Straight Connector 827"/>
            <p:cNvCxnSpPr>
              <a:stCxn id="826" idx="2"/>
              <a:endCxn id="826" idx="6"/>
            </p:cNvCxnSpPr>
            <p:nvPr/>
          </p:nvCxnSpPr>
          <p:spPr>
            <a:xfrm rot="10800000" flipH="1">
              <a:off x="2959004" y="1974141"/>
              <a:ext cx="34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9" name="Straight Connector 828"/>
            <p:cNvCxnSpPr>
              <a:stCxn id="826" idx="7"/>
              <a:endCxn id="826" idx="3"/>
            </p:cNvCxnSpPr>
            <p:nvPr/>
          </p:nvCxnSpPr>
          <p:spPr>
            <a:xfrm rot="16200000" flipH="1" flipV="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0" name="Straight Connector 829"/>
            <p:cNvCxnSpPr>
              <a:stCxn id="826" idx="1"/>
              <a:endCxn id="826" idx="5"/>
            </p:cNvCxnSpPr>
            <p:nvPr/>
          </p:nvCxnSpPr>
          <p:spPr>
            <a:xfrm rot="16200000" flipH="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C0CAF050-0C0C-4717-A63C-56DCAB136C88}"/>
              </a:ext>
            </a:extLst>
          </p:cNvPr>
          <p:cNvPicPr>
            <a:picLocks noChangeAspect="1"/>
          </p:cNvPicPr>
          <p:nvPr/>
        </p:nvPicPr>
        <p:blipFill>
          <a:blip r:embed="rId6"/>
          <a:stretch>
            <a:fillRect/>
          </a:stretch>
        </p:blipFill>
        <p:spPr>
          <a:xfrm>
            <a:off x="5610866" y="4021435"/>
            <a:ext cx="1026764" cy="1859640"/>
          </a:xfrm>
          <a:prstGeom prst="rect">
            <a:avLst/>
          </a:prstGeom>
        </p:spPr>
      </p:pic>
      <p:cxnSp>
        <p:nvCxnSpPr>
          <p:cNvPr id="579" name="Straight Connector 578">
            <a:extLst>
              <a:ext uri="{FF2B5EF4-FFF2-40B4-BE49-F238E27FC236}">
                <a16:creationId xmlns:a16="http://schemas.microsoft.com/office/drawing/2014/main" id="{CD7CFD0D-9099-47F1-B6CB-F2230AF1365F}"/>
              </a:ext>
            </a:extLst>
          </p:cNvPr>
          <p:cNvCxnSpPr>
            <a:cxnSpLocks/>
          </p:cNvCxnSpPr>
          <p:nvPr/>
        </p:nvCxnSpPr>
        <p:spPr>
          <a:xfrm>
            <a:off x="3328355" y="3017791"/>
            <a:ext cx="1465226" cy="1049"/>
          </a:xfrm>
          <a:prstGeom prst="line">
            <a:avLst/>
          </a:prstGeom>
          <a:ln w="57150" cap="rnd">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E5F898BF-F717-4513-8403-67F35CA9801F}"/>
              </a:ext>
            </a:extLst>
          </p:cNvPr>
          <p:cNvCxnSpPr>
            <a:cxnSpLocks/>
          </p:cNvCxnSpPr>
          <p:nvPr/>
        </p:nvCxnSpPr>
        <p:spPr>
          <a:xfrm>
            <a:off x="3328355" y="3017791"/>
            <a:ext cx="0" cy="1567599"/>
          </a:xfrm>
          <a:prstGeom prst="line">
            <a:avLst/>
          </a:prstGeom>
          <a:ln w="5715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CC9BC2E0-ED80-440B-ACF3-246F5379A0FA}"/>
              </a:ext>
            </a:extLst>
          </p:cNvPr>
          <p:cNvCxnSpPr>
            <a:cxnSpLocks/>
          </p:cNvCxnSpPr>
          <p:nvPr/>
        </p:nvCxnSpPr>
        <p:spPr>
          <a:xfrm flipH="1">
            <a:off x="3328355" y="4585389"/>
            <a:ext cx="2130410" cy="0"/>
          </a:xfrm>
          <a:prstGeom prst="line">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CB35EB25-42E3-491B-8297-048135685A49}"/>
              </a:ext>
            </a:extLst>
          </p:cNvPr>
          <p:cNvCxnSpPr>
            <a:cxnSpLocks/>
          </p:cNvCxnSpPr>
          <p:nvPr/>
        </p:nvCxnSpPr>
        <p:spPr>
          <a:xfrm flipH="1">
            <a:off x="9371424" y="986274"/>
            <a:ext cx="1" cy="3335555"/>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0BE0B2E5-317E-468E-A1EE-E90A4E34E4A5}"/>
              </a:ext>
            </a:extLst>
          </p:cNvPr>
          <p:cNvCxnSpPr>
            <a:cxnSpLocks/>
          </p:cNvCxnSpPr>
          <p:nvPr/>
        </p:nvCxnSpPr>
        <p:spPr>
          <a:xfrm>
            <a:off x="6677636" y="4315301"/>
            <a:ext cx="2693786" cy="19022"/>
          </a:xfrm>
          <a:prstGeom prst="line">
            <a:avLst/>
          </a:prstGeom>
          <a:ln w="57150" cap="rnd">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8" name="Elbow Connector 415">
            <a:extLst>
              <a:ext uri="{FF2B5EF4-FFF2-40B4-BE49-F238E27FC236}">
                <a16:creationId xmlns:a16="http://schemas.microsoft.com/office/drawing/2014/main" id="{BC142AD0-330F-494F-BD38-D8FAA8EFE893}"/>
              </a:ext>
            </a:extLst>
          </p:cNvPr>
          <p:cNvCxnSpPr>
            <a:cxnSpLocks/>
          </p:cNvCxnSpPr>
          <p:nvPr/>
        </p:nvCxnSpPr>
        <p:spPr>
          <a:xfrm rot="10800000">
            <a:off x="5998680" y="5664139"/>
            <a:ext cx="1630098" cy="656245"/>
          </a:xfrm>
          <a:prstGeom prst="bentConnector3">
            <a:avLst>
              <a:gd name="adj1" fmla="val 100752"/>
            </a:avLst>
          </a:prstGeom>
          <a:ln w="603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0" name="TextBox 619">
            <a:extLst>
              <a:ext uri="{FF2B5EF4-FFF2-40B4-BE49-F238E27FC236}">
                <a16:creationId xmlns:a16="http://schemas.microsoft.com/office/drawing/2014/main" id="{FF1C40E2-D759-410C-BE29-7C7BD622545E}"/>
              </a:ext>
            </a:extLst>
          </p:cNvPr>
          <p:cNvSpPr txBox="1"/>
          <p:nvPr/>
        </p:nvSpPr>
        <p:spPr>
          <a:xfrm>
            <a:off x="1689160" y="634762"/>
            <a:ext cx="1994675" cy="276999"/>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rtlCol="0">
            <a:spAutoFit/>
          </a:bodyPr>
          <a:lstStyle/>
          <a:p>
            <a:r>
              <a:rPr lang="en-US" sz="1200"/>
              <a:t>Each loop removing  3kWatts</a:t>
            </a:r>
          </a:p>
        </p:txBody>
      </p:sp>
      <p:sp>
        <p:nvSpPr>
          <p:cNvPr id="621" name="TextBox 620">
            <a:extLst>
              <a:ext uri="{FF2B5EF4-FFF2-40B4-BE49-F238E27FC236}">
                <a16:creationId xmlns:a16="http://schemas.microsoft.com/office/drawing/2014/main" id="{58CE6774-9C8B-4714-9F7D-89A6E1187887}"/>
              </a:ext>
            </a:extLst>
          </p:cNvPr>
          <p:cNvSpPr txBox="1"/>
          <p:nvPr/>
        </p:nvSpPr>
        <p:spPr>
          <a:xfrm>
            <a:off x="1852526" y="5241092"/>
            <a:ext cx="3533724" cy="120032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1200"/>
              <a:t>CF-CDU300,   300 lpm total at 1/2bar (7.25psi) 300kW</a:t>
            </a:r>
          </a:p>
          <a:p>
            <a:r>
              <a:rPr lang="en-US" sz="1200"/>
              <a:t>-Can supply 75 lpm per loop assuming 7.5 psi pressure drop.  </a:t>
            </a:r>
            <a:endParaRPr lang="en-US" sz="1200">
              <a:cs typeface="Calibri"/>
            </a:endParaRPr>
          </a:p>
          <a:p>
            <a:r>
              <a:rPr lang="en-US" sz="1200"/>
              <a:t>-We will need 28lpm per loop and will see less than 3 psi drop on detector. (confirmed in lab and </a:t>
            </a:r>
            <a:r>
              <a:rPr lang="en-US" sz="1200" err="1"/>
              <a:t>PipeFlow</a:t>
            </a:r>
            <a:r>
              <a:rPr lang="en-US" sz="1200"/>
              <a:t>). This will give a temp rise of about 2C in the coolant</a:t>
            </a:r>
            <a:endParaRPr lang="en-US" sz="1200">
              <a:cs typeface="Calibri"/>
            </a:endParaRPr>
          </a:p>
        </p:txBody>
      </p:sp>
      <p:grpSp>
        <p:nvGrpSpPr>
          <p:cNvPr id="133" name="Group 232">
            <a:extLst>
              <a:ext uri="{FF2B5EF4-FFF2-40B4-BE49-F238E27FC236}">
                <a16:creationId xmlns:a16="http://schemas.microsoft.com/office/drawing/2014/main" id="{86D24A2D-3EBD-47DA-B31E-8C944810844D}"/>
              </a:ext>
            </a:extLst>
          </p:cNvPr>
          <p:cNvGrpSpPr/>
          <p:nvPr/>
        </p:nvGrpSpPr>
        <p:grpSpPr>
          <a:xfrm flipH="1">
            <a:off x="7635395" y="1711259"/>
            <a:ext cx="218623" cy="204623"/>
            <a:chOff x="2959004" y="1792065"/>
            <a:chExt cx="345642" cy="364150"/>
          </a:xfrm>
        </p:grpSpPr>
        <p:sp>
          <p:nvSpPr>
            <p:cNvPr id="134" name="Oval 133">
              <a:extLst>
                <a:ext uri="{FF2B5EF4-FFF2-40B4-BE49-F238E27FC236}">
                  <a16:creationId xmlns:a16="http://schemas.microsoft.com/office/drawing/2014/main" id="{A007239C-9FF2-467A-AB82-7246695C948B}"/>
                </a:ext>
              </a:extLst>
            </p:cNvPr>
            <p:cNvSpPr/>
            <p:nvPr/>
          </p:nvSpPr>
          <p:spPr>
            <a:xfrm>
              <a:off x="2959004" y="1792066"/>
              <a:ext cx="345642" cy="3641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5" name="Straight Connector 134">
              <a:extLst>
                <a:ext uri="{FF2B5EF4-FFF2-40B4-BE49-F238E27FC236}">
                  <a16:creationId xmlns:a16="http://schemas.microsoft.com/office/drawing/2014/main" id="{9B36CF95-13C7-422B-A444-5EFDF3BD3F93}"/>
                </a:ext>
              </a:extLst>
            </p:cNvPr>
            <p:cNvCxnSpPr>
              <a:stCxn id="134" idx="0"/>
              <a:endCxn id="134" idx="4"/>
            </p:cNvCxnSpPr>
            <p:nvPr/>
          </p:nvCxnSpPr>
          <p:spPr>
            <a:xfrm rot="16200000" flipH="1">
              <a:off x="2949750" y="1974140"/>
              <a:ext cx="364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6EBA8FF-5143-4517-ABD9-6AF43EDCB86E}"/>
                </a:ext>
              </a:extLst>
            </p:cNvPr>
            <p:cNvCxnSpPr>
              <a:stCxn id="134" idx="2"/>
              <a:endCxn id="134" idx="6"/>
            </p:cNvCxnSpPr>
            <p:nvPr/>
          </p:nvCxnSpPr>
          <p:spPr>
            <a:xfrm rot="10800000" flipH="1">
              <a:off x="2959004" y="1974141"/>
              <a:ext cx="34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24DB884-4503-4D13-BD25-07B88D15AD61}"/>
                </a:ext>
              </a:extLst>
            </p:cNvPr>
            <p:cNvCxnSpPr>
              <a:stCxn id="134" idx="7"/>
              <a:endCxn id="134" idx="3"/>
            </p:cNvCxnSpPr>
            <p:nvPr/>
          </p:nvCxnSpPr>
          <p:spPr>
            <a:xfrm rot="16200000" flipH="1" flipV="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75093EA-B28C-4083-8CAE-ECC290A812F2}"/>
                </a:ext>
              </a:extLst>
            </p:cNvPr>
            <p:cNvCxnSpPr>
              <a:stCxn id="134" idx="1"/>
              <a:endCxn id="134" idx="5"/>
            </p:cNvCxnSpPr>
            <p:nvPr/>
          </p:nvCxnSpPr>
          <p:spPr>
            <a:xfrm rot="16200000" flipH="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1" name="Group 232">
            <a:extLst>
              <a:ext uri="{FF2B5EF4-FFF2-40B4-BE49-F238E27FC236}">
                <a16:creationId xmlns:a16="http://schemas.microsoft.com/office/drawing/2014/main" id="{7A3237FC-A959-44C7-91C6-41AAF9AB4387}"/>
              </a:ext>
            </a:extLst>
          </p:cNvPr>
          <p:cNvGrpSpPr/>
          <p:nvPr/>
        </p:nvGrpSpPr>
        <p:grpSpPr>
          <a:xfrm flipH="1">
            <a:off x="10148797" y="325403"/>
            <a:ext cx="218623" cy="204623"/>
            <a:chOff x="2959004" y="1792065"/>
            <a:chExt cx="345642" cy="364150"/>
          </a:xfrm>
        </p:grpSpPr>
        <p:sp>
          <p:nvSpPr>
            <p:cNvPr id="142" name="Oval 141">
              <a:extLst>
                <a:ext uri="{FF2B5EF4-FFF2-40B4-BE49-F238E27FC236}">
                  <a16:creationId xmlns:a16="http://schemas.microsoft.com/office/drawing/2014/main" id="{10C7E5AC-7392-4170-BF39-6689B4E7025E}"/>
                </a:ext>
              </a:extLst>
            </p:cNvPr>
            <p:cNvSpPr/>
            <p:nvPr/>
          </p:nvSpPr>
          <p:spPr>
            <a:xfrm>
              <a:off x="2959004" y="1792066"/>
              <a:ext cx="345642" cy="3641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43" name="Straight Connector 142">
              <a:extLst>
                <a:ext uri="{FF2B5EF4-FFF2-40B4-BE49-F238E27FC236}">
                  <a16:creationId xmlns:a16="http://schemas.microsoft.com/office/drawing/2014/main" id="{F492A0AE-0EC9-4D83-9196-537A645EEE4E}"/>
                </a:ext>
              </a:extLst>
            </p:cNvPr>
            <p:cNvCxnSpPr>
              <a:stCxn id="142" idx="0"/>
              <a:endCxn id="142" idx="4"/>
            </p:cNvCxnSpPr>
            <p:nvPr/>
          </p:nvCxnSpPr>
          <p:spPr>
            <a:xfrm rot="16200000" flipH="1">
              <a:off x="2949750" y="1974140"/>
              <a:ext cx="364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8187E7C-867A-40D4-AB06-2B62E5CF0C9C}"/>
                </a:ext>
              </a:extLst>
            </p:cNvPr>
            <p:cNvCxnSpPr>
              <a:stCxn id="142" idx="2"/>
              <a:endCxn id="142" idx="6"/>
            </p:cNvCxnSpPr>
            <p:nvPr/>
          </p:nvCxnSpPr>
          <p:spPr>
            <a:xfrm rot="10800000" flipH="1">
              <a:off x="2959004" y="1974141"/>
              <a:ext cx="34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9EBF16D-56BD-4F07-836A-FE5B8BF4155B}"/>
                </a:ext>
              </a:extLst>
            </p:cNvPr>
            <p:cNvCxnSpPr>
              <a:stCxn id="142" idx="7"/>
              <a:endCxn id="142" idx="3"/>
            </p:cNvCxnSpPr>
            <p:nvPr/>
          </p:nvCxnSpPr>
          <p:spPr>
            <a:xfrm rot="16200000" flipH="1" flipV="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EC92945-81A0-4713-BE7B-69A3E5ECC768}"/>
                </a:ext>
              </a:extLst>
            </p:cNvPr>
            <p:cNvCxnSpPr>
              <a:stCxn id="142" idx="1"/>
              <a:endCxn id="142" idx="5"/>
            </p:cNvCxnSpPr>
            <p:nvPr/>
          </p:nvCxnSpPr>
          <p:spPr>
            <a:xfrm rot="16200000" flipH="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4" name="Straight Connector 163">
            <a:extLst>
              <a:ext uri="{FF2B5EF4-FFF2-40B4-BE49-F238E27FC236}">
                <a16:creationId xmlns:a16="http://schemas.microsoft.com/office/drawing/2014/main" id="{1B947A2B-6ED3-4204-910A-194BB3801B4B}"/>
              </a:ext>
            </a:extLst>
          </p:cNvPr>
          <p:cNvCxnSpPr>
            <a:cxnSpLocks/>
          </p:cNvCxnSpPr>
          <p:nvPr/>
        </p:nvCxnSpPr>
        <p:spPr>
          <a:xfrm flipV="1">
            <a:off x="7087429" y="1480174"/>
            <a:ext cx="3847" cy="319924"/>
          </a:xfrm>
          <a:prstGeom prst="line">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90242DB-4F1F-4983-A02F-FBCD71DD4EBE}"/>
              </a:ext>
            </a:extLst>
          </p:cNvPr>
          <p:cNvCxnSpPr>
            <a:cxnSpLocks/>
          </p:cNvCxnSpPr>
          <p:nvPr/>
        </p:nvCxnSpPr>
        <p:spPr>
          <a:xfrm flipH="1">
            <a:off x="6096000" y="1779084"/>
            <a:ext cx="991430" cy="0"/>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532B8DE2-716B-4842-8424-69F8C34BD4B2}"/>
              </a:ext>
            </a:extLst>
          </p:cNvPr>
          <p:cNvGrpSpPr>
            <a:grpSpLocks noChangeAspect="1"/>
          </p:cNvGrpSpPr>
          <p:nvPr/>
        </p:nvGrpSpPr>
        <p:grpSpPr>
          <a:xfrm rot="2692775">
            <a:off x="5868186" y="280589"/>
            <a:ext cx="1216052" cy="1200500"/>
            <a:chOff x="2054096" y="2010833"/>
            <a:chExt cx="4375410" cy="4132902"/>
          </a:xfrm>
        </p:grpSpPr>
        <p:sp>
          <p:nvSpPr>
            <p:cNvPr id="183" name="Oval 182">
              <a:extLst>
                <a:ext uri="{FF2B5EF4-FFF2-40B4-BE49-F238E27FC236}">
                  <a16:creationId xmlns:a16="http://schemas.microsoft.com/office/drawing/2014/main" id="{B86710A1-70D6-4416-8283-E287D6D215E0}"/>
                </a:ext>
              </a:extLst>
            </p:cNvPr>
            <p:cNvSpPr/>
            <p:nvPr/>
          </p:nvSpPr>
          <p:spPr>
            <a:xfrm>
              <a:off x="2324101" y="2302005"/>
              <a:ext cx="3814233" cy="3550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117A3D78-CF39-40FE-9781-79AA41085145}"/>
                </a:ext>
              </a:extLst>
            </p:cNvPr>
            <p:cNvCxnSpPr>
              <a:cxnSpLocks/>
              <a:stCxn id="183" idx="0"/>
            </p:cNvCxnSpPr>
            <p:nvPr/>
          </p:nvCxnSpPr>
          <p:spPr>
            <a:xfrm flipH="1" flipV="1">
              <a:off x="4231217" y="2010833"/>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894AFF1-46C0-4C5B-B828-4F7B35EA884C}"/>
                </a:ext>
              </a:extLst>
            </p:cNvPr>
            <p:cNvCxnSpPr>
              <a:cxnSpLocks/>
            </p:cNvCxnSpPr>
            <p:nvPr/>
          </p:nvCxnSpPr>
          <p:spPr>
            <a:xfrm rot="16200000" flipH="1" flipV="1">
              <a:off x="2199681" y="3931698"/>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0F00A3C-D6F0-40F2-B521-C74AE0463646}"/>
                </a:ext>
              </a:extLst>
            </p:cNvPr>
            <p:cNvCxnSpPr>
              <a:cxnSpLocks/>
            </p:cNvCxnSpPr>
            <p:nvPr/>
          </p:nvCxnSpPr>
          <p:spPr>
            <a:xfrm rot="16200000" flipH="1" flipV="1">
              <a:off x="6283919" y="3931698"/>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F96076D-9790-4424-8360-8CF5E21351CD}"/>
                </a:ext>
              </a:extLst>
            </p:cNvPr>
            <p:cNvCxnSpPr>
              <a:cxnSpLocks/>
            </p:cNvCxnSpPr>
            <p:nvPr/>
          </p:nvCxnSpPr>
          <p:spPr>
            <a:xfrm flipH="1" flipV="1">
              <a:off x="4229100" y="5852563"/>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41C5D6B1-8448-44F7-AC72-CF24A0ECCAC2}"/>
              </a:ext>
            </a:extLst>
          </p:cNvPr>
          <p:cNvGrpSpPr/>
          <p:nvPr/>
        </p:nvGrpSpPr>
        <p:grpSpPr>
          <a:xfrm>
            <a:off x="5831902" y="320051"/>
            <a:ext cx="1284412" cy="1207884"/>
            <a:chOff x="4307902" y="320051"/>
            <a:chExt cx="1284412" cy="1207884"/>
          </a:xfrm>
        </p:grpSpPr>
        <p:sp>
          <p:nvSpPr>
            <p:cNvPr id="189" name="Arrow: Down 188">
              <a:extLst>
                <a:ext uri="{FF2B5EF4-FFF2-40B4-BE49-F238E27FC236}">
                  <a16:creationId xmlns:a16="http://schemas.microsoft.com/office/drawing/2014/main" id="{66C20912-DCC0-4599-B282-1FDAF4507703}"/>
                </a:ext>
              </a:extLst>
            </p:cNvPr>
            <p:cNvSpPr/>
            <p:nvPr/>
          </p:nvSpPr>
          <p:spPr>
            <a:xfrm rot="2944699">
              <a:off x="4371795" y="1290915"/>
              <a:ext cx="93591" cy="2213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Arrow: Down 189">
              <a:extLst>
                <a:ext uri="{FF2B5EF4-FFF2-40B4-BE49-F238E27FC236}">
                  <a16:creationId xmlns:a16="http://schemas.microsoft.com/office/drawing/2014/main" id="{C1725A12-AFF3-49FB-8F9D-080F73394F6F}"/>
                </a:ext>
              </a:extLst>
            </p:cNvPr>
            <p:cNvSpPr/>
            <p:nvPr/>
          </p:nvSpPr>
          <p:spPr>
            <a:xfrm rot="18895589">
              <a:off x="4389000" y="258922"/>
              <a:ext cx="93591" cy="22137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Arrow: Down 190">
              <a:extLst>
                <a:ext uri="{FF2B5EF4-FFF2-40B4-BE49-F238E27FC236}">
                  <a16:creationId xmlns:a16="http://schemas.microsoft.com/office/drawing/2014/main" id="{35EAC96D-4C69-409D-9054-AD6EF68B27EA}"/>
                </a:ext>
              </a:extLst>
            </p:cNvPr>
            <p:cNvSpPr/>
            <p:nvPr/>
          </p:nvSpPr>
          <p:spPr>
            <a:xfrm rot="13699383">
              <a:off x="5434829" y="256158"/>
              <a:ext cx="93591" cy="2213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Arrow: Down 191">
              <a:extLst>
                <a:ext uri="{FF2B5EF4-FFF2-40B4-BE49-F238E27FC236}">
                  <a16:creationId xmlns:a16="http://schemas.microsoft.com/office/drawing/2014/main" id="{04054896-0C8D-4254-AD4F-AB7208F268F9}"/>
                </a:ext>
              </a:extLst>
            </p:cNvPr>
            <p:cNvSpPr/>
            <p:nvPr/>
          </p:nvSpPr>
          <p:spPr>
            <a:xfrm rot="8119596">
              <a:off x="5429546" y="1306557"/>
              <a:ext cx="93591" cy="22137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0" name="Straight Connector 199">
            <a:extLst>
              <a:ext uri="{FF2B5EF4-FFF2-40B4-BE49-F238E27FC236}">
                <a16:creationId xmlns:a16="http://schemas.microsoft.com/office/drawing/2014/main" id="{0BE11B14-C53A-4FCB-9AEB-69783ED1CABC}"/>
              </a:ext>
            </a:extLst>
          </p:cNvPr>
          <p:cNvCxnSpPr>
            <a:cxnSpLocks/>
          </p:cNvCxnSpPr>
          <p:nvPr/>
        </p:nvCxnSpPr>
        <p:spPr>
          <a:xfrm flipV="1">
            <a:off x="5864705" y="1500585"/>
            <a:ext cx="1" cy="45405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C54A431-094C-4DD7-9131-7BF5C6B141CB}"/>
              </a:ext>
            </a:extLst>
          </p:cNvPr>
          <p:cNvCxnSpPr>
            <a:cxnSpLocks/>
          </p:cNvCxnSpPr>
          <p:nvPr/>
        </p:nvCxnSpPr>
        <p:spPr>
          <a:xfrm flipH="1">
            <a:off x="5831983" y="1961534"/>
            <a:ext cx="2114519" cy="21418"/>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DBF6C7F-EEAB-4CDB-ABD5-6FC4DF706E71}"/>
              </a:ext>
            </a:extLst>
          </p:cNvPr>
          <p:cNvCxnSpPr>
            <a:cxnSpLocks/>
          </p:cNvCxnSpPr>
          <p:nvPr/>
        </p:nvCxnSpPr>
        <p:spPr>
          <a:xfrm>
            <a:off x="7935199" y="833163"/>
            <a:ext cx="0" cy="1121473"/>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7457DA0F-6D48-4269-A768-F361097F5950}"/>
              </a:ext>
            </a:extLst>
          </p:cNvPr>
          <p:cNvCxnSpPr>
            <a:cxnSpLocks/>
            <a:endCxn id="191" idx="2"/>
          </p:cNvCxnSpPr>
          <p:nvPr/>
        </p:nvCxnSpPr>
        <p:spPr>
          <a:xfrm flipH="1">
            <a:off x="7088298" y="287984"/>
            <a:ext cx="851256" cy="5263"/>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4B78687-44BF-4DC6-9C5D-238E74785378}"/>
              </a:ext>
            </a:extLst>
          </p:cNvPr>
          <p:cNvCxnSpPr>
            <a:cxnSpLocks/>
          </p:cNvCxnSpPr>
          <p:nvPr/>
        </p:nvCxnSpPr>
        <p:spPr>
          <a:xfrm flipH="1">
            <a:off x="7935200" y="1001576"/>
            <a:ext cx="1436222" cy="0"/>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D0EAA392-A4E3-4AAB-A1D3-FA07F6389EEA}"/>
              </a:ext>
            </a:extLst>
          </p:cNvPr>
          <p:cNvCxnSpPr>
            <a:cxnSpLocks/>
          </p:cNvCxnSpPr>
          <p:nvPr/>
        </p:nvCxnSpPr>
        <p:spPr>
          <a:xfrm flipH="1" flipV="1">
            <a:off x="7935200" y="296250"/>
            <a:ext cx="1" cy="86580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C585D36B-4D61-4B06-9162-27E183676DDB}"/>
              </a:ext>
            </a:extLst>
          </p:cNvPr>
          <p:cNvGrpSpPr/>
          <p:nvPr/>
        </p:nvGrpSpPr>
        <p:grpSpPr>
          <a:xfrm>
            <a:off x="9807821" y="309251"/>
            <a:ext cx="186607" cy="279941"/>
            <a:chOff x="2402634" y="2867467"/>
            <a:chExt cx="186607" cy="279941"/>
          </a:xfrm>
        </p:grpSpPr>
        <p:sp>
          <p:nvSpPr>
            <p:cNvPr id="223" name="Oval 222">
              <a:extLst>
                <a:ext uri="{FF2B5EF4-FFF2-40B4-BE49-F238E27FC236}">
                  <a16:creationId xmlns:a16="http://schemas.microsoft.com/office/drawing/2014/main" id="{2D60989D-2B54-432F-A477-F214C411B6A3}"/>
                </a:ext>
              </a:extLst>
            </p:cNvPr>
            <p:cNvSpPr/>
            <p:nvPr/>
          </p:nvSpPr>
          <p:spPr>
            <a:xfrm flipH="1">
              <a:off x="2402634" y="2867467"/>
              <a:ext cx="186607" cy="180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900"/>
            </a:p>
          </p:txBody>
        </p:sp>
        <p:cxnSp>
          <p:nvCxnSpPr>
            <p:cNvPr id="224" name="Straight Connector 223">
              <a:extLst>
                <a:ext uri="{FF2B5EF4-FFF2-40B4-BE49-F238E27FC236}">
                  <a16:creationId xmlns:a16="http://schemas.microsoft.com/office/drawing/2014/main" id="{8FD8F298-24B4-43E6-A092-2F9D8BF40737}"/>
                </a:ext>
              </a:extLst>
            </p:cNvPr>
            <p:cNvCxnSpPr>
              <a:endCxn id="223" idx="4"/>
            </p:cNvCxnSpPr>
            <p:nvPr/>
          </p:nvCxnSpPr>
          <p:spPr>
            <a:xfrm rot="5400000" flipH="1" flipV="1">
              <a:off x="2446084" y="3097553"/>
              <a:ext cx="99708" cy="1"/>
            </a:xfrm>
            <a:prstGeom prst="line">
              <a:avLst/>
            </a:prstGeom>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A87FD50E-957B-4045-891E-92A56F9CAF4E}"/>
                </a:ext>
              </a:extLst>
            </p:cNvPr>
            <p:cNvSpPr/>
            <p:nvPr/>
          </p:nvSpPr>
          <p:spPr>
            <a:xfrm flipH="1">
              <a:off x="2430866" y="2877326"/>
              <a:ext cx="139595" cy="159728"/>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endParaRPr lang="en-US" sz="700"/>
            </a:p>
          </p:txBody>
        </p:sp>
        <p:cxnSp>
          <p:nvCxnSpPr>
            <p:cNvPr id="226" name="Straight Arrow Connector 225">
              <a:extLst>
                <a:ext uri="{FF2B5EF4-FFF2-40B4-BE49-F238E27FC236}">
                  <a16:creationId xmlns:a16="http://schemas.microsoft.com/office/drawing/2014/main" id="{B9A14F06-4D01-45CA-981D-36FE77A7405C}"/>
                </a:ext>
              </a:extLst>
            </p:cNvPr>
            <p:cNvCxnSpPr>
              <a:cxnSpLocks/>
              <a:stCxn id="225" idx="3"/>
              <a:endCxn id="225" idx="7"/>
            </p:cNvCxnSpPr>
            <p:nvPr/>
          </p:nvCxnSpPr>
          <p:spPr>
            <a:xfrm flipH="1" flipV="1">
              <a:off x="2451309" y="2900717"/>
              <a:ext cx="98709" cy="11294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227" name="TextBox 226">
            <a:extLst>
              <a:ext uri="{FF2B5EF4-FFF2-40B4-BE49-F238E27FC236}">
                <a16:creationId xmlns:a16="http://schemas.microsoft.com/office/drawing/2014/main" id="{BDD84B7B-0CB5-414F-83BB-3BE45EC9B57B}"/>
              </a:ext>
            </a:extLst>
          </p:cNvPr>
          <p:cNvSpPr txBox="1"/>
          <p:nvPr/>
        </p:nvSpPr>
        <p:spPr>
          <a:xfrm>
            <a:off x="9615373" y="-65452"/>
            <a:ext cx="571500"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spAutoFit/>
          </a:bodyPr>
          <a:lstStyle/>
          <a:p>
            <a:r>
              <a:rPr lang="en-US" sz="600" b="1"/>
              <a:t>Pressure</a:t>
            </a:r>
          </a:p>
          <a:p>
            <a:r>
              <a:rPr lang="en-US" sz="600" b="1"/>
              <a:t>Transmitter</a:t>
            </a:r>
          </a:p>
        </p:txBody>
      </p:sp>
      <p:cxnSp>
        <p:nvCxnSpPr>
          <p:cNvPr id="244" name="Straight Connector 243">
            <a:extLst>
              <a:ext uri="{FF2B5EF4-FFF2-40B4-BE49-F238E27FC236}">
                <a16:creationId xmlns:a16="http://schemas.microsoft.com/office/drawing/2014/main" id="{AFD6E21A-BC1C-4C8C-9AE7-17B278FC3B85}"/>
              </a:ext>
            </a:extLst>
          </p:cNvPr>
          <p:cNvCxnSpPr>
            <a:cxnSpLocks/>
          </p:cNvCxnSpPr>
          <p:nvPr/>
        </p:nvCxnSpPr>
        <p:spPr>
          <a:xfrm>
            <a:off x="4496515" y="366848"/>
            <a:ext cx="0" cy="1412237"/>
          </a:xfrm>
          <a:prstGeom prst="line">
            <a:avLst/>
          </a:prstGeom>
          <a:ln w="57150" cap="rnd">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A8EF6949-1533-4576-83B1-382891781D4C}"/>
              </a:ext>
            </a:extLst>
          </p:cNvPr>
          <p:cNvGrpSpPr>
            <a:grpSpLocks noChangeAspect="1"/>
          </p:cNvGrpSpPr>
          <p:nvPr/>
        </p:nvGrpSpPr>
        <p:grpSpPr>
          <a:xfrm flipH="1">
            <a:off x="5828300" y="2379739"/>
            <a:ext cx="1284412" cy="1244461"/>
            <a:chOff x="2756710" y="2414720"/>
            <a:chExt cx="1284412" cy="1244461"/>
          </a:xfrm>
        </p:grpSpPr>
        <p:grpSp>
          <p:nvGrpSpPr>
            <p:cNvPr id="253" name="Group 252">
              <a:extLst>
                <a:ext uri="{FF2B5EF4-FFF2-40B4-BE49-F238E27FC236}">
                  <a16:creationId xmlns:a16="http://schemas.microsoft.com/office/drawing/2014/main" id="{6464BB3A-2BF7-4E70-96EB-8944EE1BAFF2}"/>
                </a:ext>
              </a:extLst>
            </p:cNvPr>
            <p:cNvGrpSpPr/>
            <p:nvPr/>
          </p:nvGrpSpPr>
          <p:grpSpPr>
            <a:xfrm>
              <a:off x="2756710" y="2451297"/>
              <a:ext cx="1284412" cy="1207884"/>
              <a:chOff x="4307902" y="320051"/>
              <a:chExt cx="1284412" cy="1207884"/>
            </a:xfrm>
          </p:grpSpPr>
          <p:sp>
            <p:nvSpPr>
              <p:cNvPr id="254" name="Arrow: Down 253">
                <a:extLst>
                  <a:ext uri="{FF2B5EF4-FFF2-40B4-BE49-F238E27FC236}">
                    <a16:creationId xmlns:a16="http://schemas.microsoft.com/office/drawing/2014/main" id="{407B36AA-30B1-4E4A-9506-F9625A4C933D}"/>
                  </a:ext>
                </a:extLst>
              </p:cNvPr>
              <p:cNvSpPr/>
              <p:nvPr/>
            </p:nvSpPr>
            <p:spPr>
              <a:xfrm rot="2944699">
                <a:off x="4371795" y="1290915"/>
                <a:ext cx="93591" cy="2213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Arrow: Down 254">
                <a:extLst>
                  <a:ext uri="{FF2B5EF4-FFF2-40B4-BE49-F238E27FC236}">
                    <a16:creationId xmlns:a16="http://schemas.microsoft.com/office/drawing/2014/main" id="{F0A95201-19B4-473F-9158-49B894EE6DDA}"/>
                  </a:ext>
                </a:extLst>
              </p:cNvPr>
              <p:cNvSpPr/>
              <p:nvPr/>
            </p:nvSpPr>
            <p:spPr>
              <a:xfrm rot="18895589">
                <a:off x="4389000" y="258922"/>
                <a:ext cx="93591" cy="22137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Arrow: Down 255">
                <a:extLst>
                  <a:ext uri="{FF2B5EF4-FFF2-40B4-BE49-F238E27FC236}">
                    <a16:creationId xmlns:a16="http://schemas.microsoft.com/office/drawing/2014/main" id="{E5B80EB1-7330-4E5E-82EE-8AFCA88B92C0}"/>
                  </a:ext>
                </a:extLst>
              </p:cNvPr>
              <p:cNvSpPr/>
              <p:nvPr/>
            </p:nvSpPr>
            <p:spPr>
              <a:xfrm rot="13699383">
                <a:off x="5434829" y="256158"/>
                <a:ext cx="93591" cy="2213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Arrow: Down 256">
                <a:extLst>
                  <a:ext uri="{FF2B5EF4-FFF2-40B4-BE49-F238E27FC236}">
                    <a16:creationId xmlns:a16="http://schemas.microsoft.com/office/drawing/2014/main" id="{47FC6B0F-E536-4599-BFE6-A64C6E2CFC3F}"/>
                  </a:ext>
                </a:extLst>
              </p:cNvPr>
              <p:cNvSpPr/>
              <p:nvPr/>
            </p:nvSpPr>
            <p:spPr>
              <a:xfrm rot="8119596">
                <a:off x="5429546" y="1306557"/>
                <a:ext cx="93591" cy="22137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257">
              <a:extLst>
                <a:ext uri="{FF2B5EF4-FFF2-40B4-BE49-F238E27FC236}">
                  <a16:creationId xmlns:a16="http://schemas.microsoft.com/office/drawing/2014/main" id="{75CF0850-0E51-4188-81BB-55174FCC614D}"/>
                </a:ext>
              </a:extLst>
            </p:cNvPr>
            <p:cNvGrpSpPr>
              <a:grpSpLocks noChangeAspect="1"/>
            </p:cNvGrpSpPr>
            <p:nvPr/>
          </p:nvGrpSpPr>
          <p:grpSpPr>
            <a:xfrm rot="2692775">
              <a:off x="2790829" y="2414720"/>
              <a:ext cx="1216052" cy="1200500"/>
              <a:chOff x="2054096" y="2010833"/>
              <a:chExt cx="4375410" cy="4132902"/>
            </a:xfrm>
          </p:grpSpPr>
          <p:sp>
            <p:nvSpPr>
              <p:cNvPr id="259" name="Oval 258">
                <a:extLst>
                  <a:ext uri="{FF2B5EF4-FFF2-40B4-BE49-F238E27FC236}">
                    <a16:creationId xmlns:a16="http://schemas.microsoft.com/office/drawing/2014/main" id="{28A7282C-3A56-43C4-BC7C-B88D682C4966}"/>
                  </a:ext>
                </a:extLst>
              </p:cNvPr>
              <p:cNvSpPr/>
              <p:nvPr/>
            </p:nvSpPr>
            <p:spPr>
              <a:xfrm>
                <a:off x="2324101" y="2302005"/>
                <a:ext cx="3814233" cy="3550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a:extLst>
                  <a:ext uri="{FF2B5EF4-FFF2-40B4-BE49-F238E27FC236}">
                    <a16:creationId xmlns:a16="http://schemas.microsoft.com/office/drawing/2014/main" id="{B442D122-71B4-4655-95AD-1444A931B83F}"/>
                  </a:ext>
                </a:extLst>
              </p:cNvPr>
              <p:cNvCxnSpPr>
                <a:cxnSpLocks/>
                <a:stCxn id="259" idx="0"/>
              </p:cNvCxnSpPr>
              <p:nvPr/>
            </p:nvCxnSpPr>
            <p:spPr>
              <a:xfrm flipH="1" flipV="1">
                <a:off x="4231217" y="2010833"/>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5A129FA-E886-4C38-8F22-59976194F41D}"/>
                  </a:ext>
                </a:extLst>
              </p:cNvPr>
              <p:cNvCxnSpPr>
                <a:cxnSpLocks/>
              </p:cNvCxnSpPr>
              <p:nvPr/>
            </p:nvCxnSpPr>
            <p:spPr>
              <a:xfrm rot="16200000" flipH="1" flipV="1">
                <a:off x="2199681" y="3931698"/>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92D50F7-698B-4262-A616-AFE20EB93CD2}"/>
                  </a:ext>
                </a:extLst>
              </p:cNvPr>
              <p:cNvCxnSpPr>
                <a:cxnSpLocks/>
              </p:cNvCxnSpPr>
              <p:nvPr/>
            </p:nvCxnSpPr>
            <p:spPr>
              <a:xfrm rot="16200000" flipH="1" flipV="1">
                <a:off x="6283919" y="3931698"/>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DB3AA0F-1766-4FEF-B9F6-01484819E7BF}"/>
                  </a:ext>
                </a:extLst>
              </p:cNvPr>
              <p:cNvCxnSpPr>
                <a:cxnSpLocks/>
              </p:cNvCxnSpPr>
              <p:nvPr/>
            </p:nvCxnSpPr>
            <p:spPr>
              <a:xfrm flipH="1" flipV="1">
                <a:off x="4229100" y="5852563"/>
                <a:ext cx="1" cy="2911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cxnSp>
        <p:nvCxnSpPr>
          <p:cNvPr id="613" name="Elbow Connector 415">
            <a:extLst>
              <a:ext uri="{FF2B5EF4-FFF2-40B4-BE49-F238E27FC236}">
                <a16:creationId xmlns:a16="http://schemas.microsoft.com/office/drawing/2014/main" id="{1786EA8B-A41C-44E8-93F7-90601A748F04}"/>
              </a:ext>
            </a:extLst>
          </p:cNvPr>
          <p:cNvCxnSpPr>
            <a:cxnSpLocks/>
          </p:cNvCxnSpPr>
          <p:nvPr/>
        </p:nvCxnSpPr>
        <p:spPr>
          <a:xfrm rot="10800000">
            <a:off x="6300651" y="5866801"/>
            <a:ext cx="1244818" cy="281851"/>
          </a:xfrm>
          <a:prstGeom prst="bentConnector3">
            <a:avLst>
              <a:gd name="adj1" fmla="val 99671"/>
            </a:avLst>
          </a:prstGeom>
          <a:ln w="6032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26D24F0-EA94-45B7-9F7E-50BD913B4D89}"/>
              </a:ext>
            </a:extLst>
          </p:cNvPr>
          <p:cNvCxnSpPr>
            <a:cxnSpLocks/>
            <a:endCxn id="257" idx="0"/>
          </p:cNvCxnSpPr>
          <p:nvPr/>
        </p:nvCxnSpPr>
        <p:spPr>
          <a:xfrm flipV="1">
            <a:off x="5490233" y="3592224"/>
            <a:ext cx="376219" cy="296780"/>
          </a:xfrm>
          <a:prstGeom prst="line">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EE9942E-EC07-45DB-9ABF-82829B20EB38}"/>
              </a:ext>
            </a:extLst>
          </p:cNvPr>
          <p:cNvCxnSpPr>
            <a:cxnSpLocks/>
          </p:cNvCxnSpPr>
          <p:nvPr/>
        </p:nvCxnSpPr>
        <p:spPr>
          <a:xfrm flipH="1">
            <a:off x="4741819" y="3875074"/>
            <a:ext cx="756702" cy="0"/>
          </a:xfrm>
          <a:prstGeom prst="line">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88EF6A8D-ECDA-4823-8EA7-6ABD85655735}"/>
              </a:ext>
            </a:extLst>
          </p:cNvPr>
          <p:cNvCxnSpPr>
            <a:cxnSpLocks/>
          </p:cNvCxnSpPr>
          <p:nvPr/>
        </p:nvCxnSpPr>
        <p:spPr>
          <a:xfrm>
            <a:off x="4773575" y="2091018"/>
            <a:ext cx="0" cy="1792008"/>
          </a:xfrm>
          <a:prstGeom prst="line">
            <a:avLst/>
          </a:prstGeom>
          <a:ln w="5715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97237F81-291B-43DF-AC50-AC3EFA77C16E}"/>
              </a:ext>
            </a:extLst>
          </p:cNvPr>
          <p:cNvCxnSpPr>
            <a:cxnSpLocks/>
          </p:cNvCxnSpPr>
          <p:nvPr/>
        </p:nvCxnSpPr>
        <p:spPr>
          <a:xfrm>
            <a:off x="7087738" y="2106758"/>
            <a:ext cx="0" cy="262777"/>
          </a:xfrm>
          <a:prstGeom prst="line">
            <a:avLst/>
          </a:prstGeom>
          <a:ln w="571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A4EAE32B-E4FB-4060-BF7A-D9FEFDF93073}"/>
              </a:ext>
            </a:extLst>
          </p:cNvPr>
          <p:cNvCxnSpPr>
            <a:cxnSpLocks/>
          </p:cNvCxnSpPr>
          <p:nvPr/>
        </p:nvCxnSpPr>
        <p:spPr>
          <a:xfrm flipH="1">
            <a:off x="4767943" y="2091019"/>
            <a:ext cx="2318542" cy="15739"/>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BAFB22FD-7CD7-48A2-9CC1-D3B648D52F11}"/>
              </a:ext>
            </a:extLst>
          </p:cNvPr>
          <p:cNvCxnSpPr>
            <a:cxnSpLocks/>
          </p:cNvCxnSpPr>
          <p:nvPr/>
        </p:nvCxnSpPr>
        <p:spPr>
          <a:xfrm flipH="1">
            <a:off x="5832406" y="2243577"/>
            <a:ext cx="1072160" cy="282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72E602C6-6B2E-4D73-B510-652A26ABE951}"/>
              </a:ext>
            </a:extLst>
          </p:cNvPr>
          <p:cNvCxnSpPr>
            <a:cxnSpLocks/>
          </p:cNvCxnSpPr>
          <p:nvPr/>
        </p:nvCxnSpPr>
        <p:spPr>
          <a:xfrm flipH="1">
            <a:off x="3116861" y="922849"/>
            <a:ext cx="1379241" cy="9328"/>
          </a:xfrm>
          <a:prstGeom prst="line">
            <a:avLst/>
          </a:prstGeom>
          <a:ln w="57150" cap="rnd">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BF1DFB3-0321-4721-9F7C-E78D8C983A02}"/>
              </a:ext>
            </a:extLst>
          </p:cNvPr>
          <p:cNvCxnSpPr>
            <a:cxnSpLocks/>
          </p:cNvCxnSpPr>
          <p:nvPr/>
        </p:nvCxnSpPr>
        <p:spPr>
          <a:xfrm flipV="1">
            <a:off x="4496102" y="308012"/>
            <a:ext cx="1404989" cy="6832"/>
          </a:xfrm>
          <a:prstGeom prst="line">
            <a:avLst/>
          </a:prstGeom>
          <a:ln w="57150" cap="rnd">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0" name="Arrow: Circular 239">
            <a:extLst>
              <a:ext uri="{FF2B5EF4-FFF2-40B4-BE49-F238E27FC236}">
                <a16:creationId xmlns:a16="http://schemas.microsoft.com/office/drawing/2014/main" id="{1CBE2BFF-D17C-4631-9412-CD301B4FC35D}"/>
              </a:ext>
            </a:extLst>
          </p:cNvPr>
          <p:cNvSpPr/>
          <p:nvPr/>
        </p:nvSpPr>
        <p:spPr>
          <a:xfrm>
            <a:off x="6865995" y="2081437"/>
            <a:ext cx="445317" cy="387700"/>
          </a:xfrm>
          <a:prstGeom prst="circular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8" name="Straight Connector 307">
            <a:extLst>
              <a:ext uri="{FF2B5EF4-FFF2-40B4-BE49-F238E27FC236}">
                <a16:creationId xmlns:a16="http://schemas.microsoft.com/office/drawing/2014/main" id="{10446D4F-F044-427B-8983-1075DB7D8FDF}"/>
              </a:ext>
            </a:extLst>
          </p:cNvPr>
          <p:cNvCxnSpPr>
            <a:cxnSpLocks/>
          </p:cNvCxnSpPr>
          <p:nvPr/>
        </p:nvCxnSpPr>
        <p:spPr>
          <a:xfrm flipH="1">
            <a:off x="7240029" y="2270778"/>
            <a:ext cx="1072160" cy="282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C0F32FB-C8AD-45AD-BC21-66C7937ED142}"/>
              </a:ext>
            </a:extLst>
          </p:cNvPr>
          <p:cNvCxnSpPr>
            <a:cxnSpLocks/>
          </p:cNvCxnSpPr>
          <p:nvPr/>
        </p:nvCxnSpPr>
        <p:spPr>
          <a:xfrm flipH="1" flipV="1">
            <a:off x="7073249" y="3566414"/>
            <a:ext cx="1238941" cy="415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955AD1DB-A7D5-4303-8A6E-481CCC65BC5E}"/>
              </a:ext>
            </a:extLst>
          </p:cNvPr>
          <p:cNvCxnSpPr>
            <a:cxnSpLocks/>
          </p:cNvCxnSpPr>
          <p:nvPr/>
        </p:nvCxnSpPr>
        <p:spPr>
          <a:xfrm flipV="1">
            <a:off x="8305727" y="2291574"/>
            <a:ext cx="0" cy="1819242"/>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AC2B5744-DEE5-4939-BC88-1C7496B02707}"/>
              </a:ext>
            </a:extLst>
          </p:cNvPr>
          <p:cNvCxnSpPr>
            <a:cxnSpLocks/>
          </p:cNvCxnSpPr>
          <p:nvPr/>
        </p:nvCxnSpPr>
        <p:spPr>
          <a:xfrm>
            <a:off x="6657633" y="4130084"/>
            <a:ext cx="1648094" cy="0"/>
          </a:xfrm>
          <a:prstGeom prst="line">
            <a:avLst/>
          </a:prstGeom>
          <a:ln w="57150" cap="rnd">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2ED50F45-5C3F-4BC1-8563-9D50E52B3B48}"/>
              </a:ext>
            </a:extLst>
          </p:cNvPr>
          <p:cNvCxnSpPr>
            <a:cxnSpLocks/>
            <a:endCxn id="256" idx="2"/>
          </p:cNvCxnSpPr>
          <p:nvPr/>
        </p:nvCxnSpPr>
        <p:spPr>
          <a:xfrm>
            <a:off x="5848380" y="2246398"/>
            <a:ext cx="7937" cy="143113"/>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1" name="Arrow: Circular 320">
            <a:extLst>
              <a:ext uri="{FF2B5EF4-FFF2-40B4-BE49-F238E27FC236}">
                <a16:creationId xmlns:a16="http://schemas.microsoft.com/office/drawing/2014/main" id="{48242844-06CD-4CD7-A73B-FBB6104A15CF}"/>
              </a:ext>
            </a:extLst>
          </p:cNvPr>
          <p:cNvSpPr/>
          <p:nvPr/>
        </p:nvSpPr>
        <p:spPr>
          <a:xfrm>
            <a:off x="5654532" y="1595903"/>
            <a:ext cx="445317" cy="387700"/>
          </a:xfrm>
          <a:prstGeom prst="circular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2" name="Straight Connector 321">
            <a:extLst>
              <a:ext uri="{FF2B5EF4-FFF2-40B4-BE49-F238E27FC236}">
                <a16:creationId xmlns:a16="http://schemas.microsoft.com/office/drawing/2014/main" id="{C57E6E0C-2672-4D00-9DAE-B1F0F0385BA3}"/>
              </a:ext>
            </a:extLst>
          </p:cNvPr>
          <p:cNvCxnSpPr>
            <a:cxnSpLocks/>
          </p:cNvCxnSpPr>
          <p:nvPr/>
        </p:nvCxnSpPr>
        <p:spPr>
          <a:xfrm flipH="1">
            <a:off x="4496102" y="1800098"/>
            <a:ext cx="1198209" cy="0"/>
          </a:xfrm>
          <a:prstGeom prst="line">
            <a:avLst/>
          </a:prstGeom>
          <a:ln w="57150" cap="rnd">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30" name="Group 232">
            <a:extLst>
              <a:ext uri="{FF2B5EF4-FFF2-40B4-BE49-F238E27FC236}">
                <a16:creationId xmlns:a16="http://schemas.microsoft.com/office/drawing/2014/main" id="{C10C33B3-3E07-498C-B54F-9C4059D0BC04}"/>
              </a:ext>
            </a:extLst>
          </p:cNvPr>
          <p:cNvGrpSpPr/>
          <p:nvPr/>
        </p:nvGrpSpPr>
        <p:grpSpPr>
          <a:xfrm flipH="1">
            <a:off x="7985286" y="2326239"/>
            <a:ext cx="218623" cy="204623"/>
            <a:chOff x="2959004" y="1792065"/>
            <a:chExt cx="345642" cy="364150"/>
          </a:xfrm>
        </p:grpSpPr>
        <p:sp>
          <p:nvSpPr>
            <p:cNvPr id="331" name="Oval 330">
              <a:extLst>
                <a:ext uri="{FF2B5EF4-FFF2-40B4-BE49-F238E27FC236}">
                  <a16:creationId xmlns:a16="http://schemas.microsoft.com/office/drawing/2014/main" id="{EB67B7CE-BEF4-45DC-A537-82154E913E65}"/>
                </a:ext>
              </a:extLst>
            </p:cNvPr>
            <p:cNvSpPr/>
            <p:nvPr/>
          </p:nvSpPr>
          <p:spPr>
            <a:xfrm>
              <a:off x="2959004" y="1792066"/>
              <a:ext cx="345642" cy="3641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32" name="Straight Connector 331">
              <a:extLst>
                <a:ext uri="{FF2B5EF4-FFF2-40B4-BE49-F238E27FC236}">
                  <a16:creationId xmlns:a16="http://schemas.microsoft.com/office/drawing/2014/main" id="{2CF40E34-D7DA-4199-B60D-237A3684284D}"/>
                </a:ext>
              </a:extLst>
            </p:cNvPr>
            <p:cNvCxnSpPr>
              <a:stCxn id="331" idx="0"/>
              <a:endCxn id="331" idx="4"/>
            </p:cNvCxnSpPr>
            <p:nvPr/>
          </p:nvCxnSpPr>
          <p:spPr>
            <a:xfrm rot="16200000" flipH="1">
              <a:off x="2949750" y="1974140"/>
              <a:ext cx="364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F0525400-B3A6-4634-9E52-6EBACDE1EF0E}"/>
                </a:ext>
              </a:extLst>
            </p:cNvPr>
            <p:cNvCxnSpPr>
              <a:stCxn id="331" idx="2"/>
              <a:endCxn id="331" idx="6"/>
            </p:cNvCxnSpPr>
            <p:nvPr/>
          </p:nvCxnSpPr>
          <p:spPr>
            <a:xfrm rot="10800000" flipH="1">
              <a:off x="2959004" y="1974141"/>
              <a:ext cx="34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D0D55215-7077-4548-9CCE-D00B9A57A954}"/>
                </a:ext>
              </a:extLst>
            </p:cNvPr>
            <p:cNvCxnSpPr>
              <a:stCxn id="331" idx="7"/>
              <a:endCxn id="331" idx="3"/>
            </p:cNvCxnSpPr>
            <p:nvPr/>
          </p:nvCxnSpPr>
          <p:spPr>
            <a:xfrm rot="16200000" flipH="1" flipV="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D90AE6E3-4BDE-4A43-85D5-5101BD7291A0}"/>
                </a:ext>
              </a:extLst>
            </p:cNvPr>
            <p:cNvCxnSpPr>
              <a:stCxn id="331" idx="1"/>
              <a:endCxn id="331" idx="5"/>
            </p:cNvCxnSpPr>
            <p:nvPr/>
          </p:nvCxnSpPr>
          <p:spPr>
            <a:xfrm rot="16200000" flipH="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2" name="Group 232">
            <a:extLst>
              <a:ext uri="{FF2B5EF4-FFF2-40B4-BE49-F238E27FC236}">
                <a16:creationId xmlns:a16="http://schemas.microsoft.com/office/drawing/2014/main" id="{CEACC9B2-1BDA-4A4A-AD7F-BBFEC982288F}"/>
              </a:ext>
            </a:extLst>
          </p:cNvPr>
          <p:cNvGrpSpPr/>
          <p:nvPr/>
        </p:nvGrpSpPr>
        <p:grpSpPr>
          <a:xfrm flipH="1">
            <a:off x="7969896" y="3296848"/>
            <a:ext cx="218623" cy="204623"/>
            <a:chOff x="2959004" y="1792065"/>
            <a:chExt cx="345642" cy="364150"/>
          </a:xfrm>
        </p:grpSpPr>
        <p:sp>
          <p:nvSpPr>
            <p:cNvPr id="343" name="Oval 342">
              <a:extLst>
                <a:ext uri="{FF2B5EF4-FFF2-40B4-BE49-F238E27FC236}">
                  <a16:creationId xmlns:a16="http://schemas.microsoft.com/office/drawing/2014/main" id="{EDAB3C6A-DDCB-49E1-AB0F-613E7811CD02}"/>
                </a:ext>
              </a:extLst>
            </p:cNvPr>
            <p:cNvSpPr/>
            <p:nvPr/>
          </p:nvSpPr>
          <p:spPr>
            <a:xfrm>
              <a:off x="2959004" y="1792066"/>
              <a:ext cx="345642" cy="3641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44" name="Straight Connector 343">
              <a:extLst>
                <a:ext uri="{FF2B5EF4-FFF2-40B4-BE49-F238E27FC236}">
                  <a16:creationId xmlns:a16="http://schemas.microsoft.com/office/drawing/2014/main" id="{E92A3F23-8E14-4478-8792-C8D4CD6CDE6A}"/>
                </a:ext>
              </a:extLst>
            </p:cNvPr>
            <p:cNvCxnSpPr>
              <a:stCxn id="343" idx="0"/>
              <a:endCxn id="343" idx="4"/>
            </p:cNvCxnSpPr>
            <p:nvPr/>
          </p:nvCxnSpPr>
          <p:spPr>
            <a:xfrm rot="16200000" flipH="1">
              <a:off x="2949750" y="1974140"/>
              <a:ext cx="364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E7555405-D0B3-4A87-9DCB-1E8EBADB6C14}"/>
                </a:ext>
              </a:extLst>
            </p:cNvPr>
            <p:cNvCxnSpPr>
              <a:stCxn id="343" idx="2"/>
              <a:endCxn id="343" idx="6"/>
            </p:cNvCxnSpPr>
            <p:nvPr/>
          </p:nvCxnSpPr>
          <p:spPr>
            <a:xfrm rot="10800000" flipH="1">
              <a:off x="2959004" y="1974141"/>
              <a:ext cx="3456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82171EA3-2BC8-48A7-BC8D-6EC3919AD0D8}"/>
                </a:ext>
              </a:extLst>
            </p:cNvPr>
            <p:cNvCxnSpPr>
              <a:stCxn id="343" idx="7"/>
              <a:endCxn id="343" idx="3"/>
            </p:cNvCxnSpPr>
            <p:nvPr/>
          </p:nvCxnSpPr>
          <p:spPr>
            <a:xfrm rot="16200000" flipH="1" flipV="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EF0DDD6E-3E69-4E32-BA3F-FBDB3A6D4421}"/>
                </a:ext>
              </a:extLst>
            </p:cNvPr>
            <p:cNvCxnSpPr>
              <a:stCxn id="343" idx="1"/>
              <a:endCxn id="343" idx="5"/>
            </p:cNvCxnSpPr>
            <p:nvPr/>
          </p:nvCxnSpPr>
          <p:spPr>
            <a:xfrm rot="16200000" flipH="1">
              <a:off x="3003078" y="1851937"/>
              <a:ext cx="257493" cy="244406"/>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5" name="TextBox 354">
            <a:extLst>
              <a:ext uri="{FF2B5EF4-FFF2-40B4-BE49-F238E27FC236}">
                <a16:creationId xmlns:a16="http://schemas.microsoft.com/office/drawing/2014/main" id="{38134A56-3712-454F-A8BA-CE74AAA3418D}"/>
              </a:ext>
            </a:extLst>
          </p:cNvPr>
          <p:cNvSpPr txBox="1"/>
          <p:nvPr/>
        </p:nvSpPr>
        <p:spPr>
          <a:xfrm>
            <a:off x="1687776" y="1155399"/>
            <a:ext cx="119450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a:t>Bypass loops will be added on main trunk lines (not drawn)</a:t>
            </a:r>
          </a:p>
        </p:txBody>
      </p:sp>
      <p:sp>
        <p:nvSpPr>
          <p:cNvPr id="358" name="TextBox 357">
            <a:extLst>
              <a:ext uri="{FF2B5EF4-FFF2-40B4-BE49-F238E27FC236}">
                <a16:creationId xmlns:a16="http://schemas.microsoft.com/office/drawing/2014/main" id="{A82B36C0-046C-4910-90CC-1AA04C43F7E3}"/>
              </a:ext>
            </a:extLst>
          </p:cNvPr>
          <p:cNvSpPr txBox="1"/>
          <p:nvPr/>
        </p:nvSpPr>
        <p:spPr>
          <a:xfrm>
            <a:off x="7025416" y="2533413"/>
            <a:ext cx="506870"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59" name="TextBox 358">
            <a:extLst>
              <a:ext uri="{FF2B5EF4-FFF2-40B4-BE49-F238E27FC236}">
                <a16:creationId xmlns:a16="http://schemas.microsoft.com/office/drawing/2014/main" id="{F30C8EC9-830E-45FC-BDC9-DA0BCB5AAA79}"/>
              </a:ext>
            </a:extLst>
          </p:cNvPr>
          <p:cNvSpPr txBox="1"/>
          <p:nvPr/>
        </p:nvSpPr>
        <p:spPr>
          <a:xfrm>
            <a:off x="5321014" y="3363649"/>
            <a:ext cx="506870"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0" name="TextBox 359">
            <a:extLst>
              <a:ext uri="{FF2B5EF4-FFF2-40B4-BE49-F238E27FC236}">
                <a16:creationId xmlns:a16="http://schemas.microsoft.com/office/drawing/2014/main" id="{321999A4-66E1-4FB4-96E7-B0B1869EE66D}"/>
              </a:ext>
            </a:extLst>
          </p:cNvPr>
          <p:cNvSpPr txBox="1"/>
          <p:nvPr/>
        </p:nvSpPr>
        <p:spPr>
          <a:xfrm>
            <a:off x="7096235" y="1217577"/>
            <a:ext cx="506870"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1" name="TextBox 360">
            <a:extLst>
              <a:ext uri="{FF2B5EF4-FFF2-40B4-BE49-F238E27FC236}">
                <a16:creationId xmlns:a16="http://schemas.microsoft.com/office/drawing/2014/main" id="{20A98892-8E33-4BB8-9D16-3956FB1E0BA6}"/>
              </a:ext>
            </a:extLst>
          </p:cNvPr>
          <p:cNvSpPr txBox="1"/>
          <p:nvPr/>
        </p:nvSpPr>
        <p:spPr>
          <a:xfrm>
            <a:off x="5360197" y="397189"/>
            <a:ext cx="506870"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2" name="TextBox 361">
            <a:extLst>
              <a:ext uri="{FF2B5EF4-FFF2-40B4-BE49-F238E27FC236}">
                <a16:creationId xmlns:a16="http://schemas.microsoft.com/office/drawing/2014/main" id="{B85E2260-4A6C-4433-B1A6-73D437530F11}"/>
              </a:ext>
            </a:extLst>
          </p:cNvPr>
          <p:cNvSpPr txBox="1"/>
          <p:nvPr/>
        </p:nvSpPr>
        <p:spPr>
          <a:xfrm>
            <a:off x="8579569" y="1090646"/>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28 </a:t>
            </a:r>
            <a:r>
              <a:rPr lang="en-US" sz="900" err="1"/>
              <a:t>lpm</a:t>
            </a:r>
            <a:endParaRPr lang="en-US" sz="900"/>
          </a:p>
        </p:txBody>
      </p:sp>
      <p:sp>
        <p:nvSpPr>
          <p:cNvPr id="363" name="TextBox 362">
            <a:extLst>
              <a:ext uri="{FF2B5EF4-FFF2-40B4-BE49-F238E27FC236}">
                <a16:creationId xmlns:a16="http://schemas.microsoft.com/office/drawing/2014/main" id="{1A0B0C12-D30D-44FC-9B26-E135EF1DB466}"/>
              </a:ext>
            </a:extLst>
          </p:cNvPr>
          <p:cNvSpPr txBox="1"/>
          <p:nvPr/>
        </p:nvSpPr>
        <p:spPr>
          <a:xfrm>
            <a:off x="6386204" y="68076"/>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4" name="TextBox 363">
            <a:extLst>
              <a:ext uri="{FF2B5EF4-FFF2-40B4-BE49-F238E27FC236}">
                <a16:creationId xmlns:a16="http://schemas.microsoft.com/office/drawing/2014/main" id="{488A3F6C-1A5F-4D08-9E61-0F22EAA99BD1}"/>
              </a:ext>
            </a:extLst>
          </p:cNvPr>
          <p:cNvSpPr txBox="1"/>
          <p:nvPr/>
        </p:nvSpPr>
        <p:spPr>
          <a:xfrm>
            <a:off x="6003184" y="1407917"/>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5" name="TextBox 364">
            <a:extLst>
              <a:ext uri="{FF2B5EF4-FFF2-40B4-BE49-F238E27FC236}">
                <a16:creationId xmlns:a16="http://schemas.microsoft.com/office/drawing/2014/main" id="{D7390CFE-C811-47F2-86AD-CE0C71C6A2F9}"/>
              </a:ext>
            </a:extLst>
          </p:cNvPr>
          <p:cNvSpPr txBox="1"/>
          <p:nvPr/>
        </p:nvSpPr>
        <p:spPr>
          <a:xfrm>
            <a:off x="7170421" y="3218284"/>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6" name="TextBox 365">
            <a:extLst>
              <a:ext uri="{FF2B5EF4-FFF2-40B4-BE49-F238E27FC236}">
                <a16:creationId xmlns:a16="http://schemas.microsoft.com/office/drawing/2014/main" id="{796E147A-8549-4291-86E5-69824EA3C3BB}"/>
              </a:ext>
            </a:extLst>
          </p:cNvPr>
          <p:cNvSpPr txBox="1"/>
          <p:nvPr/>
        </p:nvSpPr>
        <p:spPr>
          <a:xfrm>
            <a:off x="5293429" y="2313998"/>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14 </a:t>
            </a:r>
            <a:r>
              <a:rPr lang="en-US" sz="900" err="1"/>
              <a:t>lpm</a:t>
            </a:r>
            <a:endParaRPr lang="en-US" sz="900"/>
          </a:p>
        </p:txBody>
      </p:sp>
      <p:sp>
        <p:nvSpPr>
          <p:cNvPr id="367" name="TextBox 366">
            <a:extLst>
              <a:ext uri="{FF2B5EF4-FFF2-40B4-BE49-F238E27FC236}">
                <a16:creationId xmlns:a16="http://schemas.microsoft.com/office/drawing/2014/main" id="{AC982449-DA51-447A-87AE-E3E92BFE91FC}"/>
              </a:ext>
            </a:extLst>
          </p:cNvPr>
          <p:cNvSpPr txBox="1"/>
          <p:nvPr/>
        </p:nvSpPr>
        <p:spPr>
          <a:xfrm>
            <a:off x="8366191" y="3717321"/>
            <a:ext cx="506870"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28 </a:t>
            </a:r>
            <a:r>
              <a:rPr lang="en-US" sz="900" err="1"/>
              <a:t>lpm</a:t>
            </a:r>
            <a:endParaRPr lang="en-US" sz="900"/>
          </a:p>
        </p:txBody>
      </p:sp>
      <p:sp>
        <p:nvSpPr>
          <p:cNvPr id="368" name="TextBox 367">
            <a:extLst>
              <a:ext uri="{FF2B5EF4-FFF2-40B4-BE49-F238E27FC236}">
                <a16:creationId xmlns:a16="http://schemas.microsoft.com/office/drawing/2014/main" id="{251BA186-998C-44D8-8096-758DD80C9DC2}"/>
              </a:ext>
            </a:extLst>
          </p:cNvPr>
          <p:cNvSpPr txBox="1"/>
          <p:nvPr/>
        </p:nvSpPr>
        <p:spPr>
          <a:xfrm>
            <a:off x="3494796" y="982676"/>
            <a:ext cx="506870"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28 </a:t>
            </a:r>
            <a:r>
              <a:rPr lang="en-US" sz="900" err="1"/>
              <a:t>lpm</a:t>
            </a:r>
            <a:endParaRPr lang="en-US" sz="900"/>
          </a:p>
        </p:txBody>
      </p:sp>
      <p:sp>
        <p:nvSpPr>
          <p:cNvPr id="369" name="TextBox 368">
            <a:extLst>
              <a:ext uri="{FF2B5EF4-FFF2-40B4-BE49-F238E27FC236}">
                <a16:creationId xmlns:a16="http://schemas.microsoft.com/office/drawing/2014/main" id="{75FB2D84-534D-4C36-A1D7-83ADBEAB0754}"/>
              </a:ext>
            </a:extLst>
          </p:cNvPr>
          <p:cNvSpPr txBox="1"/>
          <p:nvPr/>
        </p:nvSpPr>
        <p:spPr>
          <a:xfrm>
            <a:off x="3715845" y="2724783"/>
            <a:ext cx="506870"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28 </a:t>
            </a:r>
            <a:r>
              <a:rPr lang="en-US" sz="900" err="1"/>
              <a:t>lpm</a:t>
            </a:r>
            <a:endParaRPr lang="en-US" sz="900"/>
          </a:p>
        </p:txBody>
      </p:sp>
      <p:sp>
        <p:nvSpPr>
          <p:cNvPr id="276" name="TextBox 275">
            <a:extLst>
              <a:ext uri="{FF2B5EF4-FFF2-40B4-BE49-F238E27FC236}">
                <a16:creationId xmlns:a16="http://schemas.microsoft.com/office/drawing/2014/main" id="{F6BC546E-7B50-45A4-81A9-523D7F6DEE54}"/>
              </a:ext>
            </a:extLst>
          </p:cNvPr>
          <p:cNvSpPr txBox="1"/>
          <p:nvPr/>
        </p:nvSpPr>
        <p:spPr>
          <a:xfrm>
            <a:off x="4754869" y="808022"/>
            <a:ext cx="926857" cy="2616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100"/>
              <a:t>Bottom Loop</a:t>
            </a:r>
          </a:p>
        </p:txBody>
      </p:sp>
      <p:sp>
        <p:nvSpPr>
          <p:cNvPr id="372" name="TextBox 371">
            <a:extLst>
              <a:ext uri="{FF2B5EF4-FFF2-40B4-BE49-F238E27FC236}">
                <a16:creationId xmlns:a16="http://schemas.microsoft.com/office/drawing/2014/main" id="{D022B53A-E3FE-45B8-9F32-085FE633FE8F}"/>
              </a:ext>
            </a:extLst>
          </p:cNvPr>
          <p:cNvSpPr txBox="1"/>
          <p:nvPr/>
        </p:nvSpPr>
        <p:spPr>
          <a:xfrm>
            <a:off x="5001924" y="2807516"/>
            <a:ext cx="713657" cy="2616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100"/>
              <a:t>Top Loop</a:t>
            </a:r>
          </a:p>
        </p:txBody>
      </p:sp>
      <p:sp>
        <p:nvSpPr>
          <p:cNvPr id="155" name="TextBox 154">
            <a:extLst>
              <a:ext uri="{FF2B5EF4-FFF2-40B4-BE49-F238E27FC236}">
                <a16:creationId xmlns:a16="http://schemas.microsoft.com/office/drawing/2014/main" id="{B7486C1A-CB85-46B8-920D-9C1F18A9CEA0}"/>
              </a:ext>
            </a:extLst>
          </p:cNvPr>
          <p:cNvSpPr txBox="1"/>
          <p:nvPr/>
        </p:nvSpPr>
        <p:spPr>
          <a:xfrm>
            <a:off x="9491913" y="4084233"/>
            <a:ext cx="1004827" cy="461665"/>
          </a:xfrm>
          <a:prstGeom prst="rect">
            <a:avLst/>
          </a:prstGeom>
          <a:ln w="25400">
            <a:solidFill>
              <a:srgbClr val="C00000"/>
            </a:solidFill>
          </a:ln>
        </p:spPr>
        <p:style>
          <a:lnRef idx="2">
            <a:schemeClr val="accent2"/>
          </a:lnRef>
          <a:fillRef idx="1">
            <a:schemeClr val="lt1"/>
          </a:fillRef>
          <a:effectRef idx="0">
            <a:schemeClr val="accent2"/>
          </a:effectRef>
          <a:fontRef idx="minor">
            <a:schemeClr val="dk1"/>
          </a:fontRef>
        </p:style>
        <p:txBody>
          <a:bodyPr wrap="none" lIns="91440" tIns="45720" rIns="91440" bIns="45720" rtlCol="0" anchor="t">
            <a:spAutoFit/>
          </a:bodyPr>
          <a:lstStyle/>
          <a:p>
            <a:r>
              <a:rPr lang="en-US" sz="1200"/>
              <a:t>High Vacuum</a:t>
            </a:r>
            <a:endParaRPr lang="en-US" sz="1400"/>
          </a:p>
          <a:p>
            <a:r>
              <a:rPr lang="en-US" sz="1200"/>
              <a:t>(Return)</a:t>
            </a:r>
            <a:endParaRPr lang="en-US" sz="1400">
              <a:cs typeface="Calibri"/>
            </a:endParaRPr>
          </a:p>
        </p:txBody>
      </p:sp>
      <p:sp>
        <p:nvSpPr>
          <p:cNvPr id="156" name="TextBox 155">
            <a:extLst>
              <a:ext uri="{FF2B5EF4-FFF2-40B4-BE49-F238E27FC236}">
                <a16:creationId xmlns:a16="http://schemas.microsoft.com/office/drawing/2014/main" id="{1BA16A00-4578-4991-AA9C-282943AAA93D}"/>
              </a:ext>
            </a:extLst>
          </p:cNvPr>
          <p:cNvSpPr txBox="1"/>
          <p:nvPr/>
        </p:nvSpPr>
        <p:spPr>
          <a:xfrm>
            <a:off x="3571457" y="4031695"/>
            <a:ext cx="1105495" cy="461665"/>
          </a:xfrm>
          <a:prstGeom prst="rect">
            <a:avLst/>
          </a:prstGeom>
          <a:ln w="25400"/>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200"/>
              <a:t>Lower Vacuum</a:t>
            </a:r>
          </a:p>
          <a:p>
            <a:pPr algn="ctr"/>
            <a:r>
              <a:rPr lang="en-US" sz="1200"/>
              <a:t>(Supply)</a:t>
            </a:r>
          </a:p>
        </p:txBody>
      </p:sp>
      <p:sp>
        <p:nvSpPr>
          <p:cNvPr id="157" name="TextBox 156">
            <a:extLst>
              <a:ext uri="{FF2B5EF4-FFF2-40B4-BE49-F238E27FC236}">
                <a16:creationId xmlns:a16="http://schemas.microsoft.com/office/drawing/2014/main" id="{298F266D-3891-472E-BF16-5E24D505A1D8}"/>
              </a:ext>
            </a:extLst>
          </p:cNvPr>
          <p:cNvSpPr txBox="1"/>
          <p:nvPr/>
        </p:nvSpPr>
        <p:spPr>
          <a:xfrm>
            <a:off x="2041230" y="104801"/>
            <a:ext cx="1323311" cy="523220"/>
          </a:xfrm>
          <a:prstGeom prst="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1400" b="1"/>
              <a:t>This is NORTH</a:t>
            </a:r>
          </a:p>
          <a:p>
            <a:r>
              <a:rPr lang="en-US" sz="1400" b="1"/>
              <a:t>Same for South</a:t>
            </a:r>
          </a:p>
        </p:txBody>
      </p:sp>
      <p:sp>
        <p:nvSpPr>
          <p:cNvPr id="2" name="TextBox 1">
            <a:extLst>
              <a:ext uri="{FF2B5EF4-FFF2-40B4-BE49-F238E27FC236}">
                <a16:creationId xmlns:a16="http://schemas.microsoft.com/office/drawing/2014/main" id="{723A9319-21DD-4950-8A71-D355B0EBC2B7}"/>
              </a:ext>
            </a:extLst>
          </p:cNvPr>
          <p:cNvSpPr txBox="1"/>
          <p:nvPr/>
        </p:nvSpPr>
        <p:spPr>
          <a:xfrm>
            <a:off x="6679844" y="4838754"/>
            <a:ext cx="978153" cy="57708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rtlCol="0" anchor="t">
            <a:spAutoFit/>
          </a:bodyPr>
          <a:lstStyle/>
          <a:p>
            <a:r>
              <a:rPr lang="en-US" sz="1050"/>
              <a:t>4 channel Unit</a:t>
            </a:r>
          </a:p>
          <a:p>
            <a:r>
              <a:rPr lang="en-US" sz="1050"/>
              <a:t>2 Feed North</a:t>
            </a:r>
          </a:p>
          <a:p>
            <a:r>
              <a:rPr lang="en-US" sz="1050"/>
              <a:t>2 Feed South</a:t>
            </a:r>
            <a:endParaRPr lang="en-US" sz="1050">
              <a:cs typeface="Calibri"/>
            </a:endParaRPr>
          </a:p>
        </p:txBody>
      </p:sp>
      <p:sp>
        <p:nvSpPr>
          <p:cNvPr id="3" name="TextBox 2">
            <a:extLst>
              <a:ext uri="{FF2B5EF4-FFF2-40B4-BE49-F238E27FC236}">
                <a16:creationId xmlns:a16="http://schemas.microsoft.com/office/drawing/2014/main" id="{17D74DE6-0809-4353-8A6A-CF20541FB1D3}"/>
              </a:ext>
            </a:extLst>
          </p:cNvPr>
          <p:cNvSpPr txBox="1"/>
          <p:nvPr/>
        </p:nvSpPr>
        <p:spPr>
          <a:xfrm>
            <a:off x="5195022" y="4132842"/>
            <a:ext cx="30168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t>1</a:t>
            </a:r>
          </a:p>
        </p:txBody>
      </p:sp>
      <p:sp>
        <p:nvSpPr>
          <p:cNvPr id="160" name="TextBox 159">
            <a:extLst>
              <a:ext uri="{FF2B5EF4-FFF2-40B4-BE49-F238E27FC236}">
                <a16:creationId xmlns:a16="http://schemas.microsoft.com/office/drawing/2014/main" id="{421C6EB1-1DD8-4770-87CE-F516667BBE03}"/>
              </a:ext>
            </a:extLst>
          </p:cNvPr>
          <p:cNvSpPr txBox="1"/>
          <p:nvPr/>
        </p:nvSpPr>
        <p:spPr>
          <a:xfrm>
            <a:off x="5195022" y="4668107"/>
            <a:ext cx="30168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t>2</a:t>
            </a:r>
          </a:p>
        </p:txBody>
      </p:sp>
      <p:sp>
        <p:nvSpPr>
          <p:cNvPr id="5" name="Date Placeholder 4">
            <a:extLst>
              <a:ext uri="{FF2B5EF4-FFF2-40B4-BE49-F238E27FC236}">
                <a16:creationId xmlns:a16="http://schemas.microsoft.com/office/drawing/2014/main" id="{F03FCB64-1910-4432-8F17-9B9AB5F41C26}"/>
              </a:ext>
            </a:extLst>
          </p:cNvPr>
          <p:cNvSpPr>
            <a:spLocks noGrp="1"/>
          </p:cNvSpPr>
          <p:nvPr>
            <p:ph type="dt" sz="half" idx="10"/>
          </p:nvPr>
        </p:nvSpPr>
        <p:spPr/>
        <p:txBody>
          <a:bodyPr/>
          <a:lstStyle/>
          <a:p>
            <a:r>
              <a:rPr lang="en-US"/>
              <a:t>2022-07-20</a:t>
            </a:r>
          </a:p>
        </p:txBody>
      </p:sp>
      <p:sp>
        <p:nvSpPr>
          <p:cNvPr id="7" name="Footer Placeholder 6">
            <a:extLst>
              <a:ext uri="{FF2B5EF4-FFF2-40B4-BE49-F238E27FC236}">
                <a16:creationId xmlns:a16="http://schemas.microsoft.com/office/drawing/2014/main" id="{FD1E5ABE-1338-40F1-ABE0-CB14480385DA}"/>
              </a:ext>
            </a:extLst>
          </p:cNvPr>
          <p:cNvSpPr>
            <a:spLocks noGrp="1"/>
          </p:cNvSpPr>
          <p:nvPr>
            <p:ph type="ftr" sz="quarter" idx="11"/>
          </p:nvPr>
        </p:nvSpPr>
        <p:spPr/>
        <p:txBody>
          <a:bodyPr/>
          <a:lstStyle/>
          <a:p>
            <a:r>
              <a:rPr lang="en-US"/>
              <a:t>TPOT Technical Review</a:t>
            </a:r>
          </a:p>
        </p:txBody>
      </p:sp>
      <p:grpSp>
        <p:nvGrpSpPr>
          <p:cNvPr id="168" name="Group 167">
            <a:extLst>
              <a:ext uri="{FF2B5EF4-FFF2-40B4-BE49-F238E27FC236}">
                <a16:creationId xmlns:a16="http://schemas.microsoft.com/office/drawing/2014/main" id="{93E69A12-00B3-47C9-8E7E-BB53603F77C1}"/>
              </a:ext>
            </a:extLst>
          </p:cNvPr>
          <p:cNvGrpSpPr/>
          <p:nvPr/>
        </p:nvGrpSpPr>
        <p:grpSpPr>
          <a:xfrm rot="16372466">
            <a:off x="4920509" y="1692921"/>
            <a:ext cx="109868" cy="217232"/>
            <a:chOff x="2139658" y="1921999"/>
            <a:chExt cx="144659" cy="313001"/>
          </a:xfrm>
        </p:grpSpPr>
        <p:sp>
          <p:nvSpPr>
            <p:cNvPr id="169" name="Isosceles Triangle 168">
              <a:extLst>
                <a:ext uri="{FF2B5EF4-FFF2-40B4-BE49-F238E27FC236}">
                  <a16:creationId xmlns:a16="http://schemas.microsoft.com/office/drawing/2014/main" id="{D297A70D-D5F0-4AC7-988C-D43B1C6DFF81}"/>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D06F35A2-EC08-4CE9-9ADE-80E93FB90C6D}"/>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FD5AEC1-DBB9-419B-8447-5240B59A6526}"/>
              </a:ext>
            </a:extLst>
          </p:cNvPr>
          <p:cNvGrpSpPr/>
          <p:nvPr/>
        </p:nvGrpSpPr>
        <p:grpSpPr>
          <a:xfrm rot="16372466">
            <a:off x="4953689" y="204511"/>
            <a:ext cx="109868" cy="217232"/>
            <a:chOff x="2139658" y="1921999"/>
            <a:chExt cx="144659" cy="313001"/>
          </a:xfrm>
        </p:grpSpPr>
        <p:sp>
          <p:nvSpPr>
            <p:cNvPr id="172" name="Isosceles Triangle 171">
              <a:extLst>
                <a:ext uri="{FF2B5EF4-FFF2-40B4-BE49-F238E27FC236}">
                  <a16:creationId xmlns:a16="http://schemas.microsoft.com/office/drawing/2014/main" id="{5417247E-F53F-488B-BC39-F27CB711BFAD}"/>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97018694-B882-417F-8825-D0F5B08351F1}"/>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29BEF88A-185B-4FDC-B1B6-CC9AE8447EBB}"/>
              </a:ext>
            </a:extLst>
          </p:cNvPr>
          <p:cNvGrpSpPr/>
          <p:nvPr/>
        </p:nvGrpSpPr>
        <p:grpSpPr>
          <a:xfrm rot="16372466">
            <a:off x="7612476" y="186608"/>
            <a:ext cx="109868" cy="217232"/>
            <a:chOff x="2139658" y="1921999"/>
            <a:chExt cx="144659" cy="313001"/>
          </a:xfrm>
        </p:grpSpPr>
        <p:sp>
          <p:nvSpPr>
            <p:cNvPr id="176" name="Isosceles Triangle 175">
              <a:extLst>
                <a:ext uri="{FF2B5EF4-FFF2-40B4-BE49-F238E27FC236}">
                  <a16:creationId xmlns:a16="http://schemas.microsoft.com/office/drawing/2014/main" id="{924B2700-23FA-4BC1-B5A0-FC45B6E702CB}"/>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a:extLst>
                <a:ext uri="{FF2B5EF4-FFF2-40B4-BE49-F238E27FC236}">
                  <a16:creationId xmlns:a16="http://schemas.microsoft.com/office/drawing/2014/main" id="{591F94A6-FDC1-4D71-BFA7-E3986BB1B5F6}"/>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5132961C-220C-40BA-A42D-B7563D350C5C}"/>
              </a:ext>
            </a:extLst>
          </p:cNvPr>
          <p:cNvGrpSpPr/>
          <p:nvPr/>
        </p:nvGrpSpPr>
        <p:grpSpPr>
          <a:xfrm rot="16372466">
            <a:off x="7575628" y="1847675"/>
            <a:ext cx="109868" cy="217232"/>
            <a:chOff x="2139658" y="1921999"/>
            <a:chExt cx="144659" cy="313001"/>
          </a:xfrm>
        </p:grpSpPr>
        <p:sp>
          <p:nvSpPr>
            <p:cNvPr id="179" name="Isosceles Triangle 178">
              <a:extLst>
                <a:ext uri="{FF2B5EF4-FFF2-40B4-BE49-F238E27FC236}">
                  <a16:creationId xmlns:a16="http://schemas.microsoft.com/office/drawing/2014/main" id="{2F0FFBC5-4B63-488F-9440-5A359B6C472C}"/>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a:extLst>
                <a:ext uri="{FF2B5EF4-FFF2-40B4-BE49-F238E27FC236}">
                  <a16:creationId xmlns:a16="http://schemas.microsoft.com/office/drawing/2014/main" id="{C46691B6-E863-458B-84CA-9B6B1125AB06}"/>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F9DAE222-5FB9-47E1-93EE-B215E2144D40}"/>
              </a:ext>
            </a:extLst>
          </p:cNvPr>
          <p:cNvGrpSpPr/>
          <p:nvPr/>
        </p:nvGrpSpPr>
        <p:grpSpPr>
          <a:xfrm rot="16372466">
            <a:off x="7878301" y="2160957"/>
            <a:ext cx="109868" cy="217232"/>
            <a:chOff x="2139658" y="1921999"/>
            <a:chExt cx="144659" cy="313001"/>
          </a:xfrm>
        </p:grpSpPr>
        <p:sp>
          <p:nvSpPr>
            <p:cNvPr id="188" name="Isosceles Triangle 187">
              <a:extLst>
                <a:ext uri="{FF2B5EF4-FFF2-40B4-BE49-F238E27FC236}">
                  <a16:creationId xmlns:a16="http://schemas.microsoft.com/office/drawing/2014/main" id="{CC163398-F0F5-4AA2-B46D-D39194BA4126}"/>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a:extLst>
                <a:ext uri="{FF2B5EF4-FFF2-40B4-BE49-F238E27FC236}">
                  <a16:creationId xmlns:a16="http://schemas.microsoft.com/office/drawing/2014/main" id="{5FF74486-A8EB-4ED3-89D5-B4E5364F82AB}"/>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8121BB63-7369-4CED-804A-5142FB80BA57}"/>
              </a:ext>
            </a:extLst>
          </p:cNvPr>
          <p:cNvGrpSpPr/>
          <p:nvPr/>
        </p:nvGrpSpPr>
        <p:grpSpPr>
          <a:xfrm rot="16372466">
            <a:off x="7803727" y="3453996"/>
            <a:ext cx="109868" cy="217232"/>
            <a:chOff x="2139658" y="1921999"/>
            <a:chExt cx="144659" cy="313001"/>
          </a:xfrm>
        </p:grpSpPr>
        <p:sp>
          <p:nvSpPr>
            <p:cNvPr id="195" name="Isosceles Triangle 194">
              <a:extLst>
                <a:ext uri="{FF2B5EF4-FFF2-40B4-BE49-F238E27FC236}">
                  <a16:creationId xmlns:a16="http://schemas.microsoft.com/office/drawing/2014/main" id="{413FD8E5-B70D-4292-BB65-9A1E2332B6B0}"/>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a:extLst>
                <a:ext uri="{FF2B5EF4-FFF2-40B4-BE49-F238E27FC236}">
                  <a16:creationId xmlns:a16="http://schemas.microsoft.com/office/drawing/2014/main" id="{ED4E380D-2B8B-44C3-8FDE-8F2BAC60A184}"/>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41B36339-701C-45B5-9890-6E92D05F9C80}"/>
              </a:ext>
            </a:extLst>
          </p:cNvPr>
          <p:cNvGrpSpPr/>
          <p:nvPr/>
        </p:nvGrpSpPr>
        <p:grpSpPr>
          <a:xfrm rot="16372466">
            <a:off x="5089250" y="3766458"/>
            <a:ext cx="109868" cy="217232"/>
            <a:chOff x="2139658" y="1921999"/>
            <a:chExt cx="144659" cy="313001"/>
          </a:xfrm>
        </p:grpSpPr>
        <p:sp>
          <p:nvSpPr>
            <p:cNvPr id="198" name="Isosceles Triangle 197">
              <a:extLst>
                <a:ext uri="{FF2B5EF4-FFF2-40B4-BE49-F238E27FC236}">
                  <a16:creationId xmlns:a16="http://schemas.microsoft.com/office/drawing/2014/main" id="{AE2C4AC8-7B9A-4C3A-8AF9-3DD54E3290DE}"/>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a:extLst>
                <a:ext uri="{FF2B5EF4-FFF2-40B4-BE49-F238E27FC236}">
                  <a16:creationId xmlns:a16="http://schemas.microsoft.com/office/drawing/2014/main" id="{AE5A4544-D70D-48D9-87E5-FA17E4BB563B}"/>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B259ACDB-974A-4056-A228-6FAE7D94B2C0}"/>
              </a:ext>
            </a:extLst>
          </p:cNvPr>
          <p:cNvGrpSpPr/>
          <p:nvPr/>
        </p:nvGrpSpPr>
        <p:grpSpPr>
          <a:xfrm rot="16372466">
            <a:off x="5103582" y="1990218"/>
            <a:ext cx="109868" cy="217232"/>
            <a:chOff x="2139658" y="1921999"/>
            <a:chExt cx="144659" cy="313001"/>
          </a:xfrm>
        </p:grpSpPr>
        <p:sp>
          <p:nvSpPr>
            <p:cNvPr id="204" name="Isosceles Triangle 203">
              <a:extLst>
                <a:ext uri="{FF2B5EF4-FFF2-40B4-BE49-F238E27FC236}">
                  <a16:creationId xmlns:a16="http://schemas.microsoft.com/office/drawing/2014/main" id="{43AA442E-7676-4923-9E21-9C7472E81D03}"/>
                </a:ext>
              </a:extLst>
            </p:cNvPr>
            <p:cNvSpPr/>
            <p:nvPr/>
          </p:nvSpPr>
          <p:spPr>
            <a:xfrm>
              <a:off x="2140706" y="2067586"/>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a:extLst>
                <a:ext uri="{FF2B5EF4-FFF2-40B4-BE49-F238E27FC236}">
                  <a16:creationId xmlns:a16="http://schemas.microsoft.com/office/drawing/2014/main" id="{AD3726E1-9462-4A1E-AB60-0D84951E3B41}"/>
                </a:ext>
              </a:extLst>
            </p:cNvPr>
            <p:cNvSpPr/>
            <p:nvPr/>
          </p:nvSpPr>
          <p:spPr>
            <a:xfrm rot="10614005">
              <a:off x="2139658" y="1921999"/>
              <a:ext cx="143611" cy="167414"/>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TextBox 165">
            <a:extLst>
              <a:ext uri="{FF2B5EF4-FFF2-40B4-BE49-F238E27FC236}">
                <a16:creationId xmlns:a16="http://schemas.microsoft.com/office/drawing/2014/main" id="{3BD86796-A5D9-4EA9-A7CA-3814EF391705}"/>
              </a:ext>
            </a:extLst>
          </p:cNvPr>
          <p:cNvSpPr txBox="1"/>
          <p:nvPr/>
        </p:nvSpPr>
        <p:spPr>
          <a:xfrm>
            <a:off x="8174032" y="114459"/>
            <a:ext cx="136357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rtlCol="0" anchor="t">
            <a:spAutoFit/>
          </a:bodyPr>
          <a:lstStyle/>
          <a:p>
            <a:r>
              <a:rPr lang="en-US" sz="1200" b="1"/>
              <a:t>Negative Pressure </a:t>
            </a:r>
          </a:p>
          <a:p>
            <a:r>
              <a:rPr lang="en-US" sz="1200" b="1"/>
              <a:t>System</a:t>
            </a:r>
          </a:p>
        </p:txBody>
      </p:sp>
      <p:cxnSp>
        <p:nvCxnSpPr>
          <p:cNvPr id="167" name="Straight Connector 166">
            <a:extLst>
              <a:ext uri="{FF2B5EF4-FFF2-40B4-BE49-F238E27FC236}">
                <a16:creationId xmlns:a16="http://schemas.microsoft.com/office/drawing/2014/main" id="{66DCCF3A-71DF-4BC8-90DB-2FD706B006F9}"/>
              </a:ext>
            </a:extLst>
          </p:cNvPr>
          <p:cNvCxnSpPr>
            <a:cxnSpLocks/>
          </p:cNvCxnSpPr>
          <p:nvPr/>
        </p:nvCxnSpPr>
        <p:spPr>
          <a:xfrm flipH="1">
            <a:off x="8720204" y="5796697"/>
            <a:ext cx="928535" cy="0"/>
          </a:xfrm>
          <a:prstGeom prst="line">
            <a:avLst/>
          </a:prstGeom>
          <a:ln w="57150" cap="rnd">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683F469-DFC6-4EAD-9DA1-569CFC05F23C}"/>
              </a:ext>
            </a:extLst>
          </p:cNvPr>
          <p:cNvCxnSpPr>
            <a:cxnSpLocks/>
          </p:cNvCxnSpPr>
          <p:nvPr/>
        </p:nvCxnSpPr>
        <p:spPr>
          <a:xfrm flipH="1">
            <a:off x="8675807" y="6132186"/>
            <a:ext cx="939567" cy="0"/>
          </a:xfrm>
          <a:prstGeom prst="line">
            <a:avLst/>
          </a:prstGeom>
          <a:ln w="57150" cap="rnd">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6412388-E184-4974-B1D5-092C610B30AC}"/>
              </a:ext>
            </a:extLst>
          </p:cNvPr>
          <p:cNvSpPr/>
          <p:nvPr/>
        </p:nvSpPr>
        <p:spPr>
          <a:xfrm>
            <a:off x="9615373" y="5687625"/>
            <a:ext cx="914400" cy="914400"/>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err="1"/>
              <a:t>sPHENIX</a:t>
            </a:r>
            <a:r>
              <a:rPr lang="en-US" sz="1000"/>
              <a:t> Electronics Water</a:t>
            </a:r>
          </a:p>
          <a:p>
            <a:pPr algn="ctr"/>
            <a:r>
              <a:rPr lang="en-US" sz="1000"/>
              <a:t>15gpm at 85C</a:t>
            </a:r>
          </a:p>
          <a:p>
            <a:pPr algn="ctr"/>
            <a:r>
              <a:rPr lang="en-US" sz="1000"/>
              <a:t>Less at 68C</a:t>
            </a:r>
            <a:endParaRPr lang="en-US" sz="1100"/>
          </a:p>
        </p:txBody>
      </p:sp>
      <p:sp>
        <p:nvSpPr>
          <p:cNvPr id="159" name="TextBox 158">
            <a:extLst>
              <a:ext uri="{FF2B5EF4-FFF2-40B4-BE49-F238E27FC236}">
                <a16:creationId xmlns:a16="http://schemas.microsoft.com/office/drawing/2014/main" id="{0CCB6A60-8FF9-4CA3-B272-2F0D0F3057D6}"/>
              </a:ext>
            </a:extLst>
          </p:cNvPr>
          <p:cNvSpPr txBox="1"/>
          <p:nvPr/>
        </p:nvSpPr>
        <p:spPr>
          <a:xfrm>
            <a:off x="1582074" y="3281832"/>
            <a:ext cx="1423230" cy="1785104"/>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1100" dirty="0"/>
              <a:t>1.5”ID  </a:t>
            </a:r>
            <a:r>
              <a:rPr lang="en-US" sz="1100" dirty="0" err="1"/>
              <a:t>Tigerflex</a:t>
            </a:r>
            <a:r>
              <a:rPr lang="en-US" sz="1100" dirty="0"/>
              <a:t>® WH™ Series Liquid Suction Hose</a:t>
            </a:r>
          </a:p>
          <a:p>
            <a:r>
              <a:rPr lang="en-US" sz="1100" dirty="0"/>
              <a:t>-20C to 65C, </a:t>
            </a:r>
            <a:endParaRPr lang="en-US" sz="1100" dirty="0">
              <a:cs typeface="Calibri"/>
            </a:endParaRPr>
          </a:p>
          <a:p>
            <a:r>
              <a:rPr lang="en-US" sz="1100" dirty="0"/>
              <a:t>- 40 PSI rated</a:t>
            </a:r>
          </a:p>
          <a:p>
            <a:r>
              <a:rPr lang="en-US" sz="1100" dirty="0"/>
              <a:t> -24inHg (Full Vacuum) </a:t>
            </a:r>
            <a:endParaRPr lang="en-US" sz="1100" dirty="0">
              <a:cs typeface="Calibri"/>
            </a:endParaRPr>
          </a:p>
          <a:p>
            <a:r>
              <a:rPr lang="en-US" sz="1100" dirty="0"/>
              <a:t>  -</a:t>
            </a:r>
            <a:endParaRPr lang="en-US" dirty="0"/>
          </a:p>
          <a:p>
            <a:r>
              <a:rPr lang="en-US" sz="1100" dirty="0"/>
              <a:t>0.25psi drop over 90 Feet</a:t>
            </a:r>
            <a:endParaRPr lang="en-US" dirty="0">
              <a:cs typeface="Calibri"/>
            </a:endParaRPr>
          </a:p>
        </p:txBody>
      </p:sp>
      <p:pic>
        <p:nvPicPr>
          <p:cNvPr id="5122" name="Picture 2" descr="WH™ Series Standard Duty PVC Liquid Suction Hose">
            <a:extLst>
              <a:ext uri="{FF2B5EF4-FFF2-40B4-BE49-F238E27FC236}">
                <a16:creationId xmlns:a16="http://schemas.microsoft.com/office/drawing/2014/main" id="{C00ED7A5-2212-40F4-BAB3-6C9E0D5EA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029" y="1568147"/>
            <a:ext cx="853361" cy="644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089790-3EA9-4711-BD58-5CF1EF41897E}"/>
              </a:ext>
            </a:extLst>
          </p:cNvPr>
          <p:cNvSpPr txBox="1"/>
          <p:nvPr/>
        </p:nvSpPr>
        <p:spPr>
          <a:xfrm>
            <a:off x="4751694" y="1357321"/>
            <a:ext cx="651140" cy="369332"/>
          </a:xfrm>
          <a:prstGeom prst="rect">
            <a:avLst/>
          </a:prstGeom>
          <a:noFill/>
        </p:spPr>
        <p:txBody>
          <a:bodyPr wrap="none" rtlCol="0">
            <a:spAutoFit/>
          </a:bodyPr>
          <a:lstStyle/>
          <a:p>
            <a:r>
              <a:rPr lang="en-US"/>
              <a:t>1” ID</a:t>
            </a:r>
          </a:p>
        </p:txBody>
      </p:sp>
      <p:sp>
        <p:nvSpPr>
          <p:cNvPr id="4" name="Slide Number Placeholder 3">
            <a:extLst>
              <a:ext uri="{FF2B5EF4-FFF2-40B4-BE49-F238E27FC236}">
                <a16:creationId xmlns:a16="http://schemas.microsoft.com/office/drawing/2014/main" id="{34030D1F-2A65-489B-BE87-BA770739FFA0}"/>
              </a:ext>
            </a:extLst>
          </p:cNvPr>
          <p:cNvSpPr>
            <a:spLocks noGrp="1"/>
          </p:cNvSpPr>
          <p:nvPr>
            <p:ph type="sldNum" sz="quarter" idx="12"/>
          </p:nvPr>
        </p:nvSpPr>
        <p:spPr/>
        <p:txBody>
          <a:bodyPr/>
          <a:lstStyle/>
          <a:p>
            <a:fld id="{A9808970-6C3A-49B5-828F-514ED18210D3}" type="slidenum">
              <a:rPr lang="en-US" smtClean="0"/>
              <a:t>17</a:t>
            </a:fld>
            <a:endParaRPr lang="en-US"/>
          </a:p>
        </p:txBody>
      </p:sp>
      <p:sp>
        <p:nvSpPr>
          <p:cNvPr id="162" name="TextBox 161">
            <a:extLst>
              <a:ext uri="{FF2B5EF4-FFF2-40B4-BE49-F238E27FC236}">
                <a16:creationId xmlns:a16="http://schemas.microsoft.com/office/drawing/2014/main" id="{BA7C4455-9829-4264-AA41-CED4AA302D9E}"/>
              </a:ext>
            </a:extLst>
          </p:cNvPr>
          <p:cNvSpPr txBox="1"/>
          <p:nvPr/>
        </p:nvSpPr>
        <p:spPr>
          <a:xfrm>
            <a:off x="3389721" y="3181432"/>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90 Feet</a:t>
            </a:r>
          </a:p>
        </p:txBody>
      </p:sp>
      <p:sp>
        <p:nvSpPr>
          <p:cNvPr id="208" name="TextBox 207">
            <a:extLst>
              <a:ext uri="{FF2B5EF4-FFF2-40B4-BE49-F238E27FC236}">
                <a16:creationId xmlns:a16="http://schemas.microsoft.com/office/drawing/2014/main" id="{225EFD74-8FF4-4B2E-80D2-2FE469B191F3}"/>
              </a:ext>
            </a:extLst>
          </p:cNvPr>
          <p:cNvSpPr txBox="1"/>
          <p:nvPr/>
        </p:nvSpPr>
        <p:spPr>
          <a:xfrm>
            <a:off x="3168779" y="1353104"/>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90 Feet</a:t>
            </a:r>
          </a:p>
        </p:txBody>
      </p:sp>
      <p:sp>
        <p:nvSpPr>
          <p:cNvPr id="209" name="TextBox 208">
            <a:extLst>
              <a:ext uri="{FF2B5EF4-FFF2-40B4-BE49-F238E27FC236}">
                <a16:creationId xmlns:a16="http://schemas.microsoft.com/office/drawing/2014/main" id="{AF911BB0-E0D1-4267-90C8-7CBD1E3083D3}"/>
              </a:ext>
            </a:extLst>
          </p:cNvPr>
          <p:cNvSpPr txBox="1"/>
          <p:nvPr/>
        </p:nvSpPr>
        <p:spPr>
          <a:xfrm>
            <a:off x="5178077" y="30735"/>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40 Feet</a:t>
            </a:r>
          </a:p>
        </p:txBody>
      </p:sp>
      <p:sp>
        <p:nvSpPr>
          <p:cNvPr id="210" name="TextBox 209">
            <a:extLst>
              <a:ext uri="{FF2B5EF4-FFF2-40B4-BE49-F238E27FC236}">
                <a16:creationId xmlns:a16="http://schemas.microsoft.com/office/drawing/2014/main" id="{290E4184-4287-4438-BAE1-3CDC18421E8B}"/>
              </a:ext>
            </a:extLst>
          </p:cNvPr>
          <p:cNvSpPr txBox="1"/>
          <p:nvPr/>
        </p:nvSpPr>
        <p:spPr>
          <a:xfrm>
            <a:off x="5127081" y="1681952"/>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40 Feet</a:t>
            </a:r>
          </a:p>
        </p:txBody>
      </p:sp>
      <p:sp>
        <p:nvSpPr>
          <p:cNvPr id="211" name="TextBox 210">
            <a:extLst>
              <a:ext uri="{FF2B5EF4-FFF2-40B4-BE49-F238E27FC236}">
                <a16:creationId xmlns:a16="http://schemas.microsoft.com/office/drawing/2014/main" id="{774F66EE-4E9F-4868-A434-886B147CE2E5}"/>
              </a:ext>
            </a:extLst>
          </p:cNvPr>
          <p:cNvSpPr txBox="1"/>
          <p:nvPr/>
        </p:nvSpPr>
        <p:spPr>
          <a:xfrm>
            <a:off x="4789868" y="2167618"/>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40 Feet</a:t>
            </a:r>
          </a:p>
        </p:txBody>
      </p:sp>
      <p:sp>
        <p:nvSpPr>
          <p:cNvPr id="212" name="TextBox 211">
            <a:extLst>
              <a:ext uri="{FF2B5EF4-FFF2-40B4-BE49-F238E27FC236}">
                <a16:creationId xmlns:a16="http://schemas.microsoft.com/office/drawing/2014/main" id="{8D69E762-61C5-45B5-83C6-6D10326EB950}"/>
              </a:ext>
            </a:extLst>
          </p:cNvPr>
          <p:cNvSpPr txBox="1"/>
          <p:nvPr/>
        </p:nvSpPr>
        <p:spPr>
          <a:xfrm>
            <a:off x="5454143" y="3781843"/>
            <a:ext cx="532518" cy="2308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40 Feet</a:t>
            </a:r>
          </a:p>
        </p:txBody>
      </p:sp>
      <p:sp>
        <p:nvSpPr>
          <p:cNvPr id="214" name="TextBox 213">
            <a:extLst>
              <a:ext uri="{FF2B5EF4-FFF2-40B4-BE49-F238E27FC236}">
                <a16:creationId xmlns:a16="http://schemas.microsoft.com/office/drawing/2014/main" id="{8FA9DA78-CBE3-4262-926B-EFC5E4DC0956}"/>
              </a:ext>
            </a:extLst>
          </p:cNvPr>
          <p:cNvSpPr txBox="1"/>
          <p:nvPr/>
        </p:nvSpPr>
        <p:spPr>
          <a:xfrm>
            <a:off x="8552600" y="692070"/>
            <a:ext cx="532518"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90 Feet</a:t>
            </a:r>
          </a:p>
        </p:txBody>
      </p:sp>
      <p:sp>
        <p:nvSpPr>
          <p:cNvPr id="217" name="TextBox 216">
            <a:extLst>
              <a:ext uri="{FF2B5EF4-FFF2-40B4-BE49-F238E27FC236}">
                <a16:creationId xmlns:a16="http://schemas.microsoft.com/office/drawing/2014/main" id="{E0E8CF73-BFCA-489B-B2D0-4F2034385005}"/>
              </a:ext>
            </a:extLst>
          </p:cNvPr>
          <p:cNvSpPr txBox="1"/>
          <p:nvPr/>
        </p:nvSpPr>
        <p:spPr>
          <a:xfrm>
            <a:off x="7708734" y="3808287"/>
            <a:ext cx="532518"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90 Feet</a:t>
            </a:r>
          </a:p>
        </p:txBody>
      </p:sp>
      <p:sp>
        <p:nvSpPr>
          <p:cNvPr id="220" name="TextBox 219">
            <a:extLst>
              <a:ext uri="{FF2B5EF4-FFF2-40B4-BE49-F238E27FC236}">
                <a16:creationId xmlns:a16="http://schemas.microsoft.com/office/drawing/2014/main" id="{451F0204-183A-45FE-8E7C-942597510706}"/>
              </a:ext>
            </a:extLst>
          </p:cNvPr>
          <p:cNvSpPr txBox="1"/>
          <p:nvPr/>
        </p:nvSpPr>
        <p:spPr>
          <a:xfrm>
            <a:off x="6973585" y="1825440"/>
            <a:ext cx="527109" cy="2154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800"/>
              <a:t>40 Feet</a:t>
            </a:r>
          </a:p>
        </p:txBody>
      </p:sp>
      <p:sp>
        <p:nvSpPr>
          <p:cNvPr id="221" name="TextBox 220">
            <a:extLst>
              <a:ext uri="{FF2B5EF4-FFF2-40B4-BE49-F238E27FC236}">
                <a16:creationId xmlns:a16="http://schemas.microsoft.com/office/drawing/2014/main" id="{8C7D3FF5-0E7B-45C1-A8CB-D655F301FDE2}"/>
              </a:ext>
            </a:extLst>
          </p:cNvPr>
          <p:cNvSpPr txBox="1"/>
          <p:nvPr/>
        </p:nvSpPr>
        <p:spPr>
          <a:xfrm>
            <a:off x="6979338" y="9120"/>
            <a:ext cx="532518" cy="230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900"/>
              <a:t>40 Feet</a:t>
            </a:r>
          </a:p>
        </p:txBody>
      </p:sp>
      <p:sp>
        <p:nvSpPr>
          <p:cNvPr id="229" name="TextBox 228">
            <a:extLst>
              <a:ext uri="{FF2B5EF4-FFF2-40B4-BE49-F238E27FC236}">
                <a16:creationId xmlns:a16="http://schemas.microsoft.com/office/drawing/2014/main" id="{9512E251-3DDB-46D4-9715-5E36A5C2A281}"/>
              </a:ext>
            </a:extLst>
          </p:cNvPr>
          <p:cNvSpPr txBox="1"/>
          <p:nvPr/>
        </p:nvSpPr>
        <p:spPr>
          <a:xfrm>
            <a:off x="7140303" y="3611520"/>
            <a:ext cx="527109" cy="2154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800"/>
              <a:t>40 Feet</a:t>
            </a:r>
          </a:p>
        </p:txBody>
      </p:sp>
      <p:sp>
        <p:nvSpPr>
          <p:cNvPr id="230" name="TextBox 229">
            <a:extLst>
              <a:ext uri="{FF2B5EF4-FFF2-40B4-BE49-F238E27FC236}">
                <a16:creationId xmlns:a16="http://schemas.microsoft.com/office/drawing/2014/main" id="{2E23A999-8FB7-4261-A1A8-72168C580A59}"/>
              </a:ext>
            </a:extLst>
          </p:cNvPr>
          <p:cNvSpPr txBox="1"/>
          <p:nvPr/>
        </p:nvSpPr>
        <p:spPr>
          <a:xfrm>
            <a:off x="7293476" y="2295877"/>
            <a:ext cx="527109" cy="2154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800"/>
              <a:t>40 Feet</a:t>
            </a:r>
          </a:p>
        </p:txBody>
      </p:sp>
      <p:sp>
        <p:nvSpPr>
          <p:cNvPr id="231" name="TextBox 230">
            <a:extLst>
              <a:ext uri="{FF2B5EF4-FFF2-40B4-BE49-F238E27FC236}">
                <a16:creationId xmlns:a16="http://schemas.microsoft.com/office/drawing/2014/main" id="{16ECE4BD-9A38-4E08-91F9-7F76854C4A39}"/>
              </a:ext>
            </a:extLst>
          </p:cNvPr>
          <p:cNvSpPr txBox="1"/>
          <p:nvPr/>
        </p:nvSpPr>
        <p:spPr>
          <a:xfrm>
            <a:off x="8394475" y="1973352"/>
            <a:ext cx="910031" cy="144655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800"/>
              <a:t>1.0”ID  </a:t>
            </a:r>
            <a:r>
              <a:rPr lang="en-US" sz="800" err="1"/>
              <a:t>Tigerflex</a:t>
            </a:r>
            <a:r>
              <a:rPr lang="en-US" sz="800"/>
              <a:t>® WH™ Series Liquid Suction Hose</a:t>
            </a:r>
          </a:p>
          <a:p>
            <a:r>
              <a:rPr lang="en-US" sz="800"/>
              <a:t>-20C to 65C, </a:t>
            </a:r>
            <a:endParaRPr lang="en-US" sz="800">
              <a:cs typeface="Calibri"/>
            </a:endParaRPr>
          </a:p>
          <a:p>
            <a:r>
              <a:rPr lang="en-US" sz="800"/>
              <a:t>- 45 PSI rated</a:t>
            </a:r>
          </a:p>
          <a:p>
            <a:r>
              <a:rPr lang="en-US" sz="800"/>
              <a:t> -24inHg (Full Vacuum) </a:t>
            </a:r>
            <a:endParaRPr lang="en-US" sz="800">
              <a:cs typeface="Calibri"/>
            </a:endParaRPr>
          </a:p>
          <a:p>
            <a:r>
              <a:rPr lang="en-US" sz="800"/>
              <a:t>  -</a:t>
            </a:r>
          </a:p>
          <a:p>
            <a:r>
              <a:rPr lang="en-US" sz="800"/>
              <a:t>0.20psi drop over 40 Feet</a:t>
            </a:r>
            <a:endParaRPr lang="en-US" sz="800">
              <a:cs typeface="Calibri"/>
            </a:endParaRPr>
          </a:p>
        </p:txBody>
      </p:sp>
      <p:pic>
        <p:nvPicPr>
          <p:cNvPr id="232" name="Picture 2" descr="WH™ Series Standard Duty PVC Liquid Suction Hose">
            <a:extLst>
              <a:ext uri="{FF2B5EF4-FFF2-40B4-BE49-F238E27FC236}">
                <a16:creationId xmlns:a16="http://schemas.microsoft.com/office/drawing/2014/main" id="{AA1B1020-40CE-42F2-B56D-570EBD3A75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6605" y="1378298"/>
            <a:ext cx="670024" cy="5058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96A2905-400B-4FC8-B5DB-5A45E8ECD0AC}"/>
              </a:ext>
            </a:extLst>
          </p:cNvPr>
          <p:cNvSpPr txBox="1"/>
          <p:nvPr/>
        </p:nvSpPr>
        <p:spPr>
          <a:xfrm>
            <a:off x="9438341" y="2724783"/>
            <a:ext cx="126534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a:t>90 foot</a:t>
            </a:r>
            <a:r>
              <a:rPr lang="en-US" sz="1200">
                <a:sym typeface="Wingdings" panose="05000000000000000000" pitchFamily="2" charset="2"/>
              </a:rPr>
              <a:t></a:t>
            </a:r>
            <a:r>
              <a:rPr lang="en-US" sz="1200"/>
              <a:t>1.5” ID</a:t>
            </a:r>
          </a:p>
          <a:p>
            <a:r>
              <a:rPr lang="en-US" sz="1200"/>
              <a:t>40 foot </a:t>
            </a:r>
            <a:r>
              <a:rPr lang="en-US" sz="1200">
                <a:sym typeface="Wingdings" panose="05000000000000000000" pitchFamily="2" charset="2"/>
              </a:rPr>
              <a:t></a:t>
            </a:r>
            <a:r>
              <a:rPr lang="en-US" sz="1200"/>
              <a:t>1.0”ID</a:t>
            </a:r>
          </a:p>
        </p:txBody>
      </p:sp>
      <p:cxnSp>
        <p:nvCxnSpPr>
          <p:cNvPr id="11" name="Straight Arrow Connector 10">
            <a:extLst>
              <a:ext uri="{FF2B5EF4-FFF2-40B4-BE49-F238E27FC236}">
                <a16:creationId xmlns:a16="http://schemas.microsoft.com/office/drawing/2014/main" id="{342F07DA-BCF3-49C2-9605-496B15647B23}"/>
              </a:ext>
            </a:extLst>
          </p:cNvPr>
          <p:cNvCxnSpPr>
            <a:stCxn id="173" idx="0"/>
            <a:endCxn id="173" idx="0"/>
          </p:cNvCxnSpPr>
          <p:nvPr/>
        </p:nvCxnSpPr>
        <p:spPr>
          <a:xfrm>
            <a:off x="5016241" y="310762"/>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E1DFA3F-E6F5-4968-A22A-DAA5111DB0B1}"/>
              </a:ext>
            </a:extLst>
          </p:cNvPr>
          <p:cNvCxnSpPr>
            <a:cxnSpLocks/>
            <a:endCxn id="173" idx="2"/>
          </p:cNvCxnSpPr>
          <p:nvPr/>
        </p:nvCxnSpPr>
        <p:spPr>
          <a:xfrm>
            <a:off x="4195411" y="108206"/>
            <a:ext cx="704427" cy="148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B389CC4-6BB1-4076-990D-4D90F1CC8D7E}"/>
              </a:ext>
            </a:extLst>
          </p:cNvPr>
          <p:cNvSpPr txBox="1"/>
          <p:nvPr/>
        </p:nvSpPr>
        <p:spPr>
          <a:xfrm>
            <a:off x="3652162" y="58382"/>
            <a:ext cx="74634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900" b="1"/>
              <a:t>Ball Valve 1” ID</a:t>
            </a:r>
          </a:p>
        </p:txBody>
      </p:sp>
      <p:pic>
        <p:nvPicPr>
          <p:cNvPr id="213" name="Picture 212">
            <a:extLst>
              <a:ext uri="{FF2B5EF4-FFF2-40B4-BE49-F238E27FC236}">
                <a16:creationId xmlns:a16="http://schemas.microsoft.com/office/drawing/2014/main" id="{0B8456A8-CDF6-4F5A-B846-BCE8C5D5EEF7}"/>
              </a:ext>
            </a:extLst>
          </p:cNvPr>
          <p:cNvPicPr>
            <a:picLocks noChangeAspect="1"/>
          </p:cNvPicPr>
          <p:nvPr/>
        </p:nvPicPr>
        <p:blipFill>
          <a:blip r:embed="rId8"/>
          <a:stretch>
            <a:fillRect/>
          </a:stretch>
        </p:blipFill>
        <p:spPr>
          <a:xfrm flipH="1">
            <a:off x="6891375" y="283053"/>
            <a:ext cx="163263" cy="216929"/>
          </a:xfrm>
          <a:prstGeom prst="rect">
            <a:avLst/>
          </a:prstGeom>
        </p:spPr>
      </p:pic>
      <p:pic>
        <p:nvPicPr>
          <p:cNvPr id="219" name="Picture 218">
            <a:extLst>
              <a:ext uri="{FF2B5EF4-FFF2-40B4-BE49-F238E27FC236}">
                <a16:creationId xmlns:a16="http://schemas.microsoft.com/office/drawing/2014/main" id="{392827E8-B376-499E-8E34-67D6605559C1}"/>
              </a:ext>
            </a:extLst>
          </p:cNvPr>
          <p:cNvPicPr>
            <a:picLocks noChangeAspect="1"/>
          </p:cNvPicPr>
          <p:nvPr/>
        </p:nvPicPr>
        <p:blipFill>
          <a:blip r:embed="rId8"/>
          <a:stretch>
            <a:fillRect/>
          </a:stretch>
        </p:blipFill>
        <p:spPr>
          <a:xfrm flipH="1">
            <a:off x="5835417" y="1212838"/>
            <a:ext cx="163263" cy="216929"/>
          </a:xfrm>
          <a:prstGeom prst="rect">
            <a:avLst/>
          </a:prstGeom>
        </p:spPr>
      </p:pic>
      <p:pic>
        <p:nvPicPr>
          <p:cNvPr id="233" name="Picture 232">
            <a:extLst>
              <a:ext uri="{FF2B5EF4-FFF2-40B4-BE49-F238E27FC236}">
                <a16:creationId xmlns:a16="http://schemas.microsoft.com/office/drawing/2014/main" id="{D13180A5-2C97-48F0-9276-085C807CEE05}"/>
              </a:ext>
            </a:extLst>
          </p:cNvPr>
          <p:cNvPicPr>
            <a:picLocks noChangeAspect="1"/>
          </p:cNvPicPr>
          <p:nvPr/>
        </p:nvPicPr>
        <p:blipFill>
          <a:blip r:embed="rId8"/>
          <a:stretch>
            <a:fillRect/>
          </a:stretch>
        </p:blipFill>
        <p:spPr>
          <a:xfrm flipH="1">
            <a:off x="6923722" y="3224585"/>
            <a:ext cx="234493" cy="311573"/>
          </a:xfrm>
          <a:prstGeom prst="rect">
            <a:avLst/>
          </a:prstGeom>
        </p:spPr>
      </p:pic>
      <p:pic>
        <p:nvPicPr>
          <p:cNvPr id="235" name="Picture 234">
            <a:extLst>
              <a:ext uri="{FF2B5EF4-FFF2-40B4-BE49-F238E27FC236}">
                <a16:creationId xmlns:a16="http://schemas.microsoft.com/office/drawing/2014/main" id="{8E9E897A-AFE0-4E1E-A851-C29EB5BF7B23}"/>
              </a:ext>
            </a:extLst>
          </p:cNvPr>
          <p:cNvPicPr>
            <a:picLocks noChangeAspect="1"/>
          </p:cNvPicPr>
          <p:nvPr/>
        </p:nvPicPr>
        <p:blipFill>
          <a:blip r:embed="rId8"/>
          <a:stretch>
            <a:fillRect/>
          </a:stretch>
        </p:blipFill>
        <p:spPr>
          <a:xfrm flipH="1">
            <a:off x="5893300" y="2372719"/>
            <a:ext cx="163263" cy="216929"/>
          </a:xfrm>
          <a:prstGeom prst="rect">
            <a:avLst/>
          </a:prstGeom>
        </p:spPr>
      </p:pic>
      <p:pic>
        <p:nvPicPr>
          <p:cNvPr id="218" name="Picture 2" descr="Thermal Flow Sensors">
            <a:extLst>
              <a:ext uri="{FF2B5EF4-FFF2-40B4-BE49-F238E27FC236}">
                <a16:creationId xmlns:a16="http://schemas.microsoft.com/office/drawing/2014/main" id="{946FFD80-E1A6-477E-9352-2D2A2D4A4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252" y="2915932"/>
            <a:ext cx="370722" cy="370722"/>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 descr="Thermal Flow Sensors">
            <a:extLst>
              <a:ext uri="{FF2B5EF4-FFF2-40B4-BE49-F238E27FC236}">
                <a16:creationId xmlns:a16="http://schemas.microsoft.com/office/drawing/2014/main" id="{8C7BB2DE-E3CC-476B-9DB0-DF695E9EC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445" y="342269"/>
            <a:ext cx="370722" cy="370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3846DC-0539-4794-A550-CF602EDDC438}"/>
              </a:ext>
            </a:extLst>
          </p:cNvPr>
          <p:cNvSpPr txBox="1"/>
          <p:nvPr/>
        </p:nvSpPr>
        <p:spPr>
          <a:xfrm>
            <a:off x="3241408" y="2219906"/>
            <a:ext cx="1068306" cy="369332"/>
          </a:xfrm>
          <a:prstGeom prst="rect">
            <a:avLst/>
          </a:prstGeom>
          <a:noFill/>
        </p:spPr>
        <p:txBody>
          <a:bodyPr wrap="none" rtlCol="0">
            <a:spAutoFit/>
          </a:bodyPr>
          <a:lstStyle/>
          <a:p>
            <a:r>
              <a:rPr lang="en-US" dirty="0"/>
              <a:t>Poly Core</a:t>
            </a:r>
          </a:p>
        </p:txBody>
      </p:sp>
      <p:sp>
        <p:nvSpPr>
          <p:cNvPr id="10" name="TextBox 9">
            <a:extLst>
              <a:ext uri="{FF2B5EF4-FFF2-40B4-BE49-F238E27FC236}">
                <a16:creationId xmlns:a16="http://schemas.microsoft.com/office/drawing/2014/main" id="{938299D0-9047-4408-B7BA-18BE523D4F5A}"/>
              </a:ext>
            </a:extLst>
          </p:cNvPr>
          <p:cNvSpPr txBox="1"/>
          <p:nvPr/>
        </p:nvSpPr>
        <p:spPr>
          <a:xfrm>
            <a:off x="6243854" y="3534261"/>
            <a:ext cx="800219" cy="246221"/>
          </a:xfrm>
          <a:prstGeom prst="rect">
            <a:avLst/>
          </a:prstGeom>
          <a:noFill/>
        </p:spPr>
        <p:txBody>
          <a:bodyPr wrap="none" rtlCol="0">
            <a:spAutoFit/>
          </a:bodyPr>
          <a:lstStyle/>
          <a:p>
            <a:r>
              <a:rPr lang="en-US" sz="1000" err="1"/>
              <a:t>FlowSetters</a:t>
            </a:r>
            <a:endParaRPr lang="en-US" sz="1000"/>
          </a:p>
        </p:txBody>
      </p:sp>
      <p:sp>
        <p:nvSpPr>
          <p:cNvPr id="239" name="TextBox 238">
            <a:extLst>
              <a:ext uri="{FF2B5EF4-FFF2-40B4-BE49-F238E27FC236}">
                <a16:creationId xmlns:a16="http://schemas.microsoft.com/office/drawing/2014/main" id="{560126A4-D403-4EC6-B4DE-57AF5072B4AE}"/>
              </a:ext>
            </a:extLst>
          </p:cNvPr>
          <p:cNvSpPr txBox="1"/>
          <p:nvPr/>
        </p:nvSpPr>
        <p:spPr>
          <a:xfrm>
            <a:off x="6903058" y="507786"/>
            <a:ext cx="800219" cy="246221"/>
          </a:xfrm>
          <a:prstGeom prst="rect">
            <a:avLst/>
          </a:prstGeom>
          <a:noFill/>
        </p:spPr>
        <p:txBody>
          <a:bodyPr wrap="none" rtlCol="0">
            <a:spAutoFit/>
          </a:bodyPr>
          <a:lstStyle/>
          <a:p>
            <a:r>
              <a:rPr lang="en-US" sz="1000" err="1"/>
              <a:t>FlowSetters</a:t>
            </a:r>
            <a:endParaRPr lang="en-US" sz="1000"/>
          </a:p>
        </p:txBody>
      </p:sp>
      <p:sp>
        <p:nvSpPr>
          <p:cNvPr id="15" name="TextBox 14">
            <a:extLst>
              <a:ext uri="{FF2B5EF4-FFF2-40B4-BE49-F238E27FC236}">
                <a16:creationId xmlns:a16="http://schemas.microsoft.com/office/drawing/2014/main" id="{FAE36237-B537-1F22-CC9A-79E99E97B1D9}"/>
              </a:ext>
            </a:extLst>
          </p:cNvPr>
          <p:cNvSpPr txBox="1"/>
          <p:nvPr/>
        </p:nvSpPr>
        <p:spPr>
          <a:xfrm rot="16200000">
            <a:off x="-1329837" y="2281265"/>
            <a:ext cx="4548938" cy="769441"/>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4400" dirty="0"/>
              <a:t>FROM TPC REVIEW</a:t>
            </a:r>
          </a:p>
        </p:txBody>
      </p:sp>
      <p:sp>
        <p:nvSpPr>
          <p:cNvPr id="241" name="TextBox 240">
            <a:extLst>
              <a:ext uri="{FF2B5EF4-FFF2-40B4-BE49-F238E27FC236}">
                <a16:creationId xmlns:a16="http://schemas.microsoft.com/office/drawing/2014/main" id="{5EB61F76-210E-C557-48C3-6CD6B04B08C4}"/>
              </a:ext>
            </a:extLst>
          </p:cNvPr>
          <p:cNvSpPr txBox="1"/>
          <p:nvPr/>
        </p:nvSpPr>
        <p:spPr>
          <a:xfrm rot="5400000">
            <a:off x="9192395" y="2505099"/>
            <a:ext cx="4548938" cy="769441"/>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4400" dirty="0"/>
              <a:t>FROM TPC REVIEW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B9AFC8-7345-4C53-95F0-40711DAD04E1}"/>
              </a:ext>
            </a:extLst>
          </p:cNvPr>
          <p:cNvPicPr>
            <a:picLocks noChangeAspect="1"/>
          </p:cNvPicPr>
          <p:nvPr/>
        </p:nvPicPr>
        <p:blipFill rotWithShape="1">
          <a:blip r:embed="rId2"/>
          <a:srcRect t="1" b="1401"/>
          <a:stretch/>
        </p:blipFill>
        <p:spPr>
          <a:xfrm>
            <a:off x="1790282" y="316086"/>
            <a:ext cx="5877428" cy="5917345"/>
          </a:xfrm>
          <a:prstGeom prst="rect">
            <a:avLst/>
          </a:prstGeom>
        </p:spPr>
      </p:pic>
      <p:sp>
        <p:nvSpPr>
          <p:cNvPr id="2" name="Title 1">
            <a:extLst>
              <a:ext uri="{FF2B5EF4-FFF2-40B4-BE49-F238E27FC236}">
                <a16:creationId xmlns:a16="http://schemas.microsoft.com/office/drawing/2014/main" id="{79C604A1-66CE-4CDD-9BB1-14E3177982E3}"/>
              </a:ext>
            </a:extLst>
          </p:cNvPr>
          <p:cNvSpPr>
            <a:spLocks noGrp="1"/>
          </p:cNvSpPr>
          <p:nvPr>
            <p:ph type="title"/>
          </p:nvPr>
        </p:nvSpPr>
        <p:spPr>
          <a:xfrm>
            <a:off x="7748089" y="49487"/>
            <a:ext cx="7886700" cy="1325563"/>
          </a:xfrm>
        </p:spPr>
        <p:txBody>
          <a:bodyPr/>
          <a:lstStyle/>
          <a:p>
            <a:r>
              <a:rPr lang="en-US" err="1"/>
              <a:t>Chilldyne</a:t>
            </a:r>
            <a:endParaRPr lang="en-US"/>
          </a:p>
        </p:txBody>
      </p:sp>
      <p:sp>
        <p:nvSpPr>
          <p:cNvPr id="3" name="Content Placeholder 2">
            <a:extLst>
              <a:ext uri="{FF2B5EF4-FFF2-40B4-BE49-F238E27FC236}">
                <a16:creationId xmlns:a16="http://schemas.microsoft.com/office/drawing/2014/main" id="{9F1277B4-4245-410B-85B0-BC35328A25B7}"/>
              </a:ext>
            </a:extLst>
          </p:cNvPr>
          <p:cNvSpPr>
            <a:spLocks noGrp="1"/>
          </p:cNvSpPr>
          <p:nvPr>
            <p:ph idx="1"/>
          </p:nvPr>
        </p:nvSpPr>
        <p:spPr>
          <a:xfrm>
            <a:off x="5413238" y="170092"/>
            <a:ext cx="2496977" cy="534721"/>
          </a:xfrm>
        </p:spPr>
        <p:txBody>
          <a:bodyPr/>
          <a:lstStyle/>
          <a:p>
            <a:pPr fontAlgn="base"/>
            <a:r>
              <a:rPr lang="en-US" b="1"/>
              <a:t>CF-CDU300</a:t>
            </a:r>
          </a:p>
        </p:txBody>
      </p:sp>
      <p:sp>
        <p:nvSpPr>
          <p:cNvPr id="7" name="Footer Placeholder 6">
            <a:extLst>
              <a:ext uri="{FF2B5EF4-FFF2-40B4-BE49-F238E27FC236}">
                <a16:creationId xmlns:a16="http://schemas.microsoft.com/office/drawing/2014/main" id="{5B7E3B6A-852E-43E3-9792-D2E37FD609C2}"/>
              </a:ext>
            </a:extLst>
          </p:cNvPr>
          <p:cNvSpPr>
            <a:spLocks noGrp="1"/>
          </p:cNvSpPr>
          <p:nvPr>
            <p:ph type="ftr" sz="quarter" idx="11"/>
          </p:nvPr>
        </p:nvSpPr>
        <p:spPr/>
        <p:txBody>
          <a:bodyPr/>
          <a:lstStyle/>
          <a:p>
            <a:r>
              <a:rPr lang="en-US"/>
              <a:t>TPOT Technical Review</a:t>
            </a:r>
          </a:p>
        </p:txBody>
      </p:sp>
      <p:sp>
        <p:nvSpPr>
          <p:cNvPr id="8" name="Slide Number Placeholder 7">
            <a:extLst>
              <a:ext uri="{FF2B5EF4-FFF2-40B4-BE49-F238E27FC236}">
                <a16:creationId xmlns:a16="http://schemas.microsoft.com/office/drawing/2014/main" id="{E6A62C43-FA5F-45CB-A64F-DE43D66FD819}"/>
              </a:ext>
            </a:extLst>
          </p:cNvPr>
          <p:cNvSpPr>
            <a:spLocks noGrp="1"/>
          </p:cNvSpPr>
          <p:nvPr>
            <p:ph type="sldNum" sz="quarter" idx="12"/>
          </p:nvPr>
        </p:nvSpPr>
        <p:spPr/>
        <p:txBody>
          <a:bodyPr/>
          <a:lstStyle/>
          <a:p>
            <a:fld id="{A9808970-6C3A-49B5-828F-514ED18210D3}" type="slidenum">
              <a:rPr lang="en-US" smtClean="0"/>
              <a:t>18</a:t>
            </a:fld>
            <a:endParaRPr lang="en-US"/>
          </a:p>
        </p:txBody>
      </p:sp>
      <p:sp>
        <p:nvSpPr>
          <p:cNvPr id="5" name="Date Placeholder 4">
            <a:extLst>
              <a:ext uri="{FF2B5EF4-FFF2-40B4-BE49-F238E27FC236}">
                <a16:creationId xmlns:a16="http://schemas.microsoft.com/office/drawing/2014/main" id="{01B553E8-B290-4263-9BB2-B3B975555D7D}"/>
              </a:ext>
            </a:extLst>
          </p:cNvPr>
          <p:cNvSpPr>
            <a:spLocks noGrp="1"/>
          </p:cNvSpPr>
          <p:nvPr>
            <p:ph type="dt" sz="half" idx="10"/>
          </p:nvPr>
        </p:nvSpPr>
        <p:spPr/>
        <p:txBody>
          <a:bodyPr/>
          <a:lstStyle/>
          <a:p>
            <a:r>
              <a:rPr lang="en-US"/>
              <a:t>2022-07-20</a:t>
            </a:r>
          </a:p>
        </p:txBody>
      </p:sp>
      <p:sp>
        <p:nvSpPr>
          <p:cNvPr id="10" name="TextBox 9">
            <a:extLst>
              <a:ext uri="{FF2B5EF4-FFF2-40B4-BE49-F238E27FC236}">
                <a16:creationId xmlns:a16="http://schemas.microsoft.com/office/drawing/2014/main" id="{CB48F4C6-C9A0-4E87-8432-46CECA76BE97}"/>
              </a:ext>
            </a:extLst>
          </p:cNvPr>
          <p:cNvSpPr txBox="1"/>
          <p:nvPr/>
        </p:nvSpPr>
        <p:spPr>
          <a:xfrm>
            <a:off x="6608676" y="1497858"/>
            <a:ext cx="2475384" cy="27699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We run at 12kWatts-  Delta T &lt; 1-2C</a:t>
            </a:r>
          </a:p>
        </p:txBody>
      </p:sp>
      <p:sp>
        <p:nvSpPr>
          <p:cNvPr id="12" name="TextBox 11">
            <a:extLst>
              <a:ext uri="{FF2B5EF4-FFF2-40B4-BE49-F238E27FC236}">
                <a16:creationId xmlns:a16="http://schemas.microsoft.com/office/drawing/2014/main" id="{F21F6932-80CF-4BB2-B9A2-236DE830D93F}"/>
              </a:ext>
            </a:extLst>
          </p:cNvPr>
          <p:cNvSpPr txBox="1"/>
          <p:nvPr/>
        </p:nvSpPr>
        <p:spPr>
          <a:xfrm>
            <a:off x="6704324" y="2014359"/>
            <a:ext cx="2800589" cy="27699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120 lpm at 3psi with Temp rise of 2C</a:t>
            </a:r>
          </a:p>
        </p:txBody>
      </p:sp>
      <p:sp>
        <p:nvSpPr>
          <p:cNvPr id="13" name="TextBox 12">
            <a:extLst>
              <a:ext uri="{FF2B5EF4-FFF2-40B4-BE49-F238E27FC236}">
                <a16:creationId xmlns:a16="http://schemas.microsoft.com/office/drawing/2014/main" id="{5E1B62DC-7126-4BF6-A5F1-21D8838AA2AE}"/>
              </a:ext>
            </a:extLst>
          </p:cNvPr>
          <p:cNvSpPr txBox="1"/>
          <p:nvPr/>
        </p:nvSpPr>
        <p:spPr>
          <a:xfrm>
            <a:off x="6866927" y="2645640"/>
            <a:ext cx="2475384" cy="46166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On Board Remote monitoring and control. </a:t>
            </a:r>
            <a:endParaRPr lang="en-US"/>
          </a:p>
        </p:txBody>
      </p:sp>
      <p:sp>
        <p:nvSpPr>
          <p:cNvPr id="15" name="TextBox 14">
            <a:extLst>
              <a:ext uri="{FF2B5EF4-FFF2-40B4-BE49-F238E27FC236}">
                <a16:creationId xmlns:a16="http://schemas.microsoft.com/office/drawing/2014/main" id="{BC733568-279F-48F2-B14B-31569DD18D58}"/>
              </a:ext>
            </a:extLst>
          </p:cNvPr>
          <p:cNvSpPr txBox="1"/>
          <p:nvPr/>
        </p:nvSpPr>
        <p:spPr>
          <a:xfrm>
            <a:off x="6866926" y="3592560"/>
            <a:ext cx="2475384" cy="64633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Use a traditional chiller to control temperature below ECW—See later slide</a:t>
            </a:r>
          </a:p>
        </p:txBody>
      </p:sp>
    </p:spTree>
    <p:extLst>
      <p:ext uri="{BB962C8B-B14F-4D97-AF65-F5344CB8AC3E}">
        <p14:creationId xmlns:p14="http://schemas.microsoft.com/office/powerpoint/2010/main" val="3973939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FB5D8A-CBA7-4139-9EAB-84FFB3269654}"/>
              </a:ext>
            </a:extLst>
          </p:cNvPr>
          <p:cNvPicPr>
            <a:picLocks noChangeAspect="1"/>
          </p:cNvPicPr>
          <p:nvPr/>
        </p:nvPicPr>
        <p:blipFill>
          <a:blip r:embed="rId2"/>
          <a:stretch>
            <a:fillRect/>
          </a:stretch>
        </p:blipFill>
        <p:spPr>
          <a:xfrm>
            <a:off x="10232855" y="170024"/>
            <a:ext cx="1790700" cy="3171825"/>
          </a:xfrm>
          <a:prstGeom prst="rect">
            <a:avLst/>
          </a:prstGeom>
        </p:spPr>
      </p:pic>
      <p:pic>
        <p:nvPicPr>
          <p:cNvPr id="7" name="Picture 6">
            <a:extLst>
              <a:ext uri="{FF2B5EF4-FFF2-40B4-BE49-F238E27FC236}">
                <a16:creationId xmlns:a16="http://schemas.microsoft.com/office/drawing/2014/main" id="{39888204-A3FA-4F0F-9D55-81CC824A6EBD}"/>
              </a:ext>
            </a:extLst>
          </p:cNvPr>
          <p:cNvPicPr>
            <a:picLocks noChangeAspect="1"/>
          </p:cNvPicPr>
          <p:nvPr/>
        </p:nvPicPr>
        <p:blipFill>
          <a:blip r:embed="rId3"/>
          <a:stretch>
            <a:fillRect/>
          </a:stretch>
        </p:blipFill>
        <p:spPr>
          <a:xfrm>
            <a:off x="10310379" y="3429000"/>
            <a:ext cx="1472113" cy="1032597"/>
          </a:xfrm>
          <a:prstGeom prst="rect">
            <a:avLst/>
          </a:prstGeom>
        </p:spPr>
      </p:pic>
      <p:pic>
        <p:nvPicPr>
          <p:cNvPr id="9" name="Picture 8">
            <a:extLst>
              <a:ext uri="{FF2B5EF4-FFF2-40B4-BE49-F238E27FC236}">
                <a16:creationId xmlns:a16="http://schemas.microsoft.com/office/drawing/2014/main" id="{80B36225-FCFF-4DEB-BFDE-60EBB8DFC837}"/>
              </a:ext>
            </a:extLst>
          </p:cNvPr>
          <p:cNvPicPr>
            <a:picLocks noChangeAspect="1"/>
          </p:cNvPicPr>
          <p:nvPr/>
        </p:nvPicPr>
        <p:blipFill>
          <a:blip r:embed="rId4"/>
          <a:stretch>
            <a:fillRect/>
          </a:stretch>
        </p:blipFill>
        <p:spPr>
          <a:xfrm>
            <a:off x="1110507" y="2189497"/>
            <a:ext cx="3653148" cy="3545033"/>
          </a:xfrm>
          <a:prstGeom prst="rect">
            <a:avLst/>
          </a:prstGeom>
        </p:spPr>
      </p:pic>
      <p:pic>
        <p:nvPicPr>
          <p:cNvPr id="11" name="Picture 10">
            <a:extLst>
              <a:ext uri="{FF2B5EF4-FFF2-40B4-BE49-F238E27FC236}">
                <a16:creationId xmlns:a16="http://schemas.microsoft.com/office/drawing/2014/main" id="{1A6B1EEF-FFA4-455C-8145-7823883AE095}"/>
              </a:ext>
            </a:extLst>
          </p:cNvPr>
          <p:cNvPicPr>
            <a:picLocks noChangeAspect="1"/>
          </p:cNvPicPr>
          <p:nvPr/>
        </p:nvPicPr>
        <p:blipFill>
          <a:blip r:embed="rId5"/>
          <a:stretch>
            <a:fillRect/>
          </a:stretch>
        </p:blipFill>
        <p:spPr>
          <a:xfrm>
            <a:off x="5855908" y="2137977"/>
            <a:ext cx="3579236" cy="3508414"/>
          </a:xfrm>
          <a:prstGeom prst="rect">
            <a:avLst/>
          </a:prstGeom>
        </p:spPr>
      </p:pic>
      <p:pic>
        <p:nvPicPr>
          <p:cNvPr id="8" name="Picture 7">
            <a:extLst>
              <a:ext uri="{FF2B5EF4-FFF2-40B4-BE49-F238E27FC236}">
                <a16:creationId xmlns:a16="http://schemas.microsoft.com/office/drawing/2014/main" id="{050A7B9F-E1DC-4CBA-B920-C40E7EEF1988}"/>
              </a:ext>
            </a:extLst>
          </p:cNvPr>
          <p:cNvPicPr>
            <a:picLocks noChangeAspect="1"/>
          </p:cNvPicPr>
          <p:nvPr/>
        </p:nvPicPr>
        <p:blipFill>
          <a:blip r:embed="rId6"/>
          <a:stretch>
            <a:fillRect/>
          </a:stretch>
        </p:blipFill>
        <p:spPr>
          <a:xfrm>
            <a:off x="383598" y="667513"/>
            <a:ext cx="4596991" cy="1146660"/>
          </a:xfrm>
          <a:prstGeom prst="rect">
            <a:avLst/>
          </a:prstGeom>
        </p:spPr>
      </p:pic>
      <p:pic>
        <p:nvPicPr>
          <p:cNvPr id="14" name="Picture 13">
            <a:extLst>
              <a:ext uri="{FF2B5EF4-FFF2-40B4-BE49-F238E27FC236}">
                <a16:creationId xmlns:a16="http://schemas.microsoft.com/office/drawing/2014/main" id="{E05D9FD1-B53D-4605-9715-B8B2C1104CDB}"/>
              </a:ext>
            </a:extLst>
          </p:cNvPr>
          <p:cNvPicPr>
            <a:picLocks noChangeAspect="1"/>
          </p:cNvPicPr>
          <p:nvPr/>
        </p:nvPicPr>
        <p:blipFill>
          <a:blip r:embed="rId7"/>
          <a:stretch>
            <a:fillRect/>
          </a:stretch>
        </p:blipFill>
        <p:spPr>
          <a:xfrm>
            <a:off x="5411806" y="667513"/>
            <a:ext cx="4629867" cy="1146660"/>
          </a:xfrm>
          <a:prstGeom prst="rect">
            <a:avLst/>
          </a:prstGeom>
        </p:spPr>
      </p:pic>
      <p:sp>
        <p:nvSpPr>
          <p:cNvPr id="2" name="TextBox 1">
            <a:extLst>
              <a:ext uri="{FF2B5EF4-FFF2-40B4-BE49-F238E27FC236}">
                <a16:creationId xmlns:a16="http://schemas.microsoft.com/office/drawing/2014/main" id="{B570A6C0-E88C-4DDD-98F5-841ECE67CB4A}"/>
              </a:ext>
            </a:extLst>
          </p:cNvPr>
          <p:cNvSpPr txBox="1"/>
          <p:nvPr/>
        </p:nvSpPr>
        <p:spPr>
          <a:xfrm>
            <a:off x="4380107" y="1791409"/>
            <a:ext cx="1879489" cy="369332"/>
          </a:xfrm>
          <a:prstGeom prst="rect">
            <a:avLst/>
          </a:prstGeom>
          <a:noFill/>
        </p:spPr>
        <p:txBody>
          <a:bodyPr wrap="none" rtlCol="0">
            <a:spAutoFit/>
          </a:bodyPr>
          <a:lstStyle/>
          <a:p>
            <a:r>
              <a:rPr lang="en-US" dirty="0"/>
              <a:t>Flow set to 50ccm</a:t>
            </a:r>
          </a:p>
        </p:txBody>
      </p:sp>
      <p:sp>
        <p:nvSpPr>
          <p:cNvPr id="15" name="TextBox 14">
            <a:extLst>
              <a:ext uri="{FF2B5EF4-FFF2-40B4-BE49-F238E27FC236}">
                <a16:creationId xmlns:a16="http://schemas.microsoft.com/office/drawing/2014/main" id="{3FFB8BF5-1272-925A-5360-05E583CD97B0}"/>
              </a:ext>
            </a:extLst>
          </p:cNvPr>
          <p:cNvSpPr txBox="1"/>
          <p:nvPr/>
        </p:nvSpPr>
        <p:spPr>
          <a:xfrm>
            <a:off x="7748615" y="6164163"/>
            <a:ext cx="2069990" cy="369332"/>
          </a:xfrm>
          <a:prstGeom prst="rect">
            <a:avLst/>
          </a:prstGeom>
          <a:noFill/>
        </p:spPr>
        <p:txBody>
          <a:bodyPr wrap="none" rtlCol="0">
            <a:spAutoFit/>
          </a:bodyPr>
          <a:lstStyle/>
          <a:p>
            <a:r>
              <a:rPr lang="en-US" dirty="0"/>
              <a:t>Input Cooling Water</a:t>
            </a:r>
          </a:p>
        </p:txBody>
      </p:sp>
      <p:sp>
        <p:nvSpPr>
          <p:cNvPr id="16" name="TextBox 15">
            <a:extLst>
              <a:ext uri="{FF2B5EF4-FFF2-40B4-BE49-F238E27FC236}">
                <a16:creationId xmlns:a16="http://schemas.microsoft.com/office/drawing/2014/main" id="{6DEE284D-AD9A-28CA-86DD-9A0A94C48731}"/>
              </a:ext>
            </a:extLst>
          </p:cNvPr>
          <p:cNvSpPr txBox="1"/>
          <p:nvPr/>
        </p:nvSpPr>
        <p:spPr>
          <a:xfrm>
            <a:off x="1110507" y="6089087"/>
            <a:ext cx="2241511" cy="369332"/>
          </a:xfrm>
          <a:prstGeom prst="rect">
            <a:avLst/>
          </a:prstGeom>
          <a:noFill/>
        </p:spPr>
        <p:txBody>
          <a:bodyPr wrap="none" rtlCol="0">
            <a:spAutoFit/>
          </a:bodyPr>
          <a:lstStyle/>
          <a:p>
            <a:r>
              <a:rPr lang="en-US" dirty="0"/>
              <a:t>Output Cooling Water</a:t>
            </a:r>
          </a:p>
        </p:txBody>
      </p:sp>
      <p:sp>
        <p:nvSpPr>
          <p:cNvPr id="17" name="TextBox 16">
            <a:extLst>
              <a:ext uri="{FF2B5EF4-FFF2-40B4-BE49-F238E27FC236}">
                <a16:creationId xmlns:a16="http://schemas.microsoft.com/office/drawing/2014/main" id="{FE729E09-7E12-9936-E399-DD7085F3FF69}"/>
              </a:ext>
            </a:extLst>
          </p:cNvPr>
          <p:cNvSpPr txBox="1"/>
          <p:nvPr/>
        </p:nvSpPr>
        <p:spPr>
          <a:xfrm>
            <a:off x="3951208" y="5670583"/>
            <a:ext cx="364202" cy="369332"/>
          </a:xfrm>
          <a:prstGeom prst="rect">
            <a:avLst/>
          </a:prstGeom>
          <a:noFill/>
        </p:spPr>
        <p:txBody>
          <a:bodyPr wrap="none" rtlCol="0">
            <a:spAutoFit/>
          </a:bodyPr>
          <a:lstStyle/>
          <a:p>
            <a:r>
              <a:rPr lang="en-US" dirty="0"/>
              <a:t>In</a:t>
            </a:r>
          </a:p>
        </p:txBody>
      </p:sp>
      <p:sp>
        <p:nvSpPr>
          <p:cNvPr id="18" name="TextBox 17">
            <a:extLst>
              <a:ext uri="{FF2B5EF4-FFF2-40B4-BE49-F238E27FC236}">
                <a16:creationId xmlns:a16="http://schemas.microsoft.com/office/drawing/2014/main" id="{198C355B-4885-5340-CD2E-F71706B5EF30}"/>
              </a:ext>
            </a:extLst>
          </p:cNvPr>
          <p:cNvSpPr txBox="1"/>
          <p:nvPr/>
        </p:nvSpPr>
        <p:spPr>
          <a:xfrm>
            <a:off x="7750466" y="5683554"/>
            <a:ext cx="535724" cy="369332"/>
          </a:xfrm>
          <a:prstGeom prst="rect">
            <a:avLst/>
          </a:prstGeom>
          <a:noFill/>
        </p:spPr>
        <p:txBody>
          <a:bodyPr wrap="none" rtlCol="0">
            <a:spAutoFit/>
          </a:bodyPr>
          <a:lstStyle/>
          <a:p>
            <a:r>
              <a:rPr lang="en-US" dirty="0"/>
              <a:t>Out</a:t>
            </a:r>
          </a:p>
        </p:txBody>
      </p:sp>
      <p:cxnSp>
        <p:nvCxnSpPr>
          <p:cNvPr id="19" name="Straight Arrow Connector 18">
            <a:extLst>
              <a:ext uri="{FF2B5EF4-FFF2-40B4-BE49-F238E27FC236}">
                <a16:creationId xmlns:a16="http://schemas.microsoft.com/office/drawing/2014/main" id="{CFE8FAF3-E254-6424-87FE-2A0EE7704228}"/>
              </a:ext>
            </a:extLst>
          </p:cNvPr>
          <p:cNvCxnSpPr>
            <a:stCxn id="18" idx="1"/>
            <a:endCxn id="17" idx="3"/>
          </p:cNvCxnSpPr>
          <p:nvPr/>
        </p:nvCxnSpPr>
        <p:spPr>
          <a:xfrm flipH="1" flipV="1">
            <a:off x="4315410" y="5855249"/>
            <a:ext cx="3435056" cy="12971"/>
          </a:xfrm>
          <a:prstGeom prst="straightConnector1">
            <a:avLst/>
          </a:prstGeom>
          <a:ln w="57150" cap="rnd">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7F98EB7-ACBD-1935-B669-FBC52112CC3D}"/>
              </a:ext>
            </a:extLst>
          </p:cNvPr>
          <p:cNvCxnSpPr>
            <a:cxnSpLocks/>
          </p:cNvCxnSpPr>
          <p:nvPr/>
        </p:nvCxnSpPr>
        <p:spPr>
          <a:xfrm flipV="1">
            <a:off x="8895080" y="5702029"/>
            <a:ext cx="0" cy="462134"/>
          </a:xfrm>
          <a:prstGeom prst="straightConnector1">
            <a:avLst/>
          </a:prstGeom>
          <a:ln w="57150" cap="rnd">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70689F-1C8B-5C0B-31B6-1E2841165684}"/>
              </a:ext>
            </a:extLst>
          </p:cNvPr>
          <p:cNvCxnSpPr/>
          <p:nvPr/>
        </p:nvCxnSpPr>
        <p:spPr>
          <a:xfrm>
            <a:off x="3186908" y="5781619"/>
            <a:ext cx="0" cy="444713"/>
          </a:xfrm>
          <a:prstGeom prst="straightConnector1">
            <a:avLst/>
          </a:prstGeom>
          <a:ln w="57150" cap="rnd">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FB7301-E762-E4C7-964B-F7D169065C8B}"/>
              </a:ext>
            </a:extLst>
          </p:cNvPr>
          <p:cNvSpPr txBox="1"/>
          <p:nvPr/>
        </p:nvSpPr>
        <p:spPr>
          <a:xfrm>
            <a:off x="2054339" y="274637"/>
            <a:ext cx="1765483" cy="369332"/>
          </a:xfrm>
          <a:prstGeom prst="rect">
            <a:avLst/>
          </a:prstGeom>
          <a:noFill/>
        </p:spPr>
        <p:txBody>
          <a:bodyPr wrap="none" rtlCol="0">
            <a:spAutoFit/>
          </a:bodyPr>
          <a:lstStyle/>
          <a:p>
            <a:r>
              <a:rPr lang="en-US" dirty="0"/>
              <a:t>Temp from Chips</a:t>
            </a:r>
          </a:p>
        </p:txBody>
      </p:sp>
      <p:sp>
        <p:nvSpPr>
          <p:cNvPr id="22" name="TextBox 21">
            <a:extLst>
              <a:ext uri="{FF2B5EF4-FFF2-40B4-BE49-F238E27FC236}">
                <a16:creationId xmlns:a16="http://schemas.microsoft.com/office/drawing/2014/main" id="{2B8D0658-745D-A0D4-9D99-4BC3EF46D56E}"/>
              </a:ext>
            </a:extLst>
          </p:cNvPr>
          <p:cNvSpPr txBox="1"/>
          <p:nvPr/>
        </p:nvSpPr>
        <p:spPr>
          <a:xfrm>
            <a:off x="6910339" y="234801"/>
            <a:ext cx="1765483" cy="369332"/>
          </a:xfrm>
          <a:prstGeom prst="rect">
            <a:avLst/>
          </a:prstGeom>
          <a:noFill/>
        </p:spPr>
        <p:txBody>
          <a:bodyPr wrap="none" rtlCol="0">
            <a:spAutoFit/>
          </a:bodyPr>
          <a:lstStyle/>
          <a:p>
            <a:r>
              <a:rPr lang="en-US" dirty="0"/>
              <a:t>Temp from Chips</a:t>
            </a:r>
          </a:p>
        </p:txBody>
      </p:sp>
      <p:sp>
        <p:nvSpPr>
          <p:cNvPr id="4" name="TextBox 3">
            <a:extLst>
              <a:ext uri="{FF2B5EF4-FFF2-40B4-BE49-F238E27FC236}">
                <a16:creationId xmlns:a16="http://schemas.microsoft.com/office/drawing/2014/main" id="{40B073BB-BB6E-F652-B443-5492A18A16D4}"/>
              </a:ext>
            </a:extLst>
          </p:cNvPr>
          <p:cNvSpPr txBox="1"/>
          <p:nvPr/>
        </p:nvSpPr>
        <p:spPr>
          <a:xfrm>
            <a:off x="5915687" y="311152"/>
            <a:ext cx="811248" cy="369332"/>
          </a:xfrm>
          <a:prstGeom prst="rect">
            <a:avLst/>
          </a:prstGeom>
          <a:noFill/>
        </p:spPr>
        <p:txBody>
          <a:bodyPr wrap="none" rtlCol="0">
            <a:spAutoFit/>
          </a:bodyPr>
          <a:lstStyle/>
          <a:p>
            <a:r>
              <a:rPr lang="en-US" dirty="0"/>
              <a:t>Fee 0C</a:t>
            </a:r>
          </a:p>
        </p:txBody>
      </p:sp>
      <p:sp>
        <p:nvSpPr>
          <p:cNvPr id="23" name="TextBox 22">
            <a:extLst>
              <a:ext uri="{FF2B5EF4-FFF2-40B4-BE49-F238E27FC236}">
                <a16:creationId xmlns:a16="http://schemas.microsoft.com/office/drawing/2014/main" id="{6B0420B8-BEB4-5E60-8435-4C3C7AF43A2F}"/>
              </a:ext>
            </a:extLst>
          </p:cNvPr>
          <p:cNvSpPr txBox="1"/>
          <p:nvPr/>
        </p:nvSpPr>
        <p:spPr>
          <a:xfrm>
            <a:off x="844236" y="214915"/>
            <a:ext cx="811248" cy="369332"/>
          </a:xfrm>
          <a:prstGeom prst="rect">
            <a:avLst/>
          </a:prstGeom>
          <a:noFill/>
        </p:spPr>
        <p:txBody>
          <a:bodyPr wrap="none" rtlCol="0">
            <a:spAutoFit/>
          </a:bodyPr>
          <a:lstStyle/>
          <a:p>
            <a:r>
              <a:rPr lang="en-US" dirty="0"/>
              <a:t>Fee 1C</a:t>
            </a:r>
          </a:p>
        </p:txBody>
      </p:sp>
      <p:sp>
        <p:nvSpPr>
          <p:cNvPr id="6" name="Date Placeholder 5">
            <a:extLst>
              <a:ext uri="{FF2B5EF4-FFF2-40B4-BE49-F238E27FC236}">
                <a16:creationId xmlns:a16="http://schemas.microsoft.com/office/drawing/2014/main" id="{8D1B8461-DB90-DF45-EBD8-67B6CC9886BE}"/>
              </a:ext>
            </a:extLst>
          </p:cNvPr>
          <p:cNvSpPr>
            <a:spLocks noGrp="1"/>
          </p:cNvSpPr>
          <p:nvPr>
            <p:ph type="dt" sz="half" idx="10"/>
          </p:nvPr>
        </p:nvSpPr>
        <p:spPr/>
        <p:txBody>
          <a:bodyPr/>
          <a:lstStyle/>
          <a:p>
            <a:r>
              <a:rPr lang="en-US"/>
              <a:t>2022-07-20</a:t>
            </a:r>
            <a:endParaRPr lang="en-US" dirty="0"/>
          </a:p>
        </p:txBody>
      </p:sp>
      <p:sp>
        <p:nvSpPr>
          <p:cNvPr id="10" name="Footer Placeholder 9">
            <a:extLst>
              <a:ext uri="{FF2B5EF4-FFF2-40B4-BE49-F238E27FC236}">
                <a16:creationId xmlns:a16="http://schemas.microsoft.com/office/drawing/2014/main" id="{F32AF43B-6DAA-E4F6-D0FB-141B3058D93A}"/>
              </a:ext>
            </a:extLst>
          </p:cNvPr>
          <p:cNvSpPr>
            <a:spLocks noGrp="1"/>
          </p:cNvSpPr>
          <p:nvPr>
            <p:ph type="ftr" sz="quarter" idx="11"/>
          </p:nvPr>
        </p:nvSpPr>
        <p:spPr/>
        <p:txBody>
          <a:bodyPr/>
          <a:lstStyle/>
          <a:p>
            <a:r>
              <a:rPr lang="en-US"/>
              <a:t>TPOT Technical Review</a:t>
            </a:r>
            <a:endParaRPr lang="en-US" dirty="0"/>
          </a:p>
        </p:txBody>
      </p:sp>
      <p:sp>
        <p:nvSpPr>
          <p:cNvPr id="12" name="Slide Number Placeholder 11">
            <a:extLst>
              <a:ext uri="{FF2B5EF4-FFF2-40B4-BE49-F238E27FC236}">
                <a16:creationId xmlns:a16="http://schemas.microsoft.com/office/drawing/2014/main" id="{A4F05DED-7D3D-B46A-6924-0966CAE94E42}"/>
              </a:ext>
            </a:extLst>
          </p:cNvPr>
          <p:cNvSpPr>
            <a:spLocks noGrp="1"/>
          </p:cNvSpPr>
          <p:nvPr>
            <p:ph type="sldNum" sz="quarter" idx="12"/>
          </p:nvPr>
        </p:nvSpPr>
        <p:spPr/>
        <p:txBody>
          <a:bodyPr/>
          <a:lstStyle/>
          <a:p>
            <a:fld id="{7131CAC5-E6F2-4BA5-8FC4-D6C12488D402}" type="slidenum">
              <a:rPr lang="en-US" smtClean="0"/>
              <a:t>19</a:t>
            </a:fld>
            <a:endParaRPr lang="en-US"/>
          </a:p>
        </p:txBody>
      </p:sp>
    </p:spTree>
    <p:extLst>
      <p:ext uri="{BB962C8B-B14F-4D97-AF65-F5344CB8AC3E}">
        <p14:creationId xmlns:p14="http://schemas.microsoft.com/office/powerpoint/2010/main" val="2155337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alibri" pitchFamily="34" charset="0"/>
                <a:ea typeface="MS PGothic" pitchFamily="34" charset="-128"/>
              </a:defRPr>
            </a:lvl1pPr>
            <a:lvl2pPr marL="990551" indent="-380982" eaLnBrk="0" hangingPunct="0">
              <a:defRPr sz="3200">
                <a:solidFill>
                  <a:schemeClr val="tx1"/>
                </a:solidFill>
                <a:latin typeface="Calibri" pitchFamily="34" charset="0"/>
                <a:ea typeface="MS PGothic" pitchFamily="34" charset="-128"/>
              </a:defRPr>
            </a:lvl2pPr>
            <a:lvl3pPr marL="1523923" indent="-304784" eaLnBrk="0" hangingPunct="0">
              <a:defRPr sz="3200">
                <a:solidFill>
                  <a:schemeClr val="tx1"/>
                </a:solidFill>
                <a:latin typeface="Calibri" pitchFamily="34" charset="0"/>
                <a:ea typeface="MS PGothic" pitchFamily="34" charset="-128"/>
              </a:defRPr>
            </a:lvl3pPr>
            <a:lvl4pPr marL="2133493" indent="-304784" eaLnBrk="0" hangingPunct="0">
              <a:defRPr sz="3200">
                <a:solidFill>
                  <a:schemeClr val="tx1"/>
                </a:solidFill>
                <a:latin typeface="Calibri" pitchFamily="34" charset="0"/>
                <a:ea typeface="MS PGothic" pitchFamily="34" charset="-128"/>
              </a:defRPr>
            </a:lvl4pPr>
            <a:lvl5pPr marL="2743063" indent="-304784" eaLnBrk="0" hangingPunct="0">
              <a:defRPr sz="3200">
                <a:solidFill>
                  <a:schemeClr val="tx1"/>
                </a:solidFill>
                <a:latin typeface="Calibri" pitchFamily="34" charset="0"/>
                <a:ea typeface="MS PGothic" pitchFamily="34" charset="-128"/>
              </a:defRPr>
            </a:lvl5pPr>
            <a:lvl6pPr marL="3352632" indent="-304784" eaLnBrk="0" fontAlgn="base" hangingPunct="0">
              <a:spcBef>
                <a:spcPct val="0"/>
              </a:spcBef>
              <a:spcAft>
                <a:spcPct val="0"/>
              </a:spcAft>
              <a:defRPr sz="3200">
                <a:solidFill>
                  <a:schemeClr val="tx1"/>
                </a:solidFill>
                <a:latin typeface="Calibri" pitchFamily="34" charset="0"/>
                <a:ea typeface="MS PGothic" pitchFamily="34" charset="-128"/>
              </a:defRPr>
            </a:lvl6pPr>
            <a:lvl7pPr marL="3962202" indent="-304784" eaLnBrk="0" fontAlgn="base" hangingPunct="0">
              <a:spcBef>
                <a:spcPct val="0"/>
              </a:spcBef>
              <a:spcAft>
                <a:spcPct val="0"/>
              </a:spcAft>
              <a:defRPr sz="3200">
                <a:solidFill>
                  <a:schemeClr val="tx1"/>
                </a:solidFill>
                <a:latin typeface="Calibri" pitchFamily="34" charset="0"/>
                <a:ea typeface="MS PGothic" pitchFamily="34" charset="-128"/>
              </a:defRPr>
            </a:lvl7pPr>
            <a:lvl8pPr marL="4571771" indent="-304784" eaLnBrk="0" fontAlgn="base" hangingPunct="0">
              <a:spcBef>
                <a:spcPct val="0"/>
              </a:spcBef>
              <a:spcAft>
                <a:spcPct val="0"/>
              </a:spcAft>
              <a:defRPr sz="3200">
                <a:solidFill>
                  <a:schemeClr val="tx1"/>
                </a:solidFill>
                <a:latin typeface="Calibri" pitchFamily="34" charset="0"/>
                <a:ea typeface="MS PGothic" pitchFamily="34" charset="-128"/>
              </a:defRPr>
            </a:lvl8pPr>
            <a:lvl9pPr marL="5181341" indent="-304784"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r>
              <a:rPr lang="en-US" altLang="en-US" sz="1600">
                <a:solidFill>
                  <a:srgbClr val="000080"/>
                </a:solidFill>
                <a:cs typeface="Arial" pitchFamily="34" charset="0"/>
              </a:rPr>
              <a:t>2022-07-20</a:t>
            </a:r>
            <a:endParaRPr lang="en-US" altLang="en-US" sz="1600" dirty="0">
              <a:solidFill>
                <a:srgbClr val="000080"/>
              </a:solidFill>
              <a:cs typeface="Arial" pitchFamily="34" charset="0"/>
            </a:endParaRPr>
          </a:p>
        </p:txBody>
      </p:sp>
      <p:sp>
        <p:nvSpPr>
          <p:cNvPr id="10243" name="Footer Placeholder 4"/>
          <p:cNvSpPr>
            <a:spLocks noGrp="1"/>
          </p:cNvSpPr>
          <p:nvPr>
            <p:ph type="ftr" sz="quarter" idx="1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990551" indent="-380982" eaLnBrk="0" hangingPunct="0">
              <a:defRPr>
                <a:solidFill>
                  <a:schemeClr val="tx1"/>
                </a:solidFill>
                <a:latin typeface="Arial" pitchFamily="34" charset="0"/>
                <a:cs typeface="Arial" pitchFamily="34" charset="0"/>
              </a:defRPr>
            </a:lvl2pPr>
            <a:lvl3pPr marL="1523923" indent="-304784" eaLnBrk="0" hangingPunct="0">
              <a:defRPr>
                <a:solidFill>
                  <a:schemeClr val="tx1"/>
                </a:solidFill>
                <a:latin typeface="Arial" pitchFamily="34" charset="0"/>
                <a:cs typeface="Arial" pitchFamily="34" charset="0"/>
              </a:defRPr>
            </a:lvl3pPr>
            <a:lvl4pPr marL="2133493" indent="-304784" eaLnBrk="0" hangingPunct="0">
              <a:defRPr>
                <a:solidFill>
                  <a:schemeClr val="tx1"/>
                </a:solidFill>
                <a:latin typeface="Arial" pitchFamily="34" charset="0"/>
                <a:cs typeface="Arial" pitchFamily="34" charset="0"/>
              </a:defRPr>
            </a:lvl4pPr>
            <a:lvl5pPr marL="2743063" indent="-304784" eaLnBrk="0" hangingPunct="0">
              <a:defRPr>
                <a:solidFill>
                  <a:schemeClr val="tx1"/>
                </a:solidFill>
                <a:latin typeface="Arial" pitchFamily="34" charset="0"/>
                <a:cs typeface="Arial" pitchFamily="34" charset="0"/>
              </a:defRPr>
            </a:lvl5pPr>
            <a:lvl6pPr marL="3352632" indent="-304784" eaLnBrk="0" fontAlgn="base" hangingPunct="0">
              <a:spcBef>
                <a:spcPct val="0"/>
              </a:spcBef>
              <a:spcAft>
                <a:spcPct val="0"/>
              </a:spcAft>
              <a:defRPr>
                <a:solidFill>
                  <a:schemeClr val="tx1"/>
                </a:solidFill>
                <a:latin typeface="Arial" pitchFamily="34" charset="0"/>
                <a:cs typeface="Arial" pitchFamily="34" charset="0"/>
              </a:defRPr>
            </a:lvl6pPr>
            <a:lvl7pPr marL="3962202" indent="-304784" eaLnBrk="0" fontAlgn="base" hangingPunct="0">
              <a:spcBef>
                <a:spcPct val="0"/>
              </a:spcBef>
              <a:spcAft>
                <a:spcPct val="0"/>
              </a:spcAft>
              <a:defRPr>
                <a:solidFill>
                  <a:schemeClr val="tx1"/>
                </a:solidFill>
                <a:latin typeface="Arial" pitchFamily="34" charset="0"/>
                <a:cs typeface="Arial" pitchFamily="34" charset="0"/>
              </a:defRPr>
            </a:lvl7pPr>
            <a:lvl8pPr marL="4571771" indent="-304784" eaLnBrk="0" fontAlgn="base" hangingPunct="0">
              <a:spcBef>
                <a:spcPct val="0"/>
              </a:spcBef>
              <a:spcAft>
                <a:spcPct val="0"/>
              </a:spcAft>
              <a:defRPr>
                <a:solidFill>
                  <a:schemeClr val="tx1"/>
                </a:solidFill>
                <a:latin typeface="Arial" pitchFamily="34" charset="0"/>
                <a:cs typeface="Arial" pitchFamily="34" charset="0"/>
              </a:defRPr>
            </a:lvl8pPr>
            <a:lvl9pPr marL="5181341" indent="-30478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TPOT Technical Review</a:t>
            </a:r>
          </a:p>
        </p:txBody>
      </p:sp>
      <p:sp>
        <p:nvSpPr>
          <p:cNvPr id="18436" name="Title 3"/>
          <p:cNvSpPr>
            <a:spLocks noGrp="1"/>
          </p:cNvSpPr>
          <p:nvPr>
            <p:ph type="title"/>
          </p:nvPr>
        </p:nvSpPr>
        <p:spPr>
          <a:xfrm>
            <a:off x="0" y="1"/>
            <a:ext cx="12192000" cy="715963"/>
          </a:xfrm>
        </p:spPr>
        <p:txBody>
          <a:bodyPr/>
          <a:lstStyle/>
          <a:p>
            <a:pPr eaLnBrk="1" hangingPunct="1"/>
            <a:r>
              <a:rPr lang="en-US" altLang="en-US" dirty="0">
                <a:solidFill>
                  <a:srgbClr val="000000"/>
                </a:solidFill>
              </a:rPr>
              <a:t>Gas System Technical Overview</a:t>
            </a:r>
          </a:p>
        </p:txBody>
      </p:sp>
      <p:sp>
        <p:nvSpPr>
          <p:cNvPr id="7" name="TextBox 6"/>
          <p:cNvSpPr txBox="1"/>
          <p:nvPr/>
        </p:nvSpPr>
        <p:spPr>
          <a:xfrm>
            <a:off x="878275" y="896833"/>
            <a:ext cx="4897293" cy="4720265"/>
          </a:xfrm>
          <a:prstGeom prst="rect">
            <a:avLst/>
          </a:prstGeom>
          <a:noFill/>
        </p:spPr>
        <p:txBody>
          <a:bodyPr wrap="square" lIns="121917" tIns="60959" rIns="121917" bIns="60959" rtlCol="0">
            <a:spAutoFit/>
          </a:bodyPr>
          <a:lstStyle/>
          <a:p>
            <a:r>
              <a:rPr lang="en-US" sz="1867" dirty="0"/>
              <a:t>TPOT Gas System Requirements</a:t>
            </a:r>
          </a:p>
          <a:p>
            <a:pPr lvl="1">
              <a:buFont typeface="Arial" pitchFamily="34" charset="0"/>
              <a:buChar char="•"/>
            </a:pPr>
            <a:r>
              <a:rPr lang="en-US" sz="1867" dirty="0"/>
              <a:t>Argon + 5% isobutane : mixture for good gain and stability, slow gas against Lorentz angle</a:t>
            </a:r>
          </a:p>
          <a:p>
            <a:pPr lvl="1">
              <a:buFont typeface="Arial" pitchFamily="34" charset="0"/>
              <a:buChar char="•"/>
            </a:pPr>
            <a:r>
              <a:rPr lang="en-US" sz="1867" dirty="0"/>
              <a:t>Module Volume 1.4 liters</a:t>
            </a:r>
          </a:p>
          <a:p>
            <a:pPr lvl="1">
              <a:buFont typeface="Arial" pitchFamily="34" charset="0"/>
              <a:buChar char="•"/>
            </a:pPr>
            <a:r>
              <a:rPr lang="en-US" sz="1867" dirty="0"/>
              <a:t>Total Volume 11.2 liters</a:t>
            </a:r>
          </a:p>
          <a:p>
            <a:pPr lvl="1">
              <a:buFont typeface="Arial" pitchFamily="34" charset="0"/>
              <a:buChar char="•"/>
            </a:pPr>
            <a:r>
              <a:rPr lang="en-US" sz="1867" dirty="0"/>
              <a:t>Few turns per hour </a:t>
            </a:r>
          </a:p>
          <a:p>
            <a:pPr lvl="2">
              <a:buFont typeface="Arial" pitchFamily="34" charset="0"/>
              <a:buChar char="•"/>
            </a:pPr>
            <a:r>
              <a:rPr lang="en-US" sz="1867" dirty="0"/>
              <a:t>50ccm per module (3L/</a:t>
            </a:r>
            <a:r>
              <a:rPr lang="en-US" sz="1867" dirty="0" err="1"/>
              <a:t>hr</a:t>
            </a:r>
            <a:r>
              <a:rPr lang="en-US" sz="1867" dirty="0"/>
              <a:t>)</a:t>
            </a:r>
          </a:p>
          <a:p>
            <a:pPr lvl="2">
              <a:buFont typeface="Arial" pitchFamily="34" charset="0"/>
              <a:buChar char="•"/>
            </a:pPr>
            <a:r>
              <a:rPr lang="en-US" sz="1867" dirty="0"/>
              <a:t>400ccm total for whole system</a:t>
            </a:r>
          </a:p>
          <a:p>
            <a:pPr lvl="1">
              <a:buFont typeface="Arial" pitchFamily="34" charset="0"/>
              <a:buChar char="•"/>
            </a:pPr>
            <a:r>
              <a:rPr lang="en-US" sz="1867" dirty="0"/>
              <a:t>Slight overpressure above atmosphere (1mBar   0.50”W.C)  Max pressure 5mBar</a:t>
            </a:r>
          </a:p>
          <a:p>
            <a:pPr lvl="1">
              <a:buFont typeface="Arial" pitchFamily="34" charset="0"/>
              <a:buChar char="•"/>
            </a:pPr>
            <a:r>
              <a:rPr lang="en-US" sz="1867" dirty="0"/>
              <a:t>High purity system</a:t>
            </a:r>
          </a:p>
          <a:p>
            <a:pPr lvl="1">
              <a:buFont typeface="Arial" pitchFamily="34" charset="0"/>
              <a:buChar char="•"/>
            </a:pPr>
            <a:r>
              <a:rPr lang="en-US" sz="1867" dirty="0"/>
              <a:t>Single Pass</a:t>
            </a:r>
          </a:p>
          <a:p>
            <a:pPr lvl="1">
              <a:buFont typeface="Arial" pitchFamily="34" charset="0"/>
              <a:buChar char="•"/>
            </a:pPr>
            <a:r>
              <a:rPr lang="en-US" sz="1867" dirty="0"/>
              <a:t>Remote monitoring</a:t>
            </a:r>
          </a:p>
          <a:p>
            <a:pPr lvl="1">
              <a:buFont typeface="Arial" pitchFamily="34" charset="0"/>
              <a:buChar char="•"/>
            </a:pPr>
            <a:r>
              <a:rPr lang="en-US" sz="1867" dirty="0"/>
              <a:t>Alarmed</a:t>
            </a:r>
          </a:p>
          <a:p>
            <a:pPr lvl="1">
              <a:buFont typeface="Arial" pitchFamily="34" charset="0"/>
              <a:buChar char="•"/>
            </a:pPr>
            <a:endParaRPr lang="en-US" sz="1867" dirty="0"/>
          </a:p>
        </p:txBody>
      </p:sp>
      <p:pic>
        <p:nvPicPr>
          <p:cNvPr id="3" name="Picture 2">
            <a:extLst>
              <a:ext uri="{FF2B5EF4-FFF2-40B4-BE49-F238E27FC236}">
                <a16:creationId xmlns:a16="http://schemas.microsoft.com/office/drawing/2014/main" id="{52A66C0A-C71C-4D32-8265-FF41EFE1B1C7}"/>
              </a:ext>
            </a:extLst>
          </p:cNvPr>
          <p:cNvPicPr>
            <a:picLocks noChangeAspect="1"/>
          </p:cNvPicPr>
          <p:nvPr/>
        </p:nvPicPr>
        <p:blipFill rotWithShape="1">
          <a:blip r:embed="rId3"/>
          <a:srcRect t="18701" r="47351"/>
          <a:stretch/>
        </p:blipFill>
        <p:spPr>
          <a:xfrm>
            <a:off x="6160618" y="928419"/>
            <a:ext cx="1992782" cy="1331223"/>
          </a:xfrm>
          <a:prstGeom prst="rect">
            <a:avLst/>
          </a:prstGeom>
        </p:spPr>
      </p:pic>
      <p:sp>
        <p:nvSpPr>
          <p:cNvPr id="2" name="Slide Number Placeholder 1">
            <a:extLst>
              <a:ext uri="{FF2B5EF4-FFF2-40B4-BE49-F238E27FC236}">
                <a16:creationId xmlns:a16="http://schemas.microsoft.com/office/drawing/2014/main" id="{7B4CC5CF-B8A9-497F-861A-4ADBE78D5949}"/>
              </a:ext>
            </a:extLst>
          </p:cNvPr>
          <p:cNvSpPr>
            <a:spLocks noGrp="1"/>
          </p:cNvSpPr>
          <p:nvPr>
            <p:ph type="sldNum" sz="quarter" idx="12"/>
          </p:nvPr>
        </p:nvSpPr>
        <p:spPr/>
        <p:txBody>
          <a:bodyPr/>
          <a:lstStyle/>
          <a:p>
            <a:fld id="{7131CAC5-E6F2-4BA5-8FC4-D6C12488D402}" type="slidenum">
              <a:rPr lang="en-US" smtClean="0"/>
              <a:t>2</a:t>
            </a:fld>
            <a:endParaRPr lang="en-US"/>
          </a:p>
        </p:txBody>
      </p:sp>
      <p:pic>
        <p:nvPicPr>
          <p:cNvPr id="5" name="Picture 4">
            <a:extLst>
              <a:ext uri="{FF2B5EF4-FFF2-40B4-BE49-F238E27FC236}">
                <a16:creationId xmlns:a16="http://schemas.microsoft.com/office/drawing/2014/main" id="{D252AFA4-123C-4428-ADA3-846990C80622}"/>
              </a:ext>
            </a:extLst>
          </p:cNvPr>
          <p:cNvPicPr>
            <a:picLocks noChangeAspect="1"/>
          </p:cNvPicPr>
          <p:nvPr/>
        </p:nvPicPr>
        <p:blipFill rotWithShape="1">
          <a:blip r:embed="rId4"/>
          <a:srcRect t="2135"/>
          <a:stretch/>
        </p:blipFill>
        <p:spPr>
          <a:xfrm>
            <a:off x="7483699" y="2200932"/>
            <a:ext cx="4114800" cy="3728649"/>
          </a:xfrm>
          <a:prstGeom prst="rect">
            <a:avLst/>
          </a:prstGeom>
        </p:spPr>
      </p:pic>
      <p:sp>
        <p:nvSpPr>
          <p:cNvPr id="4" name="TextBox 3">
            <a:extLst>
              <a:ext uri="{FF2B5EF4-FFF2-40B4-BE49-F238E27FC236}">
                <a16:creationId xmlns:a16="http://schemas.microsoft.com/office/drawing/2014/main" id="{FA785B8E-9D59-4215-AF73-21B59609D954}"/>
              </a:ext>
            </a:extLst>
          </p:cNvPr>
          <p:cNvSpPr txBox="1"/>
          <p:nvPr/>
        </p:nvSpPr>
        <p:spPr>
          <a:xfrm>
            <a:off x="6186663" y="2579652"/>
            <a:ext cx="1260281" cy="2031325"/>
          </a:xfrm>
          <a:prstGeom prst="rect">
            <a:avLst/>
          </a:prstGeom>
          <a:noFill/>
        </p:spPr>
        <p:txBody>
          <a:bodyPr wrap="none" rtlCol="0">
            <a:spAutoFit/>
          </a:bodyPr>
          <a:lstStyle/>
          <a:p>
            <a:r>
              <a:rPr lang="en-US" dirty="0"/>
              <a:t>West</a:t>
            </a:r>
          </a:p>
          <a:p>
            <a:endParaRPr lang="en-US" dirty="0"/>
          </a:p>
          <a:p>
            <a:r>
              <a:rPr lang="en-US" dirty="0"/>
              <a:t>4 FM North</a:t>
            </a:r>
          </a:p>
          <a:p>
            <a:r>
              <a:rPr lang="en-US" dirty="0"/>
              <a:t>4 FM South</a:t>
            </a:r>
          </a:p>
          <a:p>
            <a:endParaRPr lang="en-US" dirty="0"/>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llout: Right Arrow 10">
            <a:extLst>
              <a:ext uri="{FF2B5EF4-FFF2-40B4-BE49-F238E27FC236}">
                <a16:creationId xmlns:a16="http://schemas.microsoft.com/office/drawing/2014/main" id="{D3DC0AE0-C524-499F-A3A4-D61E948AB35F}"/>
              </a:ext>
            </a:extLst>
          </p:cNvPr>
          <p:cNvSpPr/>
          <p:nvPr/>
        </p:nvSpPr>
        <p:spPr>
          <a:xfrm rot="16200000">
            <a:off x="2222830" y="2232629"/>
            <a:ext cx="610434" cy="649941"/>
          </a:xfrm>
          <a:prstGeom prst="rightArrowCallout">
            <a:avLst>
              <a:gd name="adj1" fmla="val 18967"/>
              <a:gd name="adj2" fmla="val 27439"/>
              <a:gd name="adj3" fmla="val 35"/>
              <a:gd name="adj4" fmla="val 1893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5DB9B-DFD3-4AC7-993B-9C65BCD65CBC}"/>
              </a:ext>
            </a:extLst>
          </p:cNvPr>
          <p:cNvSpPr>
            <a:spLocks noGrp="1"/>
          </p:cNvSpPr>
          <p:nvPr>
            <p:ph type="title"/>
          </p:nvPr>
        </p:nvSpPr>
        <p:spPr>
          <a:xfrm>
            <a:off x="434788" y="303173"/>
            <a:ext cx="10515600" cy="1325563"/>
          </a:xfrm>
        </p:spPr>
        <p:txBody>
          <a:bodyPr/>
          <a:lstStyle/>
          <a:p>
            <a:r>
              <a:rPr lang="en-US" dirty="0"/>
              <a:t>Setup</a:t>
            </a:r>
          </a:p>
        </p:txBody>
      </p:sp>
      <p:cxnSp>
        <p:nvCxnSpPr>
          <p:cNvPr id="4" name="Straight Connector 3">
            <a:extLst>
              <a:ext uri="{FF2B5EF4-FFF2-40B4-BE49-F238E27FC236}">
                <a16:creationId xmlns:a16="http://schemas.microsoft.com/office/drawing/2014/main" id="{85816905-41F0-4037-B6F1-8A349D9BBBF2}"/>
              </a:ext>
            </a:extLst>
          </p:cNvPr>
          <p:cNvCxnSpPr>
            <a:cxnSpLocks/>
          </p:cNvCxnSpPr>
          <p:nvPr/>
        </p:nvCxnSpPr>
        <p:spPr>
          <a:xfrm>
            <a:off x="2528047" y="3191435"/>
            <a:ext cx="721658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70EC1BC-62B2-4FE8-AB33-72628957CDF4}"/>
              </a:ext>
            </a:extLst>
          </p:cNvPr>
          <p:cNvCxnSpPr>
            <a:cxnSpLocks/>
          </p:cNvCxnSpPr>
          <p:nvPr/>
        </p:nvCxnSpPr>
        <p:spPr>
          <a:xfrm flipV="1">
            <a:off x="2528047" y="2775565"/>
            <a:ext cx="4195482" cy="393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llout: Right Arrow 8">
            <a:extLst>
              <a:ext uri="{FF2B5EF4-FFF2-40B4-BE49-F238E27FC236}">
                <a16:creationId xmlns:a16="http://schemas.microsoft.com/office/drawing/2014/main" id="{BDE24916-E7DB-44FF-9A49-A1BFBF5571B2}"/>
              </a:ext>
            </a:extLst>
          </p:cNvPr>
          <p:cNvSpPr/>
          <p:nvPr/>
        </p:nvSpPr>
        <p:spPr>
          <a:xfrm rot="16200000">
            <a:off x="2014403" y="2626659"/>
            <a:ext cx="610434" cy="649941"/>
          </a:xfrm>
          <a:prstGeom prst="rightArrowCallout">
            <a:avLst>
              <a:gd name="adj1" fmla="val 18967"/>
              <a:gd name="adj2" fmla="val 27439"/>
              <a:gd name="adj3" fmla="val 35"/>
              <a:gd name="adj4" fmla="val 18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Product, ABS Plastic Case With Bottom Connection">
            <a:extLst>
              <a:ext uri="{FF2B5EF4-FFF2-40B4-BE49-F238E27FC236}">
                <a16:creationId xmlns:a16="http://schemas.microsoft.com/office/drawing/2014/main" id="{7DA03D18-0B56-46D8-87D6-2DF2D25AE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341" y="1606241"/>
            <a:ext cx="625677" cy="7394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oduct, ABS Plastic Case With Bottom Connection">
            <a:extLst>
              <a:ext uri="{FF2B5EF4-FFF2-40B4-BE49-F238E27FC236}">
                <a16:creationId xmlns:a16="http://schemas.microsoft.com/office/drawing/2014/main" id="{3A1AC73E-BEB0-40DD-BC6C-F4A9A5A26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79" y="2048170"/>
            <a:ext cx="625677" cy="739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15D42F-B89E-4FFF-8720-22560DBF3D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30" t="11242" r="22147" b="51771"/>
          <a:stretch/>
        </p:blipFill>
        <p:spPr bwMode="auto">
          <a:xfrm>
            <a:off x="5137550" y="203111"/>
            <a:ext cx="5011271" cy="253659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E10B4ED-F4DA-4AE0-9522-8B1604364D89}"/>
              </a:ext>
            </a:extLst>
          </p:cNvPr>
          <p:cNvCxnSpPr/>
          <p:nvPr/>
        </p:nvCxnSpPr>
        <p:spPr>
          <a:xfrm>
            <a:off x="9744635" y="2557599"/>
            <a:ext cx="0" cy="69924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0C0251-2736-417A-812B-96FB5CF872AD}"/>
              </a:ext>
            </a:extLst>
          </p:cNvPr>
          <p:cNvCxnSpPr/>
          <p:nvPr/>
        </p:nvCxnSpPr>
        <p:spPr>
          <a:xfrm>
            <a:off x="7189694" y="2739707"/>
            <a:ext cx="1981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997DB51-AEA0-4000-B10D-57E55D47044D}"/>
              </a:ext>
            </a:extLst>
          </p:cNvPr>
          <p:cNvSpPr txBox="1"/>
          <p:nvPr/>
        </p:nvSpPr>
        <p:spPr>
          <a:xfrm>
            <a:off x="7982964" y="2309446"/>
            <a:ext cx="39466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9”</a:t>
            </a:r>
          </a:p>
        </p:txBody>
      </p:sp>
      <p:sp>
        <p:nvSpPr>
          <p:cNvPr id="28" name="TextBox 27">
            <a:extLst>
              <a:ext uri="{FF2B5EF4-FFF2-40B4-BE49-F238E27FC236}">
                <a16:creationId xmlns:a16="http://schemas.microsoft.com/office/drawing/2014/main" id="{96BF38ED-51CC-48A3-97DF-434A38454397}"/>
              </a:ext>
            </a:extLst>
          </p:cNvPr>
          <p:cNvSpPr txBox="1"/>
          <p:nvPr/>
        </p:nvSpPr>
        <p:spPr>
          <a:xfrm>
            <a:off x="3910786" y="2191290"/>
            <a:ext cx="51488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60”</a:t>
            </a:r>
          </a:p>
        </p:txBody>
      </p:sp>
      <p:sp>
        <p:nvSpPr>
          <p:cNvPr id="29" name="TextBox 28">
            <a:extLst>
              <a:ext uri="{FF2B5EF4-FFF2-40B4-BE49-F238E27FC236}">
                <a16:creationId xmlns:a16="http://schemas.microsoft.com/office/drawing/2014/main" id="{CBF44E81-B99B-4E9C-8EC5-22DF509DF051}"/>
              </a:ext>
            </a:extLst>
          </p:cNvPr>
          <p:cNvSpPr txBox="1"/>
          <p:nvPr/>
        </p:nvSpPr>
        <p:spPr>
          <a:xfrm>
            <a:off x="6916164" y="3335388"/>
            <a:ext cx="51488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70”</a:t>
            </a:r>
          </a:p>
        </p:txBody>
      </p:sp>
      <p:pic>
        <p:nvPicPr>
          <p:cNvPr id="1032" name="Picture 8">
            <a:extLst>
              <a:ext uri="{FF2B5EF4-FFF2-40B4-BE49-F238E27FC236}">
                <a16:creationId xmlns:a16="http://schemas.microsoft.com/office/drawing/2014/main" id="{179F9396-8F5F-4C1D-A9E6-4441F1366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995" b="28631"/>
          <a:stretch/>
        </p:blipFill>
        <p:spPr bwMode="auto">
          <a:xfrm>
            <a:off x="2446899" y="3780030"/>
            <a:ext cx="3053737" cy="217253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C66116A-2E6F-4732-BC35-520039109897}"/>
              </a:ext>
            </a:extLst>
          </p:cNvPr>
          <p:cNvSpPr txBox="1"/>
          <p:nvPr/>
        </p:nvSpPr>
        <p:spPr>
          <a:xfrm>
            <a:off x="3115129" y="5868434"/>
            <a:ext cx="36420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In</a:t>
            </a:r>
          </a:p>
        </p:txBody>
      </p:sp>
      <p:sp>
        <p:nvSpPr>
          <p:cNvPr id="33" name="TextBox 32">
            <a:extLst>
              <a:ext uri="{FF2B5EF4-FFF2-40B4-BE49-F238E27FC236}">
                <a16:creationId xmlns:a16="http://schemas.microsoft.com/office/drawing/2014/main" id="{EA803C89-E518-421A-ACC1-5BB0305E2390}"/>
              </a:ext>
            </a:extLst>
          </p:cNvPr>
          <p:cNvSpPr txBox="1"/>
          <p:nvPr/>
        </p:nvSpPr>
        <p:spPr>
          <a:xfrm>
            <a:off x="4095323" y="5952564"/>
            <a:ext cx="53572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Out</a:t>
            </a:r>
          </a:p>
        </p:txBody>
      </p:sp>
      <p:pic>
        <p:nvPicPr>
          <p:cNvPr id="1034" name="Picture 10">
            <a:extLst>
              <a:ext uri="{FF2B5EF4-FFF2-40B4-BE49-F238E27FC236}">
                <a16:creationId xmlns:a16="http://schemas.microsoft.com/office/drawing/2014/main" id="{19710BC3-AFA5-40C2-BC1A-5CAA7935B9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703" t="20784" r="28888" b="14429"/>
          <a:stretch/>
        </p:blipFill>
        <p:spPr bwMode="auto">
          <a:xfrm>
            <a:off x="1298625" y="3136513"/>
            <a:ext cx="696023" cy="22760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C0A7F1D-CABE-4929-9BD7-9500F85D6CC5}"/>
              </a:ext>
            </a:extLst>
          </p:cNvPr>
          <p:cNvSpPr txBox="1"/>
          <p:nvPr/>
        </p:nvSpPr>
        <p:spPr>
          <a:xfrm>
            <a:off x="1093824" y="5412533"/>
            <a:ext cx="97975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Flow</a:t>
            </a:r>
          </a:p>
          <a:p>
            <a:r>
              <a:rPr lang="en-US" dirty="0"/>
              <a:t>100CCM</a:t>
            </a:r>
          </a:p>
        </p:txBody>
      </p:sp>
      <p:sp>
        <p:nvSpPr>
          <p:cNvPr id="26" name="TextBox 25">
            <a:extLst>
              <a:ext uri="{FF2B5EF4-FFF2-40B4-BE49-F238E27FC236}">
                <a16:creationId xmlns:a16="http://schemas.microsoft.com/office/drawing/2014/main" id="{7423C0C2-4874-48D5-8260-8038E0BCB93B}"/>
              </a:ext>
            </a:extLst>
          </p:cNvPr>
          <p:cNvSpPr txBox="1"/>
          <p:nvPr/>
        </p:nvSpPr>
        <p:spPr>
          <a:xfrm>
            <a:off x="5873956" y="3780030"/>
            <a:ext cx="1772473" cy="923330"/>
          </a:xfrm>
          <a:prstGeom prst="rect">
            <a:avLst/>
          </a:prstGeom>
          <a:noFill/>
        </p:spPr>
        <p:txBody>
          <a:bodyPr wrap="none" rtlCol="0">
            <a:spAutoFit/>
          </a:bodyPr>
          <a:lstStyle/>
          <a:p>
            <a:r>
              <a:rPr lang="en-US" dirty="0"/>
              <a:t>Delta P is 1.75psi</a:t>
            </a:r>
          </a:p>
          <a:p>
            <a:endParaRPr lang="en-US" dirty="0"/>
          </a:p>
          <a:p>
            <a:r>
              <a:rPr lang="en-US" dirty="0"/>
              <a:t>At 100ccm</a:t>
            </a:r>
          </a:p>
        </p:txBody>
      </p:sp>
      <p:sp>
        <p:nvSpPr>
          <p:cNvPr id="27" name="TextBox 26">
            <a:extLst>
              <a:ext uri="{FF2B5EF4-FFF2-40B4-BE49-F238E27FC236}">
                <a16:creationId xmlns:a16="http://schemas.microsoft.com/office/drawing/2014/main" id="{A1662140-2235-4F2F-9125-B2D7C36E5499}"/>
              </a:ext>
            </a:extLst>
          </p:cNvPr>
          <p:cNvSpPr txBox="1"/>
          <p:nvPr/>
        </p:nvSpPr>
        <p:spPr>
          <a:xfrm>
            <a:off x="861403" y="1590014"/>
            <a:ext cx="1169103" cy="646331"/>
          </a:xfrm>
          <a:prstGeom prst="rect">
            <a:avLst/>
          </a:prstGeom>
          <a:noFill/>
        </p:spPr>
        <p:txBody>
          <a:bodyPr wrap="none" rtlCol="0">
            <a:spAutoFit/>
          </a:bodyPr>
          <a:lstStyle/>
          <a:p>
            <a:r>
              <a:rPr lang="en-US" dirty="0"/>
              <a:t>1% gauges</a:t>
            </a:r>
          </a:p>
          <a:p>
            <a:r>
              <a:rPr lang="en-US" dirty="0"/>
              <a:t>30psi F.S.</a:t>
            </a:r>
          </a:p>
        </p:txBody>
      </p:sp>
      <p:sp>
        <p:nvSpPr>
          <p:cNvPr id="3" name="TextBox 2">
            <a:extLst>
              <a:ext uri="{FF2B5EF4-FFF2-40B4-BE49-F238E27FC236}">
                <a16:creationId xmlns:a16="http://schemas.microsoft.com/office/drawing/2014/main" id="{AAB9933A-617F-4F32-BFF7-7C354A2E022B}"/>
              </a:ext>
            </a:extLst>
          </p:cNvPr>
          <p:cNvSpPr txBox="1"/>
          <p:nvPr/>
        </p:nvSpPr>
        <p:spPr>
          <a:xfrm>
            <a:off x="6096000" y="4975411"/>
            <a:ext cx="4509247" cy="923330"/>
          </a:xfrm>
          <a:prstGeom prst="rect">
            <a:avLst/>
          </a:prstGeom>
          <a:noFill/>
        </p:spPr>
        <p:txBody>
          <a:bodyPr wrap="square" rtlCol="0">
            <a:spAutoFit/>
          </a:bodyPr>
          <a:lstStyle/>
          <a:p>
            <a:r>
              <a:rPr lang="en-US" dirty="0"/>
              <a:t>I have the 2 plates hooked up to a chiller and ready to test.  Just have to coordinate with John K to power up and read out temps.</a:t>
            </a:r>
          </a:p>
        </p:txBody>
      </p:sp>
      <p:sp>
        <p:nvSpPr>
          <p:cNvPr id="5" name="Date Placeholder 4">
            <a:extLst>
              <a:ext uri="{FF2B5EF4-FFF2-40B4-BE49-F238E27FC236}">
                <a16:creationId xmlns:a16="http://schemas.microsoft.com/office/drawing/2014/main" id="{38537238-9D6F-6F5D-AADC-362B6DBBCF1E}"/>
              </a:ext>
            </a:extLst>
          </p:cNvPr>
          <p:cNvSpPr>
            <a:spLocks noGrp="1"/>
          </p:cNvSpPr>
          <p:nvPr>
            <p:ph type="dt" sz="half" idx="10"/>
          </p:nvPr>
        </p:nvSpPr>
        <p:spPr/>
        <p:txBody>
          <a:bodyPr/>
          <a:lstStyle/>
          <a:p>
            <a:r>
              <a:rPr lang="en-US"/>
              <a:t>2022-07-20</a:t>
            </a:r>
            <a:endParaRPr lang="en-US" dirty="0"/>
          </a:p>
        </p:txBody>
      </p:sp>
      <p:sp>
        <p:nvSpPr>
          <p:cNvPr id="7" name="Footer Placeholder 6">
            <a:extLst>
              <a:ext uri="{FF2B5EF4-FFF2-40B4-BE49-F238E27FC236}">
                <a16:creationId xmlns:a16="http://schemas.microsoft.com/office/drawing/2014/main" id="{1B4583F7-682C-548A-C9C7-EA04012EE1D3}"/>
              </a:ext>
            </a:extLst>
          </p:cNvPr>
          <p:cNvSpPr>
            <a:spLocks noGrp="1"/>
          </p:cNvSpPr>
          <p:nvPr>
            <p:ph type="ftr" sz="quarter" idx="11"/>
          </p:nvPr>
        </p:nvSpPr>
        <p:spPr/>
        <p:txBody>
          <a:bodyPr/>
          <a:lstStyle/>
          <a:p>
            <a:r>
              <a:rPr lang="en-US"/>
              <a:t>TPOT Technical Review</a:t>
            </a:r>
            <a:endParaRPr lang="en-US" dirty="0"/>
          </a:p>
        </p:txBody>
      </p:sp>
      <p:sp>
        <p:nvSpPr>
          <p:cNvPr id="8" name="Slide Number Placeholder 7">
            <a:extLst>
              <a:ext uri="{FF2B5EF4-FFF2-40B4-BE49-F238E27FC236}">
                <a16:creationId xmlns:a16="http://schemas.microsoft.com/office/drawing/2014/main" id="{41CF44B6-FDD7-E76E-9531-C8AE1B25EF24}"/>
              </a:ext>
            </a:extLst>
          </p:cNvPr>
          <p:cNvSpPr>
            <a:spLocks noGrp="1"/>
          </p:cNvSpPr>
          <p:nvPr>
            <p:ph type="sldNum" sz="quarter" idx="12"/>
          </p:nvPr>
        </p:nvSpPr>
        <p:spPr/>
        <p:txBody>
          <a:bodyPr/>
          <a:lstStyle/>
          <a:p>
            <a:fld id="{7131CAC5-E6F2-4BA5-8FC4-D6C12488D402}" type="slidenum">
              <a:rPr lang="en-US" smtClean="0"/>
              <a:t>20</a:t>
            </a:fld>
            <a:endParaRPr lang="en-US"/>
          </a:p>
        </p:txBody>
      </p:sp>
    </p:spTree>
    <p:extLst>
      <p:ext uri="{BB962C8B-B14F-4D97-AF65-F5344CB8AC3E}">
        <p14:creationId xmlns:p14="http://schemas.microsoft.com/office/powerpoint/2010/main" val="894661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B67595-DAF1-4BCA-9954-08948579DD69}"/>
              </a:ext>
            </a:extLst>
          </p:cNvPr>
          <p:cNvPicPr>
            <a:picLocks noChangeAspect="1"/>
          </p:cNvPicPr>
          <p:nvPr/>
        </p:nvPicPr>
        <p:blipFill>
          <a:blip r:embed="rId2"/>
          <a:stretch>
            <a:fillRect/>
          </a:stretch>
        </p:blipFill>
        <p:spPr>
          <a:xfrm>
            <a:off x="771943" y="1268366"/>
            <a:ext cx="10702816" cy="3741635"/>
          </a:xfrm>
          <a:prstGeom prst="rect">
            <a:avLst/>
          </a:prstGeom>
        </p:spPr>
      </p:pic>
      <p:sp>
        <p:nvSpPr>
          <p:cNvPr id="8" name="TextBox 7">
            <a:extLst>
              <a:ext uri="{FF2B5EF4-FFF2-40B4-BE49-F238E27FC236}">
                <a16:creationId xmlns:a16="http://schemas.microsoft.com/office/drawing/2014/main" id="{8DACABA2-0D19-4445-BA3E-73DE405FCD10}"/>
              </a:ext>
            </a:extLst>
          </p:cNvPr>
          <p:cNvSpPr txBox="1"/>
          <p:nvPr/>
        </p:nvSpPr>
        <p:spPr>
          <a:xfrm>
            <a:off x="1674421" y="981972"/>
            <a:ext cx="1557862" cy="369332"/>
          </a:xfrm>
          <a:prstGeom prst="rect">
            <a:avLst/>
          </a:prstGeom>
          <a:noFill/>
        </p:spPr>
        <p:txBody>
          <a:bodyPr wrap="none" rtlCol="0">
            <a:spAutoFit/>
          </a:bodyPr>
          <a:lstStyle/>
          <a:p>
            <a:r>
              <a:rPr lang="en-US" dirty="0"/>
              <a:t>30 feet .250 ID</a:t>
            </a:r>
          </a:p>
        </p:txBody>
      </p:sp>
      <p:sp>
        <p:nvSpPr>
          <p:cNvPr id="12" name="TextBox 11">
            <a:extLst>
              <a:ext uri="{FF2B5EF4-FFF2-40B4-BE49-F238E27FC236}">
                <a16:creationId xmlns:a16="http://schemas.microsoft.com/office/drawing/2014/main" id="{0FCDEDFA-71A1-4530-AFAC-771A71EF8FDD}"/>
              </a:ext>
            </a:extLst>
          </p:cNvPr>
          <p:cNvSpPr txBox="1"/>
          <p:nvPr/>
        </p:nvSpPr>
        <p:spPr>
          <a:xfrm>
            <a:off x="5317069" y="4927063"/>
            <a:ext cx="1557862" cy="369332"/>
          </a:xfrm>
          <a:prstGeom prst="rect">
            <a:avLst/>
          </a:prstGeom>
          <a:noFill/>
        </p:spPr>
        <p:txBody>
          <a:bodyPr wrap="none" rtlCol="0">
            <a:spAutoFit/>
          </a:bodyPr>
          <a:lstStyle/>
          <a:p>
            <a:r>
              <a:rPr lang="en-US" dirty="0"/>
              <a:t>30 feet .250 ID</a:t>
            </a:r>
          </a:p>
        </p:txBody>
      </p:sp>
      <p:sp>
        <p:nvSpPr>
          <p:cNvPr id="13" name="TextBox 12">
            <a:extLst>
              <a:ext uri="{FF2B5EF4-FFF2-40B4-BE49-F238E27FC236}">
                <a16:creationId xmlns:a16="http://schemas.microsoft.com/office/drawing/2014/main" id="{9A30FFC7-192D-4688-BA9D-D3C289564EB3}"/>
              </a:ext>
            </a:extLst>
          </p:cNvPr>
          <p:cNvSpPr txBox="1"/>
          <p:nvPr/>
        </p:nvSpPr>
        <p:spPr>
          <a:xfrm>
            <a:off x="3816337" y="981972"/>
            <a:ext cx="1500732" cy="369332"/>
          </a:xfrm>
          <a:prstGeom prst="rect">
            <a:avLst/>
          </a:prstGeom>
          <a:noFill/>
        </p:spPr>
        <p:txBody>
          <a:bodyPr wrap="none" rtlCol="0">
            <a:spAutoFit/>
          </a:bodyPr>
          <a:lstStyle/>
          <a:p>
            <a:r>
              <a:rPr lang="en-US" dirty="0"/>
              <a:t>60.5”  .125”ID</a:t>
            </a:r>
          </a:p>
        </p:txBody>
      </p:sp>
      <p:sp>
        <p:nvSpPr>
          <p:cNvPr id="14" name="TextBox 13">
            <a:extLst>
              <a:ext uri="{FF2B5EF4-FFF2-40B4-BE49-F238E27FC236}">
                <a16:creationId xmlns:a16="http://schemas.microsoft.com/office/drawing/2014/main" id="{437F7CA5-4821-4903-B515-C82A8C2B74B0}"/>
              </a:ext>
            </a:extLst>
          </p:cNvPr>
          <p:cNvSpPr txBox="1"/>
          <p:nvPr/>
        </p:nvSpPr>
        <p:spPr>
          <a:xfrm>
            <a:off x="9336384" y="3022270"/>
            <a:ext cx="1326004" cy="369332"/>
          </a:xfrm>
          <a:prstGeom prst="rect">
            <a:avLst/>
          </a:prstGeom>
          <a:noFill/>
        </p:spPr>
        <p:txBody>
          <a:bodyPr wrap="none" rtlCol="0">
            <a:spAutoFit/>
          </a:bodyPr>
          <a:lstStyle/>
          <a:p>
            <a:r>
              <a:rPr lang="en-US" dirty="0"/>
              <a:t>70”  .125”ID</a:t>
            </a:r>
          </a:p>
        </p:txBody>
      </p:sp>
      <p:sp>
        <p:nvSpPr>
          <p:cNvPr id="15" name="TextBox 14">
            <a:extLst>
              <a:ext uri="{FF2B5EF4-FFF2-40B4-BE49-F238E27FC236}">
                <a16:creationId xmlns:a16="http://schemas.microsoft.com/office/drawing/2014/main" id="{9EABB022-DE7A-4755-84C2-A58A837D37BC}"/>
              </a:ext>
            </a:extLst>
          </p:cNvPr>
          <p:cNvSpPr txBox="1"/>
          <p:nvPr/>
        </p:nvSpPr>
        <p:spPr>
          <a:xfrm>
            <a:off x="7376955" y="981972"/>
            <a:ext cx="1476686" cy="369332"/>
          </a:xfrm>
          <a:prstGeom prst="rect">
            <a:avLst/>
          </a:prstGeom>
          <a:noFill/>
        </p:spPr>
        <p:txBody>
          <a:bodyPr wrap="none" rtlCol="0">
            <a:spAutoFit/>
          </a:bodyPr>
          <a:lstStyle/>
          <a:p>
            <a:r>
              <a:rPr lang="en-US" dirty="0"/>
              <a:t>9.5””  .125”ID</a:t>
            </a:r>
          </a:p>
        </p:txBody>
      </p:sp>
      <p:sp>
        <p:nvSpPr>
          <p:cNvPr id="16" name="TextBox 15">
            <a:extLst>
              <a:ext uri="{FF2B5EF4-FFF2-40B4-BE49-F238E27FC236}">
                <a16:creationId xmlns:a16="http://schemas.microsoft.com/office/drawing/2014/main" id="{36BD2435-576F-4C85-B29D-50FAE21F6676}"/>
              </a:ext>
            </a:extLst>
          </p:cNvPr>
          <p:cNvSpPr txBox="1"/>
          <p:nvPr/>
        </p:nvSpPr>
        <p:spPr>
          <a:xfrm>
            <a:off x="5486799" y="981972"/>
            <a:ext cx="1273105" cy="369332"/>
          </a:xfrm>
          <a:prstGeom prst="rect">
            <a:avLst/>
          </a:prstGeom>
          <a:noFill/>
        </p:spPr>
        <p:txBody>
          <a:bodyPr wrap="none" rtlCol="0">
            <a:spAutoFit/>
          </a:bodyPr>
          <a:lstStyle/>
          <a:p>
            <a:r>
              <a:rPr lang="en-US" dirty="0"/>
              <a:t>20” .061”ID</a:t>
            </a:r>
          </a:p>
        </p:txBody>
      </p:sp>
      <p:sp>
        <p:nvSpPr>
          <p:cNvPr id="17" name="TextBox 16">
            <a:extLst>
              <a:ext uri="{FF2B5EF4-FFF2-40B4-BE49-F238E27FC236}">
                <a16:creationId xmlns:a16="http://schemas.microsoft.com/office/drawing/2014/main" id="{D6AC13A7-7F93-4432-86FA-F7AC5DCE0249}"/>
              </a:ext>
            </a:extLst>
          </p:cNvPr>
          <p:cNvSpPr txBox="1"/>
          <p:nvPr/>
        </p:nvSpPr>
        <p:spPr>
          <a:xfrm>
            <a:off x="9535837" y="981972"/>
            <a:ext cx="1273105" cy="369332"/>
          </a:xfrm>
          <a:prstGeom prst="rect">
            <a:avLst/>
          </a:prstGeom>
          <a:noFill/>
        </p:spPr>
        <p:txBody>
          <a:bodyPr wrap="none" rtlCol="0">
            <a:spAutoFit/>
          </a:bodyPr>
          <a:lstStyle/>
          <a:p>
            <a:r>
              <a:rPr lang="en-US" dirty="0"/>
              <a:t>20” .061”ID</a:t>
            </a:r>
          </a:p>
        </p:txBody>
      </p:sp>
      <p:sp>
        <p:nvSpPr>
          <p:cNvPr id="18" name="TextBox 17">
            <a:extLst>
              <a:ext uri="{FF2B5EF4-FFF2-40B4-BE49-F238E27FC236}">
                <a16:creationId xmlns:a16="http://schemas.microsoft.com/office/drawing/2014/main" id="{CA2EBE77-57A1-4F01-A65E-77CE10F77D94}"/>
              </a:ext>
            </a:extLst>
          </p:cNvPr>
          <p:cNvSpPr txBox="1"/>
          <p:nvPr/>
        </p:nvSpPr>
        <p:spPr>
          <a:xfrm>
            <a:off x="1976284" y="5496397"/>
            <a:ext cx="597562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To get 100ccm, a estimated 2.1psi is needed.  </a:t>
            </a:r>
          </a:p>
        </p:txBody>
      </p:sp>
      <p:pic>
        <p:nvPicPr>
          <p:cNvPr id="3" name="Picture 2">
            <a:extLst>
              <a:ext uri="{FF2B5EF4-FFF2-40B4-BE49-F238E27FC236}">
                <a16:creationId xmlns:a16="http://schemas.microsoft.com/office/drawing/2014/main" id="{EF951D78-A4AE-4E04-8202-D6028DFC0A6D}"/>
              </a:ext>
            </a:extLst>
          </p:cNvPr>
          <p:cNvPicPr>
            <a:picLocks noChangeAspect="1"/>
          </p:cNvPicPr>
          <p:nvPr/>
        </p:nvPicPr>
        <p:blipFill>
          <a:blip r:embed="rId3"/>
          <a:stretch>
            <a:fillRect/>
          </a:stretch>
        </p:blipFill>
        <p:spPr>
          <a:xfrm>
            <a:off x="9535837" y="4927063"/>
            <a:ext cx="1666875" cy="533400"/>
          </a:xfrm>
          <a:prstGeom prst="rect">
            <a:avLst/>
          </a:prstGeom>
        </p:spPr>
      </p:pic>
      <p:sp>
        <p:nvSpPr>
          <p:cNvPr id="5" name="TextBox 4">
            <a:extLst>
              <a:ext uri="{FF2B5EF4-FFF2-40B4-BE49-F238E27FC236}">
                <a16:creationId xmlns:a16="http://schemas.microsoft.com/office/drawing/2014/main" id="{9DACF244-F564-4C0F-A198-5EDB500006A9}"/>
              </a:ext>
            </a:extLst>
          </p:cNvPr>
          <p:cNvSpPr txBox="1"/>
          <p:nvPr/>
        </p:nvSpPr>
        <p:spPr>
          <a:xfrm>
            <a:off x="2294054" y="327973"/>
            <a:ext cx="476207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t>Current Tubing to get 100ccm we need 2.1psi.   </a:t>
            </a:r>
          </a:p>
        </p:txBody>
      </p:sp>
      <p:sp>
        <p:nvSpPr>
          <p:cNvPr id="2" name="Date Placeholder 1">
            <a:extLst>
              <a:ext uri="{FF2B5EF4-FFF2-40B4-BE49-F238E27FC236}">
                <a16:creationId xmlns:a16="http://schemas.microsoft.com/office/drawing/2014/main" id="{E4A23AA6-607C-27EB-2D32-D5A03E999835}"/>
              </a:ext>
            </a:extLst>
          </p:cNvPr>
          <p:cNvSpPr>
            <a:spLocks noGrp="1"/>
          </p:cNvSpPr>
          <p:nvPr>
            <p:ph type="dt" sz="half" idx="10"/>
          </p:nvPr>
        </p:nvSpPr>
        <p:spPr/>
        <p:txBody>
          <a:bodyPr/>
          <a:lstStyle/>
          <a:p>
            <a:r>
              <a:rPr lang="en-US"/>
              <a:t>2022-07-20</a:t>
            </a:r>
            <a:endParaRPr lang="en-US" dirty="0"/>
          </a:p>
        </p:txBody>
      </p:sp>
      <p:sp>
        <p:nvSpPr>
          <p:cNvPr id="4" name="Footer Placeholder 3">
            <a:extLst>
              <a:ext uri="{FF2B5EF4-FFF2-40B4-BE49-F238E27FC236}">
                <a16:creationId xmlns:a16="http://schemas.microsoft.com/office/drawing/2014/main" id="{0411636F-A4EF-0199-1026-63C8DF062E6C}"/>
              </a:ext>
            </a:extLst>
          </p:cNvPr>
          <p:cNvSpPr>
            <a:spLocks noGrp="1"/>
          </p:cNvSpPr>
          <p:nvPr>
            <p:ph type="ftr" sz="quarter" idx="11"/>
          </p:nvPr>
        </p:nvSpPr>
        <p:spPr/>
        <p:txBody>
          <a:bodyPr/>
          <a:lstStyle/>
          <a:p>
            <a:r>
              <a:rPr lang="en-US"/>
              <a:t>TPOT Technical Review</a:t>
            </a:r>
            <a:endParaRPr lang="en-US" dirty="0"/>
          </a:p>
        </p:txBody>
      </p:sp>
      <p:sp>
        <p:nvSpPr>
          <p:cNvPr id="7" name="Slide Number Placeholder 6">
            <a:extLst>
              <a:ext uri="{FF2B5EF4-FFF2-40B4-BE49-F238E27FC236}">
                <a16:creationId xmlns:a16="http://schemas.microsoft.com/office/drawing/2014/main" id="{463A00FE-762E-7D58-5BB4-AF476801E981}"/>
              </a:ext>
            </a:extLst>
          </p:cNvPr>
          <p:cNvSpPr>
            <a:spLocks noGrp="1"/>
          </p:cNvSpPr>
          <p:nvPr>
            <p:ph type="sldNum" sz="quarter" idx="12"/>
          </p:nvPr>
        </p:nvSpPr>
        <p:spPr/>
        <p:txBody>
          <a:bodyPr/>
          <a:lstStyle/>
          <a:p>
            <a:fld id="{7131CAC5-E6F2-4BA5-8FC4-D6C12488D402}" type="slidenum">
              <a:rPr lang="en-US" smtClean="0"/>
              <a:t>21</a:t>
            </a:fld>
            <a:endParaRPr lang="en-US"/>
          </a:p>
        </p:txBody>
      </p:sp>
    </p:spTree>
    <p:extLst>
      <p:ext uri="{BB962C8B-B14F-4D97-AF65-F5344CB8AC3E}">
        <p14:creationId xmlns:p14="http://schemas.microsoft.com/office/powerpoint/2010/main" val="418431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0581FB-0A8A-EF61-6FA8-669BB4492576}"/>
              </a:ext>
            </a:extLst>
          </p:cNvPr>
          <p:cNvPicPr>
            <a:picLocks noChangeAspect="1"/>
          </p:cNvPicPr>
          <p:nvPr/>
        </p:nvPicPr>
        <p:blipFill>
          <a:blip r:embed="rId3"/>
          <a:stretch>
            <a:fillRect/>
          </a:stretch>
        </p:blipFill>
        <p:spPr>
          <a:xfrm>
            <a:off x="5222152" y="357982"/>
            <a:ext cx="5998338" cy="6130705"/>
          </a:xfrm>
          <a:prstGeom prst="rect">
            <a:avLst/>
          </a:prstGeom>
        </p:spPr>
      </p:pic>
      <p:sp>
        <p:nvSpPr>
          <p:cNvPr id="18433"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alibri" pitchFamily="34" charset="0"/>
                <a:ea typeface="MS PGothic" pitchFamily="34" charset="-128"/>
              </a:defRPr>
            </a:lvl1pPr>
            <a:lvl2pPr marL="990551" indent="-380982" eaLnBrk="0" hangingPunct="0">
              <a:defRPr sz="3200">
                <a:solidFill>
                  <a:schemeClr val="tx1"/>
                </a:solidFill>
                <a:latin typeface="Calibri" pitchFamily="34" charset="0"/>
                <a:ea typeface="MS PGothic" pitchFamily="34" charset="-128"/>
              </a:defRPr>
            </a:lvl2pPr>
            <a:lvl3pPr marL="1523923" indent="-304784" eaLnBrk="0" hangingPunct="0">
              <a:defRPr sz="3200">
                <a:solidFill>
                  <a:schemeClr val="tx1"/>
                </a:solidFill>
                <a:latin typeface="Calibri" pitchFamily="34" charset="0"/>
                <a:ea typeface="MS PGothic" pitchFamily="34" charset="-128"/>
              </a:defRPr>
            </a:lvl3pPr>
            <a:lvl4pPr marL="2133493" indent="-304784" eaLnBrk="0" hangingPunct="0">
              <a:defRPr sz="3200">
                <a:solidFill>
                  <a:schemeClr val="tx1"/>
                </a:solidFill>
                <a:latin typeface="Calibri" pitchFamily="34" charset="0"/>
                <a:ea typeface="MS PGothic" pitchFamily="34" charset="-128"/>
              </a:defRPr>
            </a:lvl4pPr>
            <a:lvl5pPr marL="2743063" indent="-304784" eaLnBrk="0" hangingPunct="0">
              <a:defRPr sz="3200">
                <a:solidFill>
                  <a:schemeClr val="tx1"/>
                </a:solidFill>
                <a:latin typeface="Calibri" pitchFamily="34" charset="0"/>
                <a:ea typeface="MS PGothic" pitchFamily="34" charset="-128"/>
              </a:defRPr>
            </a:lvl5pPr>
            <a:lvl6pPr marL="3352632" indent="-304784" eaLnBrk="0" fontAlgn="base" hangingPunct="0">
              <a:spcBef>
                <a:spcPct val="0"/>
              </a:spcBef>
              <a:spcAft>
                <a:spcPct val="0"/>
              </a:spcAft>
              <a:defRPr sz="3200">
                <a:solidFill>
                  <a:schemeClr val="tx1"/>
                </a:solidFill>
                <a:latin typeface="Calibri" pitchFamily="34" charset="0"/>
                <a:ea typeface="MS PGothic" pitchFamily="34" charset="-128"/>
              </a:defRPr>
            </a:lvl6pPr>
            <a:lvl7pPr marL="3962202" indent="-304784" eaLnBrk="0" fontAlgn="base" hangingPunct="0">
              <a:spcBef>
                <a:spcPct val="0"/>
              </a:spcBef>
              <a:spcAft>
                <a:spcPct val="0"/>
              </a:spcAft>
              <a:defRPr sz="3200">
                <a:solidFill>
                  <a:schemeClr val="tx1"/>
                </a:solidFill>
                <a:latin typeface="Calibri" pitchFamily="34" charset="0"/>
                <a:ea typeface="MS PGothic" pitchFamily="34" charset="-128"/>
              </a:defRPr>
            </a:lvl7pPr>
            <a:lvl8pPr marL="4571771" indent="-304784" eaLnBrk="0" fontAlgn="base" hangingPunct="0">
              <a:spcBef>
                <a:spcPct val="0"/>
              </a:spcBef>
              <a:spcAft>
                <a:spcPct val="0"/>
              </a:spcAft>
              <a:defRPr sz="3200">
                <a:solidFill>
                  <a:schemeClr val="tx1"/>
                </a:solidFill>
                <a:latin typeface="Calibri" pitchFamily="34" charset="0"/>
                <a:ea typeface="MS PGothic" pitchFamily="34" charset="-128"/>
              </a:defRPr>
            </a:lvl8pPr>
            <a:lvl9pPr marL="5181341" indent="-304784"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r>
              <a:rPr lang="en-US" altLang="en-US" sz="1600">
                <a:solidFill>
                  <a:srgbClr val="000080"/>
                </a:solidFill>
                <a:cs typeface="Arial" pitchFamily="34" charset="0"/>
              </a:rPr>
              <a:t>2022-07-20</a:t>
            </a:r>
            <a:endParaRPr lang="en-US" altLang="en-US" sz="1600" dirty="0">
              <a:solidFill>
                <a:srgbClr val="000080"/>
              </a:solidFill>
              <a:cs typeface="Arial" pitchFamily="34" charset="0"/>
            </a:endParaRPr>
          </a:p>
        </p:txBody>
      </p:sp>
      <p:sp>
        <p:nvSpPr>
          <p:cNvPr id="10243" name="Footer Placeholder 4"/>
          <p:cNvSpPr>
            <a:spLocks noGrp="1"/>
          </p:cNvSpPr>
          <p:nvPr>
            <p:ph type="ftr" sz="quarter" idx="11"/>
          </p:nvPr>
        </p:nvSpPr>
        <p:spPr bwMode="auto">
          <a:xfrm>
            <a:off x="4038600" y="6377204"/>
            <a:ext cx="4114800" cy="3651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990551" indent="-380982" eaLnBrk="0" hangingPunct="0">
              <a:defRPr>
                <a:solidFill>
                  <a:schemeClr val="tx1"/>
                </a:solidFill>
                <a:latin typeface="Arial" pitchFamily="34" charset="0"/>
                <a:cs typeface="Arial" pitchFamily="34" charset="0"/>
              </a:defRPr>
            </a:lvl2pPr>
            <a:lvl3pPr marL="1523923" indent="-304784" eaLnBrk="0" hangingPunct="0">
              <a:defRPr>
                <a:solidFill>
                  <a:schemeClr val="tx1"/>
                </a:solidFill>
                <a:latin typeface="Arial" pitchFamily="34" charset="0"/>
                <a:cs typeface="Arial" pitchFamily="34" charset="0"/>
              </a:defRPr>
            </a:lvl3pPr>
            <a:lvl4pPr marL="2133493" indent="-304784" eaLnBrk="0" hangingPunct="0">
              <a:defRPr>
                <a:solidFill>
                  <a:schemeClr val="tx1"/>
                </a:solidFill>
                <a:latin typeface="Arial" pitchFamily="34" charset="0"/>
                <a:cs typeface="Arial" pitchFamily="34" charset="0"/>
              </a:defRPr>
            </a:lvl4pPr>
            <a:lvl5pPr marL="2743063" indent="-304784" eaLnBrk="0" hangingPunct="0">
              <a:defRPr>
                <a:solidFill>
                  <a:schemeClr val="tx1"/>
                </a:solidFill>
                <a:latin typeface="Arial" pitchFamily="34" charset="0"/>
                <a:cs typeface="Arial" pitchFamily="34" charset="0"/>
              </a:defRPr>
            </a:lvl5pPr>
            <a:lvl6pPr marL="3352632" indent="-304784" eaLnBrk="0" fontAlgn="base" hangingPunct="0">
              <a:spcBef>
                <a:spcPct val="0"/>
              </a:spcBef>
              <a:spcAft>
                <a:spcPct val="0"/>
              </a:spcAft>
              <a:defRPr>
                <a:solidFill>
                  <a:schemeClr val="tx1"/>
                </a:solidFill>
                <a:latin typeface="Arial" pitchFamily="34" charset="0"/>
                <a:cs typeface="Arial" pitchFamily="34" charset="0"/>
              </a:defRPr>
            </a:lvl6pPr>
            <a:lvl7pPr marL="3962202" indent="-304784" eaLnBrk="0" fontAlgn="base" hangingPunct="0">
              <a:spcBef>
                <a:spcPct val="0"/>
              </a:spcBef>
              <a:spcAft>
                <a:spcPct val="0"/>
              </a:spcAft>
              <a:defRPr>
                <a:solidFill>
                  <a:schemeClr val="tx1"/>
                </a:solidFill>
                <a:latin typeface="Arial" pitchFamily="34" charset="0"/>
                <a:cs typeface="Arial" pitchFamily="34" charset="0"/>
              </a:defRPr>
            </a:lvl7pPr>
            <a:lvl8pPr marL="4571771" indent="-304784" eaLnBrk="0" fontAlgn="base" hangingPunct="0">
              <a:spcBef>
                <a:spcPct val="0"/>
              </a:spcBef>
              <a:spcAft>
                <a:spcPct val="0"/>
              </a:spcAft>
              <a:defRPr>
                <a:solidFill>
                  <a:schemeClr val="tx1"/>
                </a:solidFill>
                <a:latin typeface="Arial" pitchFamily="34" charset="0"/>
                <a:cs typeface="Arial" pitchFamily="34" charset="0"/>
              </a:defRPr>
            </a:lvl8pPr>
            <a:lvl9pPr marL="5181341" indent="-30478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TPOT Technical Review</a:t>
            </a:r>
            <a:endParaRPr lang="en-US" altLang="en-US" dirty="0">
              <a:solidFill>
                <a:srgbClr val="000080"/>
              </a:solidFill>
              <a:latin typeface="Calibri" pitchFamily="34" charset="0"/>
            </a:endParaRPr>
          </a:p>
        </p:txBody>
      </p:sp>
      <p:sp>
        <p:nvSpPr>
          <p:cNvPr id="18436" name="Title 3"/>
          <p:cNvSpPr>
            <a:spLocks noGrp="1"/>
          </p:cNvSpPr>
          <p:nvPr>
            <p:ph type="title"/>
          </p:nvPr>
        </p:nvSpPr>
        <p:spPr>
          <a:xfrm>
            <a:off x="0" y="18307"/>
            <a:ext cx="12192000" cy="715963"/>
          </a:xfrm>
        </p:spPr>
        <p:txBody>
          <a:bodyPr/>
          <a:lstStyle/>
          <a:p>
            <a:pPr eaLnBrk="1" hangingPunct="1"/>
            <a:r>
              <a:rPr lang="en-US" altLang="en-US" dirty="0">
                <a:solidFill>
                  <a:srgbClr val="000000"/>
                </a:solidFill>
              </a:rPr>
              <a:t>The TPOT Gas System</a:t>
            </a:r>
          </a:p>
        </p:txBody>
      </p:sp>
      <p:sp>
        <p:nvSpPr>
          <p:cNvPr id="7" name="TextBox 6"/>
          <p:cNvSpPr txBox="1"/>
          <p:nvPr/>
        </p:nvSpPr>
        <p:spPr>
          <a:xfrm>
            <a:off x="460936" y="715964"/>
            <a:ext cx="4304016" cy="4809007"/>
          </a:xfrm>
          <a:prstGeom prst="rect">
            <a:avLst/>
          </a:prstGeom>
        </p:spPr>
        <p:style>
          <a:lnRef idx="2">
            <a:schemeClr val="dk1"/>
          </a:lnRef>
          <a:fillRef idx="1">
            <a:schemeClr val="lt1"/>
          </a:fillRef>
          <a:effectRef idx="0">
            <a:schemeClr val="dk1"/>
          </a:effectRef>
          <a:fontRef idx="minor">
            <a:schemeClr val="dk1"/>
          </a:fontRef>
        </p:style>
        <p:txBody>
          <a:bodyPr wrap="square" lIns="121917" tIns="60959" rIns="121917" bIns="60959" rtlCol="0">
            <a:spAutoFit/>
          </a:bodyPr>
          <a:lstStyle/>
          <a:p>
            <a:endParaRPr lang="en-US" sz="400" b="1" dirty="0"/>
          </a:p>
          <a:p>
            <a:pPr>
              <a:spcBef>
                <a:spcPts val="533"/>
              </a:spcBef>
              <a:buFont typeface="Arial" pitchFamily="34" charset="0"/>
              <a:buChar char="•"/>
            </a:pPr>
            <a:r>
              <a:rPr lang="en-US" sz="1400" dirty="0"/>
              <a:t>Argon mixture (</a:t>
            </a:r>
            <a:r>
              <a:rPr lang="en-US" sz="1400" dirty="0" err="1"/>
              <a:t>Ar</a:t>
            </a:r>
            <a:r>
              <a:rPr lang="en-US" sz="1400" dirty="0"/>
              <a:t>-Iso) (95-5)</a:t>
            </a:r>
          </a:p>
          <a:p>
            <a:pPr>
              <a:spcBef>
                <a:spcPts val="533"/>
              </a:spcBef>
              <a:buFont typeface="Arial" pitchFamily="34" charset="0"/>
              <a:buChar char="•"/>
            </a:pPr>
            <a:r>
              <a:rPr lang="en-US" sz="1400" dirty="0"/>
              <a:t>Premix gas bought from vendor</a:t>
            </a:r>
          </a:p>
          <a:p>
            <a:pPr>
              <a:spcBef>
                <a:spcPts val="533"/>
              </a:spcBef>
              <a:buFont typeface="Arial" pitchFamily="34" charset="0"/>
              <a:buChar char="•"/>
            </a:pPr>
            <a:r>
              <a:rPr lang="en-US" sz="1400" dirty="0"/>
              <a:t>The Pre-Mix gas will not be flammable</a:t>
            </a:r>
          </a:p>
          <a:p>
            <a:pPr>
              <a:spcBef>
                <a:spcPts val="533"/>
              </a:spcBef>
              <a:buFont typeface="Arial" pitchFamily="34" charset="0"/>
              <a:buChar char="•"/>
            </a:pPr>
            <a:r>
              <a:rPr lang="en-US" sz="1400" dirty="0"/>
              <a:t>There will be no flammable gas in the gas house or IR</a:t>
            </a:r>
          </a:p>
          <a:p>
            <a:pPr>
              <a:spcBef>
                <a:spcPts val="533"/>
              </a:spcBef>
              <a:buFont typeface="Arial" pitchFamily="34" charset="0"/>
              <a:buChar char="•"/>
            </a:pPr>
            <a:r>
              <a:rPr lang="en-US" sz="1400" dirty="0"/>
              <a:t>Flowrate ~ 400ccm</a:t>
            </a:r>
          </a:p>
          <a:p>
            <a:pPr>
              <a:spcBef>
                <a:spcPts val="533"/>
              </a:spcBef>
              <a:buFont typeface="Arial" pitchFamily="34" charset="0"/>
              <a:buChar char="•"/>
            </a:pPr>
            <a:r>
              <a:rPr lang="en-US" sz="1400" dirty="0"/>
              <a:t>1-2mBar (~0.5” </a:t>
            </a:r>
            <a:r>
              <a:rPr lang="en-US" sz="1400" dirty="0" err="1"/>
              <a:t>w.c.</a:t>
            </a:r>
            <a:r>
              <a:rPr lang="en-US" sz="1400" dirty="0"/>
              <a:t>) above atmosphere</a:t>
            </a:r>
          </a:p>
          <a:p>
            <a:pPr lvl="1">
              <a:spcBef>
                <a:spcPts val="533"/>
              </a:spcBef>
            </a:pPr>
            <a:r>
              <a:rPr lang="en-US" sz="1400" dirty="0"/>
              <a:t>to +/- 1/8 </a:t>
            </a:r>
            <a:r>
              <a:rPr lang="en-US" sz="1400" dirty="0" err="1"/>
              <a:t>w.c.</a:t>
            </a:r>
            <a:r>
              <a:rPr lang="en-US" sz="1400" dirty="0"/>
              <a:t>”			</a:t>
            </a:r>
          </a:p>
          <a:p>
            <a:pPr>
              <a:spcBef>
                <a:spcPts val="533"/>
              </a:spcBef>
              <a:buFont typeface="Arial" pitchFamily="34" charset="0"/>
              <a:buChar char="•"/>
            </a:pPr>
            <a:r>
              <a:rPr lang="en-US" sz="1400" dirty="0"/>
              <a:t>Single Pass system</a:t>
            </a:r>
          </a:p>
          <a:p>
            <a:pPr>
              <a:spcBef>
                <a:spcPts val="533"/>
              </a:spcBef>
              <a:buFont typeface="Arial" pitchFamily="34" charset="0"/>
              <a:buChar char="•"/>
            </a:pPr>
            <a:r>
              <a:rPr lang="en-US" sz="1400" dirty="0"/>
              <a:t>Max pressure 5mBar (bubbler)</a:t>
            </a:r>
          </a:p>
          <a:p>
            <a:pPr>
              <a:spcBef>
                <a:spcPts val="533"/>
              </a:spcBef>
              <a:buFont typeface="Arial" pitchFamily="34" charset="0"/>
              <a:buChar char="•"/>
            </a:pPr>
            <a:r>
              <a:rPr lang="en-US" sz="1400" dirty="0"/>
              <a:t>Passive over pressure to separate vent (Bubbler)</a:t>
            </a:r>
          </a:p>
          <a:p>
            <a:pPr>
              <a:spcBef>
                <a:spcPts val="533"/>
              </a:spcBef>
              <a:buFont typeface="Arial" pitchFamily="34" charset="0"/>
              <a:buChar char="•"/>
            </a:pPr>
            <a:r>
              <a:rPr lang="en-US" sz="1400" dirty="0"/>
              <a:t>Supply pressure from Rack ~  30” W.C.</a:t>
            </a:r>
          </a:p>
          <a:p>
            <a:pPr>
              <a:spcBef>
                <a:spcPts val="533"/>
              </a:spcBef>
              <a:buFont typeface="Arial" pitchFamily="34" charset="0"/>
              <a:buChar char="•"/>
            </a:pPr>
            <a:r>
              <a:rPr lang="en-US" sz="1400" dirty="0"/>
              <a:t>Return Pressure –Atmosphere</a:t>
            </a:r>
          </a:p>
          <a:p>
            <a:pPr>
              <a:spcBef>
                <a:spcPts val="533"/>
              </a:spcBef>
              <a:buFont typeface="Arial" pitchFamily="34" charset="0"/>
              <a:buChar char="•"/>
            </a:pPr>
            <a:r>
              <a:rPr lang="en-US" sz="1400" dirty="0"/>
              <a:t>High purity system</a:t>
            </a:r>
          </a:p>
          <a:p>
            <a:pPr lvl="1">
              <a:buFont typeface="Arial" pitchFamily="34" charset="0"/>
              <a:buChar char="•"/>
            </a:pPr>
            <a:r>
              <a:rPr lang="en-US" sz="1400" dirty="0"/>
              <a:t>&lt;500 ppm O2</a:t>
            </a:r>
          </a:p>
          <a:p>
            <a:pPr lvl="1">
              <a:buFont typeface="Arial" pitchFamily="34" charset="0"/>
              <a:buChar char="•"/>
            </a:pPr>
            <a:r>
              <a:rPr lang="en-US" sz="1400" dirty="0"/>
              <a:t>&lt;100 ppm  H2O</a:t>
            </a:r>
          </a:p>
          <a:p>
            <a:pPr>
              <a:spcBef>
                <a:spcPts val="533"/>
              </a:spcBef>
              <a:buFont typeface="Arial" pitchFamily="34" charset="0"/>
              <a:buChar char="•"/>
            </a:pPr>
            <a:r>
              <a:rPr lang="en-US" sz="1400" dirty="0"/>
              <a:t>PC Monitored (reuse PHENIX TOF.W system)</a:t>
            </a:r>
          </a:p>
          <a:p>
            <a:pPr>
              <a:spcBef>
                <a:spcPts val="533"/>
              </a:spcBef>
              <a:buFont typeface="Arial" pitchFamily="34" charset="0"/>
              <a:buChar char="•"/>
            </a:pPr>
            <a:r>
              <a:rPr lang="en-US" sz="1400" dirty="0"/>
              <a:t>Alarmed</a:t>
            </a:r>
          </a:p>
        </p:txBody>
      </p:sp>
      <p:sp>
        <p:nvSpPr>
          <p:cNvPr id="2" name="Slide Number Placeholder 1">
            <a:extLst>
              <a:ext uri="{FF2B5EF4-FFF2-40B4-BE49-F238E27FC236}">
                <a16:creationId xmlns:a16="http://schemas.microsoft.com/office/drawing/2014/main" id="{0AF29710-E23B-46A9-9EEE-29477687CE1C}"/>
              </a:ext>
            </a:extLst>
          </p:cNvPr>
          <p:cNvSpPr>
            <a:spLocks noGrp="1"/>
          </p:cNvSpPr>
          <p:nvPr>
            <p:ph type="sldNum" sz="quarter" idx="12"/>
          </p:nvPr>
        </p:nvSpPr>
        <p:spPr/>
        <p:txBody>
          <a:bodyPr/>
          <a:lstStyle/>
          <a:p>
            <a:fld id="{7131CAC5-E6F2-4BA5-8FC4-D6C12488D402}" type="slidenum">
              <a:rPr lang="en-US" smtClean="0"/>
              <a:t>3</a:t>
            </a:fld>
            <a:endParaRPr lang="en-US"/>
          </a:p>
        </p:txBody>
      </p:sp>
      <p:sp>
        <p:nvSpPr>
          <p:cNvPr id="6" name="Rectangle 5">
            <a:extLst>
              <a:ext uri="{FF2B5EF4-FFF2-40B4-BE49-F238E27FC236}">
                <a16:creationId xmlns:a16="http://schemas.microsoft.com/office/drawing/2014/main" id="{53950457-3F6F-254E-BE8A-649879A832D0}"/>
              </a:ext>
            </a:extLst>
          </p:cNvPr>
          <p:cNvSpPr/>
          <p:nvPr/>
        </p:nvSpPr>
        <p:spPr>
          <a:xfrm>
            <a:off x="7016178" y="1012799"/>
            <a:ext cx="2955862" cy="552611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7F5C69C-6992-1971-FED1-EC31FEC655EF}"/>
              </a:ext>
            </a:extLst>
          </p:cNvPr>
          <p:cNvSpPr txBox="1"/>
          <p:nvPr/>
        </p:nvSpPr>
        <p:spPr>
          <a:xfrm>
            <a:off x="7827582" y="460906"/>
            <a:ext cx="59984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In IR</a:t>
            </a:r>
          </a:p>
        </p:txBody>
      </p:sp>
      <p:pic>
        <p:nvPicPr>
          <p:cNvPr id="28" name="Picture 5" descr="DSCN2574">
            <a:extLst>
              <a:ext uri="{FF2B5EF4-FFF2-40B4-BE49-F238E27FC236}">
                <a16:creationId xmlns:a16="http://schemas.microsoft.com/office/drawing/2014/main" id="{45461FB8-7F79-BDD8-61F0-A679BA4A3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594899" y="4255185"/>
            <a:ext cx="1192918" cy="2050940"/>
          </a:xfrm>
          <a:prstGeom prst="rect">
            <a:avLst/>
          </a:prstGeom>
          <a:noFill/>
        </p:spPr>
      </p:pic>
      <p:sp>
        <p:nvSpPr>
          <p:cNvPr id="5" name="TextBox 4">
            <a:extLst>
              <a:ext uri="{FF2B5EF4-FFF2-40B4-BE49-F238E27FC236}">
                <a16:creationId xmlns:a16="http://schemas.microsoft.com/office/drawing/2014/main" id="{A7E0DDA8-E2FC-B465-35D3-DA54D809AA06}"/>
              </a:ext>
            </a:extLst>
          </p:cNvPr>
          <p:cNvSpPr txBox="1"/>
          <p:nvPr/>
        </p:nvSpPr>
        <p:spPr>
          <a:xfrm>
            <a:off x="11032856" y="719286"/>
            <a:ext cx="105307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Vented at gas house vent stack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A69086-EB5C-43D2-9779-F655C52FED1E}"/>
              </a:ext>
            </a:extLst>
          </p:cNvPr>
          <p:cNvSpPr>
            <a:spLocks noGrp="1"/>
          </p:cNvSpPr>
          <p:nvPr>
            <p:ph type="dt" sz="half" idx="10"/>
          </p:nvPr>
        </p:nvSpPr>
        <p:spPr/>
        <p:txBody>
          <a:bodyPr/>
          <a:lstStyle/>
          <a:p>
            <a:r>
              <a:rPr lang="en-US" altLang="en-US"/>
              <a:t>2022-07-20</a:t>
            </a:r>
          </a:p>
        </p:txBody>
      </p:sp>
      <p:sp>
        <p:nvSpPr>
          <p:cNvPr id="46082" name="Rectangle 2">
            <a:extLst>
              <a:ext uri="{FF2B5EF4-FFF2-40B4-BE49-F238E27FC236}">
                <a16:creationId xmlns:a16="http://schemas.microsoft.com/office/drawing/2014/main" id="{B85236EF-4C9D-4CBB-AA34-9BC40A6B29B1}"/>
              </a:ext>
            </a:extLst>
          </p:cNvPr>
          <p:cNvSpPr>
            <a:spLocks noGrp="1" noChangeArrowheads="1"/>
          </p:cNvSpPr>
          <p:nvPr>
            <p:ph type="title"/>
          </p:nvPr>
        </p:nvSpPr>
        <p:spPr>
          <a:xfrm>
            <a:off x="2209800" y="152400"/>
            <a:ext cx="7772400" cy="1143000"/>
          </a:xfrm>
        </p:spPr>
        <p:txBody>
          <a:bodyPr/>
          <a:lstStyle/>
          <a:p>
            <a:r>
              <a:rPr lang="en-US" altLang="en-US" dirty="0"/>
              <a:t>TPOT Gas System Features</a:t>
            </a:r>
          </a:p>
        </p:txBody>
      </p:sp>
      <p:sp>
        <p:nvSpPr>
          <p:cNvPr id="46083" name="Rectangle 3">
            <a:extLst>
              <a:ext uri="{FF2B5EF4-FFF2-40B4-BE49-F238E27FC236}">
                <a16:creationId xmlns:a16="http://schemas.microsoft.com/office/drawing/2014/main" id="{9E3F92AC-5541-47E6-BB8D-94DF97222689}"/>
              </a:ext>
            </a:extLst>
          </p:cNvPr>
          <p:cNvSpPr>
            <a:spLocks noGrp="1" noChangeArrowheads="1"/>
          </p:cNvSpPr>
          <p:nvPr>
            <p:ph type="body" idx="1"/>
          </p:nvPr>
        </p:nvSpPr>
        <p:spPr>
          <a:xfrm>
            <a:off x="330137" y="1131641"/>
            <a:ext cx="4934803" cy="4191000"/>
          </a:xfrm>
        </p:spPr>
        <p:txBody>
          <a:bodyPr>
            <a:normAutofit/>
          </a:bodyPr>
          <a:lstStyle/>
          <a:p>
            <a:pPr>
              <a:lnSpc>
                <a:spcPct val="90000"/>
              </a:lnSpc>
            </a:pPr>
            <a:r>
              <a:rPr lang="en-US" altLang="en-US" sz="2400" dirty="0"/>
              <a:t>Previously Operating PHENIX Gas system (TOF.W)</a:t>
            </a:r>
          </a:p>
          <a:p>
            <a:pPr>
              <a:lnSpc>
                <a:spcPct val="90000"/>
              </a:lnSpc>
            </a:pPr>
            <a:r>
              <a:rPr lang="en-US" altLang="en-US" sz="1800" dirty="0"/>
              <a:t>Basic Features</a:t>
            </a:r>
          </a:p>
          <a:p>
            <a:pPr lvl="2">
              <a:lnSpc>
                <a:spcPct val="90000"/>
              </a:lnSpc>
            </a:pPr>
            <a:r>
              <a:rPr lang="en-US" altLang="en-US" sz="1400" dirty="0">
                <a:solidFill>
                  <a:srgbClr val="0000FF"/>
                </a:solidFill>
              </a:rPr>
              <a:t>Using PHENIX TOF.W controller</a:t>
            </a:r>
          </a:p>
          <a:p>
            <a:pPr lvl="2">
              <a:lnSpc>
                <a:spcPct val="90000"/>
              </a:lnSpc>
            </a:pPr>
            <a:r>
              <a:rPr lang="en-US" altLang="en-US" sz="1400" dirty="0">
                <a:solidFill>
                  <a:srgbClr val="0000FF"/>
                </a:solidFill>
              </a:rPr>
              <a:t>95% Argon + 5% Isobutane (premix)</a:t>
            </a:r>
          </a:p>
          <a:p>
            <a:pPr lvl="2">
              <a:lnSpc>
                <a:spcPct val="90000"/>
              </a:lnSpc>
            </a:pPr>
            <a:r>
              <a:rPr lang="en-US" altLang="en-US" sz="1400" dirty="0">
                <a:solidFill>
                  <a:srgbClr val="0000FF"/>
                </a:solidFill>
              </a:rPr>
              <a:t>Flow controller</a:t>
            </a:r>
          </a:p>
          <a:p>
            <a:pPr lvl="2">
              <a:lnSpc>
                <a:spcPct val="90000"/>
              </a:lnSpc>
            </a:pPr>
            <a:r>
              <a:rPr lang="en-US" altLang="en-US" sz="1400" dirty="0">
                <a:solidFill>
                  <a:srgbClr val="0000FF"/>
                </a:solidFill>
              </a:rPr>
              <a:t>Straight through system</a:t>
            </a:r>
          </a:p>
          <a:p>
            <a:pPr>
              <a:lnSpc>
                <a:spcPct val="90000"/>
              </a:lnSpc>
            </a:pPr>
            <a:r>
              <a:rPr lang="en-US" altLang="en-US" sz="1800" dirty="0"/>
              <a:t>Gas Monitoring</a:t>
            </a:r>
          </a:p>
          <a:p>
            <a:pPr lvl="2">
              <a:lnSpc>
                <a:spcPct val="90000"/>
              </a:lnSpc>
            </a:pPr>
            <a:r>
              <a:rPr lang="en-US" altLang="en-US" sz="1400" dirty="0">
                <a:solidFill>
                  <a:srgbClr val="0000FF"/>
                </a:solidFill>
              </a:rPr>
              <a:t>Monitors system and chamber pressures, </a:t>
            </a:r>
          </a:p>
          <a:p>
            <a:pPr>
              <a:lnSpc>
                <a:spcPct val="90000"/>
              </a:lnSpc>
            </a:pPr>
            <a:r>
              <a:rPr lang="en-US" altLang="en-US" sz="1800" dirty="0"/>
              <a:t>PC controlled and monitored system </a:t>
            </a:r>
          </a:p>
          <a:p>
            <a:pPr lvl="2">
              <a:lnSpc>
                <a:spcPct val="90000"/>
              </a:lnSpc>
            </a:pPr>
            <a:r>
              <a:rPr lang="en-US" altLang="en-US" sz="1400" dirty="0">
                <a:solidFill>
                  <a:srgbClr val="0000FF"/>
                </a:solidFill>
              </a:rPr>
              <a:t>Collects and logs system parameters</a:t>
            </a:r>
          </a:p>
          <a:p>
            <a:pPr lvl="2">
              <a:lnSpc>
                <a:spcPct val="90000"/>
              </a:lnSpc>
            </a:pPr>
            <a:r>
              <a:rPr lang="en-US" altLang="en-US" sz="1400" dirty="0">
                <a:solidFill>
                  <a:srgbClr val="0000FF"/>
                </a:solidFill>
              </a:rPr>
              <a:t>Warnings and Alarms</a:t>
            </a:r>
          </a:p>
          <a:p>
            <a:pPr lvl="2">
              <a:lnSpc>
                <a:spcPct val="90000"/>
              </a:lnSpc>
            </a:pPr>
            <a:r>
              <a:rPr lang="en-US" altLang="en-US" sz="1400" dirty="0">
                <a:solidFill>
                  <a:srgbClr val="0000FF"/>
                </a:solidFill>
              </a:rPr>
              <a:t>Remote monitoring</a:t>
            </a:r>
            <a:endParaRPr lang="en-US" altLang="en-US" sz="1800" dirty="0">
              <a:solidFill>
                <a:srgbClr val="0000FF"/>
              </a:solidFill>
            </a:endParaRPr>
          </a:p>
        </p:txBody>
      </p:sp>
      <p:pic>
        <p:nvPicPr>
          <p:cNvPr id="6" name="Picture 5" descr="C:\Users\pisani\Downloads\recirc.JPG">
            <a:extLst>
              <a:ext uri="{FF2B5EF4-FFF2-40B4-BE49-F238E27FC236}">
                <a16:creationId xmlns:a16="http://schemas.microsoft.com/office/drawing/2014/main" id="{C3D88DA4-4617-4333-8FE9-F0584C181717}"/>
              </a:ext>
            </a:extLst>
          </p:cNvPr>
          <p:cNvPicPr>
            <a:picLocks noChangeAspect="1" noChangeArrowheads="1"/>
          </p:cNvPicPr>
          <p:nvPr/>
        </p:nvPicPr>
        <p:blipFill>
          <a:blip r:embed="rId3" cstate="print"/>
          <a:srcRect/>
          <a:stretch>
            <a:fillRect/>
          </a:stretch>
        </p:blipFill>
        <p:spPr bwMode="auto">
          <a:xfrm>
            <a:off x="5269026" y="1264703"/>
            <a:ext cx="6592837" cy="4677623"/>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6D97435C-D84E-4532-B9BD-502BCFCB3655}"/>
              </a:ext>
            </a:extLst>
          </p:cNvPr>
          <p:cNvSpPr>
            <a:spLocks noGrp="1"/>
          </p:cNvSpPr>
          <p:nvPr>
            <p:ph type="ftr" sz="quarter" idx="11"/>
          </p:nvPr>
        </p:nvSpPr>
        <p:spPr/>
        <p:txBody>
          <a:bodyPr/>
          <a:lstStyle/>
          <a:p>
            <a:r>
              <a:rPr lang="en-US"/>
              <a:t>TPOT Technical Review</a:t>
            </a:r>
            <a:endParaRPr lang="en-US" dirty="0"/>
          </a:p>
        </p:txBody>
      </p:sp>
      <p:sp>
        <p:nvSpPr>
          <p:cNvPr id="3" name="Slide Number Placeholder 2">
            <a:extLst>
              <a:ext uri="{FF2B5EF4-FFF2-40B4-BE49-F238E27FC236}">
                <a16:creationId xmlns:a16="http://schemas.microsoft.com/office/drawing/2014/main" id="{DC2E557C-D57F-4F66-9B72-52681391651B}"/>
              </a:ext>
            </a:extLst>
          </p:cNvPr>
          <p:cNvSpPr>
            <a:spLocks noGrp="1"/>
          </p:cNvSpPr>
          <p:nvPr>
            <p:ph type="sldNum" sz="quarter" idx="12"/>
          </p:nvPr>
        </p:nvSpPr>
        <p:spPr/>
        <p:txBody>
          <a:bodyPr/>
          <a:lstStyle/>
          <a:p>
            <a:fld id="{7131CAC5-E6F2-4BA5-8FC4-D6C12488D402}" type="slidenum">
              <a:rPr lang="en-US" smtClean="0"/>
              <a:t>4</a:t>
            </a:fld>
            <a:endParaRPr lang="en-US"/>
          </a:p>
        </p:txBody>
      </p:sp>
      <p:pic>
        <p:nvPicPr>
          <p:cNvPr id="8" name="Picture 53" descr="DSCN2556">
            <a:extLst>
              <a:ext uri="{FF2B5EF4-FFF2-40B4-BE49-F238E27FC236}">
                <a16:creationId xmlns:a16="http://schemas.microsoft.com/office/drawing/2014/main" id="{CE1E98F5-9068-DEDA-38C3-016091856852}"/>
              </a:ext>
            </a:extLst>
          </p:cNvPr>
          <p:cNvPicPr>
            <a:picLocks noChangeAspect="1" noChangeArrowheads="1"/>
          </p:cNvPicPr>
          <p:nvPr/>
        </p:nvPicPr>
        <p:blipFill>
          <a:blip r:embed="rId4" cstate="print"/>
          <a:srcRect l="61795" t="9825" r="9940" b="9825"/>
          <a:stretch>
            <a:fillRect/>
          </a:stretch>
        </p:blipFill>
        <p:spPr bwMode="auto">
          <a:xfrm>
            <a:off x="3675518" y="4799342"/>
            <a:ext cx="939630" cy="150254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37" y="3097"/>
            <a:ext cx="10515600" cy="1325563"/>
          </a:xfrm>
        </p:spPr>
        <p:txBody>
          <a:bodyPr/>
          <a:lstStyle/>
          <a:p>
            <a:r>
              <a:rPr lang="en-US" dirty="0"/>
              <a:t>TPOT gas lines to IR</a:t>
            </a:r>
          </a:p>
        </p:txBody>
      </p:sp>
      <p:sp>
        <p:nvSpPr>
          <p:cNvPr id="3" name="Date Placeholder 2"/>
          <p:cNvSpPr>
            <a:spLocks noGrp="1"/>
          </p:cNvSpPr>
          <p:nvPr>
            <p:ph type="dt" sz="half" idx="10"/>
          </p:nvPr>
        </p:nvSpPr>
        <p:spPr/>
        <p:txBody>
          <a:bodyPr/>
          <a:lstStyle/>
          <a:p>
            <a:pPr>
              <a:defRPr/>
            </a:pPr>
            <a:r>
              <a:rPr lang="en-US" altLang="en-US"/>
              <a:t>2022-07-20</a:t>
            </a:r>
          </a:p>
        </p:txBody>
      </p:sp>
      <p:sp>
        <p:nvSpPr>
          <p:cNvPr id="4" name="Footer Placeholder 3"/>
          <p:cNvSpPr>
            <a:spLocks noGrp="1"/>
          </p:cNvSpPr>
          <p:nvPr>
            <p:ph type="ftr" sz="quarter" idx="11"/>
          </p:nvPr>
        </p:nvSpPr>
        <p:spPr/>
        <p:txBody>
          <a:bodyPr/>
          <a:lstStyle/>
          <a:p>
            <a:pPr>
              <a:defRPr/>
            </a:pPr>
            <a:r>
              <a:rPr lang="en-US"/>
              <a:t>TPOT Technical Review</a:t>
            </a:r>
            <a:endParaRPr lang="en-US" dirty="0"/>
          </a:p>
        </p:txBody>
      </p:sp>
      <p:sp>
        <p:nvSpPr>
          <p:cNvPr id="13" name="AutoShape 2" descr="https://www.phenix.bnl.gov/WWW/run/drawing/Phenix_2012.jpg"/>
          <p:cNvSpPr>
            <a:spLocks noChangeAspect="1" noChangeArrowheads="1"/>
          </p:cNvSpPr>
          <p:nvPr/>
        </p:nvSpPr>
        <p:spPr bwMode="auto">
          <a:xfrm>
            <a:off x="631503" y="858740"/>
            <a:ext cx="247883" cy="231712"/>
          </a:xfrm>
          <a:prstGeom prst="rect">
            <a:avLst/>
          </a:prstGeom>
          <a:noFill/>
        </p:spPr>
        <p:txBody>
          <a:bodyPr vert="horz" wrap="square" lIns="121920" tIns="60960" rIns="121920" bIns="60960" numCol="1" anchor="t" anchorCtr="0" compatLnSpc="1">
            <a:prstTxWarp prst="textNoShape">
              <a:avLst/>
            </a:prstTxWarp>
          </a:bodyPr>
          <a:lstStyle/>
          <a:p>
            <a:endParaRPr lang="en-US" sz="2400" dirty="0"/>
          </a:p>
        </p:txBody>
      </p:sp>
      <p:grpSp>
        <p:nvGrpSpPr>
          <p:cNvPr id="33" name="Group 32"/>
          <p:cNvGrpSpPr/>
          <p:nvPr/>
        </p:nvGrpSpPr>
        <p:grpSpPr>
          <a:xfrm>
            <a:off x="360461" y="1187303"/>
            <a:ext cx="5901100" cy="4483393"/>
            <a:chOff x="289298" y="1378111"/>
            <a:chExt cx="5294976" cy="3867137"/>
          </a:xfrm>
        </p:grpSpPr>
        <p:sp>
          <p:nvSpPr>
            <p:cNvPr id="7" name="Rounded Rectangle 6"/>
            <p:cNvSpPr/>
            <p:nvPr/>
          </p:nvSpPr>
          <p:spPr bwMode="auto">
            <a:xfrm>
              <a:off x="1122383" y="3159396"/>
              <a:ext cx="185912" cy="695136"/>
            </a:xfrm>
            <a:prstGeom prst="round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1867" dirty="0">
                <a:solidFill>
                  <a:srgbClr val="FF0000"/>
                </a:solidFill>
                <a:latin typeface="Times New Roman" pitchFamily="18" charset="0"/>
              </a:endParaRPr>
            </a:p>
          </p:txBody>
        </p:sp>
        <p:sp>
          <p:nvSpPr>
            <p:cNvPr id="8" name="Rectangle 7"/>
            <p:cNvSpPr/>
            <p:nvPr/>
          </p:nvSpPr>
          <p:spPr bwMode="auto">
            <a:xfrm>
              <a:off x="916039" y="1599245"/>
              <a:ext cx="1115473" cy="1564055"/>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600" dirty="0">
                  <a:solidFill>
                    <a:srgbClr val="FF0000"/>
                  </a:solidFill>
                  <a:latin typeface="Times New Roman" pitchFamily="18" charset="0"/>
                </a:rPr>
                <a:t>  South</a:t>
              </a:r>
            </a:p>
            <a:p>
              <a:pPr algn="ctr" defTabSz="1219170" fontAlgn="base">
                <a:spcBef>
                  <a:spcPct val="0"/>
                </a:spcBef>
                <a:spcAft>
                  <a:spcPct val="0"/>
                </a:spcAft>
              </a:pPr>
              <a:r>
                <a:rPr lang="en-US" sz="1600" dirty="0">
                  <a:solidFill>
                    <a:srgbClr val="FF0000"/>
                  </a:solidFill>
                  <a:latin typeface="Times New Roman" pitchFamily="18" charset="0"/>
                </a:rPr>
                <a:t> Tunnel</a:t>
              </a:r>
            </a:p>
          </p:txBody>
        </p:sp>
        <p:sp>
          <p:nvSpPr>
            <p:cNvPr id="9" name="Rectangle 8"/>
            <p:cNvSpPr/>
            <p:nvPr/>
          </p:nvSpPr>
          <p:spPr bwMode="auto">
            <a:xfrm>
              <a:off x="4468801" y="1595341"/>
              <a:ext cx="1115473" cy="1564055"/>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600" dirty="0">
                  <a:solidFill>
                    <a:srgbClr val="FF0000"/>
                  </a:solidFill>
                  <a:latin typeface="Times New Roman" pitchFamily="18" charset="0"/>
                </a:rPr>
                <a:t>  North</a:t>
              </a:r>
            </a:p>
            <a:p>
              <a:pPr algn="ctr" defTabSz="1219170" fontAlgn="base">
                <a:spcBef>
                  <a:spcPct val="0"/>
                </a:spcBef>
                <a:spcAft>
                  <a:spcPct val="0"/>
                </a:spcAft>
              </a:pPr>
              <a:r>
                <a:rPr lang="en-US" sz="1600" dirty="0">
                  <a:solidFill>
                    <a:srgbClr val="FF0000"/>
                  </a:solidFill>
                  <a:latin typeface="Times New Roman" pitchFamily="18" charset="0"/>
                </a:rPr>
                <a:t> Tunnel</a:t>
              </a:r>
            </a:p>
          </p:txBody>
        </p:sp>
        <p:pic>
          <p:nvPicPr>
            <p:cNvPr id="14" name="Picture 13" descr="Phenix_2012.jpg"/>
            <p:cNvPicPr>
              <a:picLocks noChangeAspect="1"/>
            </p:cNvPicPr>
            <p:nvPr/>
          </p:nvPicPr>
          <p:blipFill>
            <a:blip r:embed="rId2" cstate="print"/>
            <a:srcRect l="1764" t="51111" r="386"/>
            <a:stretch>
              <a:fillRect/>
            </a:stretch>
          </p:blipFill>
          <p:spPr>
            <a:xfrm>
              <a:off x="1958988" y="1638787"/>
              <a:ext cx="2577419" cy="1564055"/>
            </a:xfrm>
            <a:prstGeom prst="rect">
              <a:avLst/>
            </a:prstGeom>
          </p:spPr>
        </p:pic>
        <p:sp>
          <p:nvSpPr>
            <p:cNvPr id="15" name="Rectangle 14"/>
            <p:cNvSpPr/>
            <p:nvPr/>
          </p:nvSpPr>
          <p:spPr bwMode="auto">
            <a:xfrm>
              <a:off x="2005466" y="1378111"/>
              <a:ext cx="2463336" cy="2259191"/>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1867" dirty="0">
                <a:solidFill>
                  <a:srgbClr val="FF0000"/>
                </a:solidFill>
                <a:latin typeface="Times New Roman" pitchFamily="18" charset="0"/>
              </a:endParaRPr>
            </a:p>
          </p:txBody>
        </p:sp>
        <p:sp>
          <p:nvSpPr>
            <p:cNvPr id="16" name="Rectangle 15"/>
            <p:cNvSpPr/>
            <p:nvPr/>
          </p:nvSpPr>
          <p:spPr bwMode="auto">
            <a:xfrm>
              <a:off x="2005466" y="3637302"/>
              <a:ext cx="2463336" cy="347568"/>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1867" dirty="0">
                <a:solidFill>
                  <a:srgbClr val="FF0000"/>
                </a:solidFill>
                <a:latin typeface="Times New Roman" pitchFamily="18" charset="0"/>
              </a:endParaRPr>
            </a:p>
          </p:txBody>
        </p:sp>
        <p:sp>
          <p:nvSpPr>
            <p:cNvPr id="17" name="TextBox 16"/>
            <p:cNvSpPr txBox="1"/>
            <p:nvPr/>
          </p:nvSpPr>
          <p:spPr>
            <a:xfrm>
              <a:off x="2749114" y="3724194"/>
              <a:ext cx="976039" cy="274376"/>
            </a:xfrm>
            <a:prstGeom prst="rect">
              <a:avLst/>
            </a:prstGeom>
            <a:noFill/>
          </p:spPr>
          <p:txBody>
            <a:bodyPr wrap="square" rtlCol="0">
              <a:spAutoFit/>
            </a:bodyPr>
            <a:lstStyle/>
            <a:p>
              <a:r>
                <a:rPr lang="en-US" sz="1467" dirty="0"/>
                <a:t>Shield Wall</a:t>
              </a:r>
            </a:p>
          </p:txBody>
        </p:sp>
        <p:cxnSp>
          <p:nvCxnSpPr>
            <p:cNvPr id="19" name="Straight Connector 18"/>
            <p:cNvCxnSpPr>
              <a:cxnSpLocks/>
            </p:cNvCxnSpPr>
            <p:nvPr/>
          </p:nvCxnSpPr>
          <p:spPr bwMode="auto">
            <a:xfrm flipH="1">
              <a:off x="1261818" y="3072504"/>
              <a:ext cx="1056211" cy="0"/>
            </a:xfrm>
            <a:prstGeom prst="line">
              <a:avLst/>
            </a:prstGeom>
            <a:solidFill>
              <a:schemeClr val="accent1"/>
            </a:solidFill>
            <a:ln w="57150" cap="flat" cmpd="sng" algn="ctr">
              <a:solidFill>
                <a:srgbClr val="0099FF"/>
              </a:solidFill>
              <a:prstDash val="solid"/>
              <a:round/>
              <a:headEnd type="none" w="sm" len="sm"/>
              <a:tailEnd type="none" w="sm" len="sm"/>
            </a:ln>
            <a:effectLst/>
          </p:spPr>
        </p:cxnSp>
        <p:cxnSp>
          <p:nvCxnSpPr>
            <p:cNvPr id="20" name="Straight Connector 19"/>
            <p:cNvCxnSpPr/>
            <p:nvPr/>
          </p:nvCxnSpPr>
          <p:spPr bwMode="auto">
            <a:xfrm>
              <a:off x="1261817" y="3072504"/>
              <a:ext cx="0" cy="825474"/>
            </a:xfrm>
            <a:prstGeom prst="line">
              <a:avLst/>
            </a:prstGeom>
            <a:solidFill>
              <a:schemeClr val="accent1"/>
            </a:solidFill>
            <a:ln w="57150" cap="flat" cmpd="sng" algn="ctr">
              <a:solidFill>
                <a:srgbClr val="0099FF"/>
              </a:solidFill>
              <a:prstDash val="solid"/>
              <a:round/>
              <a:headEnd type="none" w="sm" len="sm"/>
              <a:tailEnd type="none" w="sm" len="sm"/>
            </a:ln>
            <a:effectLst/>
          </p:spPr>
        </p:cxnSp>
        <p:cxnSp>
          <p:nvCxnSpPr>
            <p:cNvPr id="21" name="Straight Connector 20"/>
            <p:cNvCxnSpPr>
              <a:cxnSpLocks/>
            </p:cNvCxnSpPr>
            <p:nvPr/>
          </p:nvCxnSpPr>
          <p:spPr bwMode="auto">
            <a:xfrm>
              <a:off x="2249846" y="2475640"/>
              <a:ext cx="0" cy="519766"/>
            </a:xfrm>
            <a:prstGeom prst="line">
              <a:avLst/>
            </a:prstGeom>
            <a:solidFill>
              <a:schemeClr val="accent1"/>
            </a:solidFill>
            <a:ln w="57150" cap="flat" cmpd="sng" algn="ctr">
              <a:solidFill>
                <a:srgbClr val="FF0000"/>
              </a:solidFill>
              <a:prstDash val="solid"/>
              <a:round/>
              <a:headEnd type="none" w="sm" len="sm"/>
              <a:tailEnd type="none" w="sm" len="sm"/>
            </a:ln>
            <a:effectLst/>
          </p:spPr>
        </p:cxnSp>
        <p:cxnSp>
          <p:nvCxnSpPr>
            <p:cNvPr id="22" name="Straight Connector 21"/>
            <p:cNvCxnSpPr>
              <a:cxnSpLocks/>
            </p:cNvCxnSpPr>
            <p:nvPr/>
          </p:nvCxnSpPr>
          <p:spPr bwMode="auto">
            <a:xfrm flipH="1">
              <a:off x="1168862" y="3029058"/>
              <a:ext cx="1115472" cy="0"/>
            </a:xfrm>
            <a:prstGeom prst="line">
              <a:avLst/>
            </a:prstGeom>
            <a:solidFill>
              <a:schemeClr val="accent1"/>
            </a:solidFill>
            <a:ln w="57150" cap="flat" cmpd="sng" algn="ctr">
              <a:solidFill>
                <a:srgbClr val="FF0000"/>
              </a:solidFill>
              <a:prstDash val="solid"/>
              <a:round/>
              <a:headEnd type="none" w="sm" len="sm"/>
              <a:tailEnd type="none" w="sm" len="sm"/>
            </a:ln>
            <a:effectLst/>
          </p:spPr>
        </p:cxnSp>
        <p:cxnSp>
          <p:nvCxnSpPr>
            <p:cNvPr id="23" name="Straight Connector 22"/>
            <p:cNvCxnSpPr/>
            <p:nvPr/>
          </p:nvCxnSpPr>
          <p:spPr bwMode="auto">
            <a:xfrm>
              <a:off x="1168861" y="3029058"/>
              <a:ext cx="0" cy="868920"/>
            </a:xfrm>
            <a:prstGeom prst="line">
              <a:avLst/>
            </a:prstGeom>
            <a:solidFill>
              <a:schemeClr val="accent1"/>
            </a:solidFill>
            <a:ln w="57150" cap="flat" cmpd="sng" algn="ctr">
              <a:solidFill>
                <a:srgbClr val="FF0000"/>
              </a:solidFill>
              <a:prstDash val="solid"/>
              <a:round/>
              <a:headEnd type="none" w="sm" len="sm"/>
              <a:tailEnd type="none" w="sm" len="sm"/>
            </a:ln>
            <a:effectLst/>
          </p:spPr>
        </p:cxnSp>
        <p:cxnSp>
          <p:nvCxnSpPr>
            <p:cNvPr id="25" name="Straight Connector 24"/>
            <p:cNvCxnSpPr/>
            <p:nvPr/>
          </p:nvCxnSpPr>
          <p:spPr bwMode="auto">
            <a:xfrm flipV="1">
              <a:off x="2318029" y="2475640"/>
              <a:ext cx="0" cy="608244"/>
            </a:xfrm>
            <a:prstGeom prst="line">
              <a:avLst/>
            </a:prstGeom>
            <a:solidFill>
              <a:schemeClr val="accent1"/>
            </a:solidFill>
            <a:ln w="57150" cap="flat" cmpd="sng" algn="ctr">
              <a:solidFill>
                <a:srgbClr val="0099FF"/>
              </a:solidFill>
              <a:prstDash val="solid"/>
              <a:round/>
              <a:headEnd type="none" w="sm" len="sm"/>
              <a:tailEnd type="none" w="sm" len="sm"/>
            </a:ln>
            <a:effectLst/>
          </p:spPr>
        </p:cxnSp>
        <p:sp>
          <p:nvSpPr>
            <p:cNvPr id="26" name="Rectangle 25"/>
            <p:cNvSpPr/>
            <p:nvPr/>
          </p:nvSpPr>
          <p:spPr bwMode="auto">
            <a:xfrm>
              <a:off x="797036" y="3854531"/>
              <a:ext cx="929561" cy="1390717"/>
            </a:xfrm>
            <a:prstGeom prst="rect">
              <a:avLst/>
            </a:prstGeom>
            <a:solidFill>
              <a:schemeClr val="bg1">
                <a:lumMod val="85000"/>
              </a:schemeClr>
            </a:solidFill>
            <a:ln w="38100">
              <a:solidFill>
                <a:schemeClr val="bg1">
                  <a:lumMod val="65000"/>
                </a:schemeClr>
              </a:solidFill>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1867" dirty="0">
                <a:solidFill>
                  <a:srgbClr val="FF0000"/>
                </a:solidFill>
                <a:latin typeface="Times New Roman" pitchFamily="18" charset="0"/>
              </a:endParaRPr>
            </a:p>
          </p:txBody>
        </p:sp>
        <p:sp>
          <p:nvSpPr>
            <p:cNvPr id="27" name="TextBox 26"/>
            <p:cNvSpPr txBox="1"/>
            <p:nvPr/>
          </p:nvSpPr>
          <p:spPr>
            <a:xfrm>
              <a:off x="820838" y="3960235"/>
              <a:ext cx="858984" cy="265472"/>
            </a:xfrm>
            <a:prstGeom prst="rect">
              <a:avLst/>
            </a:prstGeom>
            <a:noFill/>
          </p:spPr>
          <p:txBody>
            <a:bodyPr wrap="none" rtlCol="0">
              <a:spAutoFit/>
            </a:bodyPr>
            <a:lstStyle/>
            <a:p>
              <a:r>
                <a:rPr lang="en-US" sz="1400" dirty="0"/>
                <a:t>Gas House</a:t>
              </a:r>
            </a:p>
          </p:txBody>
        </p:sp>
        <p:sp>
          <p:nvSpPr>
            <p:cNvPr id="28" name="TextBox 27"/>
            <p:cNvSpPr txBox="1"/>
            <p:nvPr/>
          </p:nvSpPr>
          <p:spPr>
            <a:xfrm>
              <a:off x="289298" y="3285474"/>
              <a:ext cx="165757" cy="238925"/>
            </a:xfrm>
            <a:prstGeom prst="rect">
              <a:avLst/>
            </a:prstGeom>
            <a:noFill/>
          </p:spPr>
          <p:txBody>
            <a:bodyPr wrap="none" rtlCol="0">
              <a:spAutoFit/>
            </a:bodyPr>
            <a:lstStyle/>
            <a:p>
              <a:endParaRPr lang="en-US" sz="1200" dirty="0"/>
            </a:p>
          </p:txBody>
        </p:sp>
        <p:sp>
          <p:nvSpPr>
            <p:cNvPr id="29" name="TextBox 28"/>
            <p:cNvSpPr txBox="1"/>
            <p:nvPr/>
          </p:nvSpPr>
          <p:spPr>
            <a:xfrm>
              <a:off x="2558283" y="1417295"/>
              <a:ext cx="1367471" cy="265472"/>
            </a:xfrm>
            <a:prstGeom prst="rect">
              <a:avLst/>
            </a:prstGeom>
            <a:noFill/>
          </p:spPr>
          <p:txBody>
            <a:bodyPr wrap="none" rtlCol="0">
              <a:spAutoFit/>
            </a:bodyPr>
            <a:lstStyle/>
            <a:p>
              <a:r>
                <a:rPr lang="en-US" sz="1400" dirty="0"/>
                <a:t>Interaction Region</a:t>
              </a:r>
            </a:p>
          </p:txBody>
        </p:sp>
        <p:sp>
          <p:nvSpPr>
            <p:cNvPr id="30" name="TextBox 29"/>
            <p:cNvSpPr txBox="1"/>
            <p:nvPr/>
          </p:nvSpPr>
          <p:spPr>
            <a:xfrm>
              <a:off x="2095346" y="4209910"/>
              <a:ext cx="3164360" cy="82296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en-US" sz="1400" dirty="0"/>
                <a:t>Existing ¾” copper lines from TOF.W</a:t>
              </a:r>
            </a:p>
            <a:p>
              <a:pPr>
                <a:buFont typeface="Arial" pitchFamily="34" charset="0"/>
                <a:buChar char="•"/>
              </a:pPr>
              <a:r>
                <a:rPr lang="en-US" sz="1400" dirty="0"/>
                <a:t> 0.025” W.C.  anticipated drop on input lines at 400ccm (50m)</a:t>
              </a:r>
            </a:p>
            <a:p>
              <a:pPr>
                <a:buFont typeface="Arial" pitchFamily="34" charset="0"/>
                <a:buChar char="•"/>
              </a:pPr>
              <a:r>
                <a:rPr lang="en-US" sz="1400" dirty="0"/>
                <a:t>0.025” W.C. drop on return lines</a:t>
              </a:r>
            </a:p>
          </p:txBody>
        </p:sp>
        <p:cxnSp>
          <p:nvCxnSpPr>
            <p:cNvPr id="24" name="Straight Connector 23"/>
            <p:cNvCxnSpPr>
              <a:cxnSpLocks/>
            </p:cNvCxnSpPr>
            <p:nvPr/>
          </p:nvCxnSpPr>
          <p:spPr bwMode="auto">
            <a:xfrm>
              <a:off x="2284334" y="2507706"/>
              <a:ext cx="414090" cy="0"/>
            </a:xfrm>
            <a:prstGeom prst="line">
              <a:avLst/>
            </a:prstGeom>
            <a:solidFill>
              <a:schemeClr val="accent1"/>
            </a:solidFill>
            <a:ln w="57150" cap="flat" cmpd="sng" algn="ctr">
              <a:solidFill>
                <a:srgbClr val="0099FF"/>
              </a:solidFill>
              <a:prstDash val="solid"/>
              <a:round/>
              <a:headEnd type="none" w="sm" len="sm"/>
              <a:tailEnd type="none" w="sm" len="sm"/>
            </a:ln>
            <a:effectLst/>
          </p:spPr>
        </p:cxnSp>
      </p:grpSp>
      <p:cxnSp>
        <p:nvCxnSpPr>
          <p:cNvPr id="37" name="Straight Connector 36">
            <a:extLst>
              <a:ext uri="{FF2B5EF4-FFF2-40B4-BE49-F238E27FC236}">
                <a16:creationId xmlns:a16="http://schemas.microsoft.com/office/drawing/2014/main" id="{B8289693-78E7-471E-A38E-8731351D2A2D}"/>
              </a:ext>
            </a:extLst>
          </p:cNvPr>
          <p:cNvCxnSpPr>
            <a:cxnSpLocks/>
          </p:cNvCxnSpPr>
          <p:nvPr/>
        </p:nvCxnSpPr>
        <p:spPr bwMode="auto">
          <a:xfrm>
            <a:off x="2488982" y="2455991"/>
            <a:ext cx="556381" cy="0"/>
          </a:xfrm>
          <a:prstGeom prst="line">
            <a:avLst/>
          </a:prstGeom>
          <a:solidFill>
            <a:schemeClr val="accent1"/>
          </a:solidFill>
          <a:ln w="57150" cap="flat" cmpd="sng" algn="ctr">
            <a:solidFill>
              <a:srgbClr val="FF0000"/>
            </a:solidFill>
            <a:prstDash val="solid"/>
            <a:round/>
            <a:headEnd type="none" w="sm" len="sm"/>
            <a:tailEnd type="none" w="sm" len="sm"/>
          </a:ln>
          <a:effectLst/>
        </p:spPr>
      </p:cxnSp>
      <p:sp>
        <p:nvSpPr>
          <p:cNvPr id="6" name="Rectangle 5">
            <a:extLst>
              <a:ext uri="{FF2B5EF4-FFF2-40B4-BE49-F238E27FC236}">
                <a16:creationId xmlns:a16="http://schemas.microsoft.com/office/drawing/2014/main" id="{1A9FB56F-4086-4D94-804E-A43CB84B0B9D}"/>
              </a:ext>
            </a:extLst>
          </p:cNvPr>
          <p:cNvSpPr/>
          <p:nvPr/>
        </p:nvSpPr>
        <p:spPr>
          <a:xfrm>
            <a:off x="670737" y="4088587"/>
            <a:ext cx="219459" cy="308307"/>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1" name="Picture 40">
            <a:extLst>
              <a:ext uri="{FF2B5EF4-FFF2-40B4-BE49-F238E27FC236}">
                <a16:creationId xmlns:a16="http://schemas.microsoft.com/office/drawing/2014/main" id="{43CD048C-1C22-4904-9F8D-751FF012205E}"/>
              </a:ext>
            </a:extLst>
          </p:cNvPr>
          <p:cNvPicPr>
            <a:picLocks noChangeAspect="1"/>
          </p:cNvPicPr>
          <p:nvPr/>
        </p:nvPicPr>
        <p:blipFill>
          <a:blip r:embed="rId3"/>
          <a:stretch>
            <a:fillRect/>
          </a:stretch>
        </p:blipFill>
        <p:spPr>
          <a:xfrm>
            <a:off x="2827980" y="1723340"/>
            <a:ext cx="1664547" cy="1170432"/>
          </a:xfrm>
          <a:prstGeom prst="rect">
            <a:avLst/>
          </a:prstGeom>
        </p:spPr>
      </p:pic>
      <p:sp>
        <p:nvSpPr>
          <p:cNvPr id="5" name="Slide Number Placeholder 4">
            <a:extLst>
              <a:ext uri="{FF2B5EF4-FFF2-40B4-BE49-F238E27FC236}">
                <a16:creationId xmlns:a16="http://schemas.microsoft.com/office/drawing/2014/main" id="{C3F5D4B8-E380-40D8-B55D-09D39332FC96}"/>
              </a:ext>
            </a:extLst>
          </p:cNvPr>
          <p:cNvSpPr>
            <a:spLocks noGrp="1"/>
          </p:cNvSpPr>
          <p:nvPr>
            <p:ph type="sldNum" sz="quarter" idx="12"/>
          </p:nvPr>
        </p:nvSpPr>
        <p:spPr/>
        <p:txBody>
          <a:bodyPr/>
          <a:lstStyle/>
          <a:p>
            <a:fld id="{7131CAC5-E6F2-4BA5-8FC4-D6C12488D402}" type="slidenum">
              <a:rPr lang="en-US" smtClean="0"/>
              <a:t>5</a:t>
            </a:fld>
            <a:endParaRPr lang="en-US"/>
          </a:p>
        </p:txBody>
      </p:sp>
      <p:pic>
        <p:nvPicPr>
          <p:cNvPr id="1026" name="Picture 2" descr="Cylinder Gas Packs &amp; Manifolds">
            <a:extLst>
              <a:ext uri="{FF2B5EF4-FFF2-40B4-BE49-F238E27FC236}">
                <a16:creationId xmlns:a16="http://schemas.microsoft.com/office/drawing/2014/main" id="{8534B84D-E495-F048-8EC7-D20EC77D32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90" t="10223" r="15666" b="14839"/>
          <a:stretch/>
        </p:blipFill>
        <p:spPr bwMode="auto">
          <a:xfrm>
            <a:off x="7256056" y="1500075"/>
            <a:ext cx="1737361" cy="28151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735E70-B2D2-D845-B9F9-DA5BBAFEE8EB}"/>
              </a:ext>
            </a:extLst>
          </p:cNvPr>
          <p:cNvSpPr txBox="1"/>
          <p:nvPr/>
        </p:nvSpPr>
        <p:spPr>
          <a:xfrm>
            <a:off x="7280823" y="4334795"/>
            <a:ext cx="4353779" cy="1200329"/>
          </a:xfrm>
          <a:prstGeom prst="rect">
            <a:avLst/>
          </a:prstGeom>
          <a:noFill/>
        </p:spPr>
        <p:txBody>
          <a:bodyPr wrap="square" rtlCol="0">
            <a:spAutoFit/>
          </a:bodyPr>
          <a:lstStyle/>
          <a:p>
            <a:r>
              <a:rPr lang="en-US" dirty="0"/>
              <a:t>We plan to use 12-pack on the gas pad to minimize the number of bottle changes.  1 bottle will last 3 days, so we would change a 12 pack out every 36 days. </a:t>
            </a:r>
          </a:p>
        </p:txBody>
      </p:sp>
      <p:sp>
        <p:nvSpPr>
          <p:cNvPr id="31" name="TextBox 30">
            <a:extLst>
              <a:ext uri="{FF2B5EF4-FFF2-40B4-BE49-F238E27FC236}">
                <a16:creationId xmlns:a16="http://schemas.microsoft.com/office/drawing/2014/main" id="{DFBCED83-D8D7-6752-26CC-8D915A3A3FE7}"/>
              </a:ext>
            </a:extLst>
          </p:cNvPr>
          <p:cNvSpPr txBox="1"/>
          <p:nvPr/>
        </p:nvSpPr>
        <p:spPr>
          <a:xfrm>
            <a:off x="8809817" y="748227"/>
            <a:ext cx="929935" cy="369332"/>
          </a:xfrm>
          <a:prstGeom prst="rect">
            <a:avLst/>
          </a:prstGeom>
          <a:noFill/>
        </p:spPr>
        <p:txBody>
          <a:bodyPr wrap="none" rtlCol="0">
            <a:spAutoFit/>
          </a:bodyPr>
          <a:lstStyle/>
          <a:p>
            <a:r>
              <a:rPr lang="en-US" dirty="0"/>
              <a:t>Gas Pad</a:t>
            </a:r>
          </a:p>
        </p:txBody>
      </p:sp>
      <p:pic>
        <p:nvPicPr>
          <p:cNvPr id="34" name="Picture 2" descr="Cylinder Gas Packs &amp; Manifolds">
            <a:extLst>
              <a:ext uri="{FF2B5EF4-FFF2-40B4-BE49-F238E27FC236}">
                <a16:creationId xmlns:a16="http://schemas.microsoft.com/office/drawing/2014/main" id="{5856908F-391F-B59A-5CBF-124A2D7517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90" t="10223" r="15666" b="14839"/>
          <a:stretch/>
        </p:blipFill>
        <p:spPr bwMode="auto">
          <a:xfrm>
            <a:off x="9455046" y="1528172"/>
            <a:ext cx="1737361" cy="28151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utomatic, Non-Electric Gas Cylinder Changeover Systems">
            <a:extLst>
              <a:ext uri="{FF2B5EF4-FFF2-40B4-BE49-F238E27FC236}">
                <a16:creationId xmlns:a16="http://schemas.microsoft.com/office/drawing/2014/main" id="{4581B1A0-C1A6-F8BC-4E00-5FFB20EFB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218" y="1090453"/>
            <a:ext cx="1480193" cy="1455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A4231-A79A-044E-870B-9402085C2E99}"/>
              </a:ext>
            </a:extLst>
          </p:cNvPr>
          <p:cNvSpPr>
            <a:spLocks noGrp="1"/>
          </p:cNvSpPr>
          <p:nvPr>
            <p:ph type="dt" sz="half" idx="10"/>
          </p:nvPr>
        </p:nvSpPr>
        <p:spPr/>
        <p:txBody>
          <a:bodyPr/>
          <a:lstStyle/>
          <a:p>
            <a:pPr>
              <a:defRPr/>
            </a:pPr>
            <a:r>
              <a:rPr lang="en-US" altLang="en-US" dirty="0"/>
              <a:t>2022-07-20</a:t>
            </a:r>
          </a:p>
        </p:txBody>
      </p:sp>
      <p:sp>
        <p:nvSpPr>
          <p:cNvPr id="3" name="Slide Number Placeholder 2">
            <a:extLst>
              <a:ext uri="{FF2B5EF4-FFF2-40B4-BE49-F238E27FC236}">
                <a16:creationId xmlns:a16="http://schemas.microsoft.com/office/drawing/2014/main" id="{614EF91A-A2B9-AA48-A802-8540E8F81462}"/>
              </a:ext>
            </a:extLst>
          </p:cNvPr>
          <p:cNvSpPr>
            <a:spLocks noGrp="1"/>
          </p:cNvSpPr>
          <p:nvPr>
            <p:ph type="sldNum" sz="quarter" idx="11"/>
          </p:nvPr>
        </p:nvSpPr>
        <p:spPr/>
        <p:txBody>
          <a:bodyPr/>
          <a:lstStyle/>
          <a:p>
            <a:fld id="{C3C23168-0BC3-45A3-990F-8F7CC9491814}" type="slidenum">
              <a:rPr lang="en-US" altLang="en-US" smtClean="0"/>
              <a:pPr/>
              <a:t>6</a:t>
            </a:fld>
            <a:endParaRPr lang="en-US" altLang="en-US" dirty="0"/>
          </a:p>
        </p:txBody>
      </p:sp>
      <p:sp>
        <p:nvSpPr>
          <p:cNvPr id="4" name="Footer Placeholder 3">
            <a:extLst>
              <a:ext uri="{FF2B5EF4-FFF2-40B4-BE49-F238E27FC236}">
                <a16:creationId xmlns:a16="http://schemas.microsoft.com/office/drawing/2014/main" id="{A593C360-848A-A248-86AF-16A3AF2E267B}"/>
              </a:ext>
            </a:extLst>
          </p:cNvPr>
          <p:cNvSpPr>
            <a:spLocks noGrp="1"/>
          </p:cNvSpPr>
          <p:nvPr>
            <p:ph type="ftr" sz="quarter" idx="12"/>
          </p:nvPr>
        </p:nvSpPr>
        <p:spPr/>
        <p:txBody>
          <a:bodyPr/>
          <a:lstStyle/>
          <a:p>
            <a:pPr>
              <a:defRPr/>
            </a:pPr>
            <a:r>
              <a:rPr lang="en-US"/>
              <a:t>TPOT Technical Review</a:t>
            </a:r>
            <a:endParaRPr lang="en-US" dirty="0"/>
          </a:p>
        </p:txBody>
      </p:sp>
      <p:sp>
        <p:nvSpPr>
          <p:cNvPr id="5" name="Title 4">
            <a:extLst>
              <a:ext uri="{FF2B5EF4-FFF2-40B4-BE49-F238E27FC236}">
                <a16:creationId xmlns:a16="http://schemas.microsoft.com/office/drawing/2014/main" id="{74967F20-FC40-EF48-BEFC-6996FA49CBDA}"/>
              </a:ext>
            </a:extLst>
          </p:cNvPr>
          <p:cNvSpPr>
            <a:spLocks noGrp="1"/>
          </p:cNvSpPr>
          <p:nvPr>
            <p:ph type="title"/>
          </p:nvPr>
        </p:nvSpPr>
        <p:spPr/>
        <p:txBody>
          <a:bodyPr/>
          <a:lstStyle/>
          <a:p>
            <a:r>
              <a:rPr lang="en-US" dirty="0"/>
              <a:t>Discussion with ESRC</a:t>
            </a:r>
          </a:p>
        </p:txBody>
      </p:sp>
      <p:sp>
        <p:nvSpPr>
          <p:cNvPr id="9" name="TextBox 8">
            <a:extLst>
              <a:ext uri="{FF2B5EF4-FFF2-40B4-BE49-F238E27FC236}">
                <a16:creationId xmlns:a16="http://schemas.microsoft.com/office/drawing/2014/main" id="{430C9E48-E137-96AD-E9C0-9C859A878538}"/>
              </a:ext>
            </a:extLst>
          </p:cNvPr>
          <p:cNvSpPr txBox="1"/>
          <p:nvPr/>
        </p:nvSpPr>
        <p:spPr>
          <a:xfrm>
            <a:off x="915714" y="1006475"/>
            <a:ext cx="10360572" cy="3724096"/>
          </a:xfrm>
          <a:prstGeom prst="rect">
            <a:avLst/>
          </a:prstGeom>
          <a:noFill/>
        </p:spPr>
        <p:txBody>
          <a:bodyPr wrap="square" rtlCol="0">
            <a:spAutoFit/>
          </a:bodyPr>
          <a:lstStyle/>
          <a:p>
            <a:pPr marL="0" indent="0">
              <a:buNone/>
            </a:pPr>
            <a:r>
              <a:rPr lang="en-US" sz="1400" i="1" dirty="0"/>
              <a:t>While a component of the gas will be flammable (5% isobutane), when diluted in air to increase the oxygen content to above 12% (the normal oxygen level needed to sustain ignition of a gas), the flammable component goes below the lower flammable limit for isobutane (1.8%). </a:t>
            </a:r>
          </a:p>
          <a:p>
            <a:pPr marL="0" indent="0">
              <a:buNone/>
            </a:pPr>
            <a:r>
              <a:rPr lang="en-US" sz="1400" i="1" dirty="0"/>
              <a:t> </a:t>
            </a:r>
          </a:p>
          <a:p>
            <a:pPr marL="0" indent="0">
              <a:buNone/>
            </a:pPr>
            <a:r>
              <a:rPr lang="en-US" sz="1400" i="1" dirty="0"/>
              <a:t>From the US Bureau of Mines Bulletin 627, it is shown in this chart.  It means the blended gas is inert.  The safety concern will be ensuring the blend is 95%/5%.  If it is purchased from a vendor, it will need QA measures to ensure it is the right mix.  If it is blended in house, check precautions will need to be designed into the blending operations to ensure reliable 95%/5% mix.</a:t>
            </a:r>
          </a:p>
          <a:p>
            <a:pPr marL="0" indent="0">
              <a:buNone/>
            </a:pPr>
            <a:r>
              <a:rPr lang="en-US" sz="1400" i="1" dirty="0"/>
              <a:t> </a:t>
            </a:r>
          </a:p>
          <a:p>
            <a:pPr marL="0" indent="0">
              <a:buNone/>
            </a:pPr>
            <a:r>
              <a:rPr lang="en-US" sz="1400" i="1" dirty="0"/>
              <a:t>So, happens I was preparing a document describing protections of physic experiments (passing down the institutional knowledge).  I attached a current draft for your info, and feel free to comment.</a:t>
            </a:r>
          </a:p>
          <a:p>
            <a:pPr marL="0" indent="0">
              <a:buNone/>
            </a:pPr>
            <a:r>
              <a:rPr lang="en-US" sz="1400" i="1" dirty="0"/>
              <a:t> </a:t>
            </a:r>
          </a:p>
          <a:p>
            <a:pPr marL="0" indent="0">
              <a:buNone/>
            </a:pPr>
            <a:r>
              <a:rPr lang="en-US" sz="1400" i="1" dirty="0"/>
              <a:t>One item to note, if you use flammable gas detection, it is highly recommended you do not use catalytic bead detection.  The technology is subject to poisoning by chemicals, it drifts quickly as it ages and has a poor history of false alarms and high maintenance.  IR technology is more expensive but has nowhere near the problems of the catalytic beads.</a:t>
            </a:r>
          </a:p>
          <a:p>
            <a:pPr marL="0" indent="0">
              <a:buNone/>
            </a:pPr>
            <a:r>
              <a:rPr lang="en-US" sz="1400" i="1" dirty="0"/>
              <a:t> </a:t>
            </a:r>
          </a:p>
          <a:p>
            <a:pPr marL="0" indent="0">
              <a:buNone/>
            </a:pPr>
            <a:r>
              <a:rPr lang="en-US" sz="1400" i="1" dirty="0"/>
              <a:t>Sincerely,</a:t>
            </a:r>
          </a:p>
          <a:p>
            <a:pPr marL="0" indent="0">
              <a:buNone/>
            </a:pPr>
            <a:r>
              <a:rPr lang="en-US" sz="1400" i="1" dirty="0"/>
              <a:t>Joe [Levesque]</a:t>
            </a:r>
          </a:p>
          <a:p>
            <a:endParaRPr lang="en-US" sz="1200" dirty="0"/>
          </a:p>
        </p:txBody>
      </p:sp>
      <p:sp>
        <p:nvSpPr>
          <p:cNvPr id="10" name="Rectangle 9">
            <a:extLst>
              <a:ext uri="{FF2B5EF4-FFF2-40B4-BE49-F238E27FC236}">
                <a16:creationId xmlns:a16="http://schemas.microsoft.com/office/drawing/2014/main" id="{68711370-5685-C7E2-2B70-581111978BFA}"/>
              </a:ext>
            </a:extLst>
          </p:cNvPr>
          <p:cNvSpPr/>
          <p:nvPr/>
        </p:nvSpPr>
        <p:spPr>
          <a:xfrm>
            <a:off x="2758966" y="4627986"/>
            <a:ext cx="7315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Joe gave us permission to show this.  We are now planning on using Pre-Mixed gas from a vendor. The gas in the bottle is not considered flammable</a:t>
            </a:r>
          </a:p>
        </p:txBody>
      </p:sp>
    </p:spTree>
    <p:extLst>
      <p:ext uri="{BB962C8B-B14F-4D97-AF65-F5344CB8AC3E}">
        <p14:creationId xmlns:p14="http://schemas.microsoft.com/office/powerpoint/2010/main" val="189549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924050" y="814391"/>
            <a:ext cx="7696200" cy="563563"/>
          </a:xfrm>
        </p:spPr>
        <p:txBody>
          <a:bodyPr>
            <a:normAutofit fontScale="90000"/>
          </a:bodyPr>
          <a:lstStyle/>
          <a:p>
            <a:r>
              <a:rPr lang="en-US" altLang="en-US" sz="4800" dirty="0"/>
              <a:t>Gas Summary</a:t>
            </a:r>
          </a:p>
        </p:txBody>
      </p:sp>
      <p:sp>
        <p:nvSpPr>
          <p:cNvPr id="3174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3" indent="-285737" eaLnBrk="0" hangingPunct="0">
              <a:defRPr sz="2400">
                <a:solidFill>
                  <a:schemeClr val="tx1"/>
                </a:solidFill>
                <a:latin typeface="Calibri" pitchFamily="34" charset="0"/>
                <a:ea typeface="MS PGothic" pitchFamily="34" charset="-128"/>
              </a:defRPr>
            </a:lvl2pPr>
            <a:lvl3pPr marL="1142942" indent="-228589" eaLnBrk="0" hangingPunct="0">
              <a:defRPr sz="2400">
                <a:solidFill>
                  <a:schemeClr val="tx1"/>
                </a:solidFill>
                <a:latin typeface="Calibri" pitchFamily="34" charset="0"/>
                <a:ea typeface="MS PGothic" pitchFamily="34" charset="-128"/>
              </a:defRPr>
            </a:lvl3pPr>
            <a:lvl4pPr marL="1600120" indent="-228589" eaLnBrk="0" hangingPunct="0">
              <a:defRPr sz="2400">
                <a:solidFill>
                  <a:schemeClr val="tx1"/>
                </a:solidFill>
                <a:latin typeface="Calibri" pitchFamily="34" charset="0"/>
                <a:ea typeface="MS PGothic" pitchFamily="34" charset="-128"/>
              </a:defRPr>
            </a:lvl4pPr>
            <a:lvl5pPr marL="2057298" indent="-228589" eaLnBrk="0" hangingPunct="0">
              <a:defRPr sz="2400">
                <a:solidFill>
                  <a:schemeClr val="tx1"/>
                </a:solidFill>
                <a:latin typeface="Calibri" pitchFamily="34" charset="0"/>
                <a:ea typeface="MS PGothic" pitchFamily="34" charset="-128"/>
              </a:defRPr>
            </a:lvl5pPr>
            <a:lvl6pPr marL="2514474" indent="-228589" eaLnBrk="0" fontAlgn="base" hangingPunct="0">
              <a:spcBef>
                <a:spcPct val="0"/>
              </a:spcBef>
              <a:spcAft>
                <a:spcPct val="0"/>
              </a:spcAft>
              <a:defRPr sz="2400">
                <a:solidFill>
                  <a:schemeClr val="tx1"/>
                </a:solidFill>
                <a:latin typeface="Calibri" pitchFamily="34" charset="0"/>
                <a:ea typeface="MS PGothic" pitchFamily="34" charset="-128"/>
              </a:defRPr>
            </a:lvl6pPr>
            <a:lvl7pPr marL="2971652" indent="-228589"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9" indent="-228589"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6" indent="-228589"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2022-07-20</a:t>
            </a:r>
            <a:endParaRPr lang="en-US" altLang="en-US" sz="1200" dirty="0">
              <a:solidFill>
                <a:srgbClr val="898989"/>
              </a:solidFill>
            </a:endParaRPr>
          </a:p>
        </p:txBody>
      </p:sp>
      <p:sp>
        <p:nvSpPr>
          <p:cNvPr id="2" name="Footer Placeholder 1"/>
          <p:cNvSpPr>
            <a:spLocks noGrp="1"/>
          </p:cNvSpPr>
          <p:nvPr>
            <p:ph type="ftr" sz="quarter" idx="11"/>
          </p:nvPr>
        </p:nvSpPr>
        <p:spPr/>
        <p:txBody>
          <a:bodyPr/>
          <a:lstStyle/>
          <a:p>
            <a:pPr>
              <a:defRPr/>
            </a:pPr>
            <a:r>
              <a:rPr lang="en-US"/>
              <a:t>TPOT Technical Review</a:t>
            </a:r>
            <a:endParaRPr lang="en-US" dirty="0"/>
          </a:p>
        </p:txBody>
      </p:sp>
      <p:sp>
        <p:nvSpPr>
          <p:cNvPr id="3" name="TextBox 2"/>
          <p:cNvSpPr txBox="1"/>
          <p:nvPr/>
        </p:nvSpPr>
        <p:spPr>
          <a:xfrm>
            <a:off x="1993595" y="1654179"/>
            <a:ext cx="7848600" cy="2169823"/>
          </a:xfrm>
          <a:prstGeom prst="rect">
            <a:avLst/>
          </a:prstGeom>
          <a:noFill/>
        </p:spPr>
        <p:txBody>
          <a:bodyPr wrap="square" lIns="91439" tIns="45719" rIns="91439" bIns="45719" rtlCol="0">
            <a:spAutoFit/>
          </a:bodyPr>
          <a:lstStyle/>
          <a:p>
            <a:pPr marL="171442" indent="-171442">
              <a:buFont typeface="Arial" panose="020B0604020202020204" pitchFamily="34" charset="0"/>
              <a:buChar char="•"/>
            </a:pPr>
            <a:r>
              <a:rPr lang="en-US" sz="2000" dirty="0"/>
              <a:t>The TPOT gas system will used a modified PHENIX TOF.W gas system. </a:t>
            </a:r>
          </a:p>
          <a:p>
            <a:pPr marL="171442" indent="-171442">
              <a:buFont typeface="Arial" panose="020B0604020202020204" pitchFamily="34" charset="0"/>
              <a:buChar char="•"/>
            </a:pPr>
            <a:r>
              <a:rPr lang="en-US" sz="2000" dirty="0"/>
              <a:t>Straight Through system (400ccm)</a:t>
            </a:r>
          </a:p>
          <a:p>
            <a:pPr marL="171442" indent="-171442">
              <a:buFont typeface="Arial" panose="020B0604020202020204" pitchFamily="34" charset="0"/>
              <a:buChar char="•"/>
            </a:pPr>
            <a:r>
              <a:rPr lang="en-US" sz="2000" dirty="0"/>
              <a:t>Premixed gas  No flammables. </a:t>
            </a:r>
          </a:p>
          <a:p>
            <a:pPr marL="171442" indent="-171442">
              <a:buFont typeface="Arial" panose="020B0604020202020204" pitchFamily="34" charset="0"/>
              <a:buChar char="•"/>
            </a:pPr>
            <a:r>
              <a:rPr lang="en-US" sz="2000" dirty="0"/>
              <a:t>Passively over-pressure protected. </a:t>
            </a:r>
          </a:p>
          <a:p>
            <a:pPr marL="171442" indent="-171442">
              <a:buFont typeface="Arial" panose="020B0604020202020204" pitchFamily="34" charset="0"/>
              <a:buChar char="•"/>
            </a:pPr>
            <a:r>
              <a:rPr lang="en-US" sz="2000" dirty="0"/>
              <a:t>The system will be alarmed with the ability of remote monitoring and data logging. </a:t>
            </a:r>
          </a:p>
          <a:p>
            <a:pPr marL="171442" indent="-171442">
              <a:buFont typeface="Arial" panose="020B0604020202020204" pitchFamily="34" charset="0"/>
              <a:buChar char="•"/>
            </a:pPr>
            <a:endParaRPr lang="en-US" sz="1500" dirty="0"/>
          </a:p>
        </p:txBody>
      </p:sp>
      <p:sp>
        <p:nvSpPr>
          <p:cNvPr id="4" name="Slide Number Placeholder 3">
            <a:extLst>
              <a:ext uri="{FF2B5EF4-FFF2-40B4-BE49-F238E27FC236}">
                <a16:creationId xmlns:a16="http://schemas.microsoft.com/office/drawing/2014/main" id="{58EAA252-0554-471A-941F-6B543910BFF8}"/>
              </a:ext>
            </a:extLst>
          </p:cNvPr>
          <p:cNvSpPr>
            <a:spLocks noGrp="1"/>
          </p:cNvSpPr>
          <p:nvPr>
            <p:ph type="sldNum" sz="quarter" idx="12"/>
          </p:nvPr>
        </p:nvSpPr>
        <p:spPr/>
        <p:txBody>
          <a:bodyPr/>
          <a:lstStyle/>
          <a:p>
            <a:fld id="{7131CAC5-E6F2-4BA5-8FC4-D6C12488D402}" type="slidenum">
              <a:rPr lang="en-US" smtClean="0"/>
              <a:t>7</a:t>
            </a:fld>
            <a:endParaRPr lang="en-US"/>
          </a:p>
        </p:txBody>
      </p:sp>
    </p:spTree>
    <p:extLst>
      <p:ext uri="{BB962C8B-B14F-4D97-AF65-F5344CB8AC3E}">
        <p14:creationId xmlns:p14="http://schemas.microsoft.com/office/powerpoint/2010/main" val="299200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D006-635F-A82B-B920-A640763560B0}"/>
              </a:ext>
            </a:extLst>
          </p:cNvPr>
          <p:cNvSpPr>
            <a:spLocks noGrp="1"/>
          </p:cNvSpPr>
          <p:nvPr>
            <p:ph type="title"/>
          </p:nvPr>
        </p:nvSpPr>
        <p:spPr>
          <a:xfrm>
            <a:off x="838200" y="283710"/>
            <a:ext cx="10515600" cy="1325563"/>
          </a:xfrm>
        </p:spPr>
        <p:txBody>
          <a:bodyPr/>
          <a:lstStyle/>
          <a:p>
            <a:r>
              <a:rPr lang="en-US" dirty="0"/>
              <a:t>Cooling System</a:t>
            </a:r>
          </a:p>
        </p:txBody>
      </p:sp>
      <p:sp>
        <p:nvSpPr>
          <p:cNvPr id="3" name="Date Placeholder 2">
            <a:extLst>
              <a:ext uri="{FF2B5EF4-FFF2-40B4-BE49-F238E27FC236}">
                <a16:creationId xmlns:a16="http://schemas.microsoft.com/office/drawing/2014/main" id="{568544D4-28B1-0C4B-B546-3D290F2F4448}"/>
              </a:ext>
            </a:extLst>
          </p:cNvPr>
          <p:cNvSpPr>
            <a:spLocks noGrp="1"/>
          </p:cNvSpPr>
          <p:nvPr>
            <p:ph type="dt" sz="half" idx="10"/>
          </p:nvPr>
        </p:nvSpPr>
        <p:spPr/>
        <p:txBody>
          <a:bodyPr/>
          <a:lstStyle/>
          <a:p>
            <a:r>
              <a:rPr lang="en-US"/>
              <a:t>2022-07-20</a:t>
            </a:r>
          </a:p>
        </p:txBody>
      </p:sp>
      <p:sp>
        <p:nvSpPr>
          <p:cNvPr id="4" name="Footer Placeholder 3">
            <a:extLst>
              <a:ext uri="{FF2B5EF4-FFF2-40B4-BE49-F238E27FC236}">
                <a16:creationId xmlns:a16="http://schemas.microsoft.com/office/drawing/2014/main" id="{F53EF3C1-D824-6484-59AD-61C58364C6FC}"/>
              </a:ext>
            </a:extLst>
          </p:cNvPr>
          <p:cNvSpPr>
            <a:spLocks noGrp="1"/>
          </p:cNvSpPr>
          <p:nvPr>
            <p:ph type="ftr" sz="quarter" idx="11"/>
          </p:nvPr>
        </p:nvSpPr>
        <p:spPr/>
        <p:txBody>
          <a:bodyPr/>
          <a:lstStyle/>
          <a:p>
            <a:r>
              <a:rPr lang="en-US"/>
              <a:t>TPOT Technical Review</a:t>
            </a:r>
          </a:p>
        </p:txBody>
      </p:sp>
      <p:sp>
        <p:nvSpPr>
          <p:cNvPr id="5" name="Slide Number Placeholder 4">
            <a:extLst>
              <a:ext uri="{FF2B5EF4-FFF2-40B4-BE49-F238E27FC236}">
                <a16:creationId xmlns:a16="http://schemas.microsoft.com/office/drawing/2014/main" id="{8F5699A2-6401-2B64-FA35-68BC1C761379}"/>
              </a:ext>
            </a:extLst>
          </p:cNvPr>
          <p:cNvSpPr>
            <a:spLocks noGrp="1"/>
          </p:cNvSpPr>
          <p:nvPr>
            <p:ph type="sldNum" sz="quarter" idx="12"/>
          </p:nvPr>
        </p:nvSpPr>
        <p:spPr/>
        <p:txBody>
          <a:bodyPr/>
          <a:lstStyle/>
          <a:p>
            <a:fld id="{7131CAC5-E6F2-4BA5-8FC4-D6C12488D402}" type="slidenum">
              <a:rPr lang="en-US" smtClean="0"/>
              <a:t>8</a:t>
            </a:fld>
            <a:endParaRPr lang="en-US"/>
          </a:p>
        </p:txBody>
      </p:sp>
      <p:sp>
        <p:nvSpPr>
          <p:cNvPr id="6" name="TextBox 5">
            <a:extLst>
              <a:ext uri="{FF2B5EF4-FFF2-40B4-BE49-F238E27FC236}">
                <a16:creationId xmlns:a16="http://schemas.microsoft.com/office/drawing/2014/main" id="{29CDD8AC-F21F-FE8F-EDE0-2798B93DA9D3}"/>
              </a:ext>
            </a:extLst>
          </p:cNvPr>
          <p:cNvSpPr txBox="1"/>
          <p:nvPr/>
        </p:nvSpPr>
        <p:spPr>
          <a:xfrm>
            <a:off x="430237" y="1274378"/>
            <a:ext cx="5186677" cy="4770537"/>
          </a:xfrm>
          <a:prstGeom prst="rect">
            <a:avLst/>
          </a:prstGeom>
          <a:noFill/>
        </p:spPr>
        <p:txBody>
          <a:bodyPr wrap="square" rtlCol="0">
            <a:spAutoFit/>
          </a:bodyPr>
          <a:lstStyle/>
          <a:p>
            <a:r>
              <a:rPr lang="en-US" sz="2000" dirty="0"/>
              <a:t>The TPOT cooling system will tap of the already reviewed TPC sub-atmospheric cooling system.  </a:t>
            </a:r>
          </a:p>
          <a:p>
            <a:r>
              <a:rPr lang="en-US" sz="1200" dirty="0">
                <a:hlinkClick r:id="rId2"/>
              </a:rPr>
              <a:t>https://indico.bnl.gov/event/10922/</a:t>
            </a:r>
            <a:endParaRPr lang="en-US" sz="1200" dirty="0"/>
          </a:p>
          <a:p>
            <a:endParaRPr lang="en-US" dirty="0"/>
          </a:p>
          <a:p>
            <a:pPr marL="285750" indent="-285750">
              <a:buFont typeface="Arial" panose="020B0604020202020204" pitchFamily="34" charset="0"/>
              <a:buChar char="•"/>
            </a:pPr>
            <a:r>
              <a:rPr lang="en-US" dirty="0"/>
              <a:t>TPOT 320 watts total</a:t>
            </a:r>
          </a:p>
          <a:p>
            <a:pPr marL="285750" indent="-285750">
              <a:buFont typeface="Arial" panose="020B0604020202020204" pitchFamily="34" charset="0"/>
              <a:buChar char="•"/>
            </a:pPr>
            <a:r>
              <a:rPr lang="en-US" dirty="0"/>
              <a:t>8 modules each having 2 TPC Fee Boards</a:t>
            </a:r>
          </a:p>
          <a:p>
            <a:pPr marL="285750" indent="-285750">
              <a:buFont typeface="Arial" panose="020B0604020202020204" pitchFamily="34" charset="0"/>
              <a:buChar char="•"/>
            </a:pPr>
            <a:r>
              <a:rPr lang="en-US" dirty="0"/>
              <a:t>Each Board is 20 watts (high estimate)</a:t>
            </a:r>
          </a:p>
          <a:p>
            <a:pPr marL="285750" indent="-285750">
              <a:buFont typeface="Arial" panose="020B0604020202020204" pitchFamily="34" charset="0"/>
              <a:buChar char="•"/>
            </a:pPr>
            <a:r>
              <a:rPr lang="en-US" dirty="0"/>
              <a:t>Plan to flow 50-100ccm to each module </a:t>
            </a:r>
          </a:p>
          <a:p>
            <a:pPr marL="285750" indent="-285750">
              <a:buFont typeface="Arial" panose="020B0604020202020204" pitchFamily="34" charset="0"/>
              <a:buChar char="•"/>
            </a:pPr>
            <a:r>
              <a:rPr lang="en-US" dirty="0"/>
              <a:t>Total flow 400 to 800ccm. </a:t>
            </a:r>
          </a:p>
          <a:p>
            <a:pPr marL="285750" indent="-285750">
              <a:buFont typeface="Arial" panose="020B0604020202020204" pitchFamily="34" charset="0"/>
              <a:buChar char="•"/>
            </a:pPr>
            <a:r>
              <a:rPr lang="en-US" dirty="0"/>
              <a:t>Temperature monitored on each FEE in several places as well as on cooling manifolds</a:t>
            </a:r>
          </a:p>
          <a:p>
            <a:pPr marL="285750" indent="-285750">
              <a:buFont typeface="Arial" panose="020B0604020202020204" pitchFamily="34" charset="0"/>
              <a:buChar char="•"/>
            </a:pPr>
            <a:r>
              <a:rPr lang="en-US" u="sng" dirty="0"/>
              <a:t>Power will be interlocked</a:t>
            </a:r>
            <a:r>
              <a:rPr lang="en-US" dirty="0"/>
              <a:t>.  Flow must be on for power to be turned on.  (Hard wired)</a:t>
            </a:r>
          </a:p>
          <a:p>
            <a:pPr marL="285750" indent="-285750">
              <a:buFont typeface="Arial" panose="020B0604020202020204" pitchFamily="34" charset="0"/>
              <a:buChar char="•"/>
            </a:pPr>
            <a:r>
              <a:rPr lang="en-US" sz="1800" dirty="0"/>
              <a:t>Fluid is water with a small part of corrosion / algicide additive ( 10% </a:t>
            </a:r>
            <a:r>
              <a:rPr lang="en-US" sz="1800" dirty="0">
                <a:ea typeface="+mn-lt"/>
                <a:cs typeface="+mn-lt"/>
              </a:rPr>
              <a:t>Opti-Shield+)</a:t>
            </a:r>
          </a:p>
          <a:p>
            <a:pPr marL="285750" indent="-285750">
              <a:buFont typeface="Arial" panose="020B0604020202020204" pitchFamily="34" charset="0"/>
              <a:buChar char="•"/>
            </a:pPr>
            <a:r>
              <a:rPr lang="en-US" dirty="0">
                <a:ea typeface="+mn-lt"/>
                <a:cs typeface="+mn-lt"/>
              </a:rPr>
              <a:t>Flow Capacity of unit is 300lpm, TPC uses 120lpm and TPOT 1 lpm. </a:t>
            </a:r>
            <a:endParaRPr lang="en-US" dirty="0"/>
          </a:p>
        </p:txBody>
      </p:sp>
      <p:pic>
        <p:nvPicPr>
          <p:cNvPr id="7" name="Picture 6">
            <a:extLst>
              <a:ext uri="{FF2B5EF4-FFF2-40B4-BE49-F238E27FC236}">
                <a16:creationId xmlns:a16="http://schemas.microsoft.com/office/drawing/2014/main" id="{9557A289-D4FD-5B6F-765B-60850BEFE12D}"/>
              </a:ext>
            </a:extLst>
          </p:cNvPr>
          <p:cNvPicPr>
            <a:picLocks noChangeAspect="1"/>
          </p:cNvPicPr>
          <p:nvPr/>
        </p:nvPicPr>
        <p:blipFill>
          <a:blip r:embed="rId3"/>
          <a:stretch>
            <a:fillRect/>
          </a:stretch>
        </p:blipFill>
        <p:spPr>
          <a:xfrm>
            <a:off x="8453120" y="1142999"/>
            <a:ext cx="3274059" cy="2677601"/>
          </a:xfrm>
          <a:prstGeom prst="rect">
            <a:avLst/>
          </a:prstGeom>
        </p:spPr>
      </p:pic>
      <p:sp>
        <p:nvSpPr>
          <p:cNvPr id="8" name="Content Placeholder 2">
            <a:extLst>
              <a:ext uri="{FF2B5EF4-FFF2-40B4-BE49-F238E27FC236}">
                <a16:creationId xmlns:a16="http://schemas.microsoft.com/office/drawing/2014/main" id="{75820F8A-9D29-80F5-B2FD-392B901906DD}"/>
              </a:ext>
            </a:extLst>
          </p:cNvPr>
          <p:cNvSpPr txBox="1">
            <a:spLocks/>
          </p:cNvSpPr>
          <p:nvPr/>
        </p:nvSpPr>
        <p:spPr>
          <a:xfrm>
            <a:off x="9531271" y="822556"/>
            <a:ext cx="2496977" cy="534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dirty="0"/>
              <a:t>CF-CDU300</a:t>
            </a:r>
          </a:p>
        </p:txBody>
      </p:sp>
      <p:sp>
        <p:nvSpPr>
          <p:cNvPr id="9" name="TextBox 8">
            <a:extLst>
              <a:ext uri="{FF2B5EF4-FFF2-40B4-BE49-F238E27FC236}">
                <a16:creationId xmlns:a16="http://schemas.microsoft.com/office/drawing/2014/main" id="{1C225DA2-E668-EE08-3673-BD0223EA1A21}"/>
              </a:ext>
            </a:extLst>
          </p:cNvPr>
          <p:cNvSpPr txBox="1"/>
          <p:nvPr/>
        </p:nvSpPr>
        <p:spPr>
          <a:xfrm>
            <a:off x="9651080" y="3827690"/>
            <a:ext cx="2257358" cy="646331"/>
          </a:xfrm>
          <a:prstGeom prst="rect">
            <a:avLst/>
          </a:prstGeom>
          <a:noFill/>
        </p:spPr>
        <p:txBody>
          <a:bodyPr wrap="square">
            <a:spAutoFit/>
          </a:bodyPr>
          <a:lstStyle/>
          <a:p>
            <a:r>
              <a:rPr lang="en-US" sz="1200" dirty="0"/>
              <a:t>Cooling Distribution Unit (CDU)</a:t>
            </a:r>
          </a:p>
          <a:p>
            <a:r>
              <a:rPr lang="en-US" sz="1200" dirty="0"/>
              <a:t>Negative Pressure Chamber Pump System </a:t>
            </a:r>
          </a:p>
        </p:txBody>
      </p:sp>
      <p:pic>
        <p:nvPicPr>
          <p:cNvPr id="10" name="Picture 9">
            <a:extLst>
              <a:ext uri="{FF2B5EF4-FFF2-40B4-BE49-F238E27FC236}">
                <a16:creationId xmlns:a16="http://schemas.microsoft.com/office/drawing/2014/main" id="{280977AA-1DEB-0849-E6FD-5EED072453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98" r="11008" b="25509"/>
          <a:stretch/>
        </p:blipFill>
        <p:spPr bwMode="auto">
          <a:xfrm rot="10800000">
            <a:off x="5974079" y="3600461"/>
            <a:ext cx="2835953" cy="2037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E51C6FE-F3A8-33D2-640E-839994DDB072}"/>
              </a:ext>
            </a:extLst>
          </p:cNvPr>
          <p:cNvSpPr txBox="1"/>
          <p:nvPr/>
        </p:nvSpPr>
        <p:spPr>
          <a:xfrm>
            <a:off x="5616914" y="3070908"/>
            <a:ext cx="3193118" cy="369332"/>
          </a:xfrm>
          <a:prstGeom prst="rect">
            <a:avLst/>
          </a:prstGeom>
          <a:noFill/>
        </p:spPr>
        <p:txBody>
          <a:bodyPr wrap="none" rtlCol="0">
            <a:spAutoFit/>
          </a:bodyPr>
          <a:lstStyle/>
          <a:p>
            <a:r>
              <a:rPr lang="en-US" dirty="0"/>
              <a:t>Fee hooked up to cooling plated</a:t>
            </a:r>
          </a:p>
        </p:txBody>
      </p:sp>
      <p:pic>
        <p:nvPicPr>
          <p:cNvPr id="15" name="Picture 14">
            <a:extLst>
              <a:ext uri="{FF2B5EF4-FFF2-40B4-BE49-F238E27FC236}">
                <a16:creationId xmlns:a16="http://schemas.microsoft.com/office/drawing/2014/main" id="{E247640E-0E8C-94DD-7E63-F534CD832563}"/>
              </a:ext>
            </a:extLst>
          </p:cNvPr>
          <p:cNvPicPr>
            <a:picLocks noChangeAspect="1"/>
          </p:cNvPicPr>
          <p:nvPr/>
        </p:nvPicPr>
        <p:blipFill>
          <a:blip r:embed="rId5"/>
          <a:stretch>
            <a:fillRect/>
          </a:stretch>
        </p:blipFill>
        <p:spPr>
          <a:xfrm>
            <a:off x="5963790" y="675487"/>
            <a:ext cx="2520402" cy="2235199"/>
          </a:xfrm>
          <a:prstGeom prst="rect">
            <a:avLst/>
          </a:prstGeom>
        </p:spPr>
      </p:pic>
    </p:spTree>
    <p:extLst>
      <p:ext uri="{BB962C8B-B14F-4D97-AF65-F5344CB8AC3E}">
        <p14:creationId xmlns:p14="http://schemas.microsoft.com/office/powerpoint/2010/main" val="3184925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1523E8-8006-4428-9904-396D78723EF7}"/>
              </a:ext>
            </a:extLst>
          </p:cNvPr>
          <p:cNvSpPr txBox="1"/>
          <p:nvPr/>
        </p:nvSpPr>
        <p:spPr>
          <a:xfrm>
            <a:off x="7748615" y="6164163"/>
            <a:ext cx="2069990" cy="369332"/>
          </a:xfrm>
          <a:prstGeom prst="rect">
            <a:avLst/>
          </a:prstGeom>
          <a:noFill/>
        </p:spPr>
        <p:txBody>
          <a:bodyPr wrap="none" rtlCol="0">
            <a:spAutoFit/>
          </a:bodyPr>
          <a:lstStyle/>
          <a:p>
            <a:r>
              <a:rPr lang="en-US" dirty="0"/>
              <a:t>Input Cooling Water</a:t>
            </a:r>
          </a:p>
        </p:txBody>
      </p:sp>
      <p:sp>
        <p:nvSpPr>
          <p:cNvPr id="9" name="TextBox 8">
            <a:extLst>
              <a:ext uri="{FF2B5EF4-FFF2-40B4-BE49-F238E27FC236}">
                <a16:creationId xmlns:a16="http://schemas.microsoft.com/office/drawing/2014/main" id="{A9059F01-A8D4-420D-BF15-CE010820BCBB}"/>
              </a:ext>
            </a:extLst>
          </p:cNvPr>
          <p:cNvSpPr txBox="1"/>
          <p:nvPr/>
        </p:nvSpPr>
        <p:spPr>
          <a:xfrm>
            <a:off x="1110507" y="6089087"/>
            <a:ext cx="2241511" cy="369332"/>
          </a:xfrm>
          <a:prstGeom prst="rect">
            <a:avLst/>
          </a:prstGeom>
          <a:noFill/>
        </p:spPr>
        <p:txBody>
          <a:bodyPr wrap="none" rtlCol="0">
            <a:spAutoFit/>
          </a:bodyPr>
          <a:lstStyle/>
          <a:p>
            <a:r>
              <a:rPr lang="en-US" dirty="0"/>
              <a:t>Output Cooling Water</a:t>
            </a:r>
          </a:p>
        </p:txBody>
      </p:sp>
      <p:pic>
        <p:nvPicPr>
          <p:cNvPr id="12" name="Picture 11">
            <a:extLst>
              <a:ext uri="{FF2B5EF4-FFF2-40B4-BE49-F238E27FC236}">
                <a16:creationId xmlns:a16="http://schemas.microsoft.com/office/drawing/2014/main" id="{DEB90F0A-2D20-4128-A970-15120BC75443}"/>
              </a:ext>
            </a:extLst>
          </p:cNvPr>
          <p:cNvPicPr>
            <a:picLocks noChangeAspect="1"/>
          </p:cNvPicPr>
          <p:nvPr/>
        </p:nvPicPr>
        <p:blipFill>
          <a:blip r:embed="rId2"/>
          <a:stretch>
            <a:fillRect/>
          </a:stretch>
        </p:blipFill>
        <p:spPr>
          <a:xfrm>
            <a:off x="10485312" y="4125191"/>
            <a:ext cx="1472113" cy="1032597"/>
          </a:xfrm>
          <a:prstGeom prst="rect">
            <a:avLst/>
          </a:prstGeom>
        </p:spPr>
      </p:pic>
      <p:pic>
        <p:nvPicPr>
          <p:cNvPr id="17" name="Picture 16">
            <a:extLst>
              <a:ext uri="{FF2B5EF4-FFF2-40B4-BE49-F238E27FC236}">
                <a16:creationId xmlns:a16="http://schemas.microsoft.com/office/drawing/2014/main" id="{FB5152A7-8563-4C78-8E8F-535C4AA6F1E6}"/>
              </a:ext>
            </a:extLst>
          </p:cNvPr>
          <p:cNvPicPr>
            <a:picLocks noChangeAspect="1"/>
          </p:cNvPicPr>
          <p:nvPr/>
        </p:nvPicPr>
        <p:blipFill>
          <a:blip r:embed="rId3"/>
          <a:stretch>
            <a:fillRect/>
          </a:stretch>
        </p:blipFill>
        <p:spPr>
          <a:xfrm>
            <a:off x="5572458" y="2021202"/>
            <a:ext cx="4308564" cy="3582521"/>
          </a:xfrm>
          <a:prstGeom prst="rect">
            <a:avLst/>
          </a:prstGeom>
        </p:spPr>
      </p:pic>
      <p:pic>
        <p:nvPicPr>
          <p:cNvPr id="19" name="Picture 18">
            <a:extLst>
              <a:ext uri="{FF2B5EF4-FFF2-40B4-BE49-F238E27FC236}">
                <a16:creationId xmlns:a16="http://schemas.microsoft.com/office/drawing/2014/main" id="{896883EE-3E8A-46E6-A11F-247F87772F9A}"/>
              </a:ext>
            </a:extLst>
          </p:cNvPr>
          <p:cNvPicPr>
            <a:picLocks noChangeAspect="1"/>
          </p:cNvPicPr>
          <p:nvPr/>
        </p:nvPicPr>
        <p:blipFill>
          <a:blip r:embed="rId4"/>
          <a:stretch>
            <a:fillRect/>
          </a:stretch>
        </p:blipFill>
        <p:spPr>
          <a:xfrm>
            <a:off x="1124712" y="2021202"/>
            <a:ext cx="3744095" cy="3605424"/>
          </a:xfrm>
          <a:prstGeom prst="rect">
            <a:avLst/>
          </a:prstGeom>
        </p:spPr>
      </p:pic>
      <p:pic>
        <p:nvPicPr>
          <p:cNvPr id="10" name="Picture 9">
            <a:extLst>
              <a:ext uri="{FF2B5EF4-FFF2-40B4-BE49-F238E27FC236}">
                <a16:creationId xmlns:a16="http://schemas.microsoft.com/office/drawing/2014/main" id="{0E3E4AE6-7673-45E1-ACDE-9688B5C4A1A8}"/>
              </a:ext>
            </a:extLst>
          </p:cNvPr>
          <p:cNvPicPr>
            <a:picLocks noChangeAspect="1"/>
          </p:cNvPicPr>
          <p:nvPr/>
        </p:nvPicPr>
        <p:blipFill>
          <a:blip r:embed="rId5"/>
          <a:stretch>
            <a:fillRect/>
          </a:stretch>
        </p:blipFill>
        <p:spPr>
          <a:xfrm>
            <a:off x="5459883" y="494111"/>
            <a:ext cx="5130120" cy="1248000"/>
          </a:xfrm>
          <a:prstGeom prst="rect">
            <a:avLst/>
          </a:prstGeom>
        </p:spPr>
      </p:pic>
      <p:pic>
        <p:nvPicPr>
          <p:cNvPr id="4" name="Picture 3">
            <a:extLst>
              <a:ext uri="{FF2B5EF4-FFF2-40B4-BE49-F238E27FC236}">
                <a16:creationId xmlns:a16="http://schemas.microsoft.com/office/drawing/2014/main" id="{845A8F42-B577-4AC1-BBD8-A13B854FD557}"/>
              </a:ext>
            </a:extLst>
          </p:cNvPr>
          <p:cNvPicPr>
            <a:picLocks noChangeAspect="1"/>
          </p:cNvPicPr>
          <p:nvPr/>
        </p:nvPicPr>
        <p:blipFill>
          <a:blip r:embed="rId6"/>
          <a:stretch>
            <a:fillRect/>
          </a:stretch>
        </p:blipFill>
        <p:spPr>
          <a:xfrm>
            <a:off x="234575" y="494110"/>
            <a:ext cx="5171235" cy="1248000"/>
          </a:xfrm>
          <a:prstGeom prst="rect">
            <a:avLst/>
          </a:prstGeom>
        </p:spPr>
      </p:pic>
      <p:sp>
        <p:nvSpPr>
          <p:cNvPr id="13" name="TextBox 12">
            <a:extLst>
              <a:ext uri="{FF2B5EF4-FFF2-40B4-BE49-F238E27FC236}">
                <a16:creationId xmlns:a16="http://schemas.microsoft.com/office/drawing/2014/main" id="{4A3E4428-0332-47EE-B775-53820015874F}"/>
              </a:ext>
            </a:extLst>
          </p:cNvPr>
          <p:cNvSpPr txBox="1"/>
          <p:nvPr/>
        </p:nvSpPr>
        <p:spPr>
          <a:xfrm>
            <a:off x="4267664" y="1651869"/>
            <a:ext cx="2049407" cy="369332"/>
          </a:xfrm>
          <a:prstGeom prst="rect">
            <a:avLst/>
          </a:prstGeom>
          <a:noFill/>
        </p:spPr>
        <p:txBody>
          <a:bodyPr wrap="none" rtlCol="0">
            <a:spAutoFit/>
          </a:bodyPr>
          <a:lstStyle/>
          <a:p>
            <a:r>
              <a:rPr lang="en-US" dirty="0"/>
              <a:t>Flow set to 100 </a:t>
            </a:r>
            <a:r>
              <a:rPr lang="en-US" dirty="0" err="1"/>
              <a:t>ccm</a:t>
            </a:r>
            <a:endParaRPr lang="en-US" dirty="0"/>
          </a:p>
        </p:txBody>
      </p:sp>
      <p:pic>
        <p:nvPicPr>
          <p:cNvPr id="11" name="Picture 10">
            <a:extLst>
              <a:ext uri="{FF2B5EF4-FFF2-40B4-BE49-F238E27FC236}">
                <a16:creationId xmlns:a16="http://schemas.microsoft.com/office/drawing/2014/main" id="{71745EAD-A07F-4106-B22E-28E7AC3964DF}"/>
              </a:ext>
            </a:extLst>
          </p:cNvPr>
          <p:cNvPicPr>
            <a:picLocks noChangeAspect="1"/>
          </p:cNvPicPr>
          <p:nvPr/>
        </p:nvPicPr>
        <p:blipFill>
          <a:blip r:embed="rId7"/>
          <a:stretch>
            <a:fillRect/>
          </a:stretch>
        </p:blipFill>
        <p:spPr>
          <a:xfrm>
            <a:off x="10448596" y="129407"/>
            <a:ext cx="1508829" cy="3783590"/>
          </a:xfrm>
          <a:prstGeom prst="rect">
            <a:avLst/>
          </a:prstGeom>
        </p:spPr>
      </p:pic>
      <p:pic>
        <p:nvPicPr>
          <p:cNvPr id="14" name="Picture 6">
            <a:extLst>
              <a:ext uri="{FF2B5EF4-FFF2-40B4-BE49-F238E27FC236}">
                <a16:creationId xmlns:a16="http://schemas.microsoft.com/office/drawing/2014/main" id="{BD255C47-B0A4-2AD4-9433-C8DF3760E0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965" t="13804" r="48979" b="55054"/>
          <a:stretch/>
        </p:blipFill>
        <p:spPr bwMode="auto">
          <a:xfrm>
            <a:off x="10210800" y="5212785"/>
            <a:ext cx="1708932" cy="15935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BB180B-848A-CD08-EF3B-5051C191CCFB}"/>
              </a:ext>
            </a:extLst>
          </p:cNvPr>
          <p:cNvSpPr txBox="1"/>
          <p:nvPr/>
        </p:nvSpPr>
        <p:spPr>
          <a:xfrm>
            <a:off x="3951208" y="5670583"/>
            <a:ext cx="364202" cy="369332"/>
          </a:xfrm>
          <a:prstGeom prst="rect">
            <a:avLst/>
          </a:prstGeom>
          <a:noFill/>
        </p:spPr>
        <p:txBody>
          <a:bodyPr wrap="none" rtlCol="0">
            <a:spAutoFit/>
          </a:bodyPr>
          <a:lstStyle/>
          <a:p>
            <a:r>
              <a:rPr lang="en-US" dirty="0"/>
              <a:t>In</a:t>
            </a:r>
          </a:p>
        </p:txBody>
      </p:sp>
      <p:sp>
        <p:nvSpPr>
          <p:cNvPr id="16" name="TextBox 15">
            <a:extLst>
              <a:ext uri="{FF2B5EF4-FFF2-40B4-BE49-F238E27FC236}">
                <a16:creationId xmlns:a16="http://schemas.microsoft.com/office/drawing/2014/main" id="{2E28374E-304C-1D75-287E-62DA55EE1F2E}"/>
              </a:ext>
            </a:extLst>
          </p:cNvPr>
          <p:cNvSpPr txBox="1"/>
          <p:nvPr/>
        </p:nvSpPr>
        <p:spPr>
          <a:xfrm>
            <a:off x="7750466" y="5683554"/>
            <a:ext cx="535724" cy="369332"/>
          </a:xfrm>
          <a:prstGeom prst="rect">
            <a:avLst/>
          </a:prstGeom>
          <a:noFill/>
        </p:spPr>
        <p:txBody>
          <a:bodyPr wrap="none" rtlCol="0">
            <a:spAutoFit/>
          </a:bodyPr>
          <a:lstStyle/>
          <a:p>
            <a:r>
              <a:rPr lang="en-US" dirty="0"/>
              <a:t>Out</a:t>
            </a:r>
          </a:p>
        </p:txBody>
      </p:sp>
      <p:cxnSp>
        <p:nvCxnSpPr>
          <p:cNvPr id="5" name="Straight Arrow Connector 4">
            <a:extLst>
              <a:ext uri="{FF2B5EF4-FFF2-40B4-BE49-F238E27FC236}">
                <a16:creationId xmlns:a16="http://schemas.microsoft.com/office/drawing/2014/main" id="{E0401AC8-69DA-3BFE-9EF2-1F18DB9CED4A}"/>
              </a:ext>
            </a:extLst>
          </p:cNvPr>
          <p:cNvCxnSpPr>
            <a:stCxn id="16" idx="1"/>
            <a:endCxn id="15" idx="3"/>
          </p:cNvCxnSpPr>
          <p:nvPr/>
        </p:nvCxnSpPr>
        <p:spPr>
          <a:xfrm flipH="1" flipV="1">
            <a:off x="4315410" y="5855249"/>
            <a:ext cx="3435056" cy="12971"/>
          </a:xfrm>
          <a:prstGeom prst="straightConnector1">
            <a:avLst/>
          </a:prstGeom>
          <a:ln w="57150" cap="rnd">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63CF568-E763-7139-1193-417CD3FD9E78}"/>
              </a:ext>
            </a:extLst>
          </p:cNvPr>
          <p:cNvCxnSpPr>
            <a:cxnSpLocks/>
          </p:cNvCxnSpPr>
          <p:nvPr/>
        </p:nvCxnSpPr>
        <p:spPr>
          <a:xfrm flipV="1">
            <a:off x="8895080" y="5702029"/>
            <a:ext cx="0" cy="462134"/>
          </a:xfrm>
          <a:prstGeom prst="straightConnector1">
            <a:avLst/>
          </a:prstGeom>
          <a:ln w="57150" cap="rnd">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67325E-F9C0-3D89-D1AE-F157FEC59755}"/>
              </a:ext>
            </a:extLst>
          </p:cNvPr>
          <p:cNvCxnSpPr/>
          <p:nvPr/>
        </p:nvCxnSpPr>
        <p:spPr>
          <a:xfrm>
            <a:off x="3186908" y="5781619"/>
            <a:ext cx="0" cy="444713"/>
          </a:xfrm>
          <a:prstGeom prst="straightConnector1">
            <a:avLst/>
          </a:prstGeom>
          <a:ln w="57150" cap="rnd">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F4533B6-F079-AD89-35AE-E47B74A2E2A1}"/>
              </a:ext>
            </a:extLst>
          </p:cNvPr>
          <p:cNvSpPr txBox="1"/>
          <p:nvPr/>
        </p:nvSpPr>
        <p:spPr>
          <a:xfrm>
            <a:off x="2054339" y="193357"/>
            <a:ext cx="1765483" cy="369332"/>
          </a:xfrm>
          <a:prstGeom prst="rect">
            <a:avLst/>
          </a:prstGeom>
          <a:noFill/>
        </p:spPr>
        <p:txBody>
          <a:bodyPr wrap="none" rtlCol="0">
            <a:spAutoFit/>
          </a:bodyPr>
          <a:lstStyle/>
          <a:p>
            <a:r>
              <a:rPr lang="en-US" dirty="0"/>
              <a:t>Temp from Chips</a:t>
            </a:r>
          </a:p>
        </p:txBody>
      </p:sp>
      <p:sp>
        <p:nvSpPr>
          <p:cNvPr id="24" name="TextBox 23">
            <a:extLst>
              <a:ext uri="{FF2B5EF4-FFF2-40B4-BE49-F238E27FC236}">
                <a16:creationId xmlns:a16="http://schemas.microsoft.com/office/drawing/2014/main" id="{571F387E-EB5E-2EE0-4F0E-04F4304FA4AA}"/>
              </a:ext>
            </a:extLst>
          </p:cNvPr>
          <p:cNvSpPr txBox="1"/>
          <p:nvPr/>
        </p:nvSpPr>
        <p:spPr>
          <a:xfrm>
            <a:off x="6910339" y="153521"/>
            <a:ext cx="1765483" cy="369332"/>
          </a:xfrm>
          <a:prstGeom prst="rect">
            <a:avLst/>
          </a:prstGeom>
          <a:noFill/>
        </p:spPr>
        <p:txBody>
          <a:bodyPr wrap="none" rtlCol="0">
            <a:spAutoFit/>
          </a:bodyPr>
          <a:lstStyle/>
          <a:p>
            <a:r>
              <a:rPr lang="en-US" dirty="0"/>
              <a:t>Temp from Chips</a:t>
            </a:r>
          </a:p>
        </p:txBody>
      </p:sp>
      <p:sp>
        <p:nvSpPr>
          <p:cNvPr id="25" name="TextBox 24">
            <a:extLst>
              <a:ext uri="{FF2B5EF4-FFF2-40B4-BE49-F238E27FC236}">
                <a16:creationId xmlns:a16="http://schemas.microsoft.com/office/drawing/2014/main" id="{AD2246EE-1BBD-2CC4-A449-29D65AAABE43}"/>
              </a:ext>
            </a:extLst>
          </p:cNvPr>
          <p:cNvSpPr txBox="1"/>
          <p:nvPr/>
        </p:nvSpPr>
        <p:spPr>
          <a:xfrm>
            <a:off x="5915687" y="229872"/>
            <a:ext cx="687817" cy="369332"/>
          </a:xfrm>
          <a:prstGeom prst="rect">
            <a:avLst/>
          </a:prstGeom>
          <a:noFill/>
        </p:spPr>
        <p:txBody>
          <a:bodyPr wrap="none" rtlCol="0">
            <a:spAutoFit/>
          </a:bodyPr>
          <a:lstStyle/>
          <a:p>
            <a:r>
              <a:rPr lang="en-US" dirty="0"/>
              <a:t>Fee 0</a:t>
            </a:r>
          </a:p>
        </p:txBody>
      </p:sp>
      <p:sp>
        <p:nvSpPr>
          <p:cNvPr id="26" name="TextBox 25">
            <a:extLst>
              <a:ext uri="{FF2B5EF4-FFF2-40B4-BE49-F238E27FC236}">
                <a16:creationId xmlns:a16="http://schemas.microsoft.com/office/drawing/2014/main" id="{ACA59007-CC0C-0625-4C22-66B7546AB8F0}"/>
              </a:ext>
            </a:extLst>
          </p:cNvPr>
          <p:cNvSpPr txBox="1"/>
          <p:nvPr/>
        </p:nvSpPr>
        <p:spPr>
          <a:xfrm>
            <a:off x="844236" y="133635"/>
            <a:ext cx="687817" cy="369332"/>
          </a:xfrm>
          <a:prstGeom prst="rect">
            <a:avLst/>
          </a:prstGeom>
          <a:noFill/>
        </p:spPr>
        <p:txBody>
          <a:bodyPr wrap="none" rtlCol="0">
            <a:spAutoFit/>
          </a:bodyPr>
          <a:lstStyle/>
          <a:p>
            <a:r>
              <a:rPr lang="en-US" dirty="0"/>
              <a:t>Fee 1</a:t>
            </a:r>
          </a:p>
        </p:txBody>
      </p:sp>
      <p:sp>
        <p:nvSpPr>
          <p:cNvPr id="2" name="Date Placeholder 1">
            <a:extLst>
              <a:ext uri="{FF2B5EF4-FFF2-40B4-BE49-F238E27FC236}">
                <a16:creationId xmlns:a16="http://schemas.microsoft.com/office/drawing/2014/main" id="{CC1804F0-E76F-0DA3-AD5F-71882F2F949F}"/>
              </a:ext>
            </a:extLst>
          </p:cNvPr>
          <p:cNvSpPr>
            <a:spLocks noGrp="1"/>
          </p:cNvSpPr>
          <p:nvPr>
            <p:ph type="dt" sz="half" idx="10"/>
          </p:nvPr>
        </p:nvSpPr>
        <p:spPr/>
        <p:txBody>
          <a:bodyPr/>
          <a:lstStyle/>
          <a:p>
            <a:r>
              <a:rPr lang="en-US"/>
              <a:t>2022-07-20</a:t>
            </a:r>
            <a:endParaRPr lang="en-US" dirty="0"/>
          </a:p>
        </p:txBody>
      </p:sp>
      <p:sp>
        <p:nvSpPr>
          <p:cNvPr id="3" name="Footer Placeholder 2">
            <a:extLst>
              <a:ext uri="{FF2B5EF4-FFF2-40B4-BE49-F238E27FC236}">
                <a16:creationId xmlns:a16="http://schemas.microsoft.com/office/drawing/2014/main" id="{70784116-8C44-C8E6-1446-883BFDD9DC8D}"/>
              </a:ext>
            </a:extLst>
          </p:cNvPr>
          <p:cNvSpPr>
            <a:spLocks noGrp="1"/>
          </p:cNvSpPr>
          <p:nvPr>
            <p:ph type="ftr" sz="quarter" idx="11"/>
          </p:nvPr>
        </p:nvSpPr>
        <p:spPr/>
        <p:txBody>
          <a:bodyPr/>
          <a:lstStyle/>
          <a:p>
            <a:r>
              <a:rPr lang="en-US"/>
              <a:t>TPOT Technical Review</a:t>
            </a:r>
            <a:endParaRPr lang="en-US" dirty="0"/>
          </a:p>
        </p:txBody>
      </p:sp>
      <p:sp>
        <p:nvSpPr>
          <p:cNvPr id="6" name="Slide Number Placeholder 5">
            <a:extLst>
              <a:ext uri="{FF2B5EF4-FFF2-40B4-BE49-F238E27FC236}">
                <a16:creationId xmlns:a16="http://schemas.microsoft.com/office/drawing/2014/main" id="{EBFBC26B-B99A-550D-772D-FF62B50B1FBE}"/>
              </a:ext>
            </a:extLst>
          </p:cNvPr>
          <p:cNvSpPr>
            <a:spLocks noGrp="1"/>
          </p:cNvSpPr>
          <p:nvPr>
            <p:ph type="sldNum" sz="quarter" idx="12"/>
          </p:nvPr>
        </p:nvSpPr>
        <p:spPr/>
        <p:txBody>
          <a:bodyPr/>
          <a:lstStyle/>
          <a:p>
            <a:fld id="{7131CAC5-E6F2-4BA5-8FC4-D6C12488D402}" type="slidenum">
              <a:rPr lang="en-US" smtClean="0"/>
              <a:t>9</a:t>
            </a:fld>
            <a:endParaRPr lang="en-US"/>
          </a:p>
        </p:txBody>
      </p:sp>
    </p:spTree>
    <p:extLst>
      <p:ext uri="{BB962C8B-B14F-4D97-AF65-F5344CB8AC3E}">
        <p14:creationId xmlns:p14="http://schemas.microsoft.com/office/powerpoint/2010/main" val="355792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7150" cap="rnd">
          <a:solidFill>
            <a:srgbClr val="0070C0"/>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31731</TotalTime>
  <Words>2093</Words>
  <Application>Microsoft Macintosh PowerPoint</Application>
  <PresentationFormat>Widescreen</PresentationFormat>
  <Paragraphs>429</Paragraphs>
  <Slides>21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vt:lpstr>
      <vt:lpstr>Calibri</vt:lpstr>
      <vt:lpstr>Calibri Light</vt:lpstr>
      <vt:lpstr>Times New Roman</vt:lpstr>
      <vt:lpstr>Office Theme</vt:lpstr>
      <vt:lpstr>TPOT Gas and Cooling System </vt:lpstr>
      <vt:lpstr>Gas System Technical Overview</vt:lpstr>
      <vt:lpstr>The TPOT Gas System</vt:lpstr>
      <vt:lpstr>TPOT Gas System Features</vt:lpstr>
      <vt:lpstr>TPOT gas lines to IR</vt:lpstr>
      <vt:lpstr>Discussion with ESRC</vt:lpstr>
      <vt:lpstr>Gas Summary</vt:lpstr>
      <vt:lpstr>Cooling System</vt:lpstr>
      <vt:lpstr>PowerPoint Presentation</vt:lpstr>
      <vt:lpstr>PowerPoint Presentation</vt:lpstr>
      <vt:lpstr>TPC/TPOT Cooling Panel</vt:lpstr>
      <vt:lpstr>PowerPoint Presentation</vt:lpstr>
      <vt:lpstr>PowerPoint Presentation</vt:lpstr>
      <vt:lpstr>PowerPoint Presentation</vt:lpstr>
      <vt:lpstr>Answers to charge questions</vt:lpstr>
      <vt:lpstr>Backup </vt:lpstr>
      <vt:lpstr>PowerPoint Presentation</vt:lpstr>
      <vt:lpstr>Chilldyne</vt:lpstr>
      <vt:lpstr>PowerPoint Presentation</vt:lpstr>
      <vt:lpstr>Setup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Pisani, Robert</dc:creator>
  <cp:lastModifiedBy>Haggerty, John</cp:lastModifiedBy>
  <cp:revision>11</cp:revision>
  <dcterms:created xsi:type="dcterms:W3CDTF">2022-01-10T16:08:27Z</dcterms:created>
  <dcterms:modified xsi:type="dcterms:W3CDTF">2022-07-18T16:18:36Z</dcterms:modified>
</cp:coreProperties>
</file>