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37A8E-0D70-42DB-A5AC-BA0944A3DAD5}" v="8" dt="2022-08-03T13:28:09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EA94-5848-158E-ED8A-FFB3B9126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712D8-4AE5-1009-4962-4097E1912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CADCF-6B95-FBD9-38F0-22551BEE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80D0-93FA-4F17-9A3E-CA369CD2099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8CDB1-4389-96F7-C128-381D8283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CF004-D1D4-182B-75CB-768CCDC2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9926-6AE3-493B-9018-0AF482E7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7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nam04.safelinks.protection.outlook.com/?url=https*3A*2F*2Furldefense.com*2Fv3*2F__https*3A*2Fnam04.safelinks.protection.outlook.com*2F*3Furl*3Dhttps*3A*2F*2Findico.bnl.gov*2Fevent*2F16500*2F*26data*3D05*7C01*7Cyezhenyu*40uic.edu*7C2afb25954e1848fd6cea08da73e5afd3*7Ce202cd477a564baa99e3e3b71a7c77dd*7C0*7C0*7C637949727604084712*7CUnknown*7CTWFpbGZsb3d8eyJWIjoiMC4wLjAwMDAiLCJQIjoiV2luMzIiLCJBTiI6Ik1haWwiLCJXVCI6Mn0*3D*7C3000*7C*7C*7C*26sdata*3DbjAw2ZKm5VeVwy33*2FNhnZbMJTSCG8PdjVr2Hu21kbng*3D*26reserved*3D0__*3BJSUlJSUlJSUlJSUlJSUlJSUlJSUlJSU!!P4SdNyxKAPE!DCVcy1wdo_Yje0f795Ns8ol5STVGqv4pi1Y-CqDSgJ5ZMjBGsjZTdVY0RuD6la0PjXDe3kCuEictF6Ihzsw*24&amp;data=05*7C01*7Cyezhenyu*40uic.edu*7C78cf8d5c154045fef72a08da74b3bc4c*7Ce202cd477a564baa99e3e3b71a7c77dd*7C0*7C0*7C637950612559728104*7CUnknown*7CTWFpbGZsb3d8eyJWIjoiMC4wLjAwMDAiLCJQIjoiV2luMzIiLCJBTiI6Ik1haWwiLCJXVCI6Mn0*3D*7C3000*7C*7C*7C&amp;sdata=*2Brm*2FwUVZPHMdGpkoJ38m928FfFf9r6BCoVJZBoGROpY*3D&amp;reserved=0__;JSUlJSUlJSUlJSoqKioqKiUlKioqKioqKioqKioqKioqJSUqKiUlJSUlJSUlJSUlJSUlJSUlJSUlJSU!!P4SdNyxKAPE!DNEXKjqrZ_J0oqKahimcaEEz9vP0nKILfpggOsFU1OVYWvWG3v_SupvlNWdGh6_B38EcmHLG14fcF8hRJJs$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bg2"/>
                </a:solidFill>
                <a:effectLst/>
                <a:latin typeface="Roboto" panose="02000000000000000000" pitchFamily="2" charset="0"/>
              </a:rPr>
              <a:t>New Sensor Wafer Production by BNL IO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8/3/2022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Gabriele Giacomini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9AB67BA-FDE1-B1B2-12AD-AC91C3CE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53" y="152400"/>
            <a:ext cx="32444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https://indico.bnl.gov/event/16500/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C0D9C8-7E1F-2A09-BE87-2E011A2B863F}"/>
              </a:ext>
            </a:extLst>
          </p:cNvPr>
          <p:cNvGraphicFramePr>
            <a:graphicFrameLocks noGrp="1"/>
          </p:cNvGraphicFramePr>
          <p:nvPr/>
        </p:nvGraphicFramePr>
        <p:xfrm>
          <a:off x="4495879" y="153227"/>
          <a:ext cx="7481458" cy="6045972"/>
        </p:xfrm>
        <a:graphic>
          <a:graphicData uri="http://schemas.openxmlformats.org/drawingml/2006/table">
            <a:tbl>
              <a:tblPr/>
              <a:tblGrid>
                <a:gridCol w="720742">
                  <a:extLst>
                    <a:ext uri="{9D8B030D-6E8A-4147-A177-3AD203B41FA5}">
                      <a16:colId xmlns:a16="http://schemas.microsoft.com/office/drawing/2014/main" val="3851591818"/>
                    </a:ext>
                  </a:extLst>
                </a:gridCol>
                <a:gridCol w="885913">
                  <a:extLst>
                    <a:ext uri="{9D8B030D-6E8A-4147-A177-3AD203B41FA5}">
                      <a16:colId xmlns:a16="http://schemas.microsoft.com/office/drawing/2014/main" val="415665289"/>
                    </a:ext>
                  </a:extLst>
                </a:gridCol>
                <a:gridCol w="799575">
                  <a:extLst>
                    <a:ext uri="{9D8B030D-6E8A-4147-A177-3AD203B41FA5}">
                      <a16:colId xmlns:a16="http://schemas.microsoft.com/office/drawing/2014/main" val="3974690368"/>
                    </a:ext>
                  </a:extLst>
                </a:gridCol>
                <a:gridCol w="2192260">
                  <a:extLst>
                    <a:ext uri="{9D8B030D-6E8A-4147-A177-3AD203B41FA5}">
                      <a16:colId xmlns:a16="http://schemas.microsoft.com/office/drawing/2014/main" val="3924020556"/>
                    </a:ext>
                  </a:extLst>
                </a:gridCol>
                <a:gridCol w="720742">
                  <a:extLst>
                    <a:ext uri="{9D8B030D-6E8A-4147-A177-3AD203B41FA5}">
                      <a16:colId xmlns:a16="http://schemas.microsoft.com/office/drawing/2014/main" val="3954894239"/>
                    </a:ext>
                  </a:extLst>
                </a:gridCol>
                <a:gridCol w="720742">
                  <a:extLst>
                    <a:ext uri="{9D8B030D-6E8A-4147-A177-3AD203B41FA5}">
                      <a16:colId xmlns:a16="http://schemas.microsoft.com/office/drawing/2014/main" val="765362106"/>
                    </a:ext>
                  </a:extLst>
                </a:gridCol>
                <a:gridCol w="720742">
                  <a:extLst>
                    <a:ext uri="{9D8B030D-6E8A-4147-A177-3AD203B41FA5}">
                      <a16:colId xmlns:a16="http://schemas.microsoft.com/office/drawing/2014/main" val="1513249181"/>
                    </a:ext>
                  </a:extLst>
                </a:gridCol>
                <a:gridCol w="720742">
                  <a:extLst>
                    <a:ext uri="{9D8B030D-6E8A-4147-A177-3AD203B41FA5}">
                      <a16:colId xmlns:a16="http://schemas.microsoft.com/office/drawing/2014/main" val="785168111"/>
                    </a:ext>
                  </a:extLst>
                </a:gridCol>
              </a:tblGrid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Layout (July 2022)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79230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13153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2x2 mm2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933764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989678"/>
                  </a:ext>
                </a:extLst>
              </a:tr>
              <a:tr h="313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4x4 pixels, 500um pitch, for EICROC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533682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421741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192063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5x5 mm2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836382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778068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747698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300,200,100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150,100,50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multipitch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855851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979788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085706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5x10mm2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600783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000317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272249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300,200,100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150,100,50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multipitch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302798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955039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095630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081383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5x25mm2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016665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062165"/>
                  </a:ext>
                </a:extLst>
              </a:tr>
              <a:tr h="4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2.5mm long pixels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77933"/>
                  </a:ext>
                </a:extLst>
              </a:tr>
              <a:tr h="4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300,200,100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150,100,50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multipitch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2.5mm long pixels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717730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2.5mm long pixels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942514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2.5mm long pixels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438881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500,300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350,200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2.5mm long pixels, multipitch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195412"/>
                  </a:ext>
                </a:extLst>
              </a:tr>
              <a:tr h="169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500,300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250,150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2.5mm long pixels, multipitch</a:t>
                      </a: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" marR="6759" marT="67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00767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50D72BA-ACAC-74F5-36A3-A8BAB034E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4" t="25918" r="13137" b="14217"/>
          <a:stretch/>
        </p:blipFill>
        <p:spPr>
          <a:xfrm>
            <a:off x="214663" y="1478721"/>
            <a:ext cx="3965510" cy="4194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6A5EC-674E-0008-E083-CECACDE65034}"/>
              </a:ext>
            </a:extLst>
          </p:cNvPr>
          <p:cNvSpPr txBox="1"/>
          <p:nvPr/>
        </p:nvSpPr>
        <p:spPr>
          <a:xfrm>
            <a:off x="338812" y="157095"/>
            <a:ext cx="3357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Layout #1</a:t>
            </a:r>
          </a:p>
          <a:p>
            <a:endParaRPr lang="en-US" dirty="0"/>
          </a:p>
          <a:p>
            <a:r>
              <a:rPr lang="en-US" dirty="0"/>
              <a:t>Old </a:t>
            </a:r>
            <a:r>
              <a:rPr lang="en-US" dirty="0" err="1"/>
              <a:t>ACLGADstrip</a:t>
            </a:r>
            <a:r>
              <a:rPr lang="en-US" dirty="0"/>
              <a:t> wafer,</a:t>
            </a:r>
          </a:p>
          <a:p>
            <a:r>
              <a:rPr lang="en-US" dirty="0"/>
              <a:t>Metal (and GLASS) to be modified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61972-45FB-0F97-D70E-D240125C7AE7}"/>
              </a:ext>
            </a:extLst>
          </p:cNvPr>
          <p:cNvSpPr txBox="1"/>
          <p:nvPr/>
        </p:nvSpPr>
        <p:spPr>
          <a:xfrm>
            <a:off x="923918" y="5552868"/>
            <a:ext cx="254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wafers in fabrication (2 50um + 2 20um)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10C7DB5-C3C5-C691-13F2-AAD6A0B7C92B}"/>
              </a:ext>
            </a:extLst>
          </p:cNvPr>
          <p:cNvSpPr/>
          <p:nvPr/>
        </p:nvSpPr>
        <p:spPr>
          <a:xfrm>
            <a:off x="8167475" y="3027783"/>
            <a:ext cx="513183" cy="802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B7D85-5BDE-CECA-DEBC-304CEE5D753C}"/>
              </a:ext>
            </a:extLst>
          </p:cNvPr>
          <p:cNvSpPr txBox="1"/>
          <p:nvPr/>
        </p:nvSpPr>
        <p:spPr>
          <a:xfrm>
            <a:off x="5484294" y="153227"/>
            <a:ext cx="12234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Old layout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BE6B77-AD69-D173-3BBB-F017DAA3A7D0}"/>
              </a:ext>
            </a:extLst>
          </p:cNvPr>
          <p:cNvCxnSpPr/>
          <p:nvPr/>
        </p:nvCxnSpPr>
        <p:spPr>
          <a:xfrm flipH="1">
            <a:off x="2743200" y="653143"/>
            <a:ext cx="2397967" cy="13529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09D342-612C-8FA6-AB5E-55D00E8DD5F5}"/>
              </a:ext>
            </a:extLst>
          </p:cNvPr>
          <p:cNvCxnSpPr>
            <a:cxnSpLocks/>
          </p:cNvCxnSpPr>
          <p:nvPr/>
        </p:nvCxnSpPr>
        <p:spPr>
          <a:xfrm flipH="1">
            <a:off x="3512905" y="1754155"/>
            <a:ext cx="1628262" cy="8649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89D45F-556B-E1E3-DE51-C3CE08F18D6C}"/>
              </a:ext>
            </a:extLst>
          </p:cNvPr>
          <p:cNvCxnSpPr>
            <a:cxnSpLocks/>
          </p:cNvCxnSpPr>
          <p:nvPr/>
        </p:nvCxnSpPr>
        <p:spPr>
          <a:xfrm flipH="1">
            <a:off x="2482765" y="2894551"/>
            <a:ext cx="2658402" cy="3094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4E3E7D-29B3-CBC0-41FA-30FD1BA74F1F}"/>
              </a:ext>
            </a:extLst>
          </p:cNvPr>
          <p:cNvCxnSpPr>
            <a:cxnSpLocks/>
          </p:cNvCxnSpPr>
          <p:nvPr/>
        </p:nvCxnSpPr>
        <p:spPr>
          <a:xfrm flipH="1" flipV="1">
            <a:off x="2337776" y="4139663"/>
            <a:ext cx="2803391" cy="840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07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C9FED-BA4D-B9C4-E608-20935F7D6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92" r="7398" b="5024"/>
          <a:stretch/>
        </p:blipFill>
        <p:spPr>
          <a:xfrm>
            <a:off x="1688840" y="1216389"/>
            <a:ext cx="4407160" cy="4202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8C9EE-C1B3-5C6F-DECA-F462F808BE89}"/>
              </a:ext>
            </a:extLst>
          </p:cNvPr>
          <p:cNvSpPr txBox="1"/>
          <p:nvPr/>
        </p:nvSpPr>
        <p:spPr>
          <a:xfrm>
            <a:off x="6242179" y="942392"/>
            <a:ext cx="556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AC-LGAD pro EIC ROC test (wire-bond)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4C491-CFAA-DDCC-367A-8590058BEB19}"/>
              </a:ext>
            </a:extLst>
          </p:cNvPr>
          <p:cNvSpPr txBox="1"/>
          <p:nvPr/>
        </p:nvSpPr>
        <p:spPr>
          <a:xfrm>
            <a:off x="6242179" y="1796916"/>
            <a:ext cx="348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500um pitch, metal width = 200um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2B49B-8910-02AE-56C6-566B180DB81A}"/>
              </a:ext>
            </a:extLst>
          </p:cNvPr>
          <p:cNvSpPr txBox="1"/>
          <p:nvPr/>
        </p:nvSpPr>
        <p:spPr>
          <a:xfrm>
            <a:off x="320879" y="8786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Layout #1</a:t>
            </a:r>
          </a:p>
        </p:txBody>
      </p:sp>
    </p:spTree>
    <p:extLst>
      <p:ext uri="{BB962C8B-B14F-4D97-AF65-F5344CB8AC3E}">
        <p14:creationId xmlns:p14="http://schemas.microsoft.com/office/powerpoint/2010/main" val="128423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D0E21-74C4-B0BD-1AF4-D121932FE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42" t="16395" r="10076" b="6598"/>
          <a:stretch/>
        </p:blipFill>
        <p:spPr>
          <a:xfrm>
            <a:off x="6096000" y="601161"/>
            <a:ext cx="5635690" cy="5655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B4D09-3774-D4AD-B419-964E859BED2E}"/>
              </a:ext>
            </a:extLst>
          </p:cNvPr>
          <p:cNvSpPr txBox="1"/>
          <p:nvPr/>
        </p:nvSpPr>
        <p:spPr>
          <a:xfrm>
            <a:off x="330209" y="15318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Layout 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D4B73-5F00-50AC-81BA-BE6C3962FAB0}"/>
              </a:ext>
            </a:extLst>
          </p:cNvPr>
          <p:cNvSpPr txBox="1"/>
          <p:nvPr/>
        </p:nvSpPr>
        <p:spPr>
          <a:xfrm>
            <a:off x="2094122" y="1399592"/>
            <a:ext cx="314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EICROC bump-bond compatible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10028C-0530-6832-FBB0-EEFB104599A6}"/>
              </a:ext>
            </a:extLst>
          </p:cNvPr>
          <p:cNvCxnSpPr>
            <a:cxnSpLocks/>
          </p:cNvCxnSpPr>
          <p:nvPr/>
        </p:nvCxnSpPr>
        <p:spPr>
          <a:xfrm>
            <a:off x="5569544" y="1607566"/>
            <a:ext cx="2657624" cy="145255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0B5053-3E3C-C0EE-320B-9C34E1A9DB00}"/>
              </a:ext>
            </a:extLst>
          </p:cNvPr>
          <p:cNvCxnSpPr>
            <a:cxnSpLocks/>
          </p:cNvCxnSpPr>
          <p:nvPr/>
        </p:nvCxnSpPr>
        <p:spPr>
          <a:xfrm>
            <a:off x="5327780" y="3221481"/>
            <a:ext cx="3946849" cy="40007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56F0D2-32DC-08F8-E298-55F88C6DD539}"/>
              </a:ext>
            </a:extLst>
          </p:cNvPr>
          <p:cNvSpPr txBox="1"/>
          <p:nvPr/>
        </p:nvSpPr>
        <p:spPr>
          <a:xfrm>
            <a:off x="3929671" y="3036815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1cm x 1cm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D6BC16-DC94-AB78-5B4A-7EF6EBB06E36}"/>
              </a:ext>
            </a:extLst>
          </p:cNvPr>
          <p:cNvCxnSpPr>
            <a:cxnSpLocks/>
          </p:cNvCxnSpPr>
          <p:nvPr/>
        </p:nvCxnSpPr>
        <p:spPr>
          <a:xfrm flipV="1">
            <a:off x="5414866" y="4194358"/>
            <a:ext cx="4391607" cy="1948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E9F13A-E382-A8AC-6A54-DD68AEA2476A}"/>
              </a:ext>
            </a:extLst>
          </p:cNvPr>
          <p:cNvSpPr txBox="1"/>
          <p:nvPr/>
        </p:nvSpPr>
        <p:spPr>
          <a:xfrm>
            <a:off x="3833723" y="420457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0.5cm x 0.5cm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C4C862-ED10-DE33-0D4B-253BFAA33FB4}"/>
              </a:ext>
            </a:extLst>
          </p:cNvPr>
          <p:cNvCxnSpPr>
            <a:cxnSpLocks/>
          </p:cNvCxnSpPr>
          <p:nvPr/>
        </p:nvCxnSpPr>
        <p:spPr>
          <a:xfrm flipV="1">
            <a:off x="5414866" y="4711959"/>
            <a:ext cx="4783493" cy="74644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BE9243-5EEB-A3DB-65D4-E72138CF9C03}"/>
              </a:ext>
            </a:extLst>
          </p:cNvPr>
          <p:cNvSpPr txBox="1"/>
          <p:nvPr/>
        </p:nvSpPr>
        <p:spPr>
          <a:xfrm>
            <a:off x="3833723" y="5304482"/>
            <a:ext cx="247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0.2cm x 0.2cm</a:t>
            </a:r>
          </a:p>
          <a:p>
            <a:r>
              <a:rPr lang="en-US" dirty="0"/>
              <a:t>Compatible with EICROC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D910F2-E080-456C-ED73-561FA22714E2}"/>
              </a:ext>
            </a:extLst>
          </p:cNvPr>
          <p:cNvSpPr txBox="1"/>
          <p:nvPr/>
        </p:nvSpPr>
        <p:spPr>
          <a:xfrm>
            <a:off x="389232" y="5581481"/>
            <a:ext cx="17048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+ test structures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305FAD-ED77-2D50-BCBB-155229093CCB}"/>
              </a:ext>
            </a:extLst>
          </p:cNvPr>
          <p:cNvSpPr txBox="1"/>
          <p:nvPr/>
        </p:nvSpPr>
        <p:spPr>
          <a:xfrm>
            <a:off x="330208" y="2676087"/>
            <a:ext cx="277883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Metal not designed yet, but </a:t>
            </a:r>
            <a:r>
              <a:rPr lang="en-US" dirty="0" err="1"/>
              <a:t>lithos</a:t>
            </a:r>
            <a:r>
              <a:rPr lang="en-US" dirty="0"/>
              <a:t> can start with:</a:t>
            </a:r>
          </a:p>
          <a:p>
            <a:r>
              <a:rPr lang="en-US" dirty="0"/>
              <a:t>1- JTE</a:t>
            </a:r>
          </a:p>
          <a:p>
            <a:r>
              <a:rPr lang="en-US" dirty="0"/>
              <a:t>2- </a:t>
            </a:r>
            <a:r>
              <a:rPr lang="en-US" dirty="0" err="1"/>
              <a:t>Nresistive</a:t>
            </a:r>
            <a:endParaRPr lang="en-US" dirty="0"/>
          </a:p>
          <a:p>
            <a:r>
              <a:rPr lang="en-US" dirty="0"/>
              <a:t>3- gain</a:t>
            </a:r>
          </a:p>
          <a:p>
            <a:r>
              <a:rPr lang="en-US" dirty="0"/>
              <a:t>4- contacts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E073A4-3D4D-96D9-2F18-701BCB1DAD79}"/>
              </a:ext>
            </a:extLst>
          </p:cNvPr>
          <p:cNvSpPr txBox="1"/>
          <p:nvPr/>
        </p:nvSpPr>
        <p:spPr>
          <a:xfrm>
            <a:off x="389232" y="787127"/>
            <a:ext cx="563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Starting wafers: 50, 30, 20 um thick substrates</a:t>
            </a:r>
          </a:p>
        </p:txBody>
      </p:sp>
    </p:spTree>
    <p:extLst>
      <p:ext uri="{BB962C8B-B14F-4D97-AF65-F5344CB8AC3E}">
        <p14:creationId xmlns:p14="http://schemas.microsoft.com/office/powerpoint/2010/main" val="347657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DB422-17CF-B488-56B3-B1CF6784F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62" t="16389" r="10781" b="8056"/>
          <a:stretch/>
        </p:blipFill>
        <p:spPr>
          <a:xfrm>
            <a:off x="5734050" y="210583"/>
            <a:ext cx="6105525" cy="6436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D76F53-6C5E-7EE6-D290-9DCB117EBFB8}"/>
              </a:ext>
            </a:extLst>
          </p:cNvPr>
          <p:cNvSpPr txBox="1"/>
          <p:nvPr/>
        </p:nvSpPr>
        <p:spPr>
          <a:xfrm>
            <a:off x="330209" y="15318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Layout 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1BB44-FAAF-D3F7-0D4F-7A79873DB9BF}"/>
              </a:ext>
            </a:extLst>
          </p:cNvPr>
          <p:cNvSpPr txBox="1"/>
          <p:nvPr/>
        </p:nvSpPr>
        <p:spPr>
          <a:xfrm>
            <a:off x="845782" y="866192"/>
            <a:ext cx="355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EICROC bump-bond compatible - #1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78C7B-F7F4-A087-2B02-95BE97418DEE}"/>
              </a:ext>
            </a:extLst>
          </p:cNvPr>
          <p:cNvSpPr txBox="1"/>
          <p:nvPr/>
        </p:nvSpPr>
        <p:spPr>
          <a:xfrm>
            <a:off x="7705839" y="413458"/>
            <a:ext cx="14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EIC ROC pads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185D3-BB8E-4156-A165-1CA4ABF58E64}"/>
              </a:ext>
            </a:extLst>
          </p:cNvPr>
          <p:cNvSpPr txBox="1"/>
          <p:nvPr/>
        </p:nvSpPr>
        <p:spPr>
          <a:xfrm>
            <a:off x="3291451" y="16022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Guard Ring Bumps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EDAD00-9BDF-D5EC-B8CC-63B5F8A37D9F}"/>
              </a:ext>
            </a:extLst>
          </p:cNvPr>
          <p:cNvCxnSpPr/>
          <p:nvPr/>
        </p:nvCxnSpPr>
        <p:spPr>
          <a:xfrm>
            <a:off x="5612235" y="1828800"/>
            <a:ext cx="8125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78C326-078C-626A-2BE2-D4C72EECD7B6}"/>
              </a:ext>
            </a:extLst>
          </p:cNvPr>
          <p:cNvCxnSpPr>
            <a:cxnSpLocks/>
          </p:cNvCxnSpPr>
          <p:nvPr/>
        </p:nvCxnSpPr>
        <p:spPr>
          <a:xfrm>
            <a:off x="5612235" y="1984310"/>
            <a:ext cx="909863" cy="1281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4340E6D-033B-FF19-72A6-273EE4C6CF8F}"/>
              </a:ext>
            </a:extLst>
          </p:cNvPr>
          <p:cNvSpPr txBox="1"/>
          <p:nvPr/>
        </p:nvSpPr>
        <p:spPr>
          <a:xfrm>
            <a:off x="3523188" y="498064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N+ Bumps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58F28F-C102-B65E-D7A4-CAE7DDDD599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855604" y="3482479"/>
            <a:ext cx="5753302" cy="1682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16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D76F53-6C5E-7EE6-D290-9DCB117EBFB8}"/>
              </a:ext>
            </a:extLst>
          </p:cNvPr>
          <p:cNvSpPr txBox="1"/>
          <p:nvPr/>
        </p:nvSpPr>
        <p:spPr>
          <a:xfrm>
            <a:off x="330209" y="15318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Layout 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1BB44-FAAF-D3F7-0D4F-7A79873DB9BF}"/>
              </a:ext>
            </a:extLst>
          </p:cNvPr>
          <p:cNvSpPr txBox="1"/>
          <p:nvPr/>
        </p:nvSpPr>
        <p:spPr>
          <a:xfrm>
            <a:off x="845782" y="866192"/>
            <a:ext cx="355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EICROC bump-bond compatible - #2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B8731-E018-22EC-A698-2D64F04AD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63" t="14832" r="10826" b="7369"/>
          <a:stretch/>
        </p:blipFill>
        <p:spPr>
          <a:xfrm>
            <a:off x="5566204" y="337848"/>
            <a:ext cx="5780014" cy="6106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B3FF20-0EC1-4364-219B-DA21F196E41F}"/>
              </a:ext>
            </a:extLst>
          </p:cNvPr>
          <p:cNvSpPr txBox="1"/>
          <p:nvPr/>
        </p:nvSpPr>
        <p:spPr>
          <a:xfrm>
            <a:off x="7588393" y="941965"/>
            <a:ext cx="14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EIC ROC pads</a:t>
            </a:r>
          </a:p>
        </p:txBody>
      </p:sp>
    </p:spTree>
    <p:extLst>
      <p:ext uri="{BB962C8B-B14F-4D97-AF65-F5344CB8AC3E}">
        <p14:creationId xmlns:p14="http://schemas.microsoft.com/office/powerpoint/2010/main" val="251724517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118</TotalTime>
  <Words>266</Words>
  <Application>Microsoft Office PowerPoint</Application>
  <PresentationFormat>Widescreen</PresentationFormat>
  <Paragraphs>121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</vt:lpstr>
      <vt:lpstr>BNL</vt:lpstr>
      <vt:lpstr>New Sensor Wafer Production by BNL IO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Sensor Wafer Production by BNL IO</dc:title>
  <dc:subject/>
  <dc:creator>Giacomini, Gabriele</dc:creator>
  <cp:keywords/>
  <dc:description/>
  <cp:lastModifiedBy>Giacomini, Gabriele</cp:lastModifiedBy>
  <cp:revision>2</cp:revision>
  <dcterms:created xsi:type="dcterms:W3CDTF">2022-08-03T13:23:10Z</dcterms:created>
  <dcterms:modified xsi:type="dcterms:W3CDTF">2022-08-03T15:21:20Z</dcterms:modified>
  <cp:category/>
</cp:coreProperties>
</file>