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62" r:id="rId3"/>
    <p:sldId id="259" r:id="rId4"/>
    <p:sldId id="260" r:id="rId5"/>
    <p:sldId id="258" r:id="rId6"/>
    <p:sldId id="257"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247" autoAdjust="0"/>
  </p:normalViewPr>
  <p:slideViewPr>
    <p:cSldViewPr snapToGrid="0">
      <p:cViewPr varScale="1">
        <p:scale>
          <a:sx n="107" d="100"/>
          <a:sy n="107" d="100"/>
        </p:scale>
        <p:origin x="6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ff" userId="367c8676d18b2324" providerId="LiveId" clId="{5C6A36B2-5D3E-4CF3-B904-0048C07C7912}"/>
    <pc:docChg chg="custSel addSld delSld modSld">
      <pc:chgData name="Jeff" userId="367c8676d18b2324" providerId="LiveId" clId="{5C6A36B2-5D3E-4CF3-B904-0048C07C7912}" dt="2022-08-04T12:53:34.491" v="3512" actId="20577"/>
      <pc:docMkLst>
        <pc:docMk/>
      </pc:docMkLst>
      <pc:sldChg chg="del">
        <pc:chgData name="Jeff" userId="367c8676d18b2324" providerId="LiveId" clId="{5C6A36B2-5D3E-4CF3-B904-0048C07C7912}" dt="2022-08-04T09:44:30.862" v="0" actId="47"/>
        <pc:sldMkLst>
          <pc:docMk/>
          <pc:sldMk cId="1005613755" sldId="256"/>
        </pc:sldMkLst>
      </pc:sldChg>
      <pc:sldChg chg="modSp mod">
        <pc:chgData name="Jeff" userId="367c8676d18b2324" providerId="LiveId" clId="{5C6A36B2-5D3E-4CF3-B904-0048C07C7912}" dt="2022-08-04T11:38:36.969" v="3459" actId="20577"/>
        <pc:sldMkLst>
          <pc:docMk/>
          <pc:sldMk cId="2110582677" sldId="257"/>
        </pc:sldMkLst>
        <pc:spChg chg="mod">
          <ac:chgData name="Jeff" userId="367c8676d18b2324" providerId="LiveId" clId="{5C6A36B2-5D3E-4CF3-B904-0048C07C7912}" dt="2022-08-04T11:38:36.969" v="3459" actId="20577"/>
          <ac:spMkLst>
            <pc:docMk/>
            <pc:sldMk cId="2110582677" sldId="257"/>
            <ac:spMk id="3" creationId="{B98E11F1-BE09-A843-4C0F-A6EAFEAEDF35}"/>
          </ac:spMkLst>
        </pc:spChg>
      </pc:sldChg>
      <pc:sldChg chg="modSp mod">
        <pc:chgData name="Jeff" userId="367c8676d18b2324" providerId="LiveId" clId="{5C6A36B2-5D3E-4CF3-B904-0048C07C7912}" dt="2022-08-04T11:37:58.516" v="3421" actId="20577"/>
        <pc:sldMkLst>
          <pc:docMk/>
          <pc:sldMk cId="2374236238" sldId="258"/>
        </pc:sldMkLst>
        <pc:spChg chg="mod">
          <ac:chgData name="Jeff" userId="367c8676d18b2324" providerId="LiveId" clId="{5C6A36B2-5D3E-4CF3-B904-0048C07C7912}" dt="2022-08-04T11:37:58.516" v="3421" actId="20577"/>
          <ac:spMkLst>
            <pc:docMk/>
            <pc:sldMk cId="2374236238" sldId="258"/>
            <ac:spMk id="2" creationId="{3CAA7DC4-646F-E2B0-9AFD-1539EAFC82E6}"/>
          </ac:spMkLst>
        </pc:spChg>
      </pc:sldChg>
      <pc:sldChg chg="modSp mod">
        <pc:chgData name="Jeff" userId="367c8676d18b2324" providerId="LiveId" clId="{5C6A36B2-5D3E-4CF3-B904-0048C07C7912}" dt="2022-08-04T11:31:41.323" v="3003" actId="20577"/>
        <pc:sldMkLst>
          <pc:docMk/>
          <pc:sldMk cId="85385491" sldId="259"/>
        </pc:sldMkLst>
        <pc:spChg chg="mod">
          <ac:chgData name="Jeff" userId="367c8676d18b2324" providerId="LiveId" clId="{5C6A36B2-5D3E-4CF3-B904-0048C07C7912}" dt="2022-08-04T11:31:41.323" v="3003" actId="20577"/>
          <ac:spMkLst>
            <pc:docMk/>
            <pc:sldMk cId="85385491" sldId="259"/>
            <ac:spMk id="2" creationId="{3CAA7DC4-646F-E2B0-9AFD-1539EAFC82E6}"/>
          </ac:spMkLst>
        </pc:spChg>
      </pc:sldChg>
      <pc:sldChg chg="modSp mod">
        <pc:chgData name="Jeff" userId="367c8676d18b2324" providerId="LiveId" clId="{5C6A36B2-5D3E-4CF3-B904-0048C07C7912}" dt="2022-08-04T11:34:05.329" v="3022" actId="20577"/>
        <pc:sldMkLst>
          <pc:docMk/>
          <pc:sldMk cId="558319195" sldId="260"/>
        </pc:sldMkLst>
        <pc:spChg chg="mod">
          <ac:chgData name="Jeff" userId="367c8676d18b2324" providerId="LiveId" clId="{5C6A36B2-5D3E-4CF3-B904-0048C07C7912}" dt="2022-08-04T11:34:05.329" v="3022" actId="20577"/>
          <ac:spMkLst>
            <pc:docMk/>
            <pc:sldMk cId="558319195" sldId="260"/>
            <ac:spMk id="2" creationId="{3CAA7DC4-646F-E2B0-9AFD-1539EAFC82E6}"/>
          </ac:spMkLst>
        </pc:spChg>
      </pc:sldChg>
      <pc:sldChg chg="addSp modSp mod">
        <pc:chgData name="Jeff" userId="367c8676d18b2324" providerId="LiveId" clId="{5C6A36B2-5D3E-4CF3-B904-0048C07C7912}" dt="2022-08-04T12:53:34.491" v="3512" actId="20577"/>
        <pc:sldMkLst>
          <pc:docMk/>
          <pc:sldMk cId="331347389" sldId="261"/>
        </pc:sldMkLst>
        <pc:spChg chg="mod">
          <ac:chgData name="Jeff" userId="367c8676d18b2324" providerId="LiveId" clId="{5C6A36B2-5D3E-4CF3-B904-0048C07C7912}" dt="2022-08-04T12:53:34.491" v="3512" actId="20577"/>
          <ac:spMkLst>
            <pc:docMk/>
            <pc:sldMk cId="331347389" sldId="261"/>
            <ac:spMk id="3" creationId="{BF54E5D5-5C73-E5DC-87E6-98548E73CCF0}"/>
          </ac:spMkLst>
        </pc:spChg>
        <pc:spChg chg="mod">
          <ac:chgData name="Jeff" userId="367c8676d18b2324" providerId="LiveId" clId="{5C6A36B2-5D3E-4CF3-B904-0048C07C7912}" dt="2022-08-04T12:53:25.780" v="3495" actId="20577"/>
          <ac:spMkLst>
            <pc:docMk/>
            <pc:sldMk cId="331347389" sldId="261"/>
            <ac:spMk id="4" creationId="{1A9BBD64-4EE5-4024-52FF-038FEF090E9C}"/>
          </ac:spMkLst>
        </pc:spChg>
        <pc:spChg chg="mod">
          <ac:chgData name="Jeff" userId="367c8676d18b2324" providerId="LiveId" clId="{5C6A36B2-5D3E-4CF3-B904-0048C07C7912}" dt="2022-08-04T10:36:22.568" v="1396" actId="6549"/>
          <ac:spMkLst>
            <pc:docMk/>
            <pc:sldMk cId="331347389" sldId="261"/>
            <ac:spMk id="5" creationId="{DA71447E-4435-A190-7155-65D67CCA8411}"/>
          </ac:spMkLst>
        </pc:spChg>
        <pc:graphicFrameChg chg="add mod modGraphic">
          <ac:chgData name="Jeff" userId="367c8676d18b2324" providerId="LiveId" clId="{5C6A36B2-5D3E-4CF3-B904-0048C07C7912}" dt="2022-08-04T11:10:59.694" v="1748" actId="20577"/>
          <ac:graphicFrameMkLst>
            <pc:docMk/>
            <pc:sldMk cId="331347389" sldId="261"/>
            <ac:graphicFrameMk id="2" creationId="{65BB1E34-C1FF-BBAE-70E0-B213325F5B28}"/>
          </ac:graphicFrameMkLst>
        </pc:graphicFrameChg>
      </pc:sldChg>
      <pc:sldChg chg="addSp delSp modSp add mod">
        <pc:chgData name="Jeff" userId="367c8676d18b2324" providerId="LiveId" clId="{5C6A36B2-5D3E-4CF3-B904-0048C07C7912}" dt="2022-08-04T11:19:22.315" v="2239" actId="1076"/>
        <pc:sldMkLst>
          <pc:docMk/>
          <pc:sldMk cId="1412896029" sldId="262"/>
        </pc:sldMkLst>
        <pc:spChg chg="add mod">
          <ac:chgData name="Jeff" userId="367c8676d18b2324" providerId="LiveId" clId="{5C6A36B2-5D3E-4CF3-B904-0048C07C7912}" dt="2022-08-04T11:19:20.253" v="2238" actId="1076"/>
          <ac:spMkLst>
            <pc:docMk/>
            <pc:sldMk cId="1412896029" sldId="262"/>
            <ac:spMk id="3" creationId="{C9788F80-9D73-A712-4EFD-876C0409BE48}"/>
          </ac:spMkLst>
        </pc:spChg>
        <pc:spChg chg="del">
          <ac:chgData name="Jeff" userId="367c8676d18b2324" providerId="LiveId" clId="{5C6A36B2-5D3E-4CF3-B904-0048C07C7912}" dt="2022-08-04T10:34:49.270" v="1280" actId="478"/>
          <ac:spMkLst>
            <pc:docMk/>
            <pc:sldMk cId="1412896029" sldId="262"/>
            <ac:spMk id="4" creationId="{1A9BBD64-4EE5-4024-52FF-038FEF090E9C}"/>
          </ac:spMkLst>
        </pc:spChg>
        <pc:spChg chg="mod">
          <ac:chgData name="Jeff" userId="367c8676d18b2324" providerId="LiveId" clId="{5C6A36B2-5D3E-4CF3-B904-0048C07C7912}" dt="2022-08-04T11:19:22.315" v="2239" actId="1076"/>
          <ac:spMkLst>
            <pc:docMk/>
            <pc:sldMk cId="1412896029" sldId="262"/>
            <ac:spMk id="5" creationId="{DA71447E-4435-A190-7155-65D67CCA8411}"/>
          </ac:spMkLst>
        </pc:spChg>
        <pc:graphicFrameChg chg="del">
          <ac:chgData name="Jeff" userId="367c8676d18b2324" providerId="LiveId" clId="{5C6A36B2-5D3E-4CF3-B904-0048C07C7912}" dt="2022-08-04T10:33:34.097" v="1069" actId="478"/>
          <ac:graphicFrameMkLst>
            <pc:docMk/>
            <pc:sldMk cId="1412896029" sldId="262"/>
            <ac:graphicFrameMk id="2" creationId="{65BB1E34-C1FF-BBAE-70E0-B213325F5B28}"/>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DB3B57-5804-4C68-B1BB-4E224DFB1866}" type="datetimeFigureOut">
              <a:rPr lang="en-US" smtClean="0"/>
              <a:t>8/4/2022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910535-BDA0-4487-9DCE-7862D811E31D}" type="slidenum">
              <a:rPr lang="en-US" smtClean="0"/>
              <a:t>‹#›</a:t>
            </a:fld>
            <a:endParaRPr lang="en-US"/>
          </a:p>
        </p:txBody>
      </p:sp>
    </p:spTree>
    <p:extLst>
      <p:ext uri="{BB962C8B-B14F-4D97-AF65-F5344CB8AC3E}">
        <p14:creationId xmlns:p14="http://schemas.microsoft.com/office/powerpoint/2010/main" val="4110378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B3FFB-3BA5-3405-E7FD-22B78C74F45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254913-9C83-E04C-1C72-C9F33AB6A0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B356DB1-5643-A3C0-3645-BB74191B732F}"/>
              </a:ext>
            </a:extLst>
          </p:cNvPr>
          <p:cNvSpPr>
            <a:spLocks noGrp="1"/>
          </p:cNvSpPr>
          <p:nvPr>
            <p:ph type="dt" sz="half" idx="10"/>
          </p:nvPr>
        </p:nvSpPr>
        <p:spPr/>
        <p:txBody>
          <a:bodyPr/>
          <a:lstStyle/>
          <a:p>
            <a:fld id="{6144C0A7-AE31-4D10-8F7F-E75D4C652284}" type="datetime1">
              <a:rPr lang="en-US" smtClean="0"/>
              <a:t>8/4/2022</a:t>
            </a:fld>
            <a:endParaRPr lang="en-US"/>
          </a:p>
        </p:txBody>
      </p:sp>
      <p:sp>
        <p:nvSpPr>
          <p:cNvPr id="5" name="Footer Placeholder 4">
            <a:extLst>
              <a:ext uri="{FF2B5EF4-FFF2-40B4-BE49-F238E27FC236}">
                <a16:creationId xmlns:a16="http://schemas.microsoft.com/office/drawing/2014/main" id="{291C6D01-285B-C694-778A-FB0E029CCFC8}"/>
              </a:ext>
            </a:extLst>
          </p:cNvPr>
          <p:cNvSpPr>
            <a:spLocks noGrp="1"/>
          </p:cNvSpPr>
          <p:nvPr>
            <p:ph type="ftr" sz="quarter" idx="11"/>
          </p:nvPr>
        </p:nvSpPr>
        <p:spPr/>
        <p:txBody>
          <a:bodyPr/>
          <a:lstStyle/>
          <a:p>
            <a:r>
              <a:rPr lang="en-US"/>
              <a:t>DAQ WG  Streaming model discussion   8/4/22</a:t>
            </a:r>
          </a:p>
        </p:txBody>
      </p:sp>
      <p:sp>
        <p:nvSpPr>
          <p:cNvPr id="6" name="Slide Number Placeholder 5">
            <a:extLst>
              <a:ext uri="{FF2B5EF4-FFF2-40B4-BE49-F238E27FC236}">
                <a16:creationId xmlns:a16="http://schemas.microsoft.com/office/drawing/2014/main" id="{3357AB67-C7DF-F910-77F9-0A557E24DE1B}"/>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2285643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69B26-6454-1202-F335-DD2A99F2E3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77A7A1-3538-E743-D19A-A15FF785FE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E4007F-7EB1-F0EE-E4F7-5A67AD93CF32}"/>
              </a:ext>
            </a:extLst>
          </p:cNvPr>
          <p:cNvSpPr>
            <a:spLocks noGrp="1"/>
          </p:cNvSpPr>
          <p:nvPr>
            <p:ph type="dt" sz="half" idx="10"/>
          </p:nvPr>
        </p:nvSpPr>
        <p:spPr/>
        <p:txBody>
          <a:bodyPr/>
          <a:lstStyle/>
          <a:p>
            <a:fld id="{D8F5E996-4E97-4161-AB59-62C5F32276FA}" type="datetime1">
              <a:rPr lang="en-US" smtClean="0"/>
              <a:t>8/4/2022</a:t>
            </a:fld>
            <a:endParaRPr lang="en-US"/>
          </a:p>
        </p:txBody>
      </p:sp>
      <p:sp>
        <p:nvSpPr>
          <p:cNvPr id="5" name="Footer Placeholder 4">
            <a:extLst>
              <a:ext uri="{FF2B5EF4-FFF2-40B4-BE49-F238E27FC236}">
                <a16:creationId xmlns:a16="http://schemas.microsoft.com/office/drawing/2014/main" id="{98640153-98A5-F30C-2DC7-217AF1AEE477}"/>
              </a:ext>
            </a:extLst>
          </p:cNvPr>
          <p:cNvSpPr>
            <a:spLocks noGrp="1"/>
          </p:cNvSpPr>
          <p:nvPr>
            <p:ph type="ftr" sz="quarter" idx="11"/>
          </p:nvPr>
        </p:nvSpPr>
        <p:spPr/>
        <p:txBody>
          <a:bodyPr/>
          <a:lstStyle/>
          <a:p>
            <a:r>
              <a:rPr lang="en-US"/>
              <a:t>DAQ WG  Streaming model discussion   8/4/22</a:t>
            </a:r>
          </a:p>
        </p:txBody>
      </p:sp>
      <p:sp>
        <p:nvSpPr>
          <p:cNvPr id="6" name="Slide Number Placeholder 5">
            <a:extLst>
              <a:ext uri="{FF2B5EF4-FFF2-40B4-BE49-F238E27FC236}">
                <a16:creationId xmlns:a16="http://schemas.microsoft.com/office/drawing/2014/main" id="{703E0A5B-4920-BA42-CB2F-90DA3A2235D1}"/>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14244808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0CEBE9-94F5-DF41-E6A3-A7FC929930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F54B55-E798-9360-6506-09D89A0923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6B66D6-BD60-AE43-DE5C-73C28ED85E5D}"/>
              </a:ext>
            </a:extLst>
          </p:cNvPr>
          <p:cNvSpPr>
            <a:spLocks noGrp="1"/>
          </p:cNvSpPr>
          <p:nvPr>
            <p:ph type="dt" sz="half" idx="10"/>
          </p:nvPr>
        </p:nvSpPr>
        <p:spPr/>
        <p:txBody>
          <a:bodyPr/>
          <a:lstStyle/>
          <a:p>
            <a:fld id="{691F1B38-0294-4F21-8EA2-C0A0C7A4AB78}" type="datetime1">
              <a:rPr lang="en-US" smtClean="0"/>
              <a:t>8/4/2022</a:t>
            </a:fld>
            <a:endParaRPr lang="en-US"/>
          </a:p>
        </p:txBody>
      </p:sp>
      <p:sp>
        <p:nvSpPr>
          <p:cNvPr id="5" name="Footer Placeholder 4">
            <a:extLst>
              <a:ext uri="{FF2B5EF4-FFF2-40B4-BE49-F238E27FC236}">
                <a16:creationId xmlns:a16="http://schemas.microsoft.com/office/drawing/2014/main" id="{C6BB2257-D997-F82D-9183-F1A8AFCB9AB3}"/>
              </a:ext>
            </a:extLst>
          </p:cNvPr>
          <p:cNvSpPr>
            <a:spLocks noGrp="1"/>
          </p:cNvSpPr>
          <p:nvPr>
            <p:ph type="ftr" sz="quarter" idx="11"/>
          </p:nvPr>
        </p:nvSpPr>
        <p:spPr/>
        <p:txBody>
          <a:bodyPr/>
          <a:lstStyle/>
          <a:p>
            <a:r>
              <a:rPr lang="en-US"/>
              <a:t>DAQ WG  Streaming model discussion   8/4/22</a:t>
            </a:r>
          </a:p>
        </p:txBody>
      </p:sp>
      <p:sp>
        <p:nvSpPr>
          <p:cNvPr id="6" name="Slide Number Placeholder 5">
            <a:extLst>
              <a:ext uri="{FF2B5EF4-FFF2-40B4-BE49-F238E27FC236}">
                <a16:creationId xmlns:a16="http://schemas.microsoft.com/office/drawing/2014/main" id="{2876B50C-3B70-D097-A6B7-DB2F70889A2D}"/>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2083288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AFB37-0029-7A2B-832C-0A64043F12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1B08D9-D8D7-0EE5-DAF9-A23407B22F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F3BA77-9C10-C2A3-35CB-2B29422C17D6}"/>
              </a:ext>
            </a:extLst>
          </p:cNvPr>
          <p:cNvSpPr>
            <a:spLocks noGrp="1"/>
          </p:cNvSpPr>
          <p:nvPr>
            <p:ph type="dt" sz="half" idx="10"/>
          </p:nvPr>
        </p:nvSpPr>
        <p:spPr/>
        <p:txBody>
          <a:bodyPr/>
          <a:lstStyle/>
          <a:p>
            <a:fld id="{07354F5F-7699-4806-91CC-D3B79644EC38}" type="datetime1">
              <a:rPr lang="en-US" smtClean="0"/>
              <a:t>8/4/2022</a:t>
            </a:fld>
            <a:endParaRPr lang="en-US"/>
          </a:p>
        </p:txBody>
      </p:sp>
      <p:sp>
        <p:nvSpPr>
          <p:cNvPr id="5" name="Footer Placeholder 4">
            <a:extLst>
              <a:ext uri="{FF2B5EF4-FFF2-40B4-BE49-F238E27FC236}">
                <a16:creationId xmlns:a16="http://schemas.microsoft.com/office/drawing/2014/main" id="{89948756-AED1-07C4-9095-ED97CCDAC40B}"/>
              </a:ext>
            </a:extLst>
          </p:cNvPr>
          <p:cNvSpPr>
            <a:spLocks noGrp="1"/>
          </p:cNvSpPr>
          <p:nvPr>
            <p:ph type="ftr" sz="quarter" idx="11"/>
          </p:nvPr>
        </p:nvSpPr>
        <p:spPr/>
        <p:txBody>
          <a:bodyPr/>
          <a:lstStyle/>
          <a:p>
            <a:r>
              <a:rPr lang="en-US"/>
              <a:t>DAQ WG  Streaming model discussion   8/4/22</a:t>
            </a:r>
          </a:p>
        </p:txBody>
      </p:sp>
      <p:sp>
        <p:nvSpPr>
          <p:cNvPr id="6" name="Slide Number Placeholder 5">
            <a:extLst>
              <a:ext uri="{FF2B5EF4-FFF2-40B4-BE49-F238E27FC236}">
                <a16:creationId xmlns:a16="http://schemas.microsoft.com/office/drawing/2014/main" id="{F146B903-41AA-0B4D-FA02-81C4600CF93E}"/>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283987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FB4B5-01B2-FC69-1B86-92AB7AFE63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7EB09B7-8D11-41AA-319D-731C05CBC33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F89A8F-4ABE-28B7-0F20-469EE2B91CC3}"/>
              </a:ext>
            </a:extLst>
          </p:cNvPr>
          <p:cNvSpPr>
            <a:spLocks noGrp="1"/>
          </p:cNvSpPr>
          <p:nvPr>
            <p:ph type="dt" sz="half" idx="10"/>
          </p:nvPr>
        </p:nvSpPr>
        <p:spPr/>
        <p:txBody>
          <a:bodyPr/>
          <a:lstStyle/>
          <a:p>
            <a:fld id="{9E15424A-556E-4E72-8E9F-AF39E1F9D2A8}" type="datetime1">
              <a:rPr lang="en-US" smtClean="0"/>
              <a:t>8/4/2022</a:t>
            </a:fld>
            <a:endParaRPr lang="en-US"/>
          </a:p>
        </p:txBody>
      </p:sp>
      <p:sp>
        <p:nvSpPr>
          <p:cNvPr id="5" name="Footer Placeholder 4">
            <a:extLst>
              <a:ext uri="{FF2B5EF4-FFF2-40B4-BE49-F238E27FC236}">
                <a16:creationId xmlns:a16="http://schemas.microsoft.com/office/drawing/2014/main" id="{D8C8D30C-906E-AC24-F829-E1E7A9784900}"/>
              </a:ext>
            </a:extLst>
          </p:cNvPr>
          <p:cNvSpPr>
            <a:spLocks noGrp="1"/>
          </p:cNvSpPr>
          <p:nvPr>
            <p:ph type="ftr" sz="quarter" idx="11"/>
          </p:nvPr>
        </p:nvSpPr>
        <p:spPr/>
        <p:txBody>
          <a:bodyPr/>
          <a:lstStyle/>
          <a:p>
            <a:r>
              <a:rPr lang="en-US"/>
              <a:t>DAQ WG  Streaming model discussion   8/4/22</a:t>
            </a:r>
          </a:p>
        </p:txBody>
      </p:sp>
      <p:sp>
        <p:nvSpPr>
          <p:cNvPr id="6" name="Slide Number Placeholder 5">
            <a:extLst>
              <a:ext uri="{FF2B5EF4-FFF2-40B4-BE49-F238E27FC236}">
                <a16:creationId xmlns:a16="http://schemas.microsoft.com/office/drawing/2014/main" id="{9A4C60D2-A6DA-7949-7E2A-5C91B3E83785}"/>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1284509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8BD8E-729D-143A-9A63-EEB2A804F5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D5299F-639C-2207-EB19-9A87EE226B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B82D4B-9A16-2632-1B21-F3870CBE8F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AE86D26-668A-5838-9C84-6C1A33626711}"/>
              </a:ext>
            </a:extLst>
          </p:cNvPr>
          <p:cNvSpPr>
            <a:spLocks noGrp="1"/>
          </p:cNvSpPr>
          <p:nvPr>
            <p:ph type="dt" sz="half" idx="10"/>
          </p:nvPr>
        </p:nvSpPr>
        <p:spPr/>
        <p:txBody>
          <a:bodyPr/>
          <a:lstStyle/>
          <a:p>
            <a:fld id="{C1F0448D-21C2-4230-88FD-4356B351C00F}" type="datetime1">
              <a:rPr lang="en-US" smtClean="0"/>
              <a:t>8/4/2022</a:t>
            </a:fld>
            <a:endParaRPr lang="en-US"/>
          </a:p>
        </p:txBody>
      </p:sp>
      <p:sp>
        <p:nvSpPr>
          <p:cNvPr id="6" name="Footer Placeholder 5">
            <a:extLst>
              <a:ext uri="{FF2B5EF4-FFF2-40B4-BE49-F238E27FC236}">
                <a16:creationId xmlns:a16="http://schemas.microsoft.com/office/drawing/2014/main" id="{07008C09-AA02-9D42-3DEF-5280FEBAF29C}"/>
              </a:ext>
            </a:extLst>
          </p:cNvPr>
          <p:cNvSpPr>
            <a:spLocks noGrp="1"/>
          </p:cNvSpPr>
          <p:nvPr>
            <p:ph type="ftr" sz="quarter" idx="11"/>
          </p:nvPr>
        </p:nvSpPr>
        <p:spPr/>
        <p:txBody>
          <a:bodyPr/>
          <a:lstStyle/>
          <a:p>
            <a:r>
              <a:rPr lang="en-US"/>
              <a:t>DAQ WG  Streaming model discussion   8/4/22</a:t>
            </a:r>
          </a:p>
        </p:txBody>
      </p:sp>
      <p:sp>
        <p:nvSpPr>
          <p:cNvPr id="7" name="Slide Number Placeholder 6">
            <a:extLst>
              <a:ext uri="{FF2B5EF4-FFF2-40B4-BE49-F238E27FC236}">
                <a16:creationId xmlns:a16="http://schemas.microsoft.com/office/drawing/2014/main" id="{ADB991D1-47B7-E544-4D52-56510F55BDEB}"/>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989518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8BD13-5C96-4112-17DD-671059555B0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1E2882-5EA7-4FC2-3185-2156248E35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80D551-06CD-A745-6B11-CAFC7B02D6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4336E9-E420-D96E-4594-4B87ACA86A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CCB9FE0-1C0B-EA6E-9C84-CB7F85D102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9A96F7-4DB9-1668-1B88-C1E7DA2D1788}"/>
              </a:ext>
            </a:extLst>
          </p:cNvPr>
          <p:cNvSpPr>
            <a:spLocks noGrp="1"/>
          </p:cNvSpPr>
          <p:nvPr>
            <p:ph type="dt" sz="half" idx="10"/>
          </p:nvPr>
        </p:nvSpPr>
        <p:spPr/>
        <p:txBody>
          <a:bodyPr/>
          <a:lstStyle/>
          <a:p>
            <a:fld id="{5BB426BC-3EE1-4B31-9028-10D47593F5CB}" type="datetime1">
              <a:rPr lang="en-US" smtClean="0"/>
              <a:t>8/4/2022</a:t>
            </a:fld>
            <a:endParaRPr lang="en-US"/>
          </a:p>
        </p:txBody>
      </p:sp>
      <p:sp>
        <p:nvSpPr>
          <p:cNvPr id="8" name="Footer Placeholder 7">
            <a:extLst>
              <a:ext uri="{FF2B5EF4-FFF2-40B4-BE49-F238E27FC236}">
                <a16:creationId xmlns:a16="http://schemas.microsoft.com/office/drawing/2014/main" id="{C71AA849-8A1E-CEDA-CE49-F7521384A91E}"/>
              </a:ext>
            </a:extLst>
          </p:cNvPr>
          <p:cNvSpPr>
            <a:spLocks noGrp="1"/>
          </p:cNvSpPr>
          <p:nvPr>
            <p:ph type="ftr" sz="quarter" idx="11"/>
          </p:nvPr>
        </p:nvSpPr>
        <p:spPr/>
        <p:txBody>
          <a:bodyPr/>
          <a:lstStyle/>
          <a:p>
            <a:r>
              <a:rPr lang="en-US"/>
              <a:t>DAQ WG  Streaming model discussion   8/4/22</a:t>
            </a:r>
          </a:p>
        </p:txBody>
      </p:sp>
      <p:sp>
        <p:nvSpPr>
          <p:cNvPr id="9" name="Slide Number Placeholder 8">
            <a:extLst>
              <a:ext uri="{FF2B5EF4-FFF2-40B4-BE49-F238E27FC236}">
                <a16:creationId xmlns:a16="http://schemas.microsoft.com/office/drawing/2014/main" id="{0F78AACF-BA24-BA9A-C4D8-9D75BFF6A0D7}"/>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334272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10BA5-D7E8-4B45-F0FD-FCF6163FB4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C298D92-AF08-2D8F-33F3-C4447B903EA9}"/>
              </a:ext>
            </a:extLst>
          </p:cNvPr>
          <p:cNvSpPr>
            <a:spLocks noGrp="1"/>
          </p:cNvSpPr>
          <p:nvPr>
            <p:ph type="dt" sz="half" idx="10"/>
          </p:nvPr>
        </p:nvSpPr>
        <p:spPr/>
        <p:txBody>
          <a:bodyPr/>
          <a:lstStyle/>
          <a:p>
            <a:fld id="{9EFA169D-3081-4A28-A53E-69EB42F57DA8}" type="datetime1">
              <a:rPr lang="en-US" smtClean="0"/>
              <a:t>8/4/2022</a:t>
            </a:fld>
            <a:endParaRPr lang="en-US"/>
          </a:p>
        </p:txBody>
      </p:sp>
      <p:sp>
        <p:nvSpPr>
          <p:cNvPr id="4" name="Footer Placeholder 3">
            <a:extLst>
              <a:ext uri="{FF2B5EF4-FFF2-40B4-BE49-F238E27FC236}">
                <a16:creationId xmlns:a16="http://schemas.microsoft.com/office/drawing/2014/main" id="{6643E5CD-D5AC-9118-4975-3D3D11C6BD16}"/>
              </a:ext>
            </a:extLst>
          </p:cNvPr>
          <p:cNvSpPr>
            <a:spLocks noGrp="1"/>
          </p:cNvSpPr>
          <p:nvPr>
            <p:ph type="ftr" sz="quarter" idx="11"/>
          </p:nvPr>
        </p:nvSpPr>
        <p:spPr/>
        <p:txBody>
          <a:bodyPr/>
          <a:lstStyle/>
          <a:p>
            <a:r>
              <a:rPr lang="en-US"/>
              <a:t>DAQ WG  Streaming model discussion   8/4/22</a:t>
            </a:r>
          </a:p>
        </p:txBody>
      </p:sp>
      <p:sp>
        <p:nvSpPr>
          <p:cNvPr id="5" name="Slide Number Placeholder 4">
            <a:extLst>
              <a:ext uri="{FF2B5EF4-FFF2-40B4-BE49-F238E27FC236}">
                <a16:creationId xmlns:a16="http://schemas.microsoft.com/office/drawing/2014/main" id="{13EDED98-E970-458C-3494-AA37524679B3}"/>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1029098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3FA6A1-54F6-D075-36D4-B942D1F539AE}"/>
              </a:ext>
            </a:extLst>
          </p:cNvPr>
          <p:cNvSpPr>
            <a:spLocks noGrp="1"/>
          </p:cNvSpPr>
          <p:nvPr>
            <p:ph type="dt" sz="half" idx="10"/>
          </p:nvPr>
        </p:nvSpPr>
        <p:spPr/>
        <p:txBody>
          <a:bodyPr/>
          <a:lstStyle/>
          <a:p>
            <a:fld id="{DACDCF37-94AE-403B-B235-A44DC128835B}" type="datetime1">
              <a:rPr lang="en-US" smtClean="0"/>
              <a:t>8/4/2022</a:t>
            </a:fld>
            <a:endParaRPr lang="en-US"/>
          </a:p>
        </p:txBody>
      </p:sp>
      <p:sp>
        <p:nvSpPr>
          <p:cNvPr id="3" name="Footer Placeholder 2">
            <a:extLst>
              <a:ext uri="{FF2B5EF4-FFF2-40B4-BE49-F238E27FC236}">
                <a16:creationId xmlns:a16="http://schemas.microsoft.com/office/drawing/2014/main" id="{23F958EC-873C-384E-6C4D-1EEA9BAA22F5}"/>
              </a:ext>
            </a:extLst>
          </p:cNvPr>
          <p:cNvSpPr>
            <a:spLocks noGrp="1"/>
          </p:cNvSpPr>
          <p:nvPr>
            <p:ph type="ftr" sz="quarter" idx="11"/>
          </p:nvPr>
        </p:nvSpPr>
        <p:spPr/>
        <p:txBody>
          <a:bodyPr/>
          <a:lstStyle/>
          <a:p>
            <a:r>
              <a:rPr lang="en-US"/>
              <a:t>DAQ WG  Streaming model discussion   8/4/22</a:t>
            </a:r>
          </a:p>
        </p:txBody>
      </p:sp>
      <p:sp>
        <p:nvSpPr>
          <p:cNvPr id="4" name="Slide Number Placeholder 3">
            <a:extLst>
              <a:ext uri="{FF2B5EF4-FFF2-40B4-BE49-F238E27FC236}">
                <a16:creationId xmlns:a16="http://schemas.microsoft.com/office/drawing/2014/main" id="{C8927CBC-EEE4-B30F-2649-38C7E9CBA09A}"/>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1210913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5B0EA-AE98-005C-D4D0-28E697E539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F99DD8A-17AA-1A53-5598-9358D3C8F5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065A26-20D0-B5B7-C98D-0EFADFAA25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611EC8-AC84-2A50-2506-87FB7D7BF84C}"/>
              </a:ext>
            </a:extLst>
          </p:cNvPr>
          <p:cNvSpPr>
            <a:spLocks noGrp="1"/>
          </p:cNvSpPr>
          <p:nvPr>
            <p:ph type="dt" sz="half" idx="10"/>
          </p:nvPr>
        </p:nvSpPr>
        <p:spPr/>
        <p:txBody>
          <a:bodyPr/>
          <a:lstStyle/>
          <a:p>
            <a:fld id="{212E07F9-3185-48CF-898A-AE5E7A1A7CDB}" type="datetime1">
              <a:rPr lang="en-US" smtClean="0"/>
              <a:t>8/4/2022</a:t>
            </a:fld>
            <a:endParaRPr lang="en-US"/>
          </a:p>
        </p:txBody>
      </p:sp>
      <p:sp>
        <p:nvSpPr>
          <p:cNvPr id="6" name="Footer Placeholder 5">
            <a:extLst>
              <a:ext uri="{FF2B5EF4-FFF2-40B4-BE49-F238E27FC236}">
                <a16:creationId xmlns:a16="http://schemas.microsoft.com/office/drawing/2014/main" id="{8E3BBC7A-5A0D-31F3-7192-2BADCA7148F6}"/>
              </a:ext>
            </a:extLst>
          </p:cNvPr>
          <p:cNvSpPr>
            <a:spLocks noGrp="1"/>
          </p:cNvSpPr>
          <p:nvPr>
            <p:ph type="ftr" sz="quarter" idx="11"/>
          </p:nvPr>
        </p:nvSpPr>
        <p:spPr/>
        <p:txBody>
          <a:bodyPr/>
          <a:lstStyle/>
          <a:p>
            <a:r>
              <a:rPr lang="en-US"/>
              <a:t>DAQ WG  Streaming model discussion   8/4/22</a:t>
            </a:r>
          </a:p>
        </p:txBody>
      </p:sp>
      <p:sp>
        <p:nvSpPr>
          <p:cNvPr id="7" name="Slide Number Placeholder 6">
            <a:extLst>
              <a:ext uri="{FF2B5EF4-FFF2-40B4-BE49-F238E27FC236}">
                <a16:creationId xmlns:a16="http://schemas.microsoft.com/office/drawing/2014/main" id="{4283E6AB-AAB3-A719-FC51-DC0215C343E8}"/>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1959304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3DF71-22C2-AEAC-CE28-163C155191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94E4A9-889E-D87C-C869-7FCA95FCB5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89E441-6E5F-B134-ED95-A0853928DF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81CB76-305F-B6D2-80CA-B5A5876CABDF}"/>
              </a:ext>
            </a:extLst>
          </p:cNvPr>
          <p:cNvSpPr>
            <a:spLocks noGrp="1"/>
          </p:cNvSpPr>
          <p:nvPr>
            <p:ph type="dt" sz="half" idx="10"/>
          </p:nvPr>
        </p:nvSpPr>
        <p:spPr/>
        <p:txBody>
          <a:bodyPr/>
          <a:lstStyle/>
          <a:p>
            <a:fld id="{7E8FE1BE-3CD2-46D0-9716-F7914769EEBC}" type="datetime1">
              <a:rPr lang="en-US" smtClean="0"/>
              <a:t>8/4/2022</a:t>
            </a:fld>
            <a:endParaRPr lang="en-US"/>
          </a:p>
        </p:txBody>
      </p:sp>
      <p:sp>
        <p:nvSpPr>
          <p:cNvPr id="6" name="Footer Placeholder 5">
            <a:extLst>
              <a:ext uri="{FF2B5EF4-FFF2-40B4-BE49-F238E27FC236}">
                <a16:creationId xmlns:a16="http://schemas.microsoft.com/office/drawing/2014/main" id="{F3719D77-BEA8-62D2-4151-01C5D1DA7EC8}"/>
              </a:ext>
            </a:extLst>
          </p:cNvPr>
          <p:cNvSpPr>
            <a:spLocks noGrp="1"/>
          </p:cNvSpPr>
          <p:nvPr>
            <p:ph type="ftr" sz="quarter" idx="11"/>
          </p:nvPr>
        </p:nvSpPr>
        <p:spPr/>
        <p:txBody>
          <a:bodyPr/>
          <a:lstStyle/>
          <a:p>
            <a:r>
              <a:rPr lang="en-US"/>
              <a:t>DAQ WG  Streaming model discussion   8/4/22</a:t>
            </a:r>
          </a:p>
        </p:txBody>
      </p:sp>
      <p:sp>
        <p:nvSpPr>
          <p:cNvPr id="7" name="Slide Number Placeholder 6">
            <a:extLst>
              <a:ext uri="{FF2B5EF4-FFF2-40B4-BE49-F238E27FC236}">
                <a16:creationId xmlns:a16="http://schemas.microsoft.com/office/drawing/2014/main" id="{60112C89-BEFA-500D-B589-64D37538A57E}"/>
              </a:ext>
            </a:extLst>
          </p:cNvPr>
          <p:cNvSpPr>
            <a:spLocks noGrp="1"/>
          </p:cNvSpPr>
          <p:nvPr>
            <p:ph type="sldNum" sz="quarter" idx="12"/>
          </p:nvPr>
        </p:nvSpPr>
        <p:spPr/>
        <p:txBody>
          <a:bodyPr/>
          <a:lstStyle/>
          <a:p>
            <a:fld id="{A1816A9C-E4B9-4E40-B7DE-CA128C620C55}" type="slidenum">
              <a:rPr lang="en-US" smtClean="0"/>
              <a:t>‹#›</a:t>
            </a:fld>
            <a:endParaRPr lang="en-US"/>
          </a:p>
        </p:txBody>
      </p:sp>
    </p:spTree>
    <p:extLst>
      <p:ext uri="{BB962C8B-B14F-4D97-AF65-F5344CB8AC3E}">
        <p14:creationId xmlns:p14="http://schemas.microsoft.com/office/powerpoint/2010/main" val="4243632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A82FF2-8E66-0243-13A3-C225161803E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6F49F9-95CE-FEE3-E691-8FA409FD00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C0C557-5313-E1F9-B79A-22E3A7A767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CC9ADD-9756-4E2A-A880-61E2BFD44B7F}" type="datetime1">
              <a:rPr lang="en-US" smtClean="0"/>
              <a:t>8/4/2022</a:t>
            </a:fld>
            <a:endParaRPr lang="en-US"/>
          </a:p>
        </p:txBody>
      </p:sp>
      <p:sp>
        <p:nvSpPr>
          <p:cNvPr id="5" name="Footer Placeholder 4">
            <a:extLst>
              <a:ext uri="{FF2B5EF4-FFF2-40B4-BE49-F238E27FC236}">
                <a16:creationId xmlns:a16="http://schemas.microsoft.com/office/drawing/2014/main" id="{2EF1702A-9BE2-0B55-4218-5DDEC436C4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DAQ WG  Streaming model discussion   8/4/22</a:t>
            </a:r>
          </a:p>
        </p:txBody>
      </p:sp>
      <p:sp>
        <p:nvSpPr>
          <p:cNvPr id="6" name="Slide Number Placeholder 5">
            <a:extLst>
              <a:ext uri="{FF2B5EF4-FFF2-40B4-BE49-F238E27FC236}">
                <a16:creationId xmlns:a16="http://schemas.microsoft.com/office/drawing/2014/main" id="{E29E48AC-0616-230B-2492-F630439484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16A9C-E4B9-4E40-B7DE-CA128C620C55}" type="slidenum">
              <a:rPr lang="en-US" smtClean="0"/>
              <a:t>‹#›</a:t>
            </a:fld>
            <a:endParaRPr lang="en-US"/>
          </a:p>
        </p:txBody>
      </p:sp>
    </p:spTree>
    <p:extLst>
      <p:ext uri="{BB962C8B-B14F-4D97-AF65-F5344CB8AC3E}">
        <p14:creationId xmlns:p14="http://schemas.microsoft.com/office/powerpoint/2010/main" val="1041008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A9BBD64-4EE5-4024-52FF-038FEF090E9C}"/>
              </a:ext>
            </a:extLst>
          </p:cNvPr>
          <p:cNvSpPr txBox="1"/>
          <p:nvPr/>
        </p:nvSpPr>
        <p:spPr>
          <a:xfrm>
            <a:off x="728414" y="270928"/>
            <a:ext cx="7702750" cy="584775"/>
          </a:xfrm>
          <a:prstGeom prst="rect">
            <a:avLst/>
          </a:prstGeom>
          <a:noFill/>
        </p:spPr>
        <p:txBody>
          <a:bodyPr wrap="none" rtlCol="0">
            <a:spAutoFit/>
          </a:bodyPr>
          <a:lstStyle/>
          <a:p>
            <a:r>
              <a:rPr lang="en-US" sz="3200" i="1" u="sng" dirty="0"/>
              <a:t>Discussion</a:t>
            </a:r>
            <a:r>
              <a:rPr lang="en-US" sz="3200" dirty="0"/>
              <a:t> of Streaming Model Alternatives:</a:t>
            </a:r>
          </a:p>
        </p:txBody>
      </p:sp>
      <p:sp>
        <p:nvSpPr>
          <p:cNvPr id="5" name="TextBox 4">
            <a:extLst>
              <a:ext uri="{FF2B5EF4-FFF2-40B4-BE49-F238E27FC236}">
                <a16:creationId xmlns:a16="http://schemas.microsoft.com/office/drawing/2014/main" id="{DA71447E-4435-A190-7155-65D67CCA8411}"/>
              </a:ext>
            </a:extLst>
          </p:cNvPr>
          <p:cNvSpPr txBox="1"/>
          <p:nvPr/>
        </p:nvSpPr>
        <p:spPr>
          <a:xfrm>
            <a:off x="979444" y="1219781"/>
            <a:ext cx="10020693" cy="4278094"/>
          </a:xfrm>
          <a:prstGeom prst="rect">
            <a:avLst/>
          </a:prstGeom>
          <a:noFill/>
        </p:spPr>
        <p:txBody>
          <a:bodyPr wrap="square" rtlCol="0">
            <a:spAutoFit/>
          </a:bodyPr>
          <a:lstStyle/>
          <a:p>
            <a:pPr marL="285750" indent="-285750">
              <a:buFont typeface="Arial" panose="020B0604020202020204" pitchFamily="34" charset="0"/>
              <a:buChar char="•"/>
            </a:pPr>
            <a:r>
              <a:rPr lang="en-US" sz="1600" dirty="0"/>
              <a:t>Architecture from the DAM board through the Storage facility</a:t>
            </a:r>
          </a:p>
          <a:p>
            <a:pPr marL="742950" lvl="1" indent="-285750">
              <a:buFont typeface="Arial" panose="020B0604020202020204" pitchFamily="34" charset="0"/>
              <a:buChar char="•"/>
            </a:pPr>
            <a:r>
              <a:rPr lang="en-US" sz="1600" dirty="0"/>
              <a:t>This will all be implemented in COTS computing connected via ethernet (I’m expecting 100Gb/sec as minimum speed)</a:t>
            </a:r>
          </a:p>
          <a:p>
            <a:pPr marL="742950" lvl="1" indent="-285750">
              <a:buFont typeface="Arial" panose="020B0604020202020204" pitchFamily="34" charset="0"/>
              <a:buChar char="•"/>
            </a:pPr>
            <a:r>
              <a:rPr lang="en-US" sz="1600" dirty="0"/>
              <a:t>Both </a:t>
            </a:r>
            <a:r>
              <a:rPr lang="en-US" sz="1600" dirty="0" err="1"/>
              <a:t>protocollab’s</a:t>
            </a:r>
            <a:r>
              <a:rPr lang="en-US" sz="1600" dirty="0"/>
              <a:t> underestimated.  The project has significantly higher estimate for computing</a:t>
            </a:r>
          </a:p>
          <a:p>
            <a:pPr marL="742950" lvl="1" indent="-285750">
              <a:buFont typeface="Arial" panose="020B0604020202020204" pitchFamily="34" charset="0"/>
              <a:buChar char="•"/>
            </a:pPr>
            <a:r>
              <a:rPr lang="en-US" sz="1600" dirty="0"/>
              <a:t>The project has ~$1.6M allocated for COTS computers + ~$150k for networking.   The types / numbers of machines were a lot different,  Must be defined better as the specific architecture is developed!</a:t>
            </a:r>
          </a:p>
          <a:p>
            <a:pPr marL="742950" lvl="1" indent="-285750">
              <a:buFont typeface="Arial" panose="020B0604020202020204" pitchFamily="34" charset="0"/>
              <a:buChar char="•"/>
            </a:pPr>
            <a:endParaRPr lang="en-US" sz="1600" dirty="0"/>
          </a:p>
          <a:p>
            <a:pPr marL="742950" lvl="1" indent="-285750">
              <a:buFont typeface="Arial" panose="020B0604020202020204" pitchFamily="34" charset="0"/>
              <a:buChar char="•"/>
            </a:pPr>
            <a:endParaRPr lang="en-US" sz="1600" dirty="0"/>
          </a:p>
          <a:p>
            <a:pPr marL="742950" lvl="1" indent="-285750">
              <a:buFont typeface="Arial" panose="020B0604020202020204" pitchFamily="34" charset="0"/>
              <a:buChar char="•"/>
            </a:pPr>
            <a:endParaRPr lang="en-US" sz="1600" dirty="0"/>
          </a:p>
          <a:p>
            <a:pPr marL="742950" lvl="1" indent="-285750">
              <a:buFont typeface="Arial" panose="020B0604020202020204" pitchFamily="34" charset="0"/>
              <a:buChar char="•"/>
            </a:pPr>
            <a:endParaRPr lang="en-US" sz="1600" dirty="0"/>
          </a:p>
          <a:p>
            <a:pPr lvl="1"/>
            <a:endParaRPr lang="en-US" sz="1600" dirty="0"/>
          </a:p>
          <a:p>
            <a:endParaRPr lang="en-US" sz="1600" dirty="0"/>
          </a:p>
          <a:p>
            <a:pPr marL="1257300" lvl="2" indent="-342900">
              <a:buFont typeface="+mj-lt"/>
              <a:buAutoNum type="arabicPeriod"/>
            </a:pPr>
            <a:endParaRPr lang="en-US" sz="1600" dirty="0"/>
          </a:p>
          <a:p>
            <a:pPr marL="800100" lvl="1" indent="-342900">
              <a:buFont typeface="Arial" panose="020B0604020202020204" pitchFamily="34" charset="0"/>
              <a:buChar char="•"/>
            </a:pPr>
            <a:r>
              <a:rPr lang="en-US" sz="1600" dirty="0"/>
              <a:t>Although streaming model isn’t highest priority because software development is later in schedule &amp; because details are easier to change than for hardware, we do need to work at least to some generic consensus about the scheme</a:t>
            </a:r>
          </a:p>
          <a:p>
            <a:pPr marL="800100" lvl="1" indent="-342900">
              <a:buFont typeface="Arial" panose="020B0604020202020204" pitchFamily="34" charset="0"/>
              <a:buChar char="•"/>
            </a:pPr>
            <a:endParaRPr lang="en-US" sz="1600" dirty="0"/>
          </a:p>
        </p:txBody>
      </p:sp>
      <p:graphicFrame>
        <p:nvGraphicFramePr>
          <p:cNvPr id="2" name="Table 2">
            <a:extLst>
              <a:ext uri="{FF2B5EF4-FFF2-40B4-BE49-F238E27FC236}">
                <a16:creationId xmlns:a16="http://schemas.microsoft.com/office/drawing/2014/main" id="{65BB1E34-C1FF-BBAE-70E0-B213325F5B28}"/>
              </a:ext>
            </a:extLst>
          </p:cNvPr>
          <p:cNvGraphicFramePr>
            <a:graphicFrameLocks noGrp="1"/>
          </p:cNvGraphicFramePr>
          <p:nvPr>
            <p:extLst>
              <p:ext uri="{D42A27DB-BD31-4B8C-83A1-F6EECF244321}">
                <p14:modId xmlns:p14="http://schemas.microsoft.com/office/powerpoint/2010/main" val="222121669"/>
              </p:ext>
            </p:extLst>
          </p:nvPr>
        </p:nvGraphicFramePr>
        <p:xfrm>
          <a:off x="1807882" y="2790513"/>
          <a:ext cx="7811247" cy="1463040"/>
        </p:xfrm>
        <a:graphic>
          <a:graphicData uri="http://schemas.openxmlformats.org/drawingml/2006/table">
            <a:tbl>
              <a:tblPr firstRow="1" bandRow="1">
                <a:tableStyleId>{5C22544A-7EE6-4342-B048-85BDC9FD1C3A}</a:tableStyleId>
              </a:tblPr>
              <a:tblGrid>
                <a:gridCol w="2773082">
                  <a:extLst>
                    <a:ext uri="{9D8B030D-6E8A-4147-A177-3AD203B41FA5}">
                      <a16:colId xmlns:a16="http://schemas.microsoft.com/office/drawing/2014/main" val="3977996570"/>
                    </a:ext>
                  </a:extLst>
                </a:gridCol>
                <a:gridCol w="2379384">
                  <a:extLst>
                    <a:ext uri="{9D8B030D-6E8A-4147-A177-3AD203B41FA5}">
                      <a16:colId xmlns:a16="http://schemas.microsoft.com/office/drawing/2014/main" val="1951892074"/>
                    </a:ext>
                  </a:extLst>
                </a:gridCol>
                <a:gridCol w="2658781">
                  <a:extLst>
                    <a:ext uri="{9D8B030D-6E8A-4147-A177-3AD203B41FA5}">
                      <a16:colId xmlns:a16="http://schemas.microsoft.com/office/drawing/2014/main" val="4270889151"/>
                    </a:ext>
                  </a:extLst>
                </a:gridCol>
              </a:tblGrid>
              <a:tr h="138331">
                <a:tc>
                  <a:txBody>
                    <a:bodyPr/>
                    <a:lstStyle/>
                    <a:p>
                      <a:r>
                        <a:rPr lang="en-US" sz="1000" dirty="0"/>
                        <a:t>Project (EPIC)</a:t>
                      </a:r>
                    </a:p>
                  </a:txBody>
                  <a:tcPr/>
                </a:tc>
                <a:tc>
                  <a:txBody>
                    <a:bodyPr/>
                    <a:lstStyle/>
                    <a:p>
                      <a:r>
                        <a:rPr lang="en-US" sz="1000" dirty="0"/>
                        <a:t>ECCE</a:t>
                      </a:r>
                    </a:p>
                  </a:txBody>
                  <a:tcPr/>
                </a:tc>
                <a:tc>
                  <a:txBody>
                    <a:bodyPr/>
                    <a:lstStyle/>
                    <a:p>
                      <a:r>
                        <a:rPr lang="en-US" sz="1000" dirty="0"/>
                        <a:t>Athena</a:t>
                      </a:r>
                    </a:p>
                  </a:txBody>
                  <a:tcPr/>
                </a:tc>
                <a:extLst>
                  <a:ext uri="{0D108BD9-81ED-4DB2-BD59-A6C34878D82A}">
                    <a16:rowId xmlns:a16="http://schemas.microsoft.com/office/drawing/2014/main" val="3990223593"/>
                  </a:ext>
                </a:extLst>
              </a:tr>
              <a:tr h="138331">
                <a:tc>
                  <a:txBody>
                    <a:bodyPr/>
                    <a:lstStyle/>
                    <a:p>
                      <a:r>
                        <a:rPr lang="en-US" sz="1000" dirty="0"/>
                        <a:t>108 Type 3 (DAM Interface $8k)</a:t>
                      </a:r>
                    </a:p>
                  </a:txBody>
                  <a:tcPr/>
                </a:tc>
                <a:tc>
                  <a:txBody>
                    <a:bodyPr/>
                    <a:lstStyle/>
                    <a:p>
                      <a:r>
                        <a:rPr lang="en-US" sz="1000" dirty="0"/>
                        <a:t>115 DAM Interface ($5.7k)</a:t>
                      </a:r>
                    </a:p>
                  </a:txBody>
                  <a:tcPr/>
                </a:tc>
                <a:tc>
                  <a:txBody>
                    <a:bodyPr/>
                    <a:lstStyle/>
                    <a:p>
                      <a:r>
                        <a:rPr lang="en-US" sz="1000" dirty="0"/>
                        <a:t>48 DAM Interface ($4k)</a:t>
                      </a:r>
                    </a:p>
                  </a:txBody>
                  <a:tcPr/>
                </a:tc>
                <a:extLst>
                  <a:ext uri="{0D108BD9-81ED-4DB2-BD59-A6C34878D82A}">
                    <a16:rowId xmlns:a16="http://schemas.microsoft.com/office/drawing/2014/main" val="3769097196"/>
                  </a:ext>
                </a:extLst>
              </a:tr>
              <a:tr h="138331">
                <a:tc>
                  <a:txBody>
                    <a:bodyPr/>
                    <a:lstStyle/>
                    <a:p>
                      <a:r>
                        <a:rPr lang="en-US" sz="1000" dirty="0"/>
                        <a:t>6 File Servers ($53k)</a:t>
                      </a:r>
                    </a:p>
                  </a:txBody>
                  <a:tcPr/>
                </a:tc>
                <a:tc>
                  <a:txBody>
                    <a:bodyPr/>
                    <a:lstStyle/>
                    <a:p>
                      <a:r>
                        <a:rPr lang="en-US" sz="1000" dirty="0"/>
                        <a:t>6 File Servers ($53k)</a:t>
                      </a:r>
                    </a:p>
                  </a:txBody>
                  <a:tcPr/>
                </a:tc>
                <a:tc>
                  <a:txBody>
                    <a:bodyPr/>
                    <a:lstStyle/>
                    <a:p>
                      <a:r>
                        <a:rPr lang="en-US" sz="1000" dirty="0"/>
                        <a:t>22 SDCC Interface ($7k)</a:t>
                      </a:r>
                    </a:p>
                  </a:txBody>
                  <a:tcPr/>
                </a:tc>
                <a:extLst>
                  <a:ext uri="{0D108BD9-81ED-4DB2-BD59-A6C34878D82A}">
                    <a16:rowId xmlns:a16="http://schemas.microsoft.com/office/drawing/2014/main" val="3552509307"/>
                  </a:ext>
                </a:extLst>
              </a:tr>
              <a:tr h="138331">
                <a:tc>
                  <a:txBody>
                    <a:bodyPr/>
                    <a:lstStyle/>
                    <a:p>
                      <a:r>
                        <a:rPr lang="en-US" sz="1000" dirty="0"/>
                        <a:t>44 Type 2 ($3k)</a:t>
                      </a:r>
                    </a:p>
                  </a:txBody>
                  <a:tcPr/>
                </a:tc>
                <a:tc>
                  <a:txBody>
                    <a:bodyPr/>
                    <a:lstStyle/>
                    <a:p>
                      <a:r>
                        <a:rPr lang="en-US" sz="1000" dirty="0"/>
                        <a:t>26 Online Event Servers ($2.7k)</a:t>
                      </a:r>
                    </a:p>
                  </a:txBody>
                  <a:tcPr/>
                </a:tc>
                <a:tc>
                  <a:txBody>
                    <a:bodyPr/>
                    <a:lstStyle/>
                    <a:p>
                      <a:r>
                        <a:rPr lang="en-US" sz="1000" dirty="0"/>
                        <a:t>38 Analysis Nodes  ($9k)</a:t>
                      </a:r>
                    </a:p>
                  </a:txBody>
                  <a:tcPr/>
                </a:tc>
                <a:extLst>
                  <a:ext uri="{0D108BD9-81ED-4DB2-BD59-A6C34878D82A}">
                    <a16:rowId xmlns:a16="http://schemas.microsoft.com/office/drawing/2014/main" val="2539809511"/>
                  </a:ext>
                </a:extLst>
              </a:tr>
              <a:tr h="138331">
                <a:tc>
                  <a:txBody>
                    <a:bodyPr/>
                    <a:lstStyle/>
                    <a:p>
                      <a:r>
                        <a:rPr lang="en-US" sz="1000" dirty="0"/>
                        <a:t>48 Type 1 ($8k)</a:t>
                      </a:r>
                    </a:p>
                  </a:txBody>
                  <a:tcPr/>
                </a:tc>
                <a:tc>
                  <a:txBody>
                    <a:bodyPr/>
                    <a:lstStyle/>
                    <a:p>
                      <a:endParaRPr lang="en-US" sz="1000" dirty="0"/>
                    </a:p>
                  </a:txBody>
                  <a:tcPr/>
                </a:tc>
                <a:tc>
                  <a:txBody>
                    <a:bodyPr/>
                    <a:lstStyle/>
                    <a:p>
                      <a:endParaRPr lang="en-US" sz="1000" dirty="0"/>
                    </a:p>
                  </a:txBody>
                  <a:tcPr/>
                </a:tc>
                <a:extLst>
                  <a:ext uri="{0D108BD9-81ED-4DB2-BD59-A6C34878D82A}">
                    <a16:rowId xmlns:a16="http://schemas.microsoft.com/office/drawing/2014/main" val="2495136031"/>
                  </a:ext>
                </a:extLst>
              </a:tr>
              <a:tr h="138331">
                <a:tc>
                  <a:txBody>
                    <a:bodyPr/>
                    <a:lstStyle/>
                    <a:p>
                      <a:r>
                        <a:rPr lang="en-US" sz="1000" dirty="0"/>
                        <a:t>$1.6M</a:t>
                      </a:r>
                    </a:p>
                  </a:txBody>
                  <a:tcPr>
                    <a:solidFill>
                      <a:schemeClr val="accent5">
                        <a:lumMod val="60000"/>
                        <a:lumOff val="40000"/>
                      </a:schemeClr>
                    </a:solidFill>
                  </a:tcPr>
                </a:tc>
                <a:tc>
                  <a:txBody>
                    <a:bodyPr/>
                    <a:lstStyle/>
                    <a:p>
                      <a:r>
                        <a:rPr lang="en-US" sz="1000" dirty="0"/>
                        <a:t>$1.1M</a:t>
                      </a:r>
                    </a:p>
                  </a:txBody>
                  <a:tcPr>
                    <a:solidFill>
                      <a:schemeClr val="accent5">
                        <a:lumMod val="60000"/>
                        <a:lumOff val="40000"/>
                      </a:schemeClr>
                    </a:solidFill>
                  </a:tcPr>
                </a:tc>
                <a:tc>
                  <a:txBody>
                    <a:bodyPr/>
                    <a:lstStyle/>
                    <a:p>
                      <a:r>
                        <a:rPr lang="en-US" sz="1000" dirty="0"/>
                        <a:t>$700k</a:t>
                      </a:r>
                    </a:p>
                  </a:txBody>
                  <a:tcPr>
                    <a:solidFill>
                      <a:schemeClr val="accent5">
                        <a:lumMod val="60000"/>
                        <a:lumOff val="40000"/>
                      </a:schemeClr>
                    </a:solidFill>
                  </a:tcPr>
                </a:tc>
                <a:extLst>
                  <a:ext uri="{0D108BD9-81ED-4DB2-BD59-A6C34878D82A}">
                    <a16:rowId xmlns:a16="http://schemas.microsoft.com/office/drawing/2014/main" val="1375314615"/>
                  </a:ext>
                </a:extLst>
              </a:tr>
            </a:tbl>
          </a:graphicData>
        </a:graphic>
      </p:graphicFrame>
      <p:sp>
        <p:nvSpPr>
          <p:cNvPr id="3" name="Footer Placeholder 2">
            <a:extLst>
              <a:ext uri="{FF2B5EF4-FFF2-40B4-BE49-F238E27FC236}">
                <a16:creationId xmlns:a16="http://schemas.microsoft.com/office/drawing/2014/main" id="{BF54E5D5-5C73-E5DC-87E6-98548E73CCF0}"/>
              </a:ext>
            </a:extLst>
          </p:cNvPr>
          <p:cNvSpPr>
            <a:spLocks noGrp="1"/>
          </p:cNvSpPr>
          <p:nvPr>
            <p:ph type="ftr" sz="quarter" idx="11"/>
          </p:nvPr>
        </p:nvSpPr>
        <p:spPr/>
        <p:txBody>
          <a:bodyPr/>
          <a:lstStyle/>
          <a:p>
            <a:r>
              <a:rPr lang="en-US" dirty="0"/>
              <a:t>Jeff Landgraf:   DAQ WG  Streaming model discussion   8/4/22</a:t>
            </a:r>
          </a:p>
        </p:txBody>
      </p:sp>
    </p:spTree>
    <p:extLst>
      <p:ext uri="{BB962C8B-B14F-4D97-AF65-F5344CB8AC3E}">
        <p14:creationId xmlns:p14="http://schemas.microsoft.com/office/powerpoint/2010/main" val="331347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A71447E-4435-A190-7155-65D67CCA8411}"/>
              </a:ext>
            </a:extLst>
          </p:cNvPr>
          <p:cNvSpPr txBox="1"/>
          <p:nvPr/>
        </p:nvSpPr>
        <p:spPr>
          <a:xfrm>
            <a:off x="961515" y="1094276"/>
            <a:ext cx="10020693" cy="5262979"/>
          </a:xfrm>
          <a:prstGeom prst="rect">
            <a:avLst/>
          </a:prstGeom>
          <a:noFill/>
        </p:spPr>
        <p:txBody>
          <a:bodyPr wrap="square" rtlCol="0">
            <a:spAutoFit/>
          </a:bodyPr>
          <a:lstStyle/>
          <a:p>
            <a:pPr marL="285750" indent="-285750">
              <a:buFont typeface="Arial" panose="020B0604020202020204" pitchFamily="34" charset="0"/>
              <a:buChar char="•"/>
            </a:pPr>
            <a:r>
              <a:rPr lang="en-US" sz="1600" dirty="0"/>
              <a:t>We need to iterate on the details of the hardware purchase plan.   They won’t be made for many years, but we want the project’s schedule/plan to reflect the actual situation as best we can!</a:t>
            </a:r>
          </a:p>
          <a:p>
            <a:pPr marL="285750" indent="-285750">
              <a:buFont typeface="Arial" panose="020B0604020202020204" pitchFamily="34" charset="0"/>
              <a:buChar char="•"/>
            </a:pPr>
            <a:r>
              <a:rPr lang="en-US" sz="1600" dirty="0"/>
              <a:t>We need a common stance in order to have successful discussions with Software Groups &amp; Simulation Groups</a:t>
            </a:r>
          </a:p>
          <a:p>
            <a:pPr marL="285750" indent="-285750">
              <a:buFont typeface="Arial" panose="020B0604020202020204" pitchFamily="34" charset="0"/>
              <a:buChar char="•"/>
            </a:pPr>
            <a:r>
              <a:rPr lang="en-US" sz="1600" dirty="0"/>
              <a:t>We need a shared idea of DAQ Features</a:t>
            </a:r>
          </a:p>
          <a:p>
            <a:pPr marL="742950" lvl="1" indent="-285750">
              <a:buFont typeface="Arial" panose="020B0604020202020204" pitchFamily="34" charset="0"/>
              <a:buChar char="•"/>
            </a:pPr>
            <a:r>
              <a:rPr lang="en-US" sz="1600" dirty="0"/>
              <a:t>Online, </a:t>
            </a:r>
            <a:r>
              <a:rPr lang="en-US" sz="1600" dirty="0" err="1"/>
              <a:t>realtime</a:t>
            </a:r>
            <a:r>
              <a:rPr lang="en-US" sz="1600" dirty="0"/>
              <a:t>, QA capable of multi-detector correlation</a:t>
            </a:r>
          </a:p>
          <a:p>
            <a:pPr marL="742950" lvl="1" indent="-285750">
              <a:buFont typeface="Arial" panose="020B0604020202020204" pitchFamily="34" charset="0"/>
              <a:buChar char="•"/>
            </a:pPr>
            <a:r>
              <a:rPr lang="en-US" sz="1600" dirty="0"/>
              <a:t>Feedback to collaboration / collider regarding beam quality and suitability for our physics</a:t>
            </a:r>
          </a:p>
          <a:p>
            <a:pPr marL="742950" lvl="1" indent="-285750">
              <a:buFont typeface="Arial" panose="020B0604020202020204" pitchFamily="34" charset="0"/>
              <a:buChar char="•"/>
            </a:pPr>
            <a:r>
              <a:rPr lang="en-US" sz="1600" dirty="0"/>
              <a:t>“Scalers”</a:t>
            </a:r>
          </a:p>
          <a:p>
            <a:pPr marL="742950" lvl="1" indent="-285750">
              <a:buFont typeface="Arial" panose="020B0604020202020204" pitchFamily="34" charset="0"/>
              <a:buChar char="•"/>
            </a:pPr>
            <a:r>
              <a:rPr lang="en-US" sz="1600" dirty="0"/>
              <a:t>Real time monitoring</a:t>
            </a:r>
          </a:p>
          <a:p>
            <a:pPr marL="742950" lvl="1" indent="-285750">
              <a:buFont typeface="Arial" panose="020B0604020202020204" pitchFamily="34" charset="0"/>
              <a:buChar char="•"/>
            </a:pPr>
            <a:r>
              <a:rPr lang="en-US" sz="1600" dirty="0"/>
              <a:t>Logging Support</a:t>
            </a:r>
          </a:p>
          <a:p>
            <a:pPr marL="742950" lvl="1" indent="-285750">
              <a:buFont typeface="Arial" panose="020B0604020202020204" pitchFamily="34" charset="0"/>
              <a:buChar char="•"/>
            </a:pPr>
            <a:r>
              <a:rPr lang="en-US" sz="1600" dirty="0"/>
              <a:t>Common communication protocols, component identification</a:t>
            </a:r>
          </a:p>
          <a:p>
            <a:pPr marL="742950" lvl="1" indent="-285750">
              <a:buFont typeface="Arial" panose="020B0604020202020204" pitchFamily="34" charset="0"/>
              <a:buChar char="•"/>
            </a:pPr>
            <a:r>
              <a:rPr lang="en-US" sz="1600" dirty="0"/>
              <a:t>What general components/support do we need in DAQ and at what level</a:t>
            </a:r>
          </a:p>
          <a:p>
            <a:pPr marL="1200150" lvl="2" indent="-285750">
              <a:buFont typeface="Arial" panose="020B0604020202020204" pitchFamily="34" charset="0"/>
              <a:buChar char="•"/>
            </a:pPr>
            <a:r>
              <a:rPr lang="en-US" sz="1600" dirty="0"/>
              <a:t>Data features created and written out (clusters, track segments, tracks, identified particles?)</a:t>
            </a:r>
          </a:p>
          <a:p>
            <a:pPr marL="1200150" lvl="2" indent="-285750">
              <a:buFont typeface="Arial" panose="020B0604020202020204" pitchFamily="34" charset="0"/>
              <a:buChar char="•"/>
            </a:pPr>
            <a:r>
              <a:rPr lang="en-US" sz="1600" dirty="0"/>
              <a:t>Data filtered after the FEEs (non-track hits?  Tracks only? …)</a:t>
            </a:r>
          </a:p>
          <a:p>
            <a:pPr marL="1200150" lvl="2" indent="-285750">
              <a:buFont typeface="Arial" panose="020B0604020202020204" pitchFamily="34" charset="0"/>
              <a:buChar char="•"/>
            </a:pPr>
            <a:r>
              <a:rPr lang="en-US" sz="1600" dirty="0"/>
              <a:t>Software triggering </a:t>
            </a:r>
          </a:p>
          <a:p>
            <a:pPr marL="1200150" lvl="2" indent="-285750">
              <a:buFont typeface="Arial" panose="020B0604020202020204" pitchFamily="34" charset="0"/>
              <a:buChar char="•"/>
            </a:pPr>
            <a:r>
              <a:rPr lang="en-US" sz="1600" dirty="0"/>
              <a:t>ML/AI integration into the data files</a:t>
            </a:r>
          </a:p>
          <a:p>
            <a:pPr marL="1200150" lvl="2" indent="-285750">
              <a:buFont typeface="Arial" panose="020B0604020202020204" pitchFamily="34" charset="0"/>
              <a:buChar char="•"/>
            </a:pPr>
            <a:r>
              <a:rPr lang="en-US" sz="1600" dirty="0"/>
              <a:t>Structure for defining available information at different stages (when can we correlate detector info)</a:t>
            </a:r>
          </a:p>
          <a:p>
            <a:pPr marL="742950" lvl="1" indent="-285750">
              <a:buFont typeface="Arial" panose="020B0604020202020204" pitchFamily="34" charset="0"/>
              <a:buChar char="•"/>
            </a:pPr>
            <a:r>
              <a:rPr lang="en-US" sz="1600" dirty="0"/>
              <a:t>Data Format</a:t>
            </a:r>
          </a:p>
          <a:p>
            <a:pPr marL="742950" lvl="1" indent="-285750">
              <a:buFont typeface="Arial" panose="020B0604020202020204" pitchFamily="34" charset="0"/>
              <a:buChar char="•"/>
            </a:pPr>
            <a:r>
              <a:rPr lang="en-US" sz="1600" dirty="0"/>
              <a:t>How do we incorporate Slow Controls/Collider information with the DAQ data?</a:t>
            </a:r>
          </a:p>
          <a:p>
            <a:pPr marL="742950" lvl="1" indent="-285750">
              <a:buFont typeface="Arial" panose="020B0604020202020204" pitchFamily="34" charset="0"/>
              <a:buChar char="•"/>
            </a:pPr>
            <a:r>
              <a:rPr lang="en-US" sz="1600" dirty="0"/>
              <a:t>Run Log</a:t>
            </a:r>
          </a:p>
          <a:p>
            <a:pPr marL="742950" lvl="1" indent="-285750">
              <a:buFont typeface="Arial" panose="020B0604020202020204" pitchFamily="34" charset="0"/>
              <a:buChar char="•"/>
            </a:pPr>
            <a:r>
              <a:rPr lang="en-US" sz="1600" dirty="0"/>
              <a:t>[ Do aspects of online computing fall under DAQ?   shift logs, web servers maintenance, DBs server maintenance, detector/user computing, shift signup </a:t>
            </a:r>
            <a:r>
              <a:rPr lang="en-US" sz="1600" dirty="0" err="1"/>
              <a:t>etc</a:t>
            </a:r>
            <a:r>
              <a:rPr lang="en-US" sz="1600" dirty="0"/>
              <a:t>… ]</a:t>
            </a:r>
          </a:p>
        </p:txBody>
      </p:sp>
      <p:sp>
        <p:nvSpPr>
          <p:cNvPr id="3" name="TextBox 2">
            <a:extLst>
              <a:ext uri="{FF2B5EF4-FFF2-40B4-BE49-F238E27FC236}">
                <a16:creationId xmlns:a16="http://schemas.microsoft.com/office/drawing/2014/main" id="{C9788F80-9D73-A712-4EFD-876C0409BE48}"/>
              </a:ext>
            </a:extLst>
          </p:cNvPr>
          <p:cNvSpPr txBox="1"/>
          <p:nvPr/>
        </p:nvSpPr>
        <p:spPr>
          <a:xfrm>
            <a:off x="726141" y="375240"/>
            <a:ext cx="8379153" cy="646331"/>
          </a:xfrm>
          <a:prstGeom prst="rect">
            <a:avLst/>
          </a:prstGeom>
          <a:noFill/>
        </p:spPr>
        <p:txBody>
          <a:bodyPr wrap="none" rtlCol="0">
            <a:spAutoFit/>
          </a:bodyPr>
          <a:lstStyle/>
          <a:p>
            <a:r>
              <a:rPr lang="en-US" sz="3600" dirty="0"/>
              <a:t>We do need a shared concept of the model:</a:t>
            </a:r>
          </a:p>
        </p:txBody>
      </p:sp>
      <p:sp>
        <p:nvSpPr>
          <p:cNvPr id="6" name="Footer Placeholder 5">
            <a:extLst>
              <a:ext uri="{FF2B5EF4-FFF2-40B4-BE49-F238E27FC236}">
                <a16:creationId xmlns:a16="http://schemas.microsoft.com/office/drawing/2014/main" id="{66E28B11-09F6-2E2C-A2CD-B1FC1E7780EE}"/>
              </a:ext>
            </a:extLst>
          </p:cNvPr>
          <p:cNvSpPr>
            <a:spLocks noGrp="1"/>
          </p:cNvSpPr>
          <p:nvPr>
            <p:ph type="ftr" sz="quarter" idx="11"/>
          </p:nvPr>
        </p:nvSpPr>
        <p:spPr/>
        <p:txBody>
          <a:bodyPr/>
          <a:lstStyle/>
          <a:p>
            <a:r>
              <a:rPr lang="en-US"/>
              <a:t>DAQ WG  Streaming model discussion   8/4/22</a:t>
            </a:r>
          </a:p>
        </p:txBody>
      </p:sp>
    </p:spTree>
    <p:extLst>
      <p:ext uri="{BB962C8B-B14F-4D97-AF65-F5344CB8AC3E}">
        <p14:creationId xmlns:p14="http://schemas.microsoft.com/office/powerpoint/2010/main" val="1412896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AA7DC4-646F-E2B0-9AFD-1539EAFC82E6}"/>
              </a:ext>
            </a:extLst>
          </p:cNvPr>
          <p:cNvSpPr txBox="1"/>
          <p:nvPr/>
        </p:nvSpPr>
        <p:spPr>
          <a:xfrm>
            <a:off x="584925" y="382012"/>
            <a:ext cx="10552467" cy="5878532"/>
          </a:xfrm>
          <a:prstGeom prst="rect">
            <a:avLst/>
          </a:prstGeom>
          <a:noFill/>
        </p:spPr>
        <p:txBody>
          <a:bodyPr wrap="square" rtlCol="0">
            <a:spAutoFit/>
          </a:bodyPr>
          <a:lstStyle/>
          <a:p>
            <a:r>
              <a:rPr lang="en-US" sz="3600" dirty="0"/>
              <a:t>Competing Goals:</a:t>
            </a:r>
          </a:p>
          <a:p>
            <a:endParaRPr lang="en-US" dirty="0"/>
          </a:p>
          <a:p>
            <a:pPr marL="285750" indent="-285750">
              <a:buFont typeface="Arial" panose="020B0604020202020204" pitchFamily="34" charset="0"/>
              <a:buChar char="•"/>
            </a:pPr>
            <a:r>
              <a:rPr lang="en-US" sz="1400" dirty="0"/>
              <a:t>Capability</a:t>
            </a:r>
          </a:p>
          <a:p>
            <a:pPr marL="742950" lvl="1" indent="-285750">
              <a:buFont typeface="Arial" panose="020B0604020202020204" pitchFamily="34" charset="0"/>
              <a:buChar char="•"/>
            </a:pPr>
            <a:r>
              <a:rPr lang="en-US" sz="1400" dirty="0"/>
              <a:t>Efficiently remove noise if/when needed</a:t>
            </a:r>
          </a:p>
          <a:p>
            <a:pPr marL="742950" lvl="1" indent="-285750">
              <a:buFont typeface="Arial" panose="020B0604020202020204" pitchFamily="34" charset="0"/>
              <a:buChar char="•"/>
            </a:pPr>
            <a:r>
              <a:rPr lang="en-US" sz="1400" dirty="0"/>
              <a:t>Determine performance of detectors and of collider in real time</a:t>
            </a:r>
          </a:p>
          <a:p>
            <a:pPr marL="742950" lvl="1" indent="-285750">
              <a:buFont typeface="Arial" panose="020B0604020202020204" pitchFamily="34" charset="0"/>
              <a:buChar char="•"/>
            </a:pPr>
            <a:r>
              <a:rPr lang="en-US" sz="1400" dirty="0"/>
              <a:t>Framework for extensions Support AI/ML use &amp; development</a:t>
            </a:r>
          </a:p>
          <a:p>
            <a:pPr marL="742950" lvl="1" indent="-285750">
              <a:buFont typeface="Arial" panose="020B0604020202020204" pitchFamily="34" charset="0"/>
              <a:buChar char="•"/>
            </a:pPr>
            <a:r>
              <a:rPr lang="en-US" sz="1400" dirty="0"/>
              <a:t>Support workarounds for inevitable issues (Say disable readout on signal from collider)  (If we use externally developed frameworks we need “In Group” control and expertise of the low-level protocols) </a:t>
            </a:r>
          </a:p>
          <a:p>
            <a:pPr marL="742950" lvl="1" indent="-285750">
              <a:buFont typeface="Arial" panose="020B0604020202020204" pitchFamily="34" charset="0"/>
              <a:buChar char="•"/>
            </a:pPr>
            <a:r>
              <a:rPr lang="en-US" sz="1400" dirty="0"/>
              <a:t>Tracking of data files and running conditions</a:t>
            </a:r>
          </a:p>
          <a:p>
            <a:pPr marL="742950" lvl="1" indent="-285750">
              <a:buFont typeface="Arial" panose="020B0604020202020204" pitchFamily="34" charset="0"/>
              <a:buChar char="•"/>
            </a:pPr>
            <a:r>
              <a:rPr lang="en-US" sz="1400" dirty="0"/>
              <a:t>Enabling / Disabling detectors and detector components, and communicating this to analysis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Simplicity</a:t>
            </a:r>
          </a:p>
          <a:p>
            <a:pPr marL="742950" lvl="1" indent="-285750">
              <a:buFont typeface="Arial" panose="020B0604020202020204" pitchFamily="34" charset="0"/>
              <a:buChar char="•"/>
            </a:pPr>
            <a:r>
              <a:rPr lang="en-US" sz="1400" dirty="0"/>
              <a:t>DAQ system</a:t>
            </a:r>
          </a:p>
          <a:p>
            <a:pPr marL="742950" lvl="1" indent="-285750">
              <a:buFont typeface="Arial" panose="020B0604020202020204" pitchFamily="34" charset="0"/>
              <a:buChar char="•"/>
            </a:pPr>
            <a:r>
              <a:rPr lang="en-US" sz="1400" dirty="0"/>
              <a:t>Easy to add DAQ supplied data additions (Scalers, data feature readout, clusters, tracks, Pt, output from AI/ML)</a:t>
            </a:r>
          </a:p>
          <a:p>
            <a:pPr marL="742950" lvl="1" indent="-285750">
              <a:buFont typeface="Arial" panose="020B0604020202020204" pitchFamily="34" charset="0"/>
              <a:buChar char="•"/>
            </a:pPr>
            <a:r>
              <a:rPr lang="en-US" sz="1400" dirty="0"/>
              <a:t>Easy to </a:t>
            </a:r>
            <a:r>
              <a:rPr lang="en-US" sz="1400" dirty="0" err="1"/>
              <a:t>impliment</a:t>
            </a:r>
            <a:r>
              <a:rPr lang="en-US" sz="1400" dirty="0"/>
              <a:t> DAQ supplied data filtering (Software Trigger, Tracking based filtering, AI/ML filters)</a:t>
            </a:r>
          </a:p>
          <a:p>
            <a:pPr marL="742950" lvl="1" indent="-285750">
              <a:buFont typeface="Arial" panose="020B0604020202020204" pitchFamily="34" charset="0"/>
              <a:buChar char="•"/>
            </a:pPr>
            <a:r>
              <a:rPr lang="en-US" sz="1400" dirty="0"/>
              <a:t>Ability to incorporate unforeseen features</a:t>
            </a:r>
          </a:p>
          <a:p>
            <a:pPr marL="742950" lvl="1" indent="-285750">
              <a:buFont typeface="Arial" panose="020B0604020202020204" pitchFamily="34" charset="0"/>
              <a:buChar char="•"/>
            </a:pPr>
            <a:r>
              <a:rPr lang="en-US" sz="1400" dirty="0"/>
              <a:t>Natural incorporation of online QA</a:t>
            </a:r>
          </a:p>
          <a:p>
            <a:pPr marL="742950" lvl="1" indent="-285750">
              <a:buFont typeface="Arial" panose="020B0604020202020204" pitchFamily="34" charset="0"/>
              <a:buChar char="•"/>
            </a:pPr>
            <a:r>
              <a:rPr lang="en-US" sz="1400" dirty="0"/>
              <a:t>Simple, general scheme for calibration needs over many detectors</a:t>
            </a:r>
          </a:p>
          <a:p>
            <a:pPr marL="742950" lvl="1"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Efficiency</a:t>
            </a:r>
          </a:p>
          <a:p>
            <a:pPr marL="742950" lvl="1" indent="-285750">
              <a:buFont typeface="Arial" panose="020B0604020202020204" pitchFamily="34" charset="0"/>
              <a:buChar char="•"/>
            </a:pPr>
            <a:r>
              <a:rPr lang="en-US" sz="1400" dirty="0"/>
              <a:t>Avoid unneeded overhead</a:t>
            </a:r>
          </a:p>
          <a:p>
            <a:pPr marL="1200150" lvl="2" indent="-285750">
              <a:buFont typeface="Arial" panose="020B0604020202020204" pitchFamily="34" charset="0"/>
              <a:buChar char="•"/>
            </a:pPr>
            <a:r>
              <a:rPr lang="en-US" sz="1400" dirty="0"/>
              <a:t>E.g. 64 bit times can’t be used at the hit level, have to be spread out to the frame level</a:t>
            </a:r>
          </a:p>
          <a:p>
            <a:pPr marL="742950" lvl="1" indent="-285750">
              <a:buFont typeface="Arial" panose="020B0604020202020204" pitchFamily="34" charset="0"/>
              <a:buChar char="•"/>
            </a:pPr>
            <a:r>
              <a:rPr lang="en-US" sz="1400" dirty="0"/>
              <a:t>Avoid multiple copying</a:t>
            </a:r>
          </a:p>
          <a:p>
            <a:pPr marL="742950" lvl="1" indent="-285750">
              <a:buFont typeface="Arial" panose="020B0604020202020204" pitchFamily="34" charset="0"/>
              <a:buChar char="•"/>
            </a:pPr>
            <a:r>
              <a:rPr lang="en-US" sz="1400" dirty="0"/>
              <a:t>Avoid multiple sets of data pools</a:t>
            </a:r>
          </a:p>
          <a:p>
            <a:pPr marL="742950" lvl="1" indent="-285750">
              <a:buFont typeface="Arial" panose="020B0604020202020204" pitchFamily="34" charset="0"/>
              <a:buChar char="•"/>
            </a:pPr>
            <a:endParaRPr lang="en-US" sz="1400" dirty="0"/>
          </a:p>
        </p:txBody>
      </p:sp>
      <p:sp>
        <p:nvSpPr>
          <p:cNvPr id="3" name="Footer Placeholder 2">
            <a:extLst>
              <a:ext uri="{FF2B5EF4-FFF2-40B4-BE49-F238E27FC236}">
                <a16:creationId xmlns:a16="http://schemas.microsoft.com/office/drawing/2014/main" id="{981B947E-2604-EC83-164A-44BB1B6992D8}"/>
              </a:ext>
            </a:extLst>
          </p:cNvPr>
          <p:cNvSpPr>
            <a:spLocks noGrp="1"/>
          </p:cNvSpPr>
          <p:nvPr>
            <p:ph type="ftr" sz="quarter" idx="11"/>
          </p:nvPr>
        </p:nvSpPr>
        <p:spPr/>
        <p:txBody>
          <a:bodyPr/>
          <a:lstStyle/>
          <a:p>
            <a:r>
              <a:rPr lang="en-US"/>
              <a:t>DAQ WG  Streaming model discussion   8/4/22</a:t>
            </a:r>
          </a:p>
        </p:txBody>
      </p:sp>
    </p:spTree>
    <p:extLst>
      <p:ext uri="{BB962C8B-B14F-4D97-AF65-F5344CB8AC3E}">
        <p14:creationId xmlns:p14="http://schemas.microsoft.com/office/powerpoint/2010/main" val="85385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AA7DC4-646F-E2B0-9AFD-1539EAFC82E6}"/>
              </a:ext>
            </a:extLst>
          </p:cNvPr>
          <p:cNvSpPr txBox="1"/>
          <p:nvPr/>
        </p:nvSpPr>
        <p:spPr>
          <a:xfrm>
            <a:off x="593889" y="546755"/>
            <a:ext cx="11266417" cy="3139321"/>
          </a:xfrm>
          <a:prstGeom prst="rect">
            <a:avLst/>
          </a:prstGeom>
          <a:noFill/>
        </p:spPr>
        <p:txBody>
          <a:bodyPr wrap="square" rtlCol="0">
            <a:spAutoFit/>
          </a:bodyPr>
          <a:lstStyle/>
          <a:p>
            <a:r>
              <a:rPr lang="en-US" sz="3600" dirty="0"/>
              <a:t>Notes on Assumed Limitations</a:t>
            </a:r>
          </a:p>
          <a:p>
            <a:endParaRPr lang="en-US" dirty="0"/>
          </a:p>
          <a:p>
            <a:pPr marL="285750" indent="-285750">
              <a:buFont typeface="Arial" panose="020B0604020202020204" pitchFamily="34" charset="0"/>
              <a:buChar char="•"/>
            </a:pPr>
            <a:r>
              <a:rPr lang="en-US" sz="1600" dirty="0"/>
              <a:t>The more data files required to process a single “time” offline the worse</a:t>
            </a:r>
          </a:p>
          <a:p>
            <a:pPr marL="742950" lvl="1" indent="-285750">
              <a:buFont typeface="Arial" panose="020B0604020202020204" pitchFamily="34" charset="0"/>
              <a:buChar char="•"/>
            </a:pPr>
            <a:r>
              <a:rPr lang="en-US" sz="1600" dirty="0"/>
              <a:t>HPSS makes correlation of many required files a disaster</a:t>
            </a:r>
          </a:p>
          <a:p>
            <a:pPr marL="742950" lvl="1" indent="-285750">
              <a:buFont typeface="Arial" panose="020B0604020202020204" pitchFamily="34" charset="0"/>
              <a:buChar char="•"/>
            </a:pPr>
            <a:r>
              <a:rPr lang="en-US" sz="1600" dirty="0"/>
              <a:t>Current software scheme of “No Tape” reconstruction may mitigate this.   However, if we did ever need to go “back to the tape” we would regret having large numbers of data files per “time”</a:t>
            </a:r>
          </a:p>
          <a:p>
            <a:pPr marL="285750" indent="-285750">
              <a:buFont typeface="Arial" panose="020B0604020202020204" pitchFamily="34" charset="0"/>
              <a:buChar char="•"/>
            </a:pPr>
            <a:r>
              <a:rPr lang="en-US" sz="1600" dirty="0"/>
              <a:t>FEEs &amp; to an even larger extent DAMS will likely assemble time frames with many chucks of time ordered data.  </a:t>
            </a:r>
          </a:p>
          <a:p>
            <a:pPr marL="742950" lvl="1" indent="-285750">
              <a:buFont typeface="Arial" panose="020B0604020202020204" pitchFamily="34" charset="0"/>
              <a:buChar char="•"/>
            </a:pPr>
            <a:r>
              <a:rPr lang="en-US" sz="1600" dirty="0"/>
              <a:t>Moving to BX level time ordering would require unraveling this in DAQ.   </a:t>
            </a:r>
          </a:p>
          <a:p>
            <a:pPr marL="742950" lvl="1" indent="-285750">
              <a:buFont typeface="Arial" panose="020B0604020202020204" pitchFamily="34" charset="0"/>
              <a:buChar char="•"/>
            </a:pPr>
            <a:r>
              <a:rPr lang="en-US" sz="1600" dirty="0"/>
              <a:t>Staying at Frame level time ordering would require unraveling this in reconstruction and even during QA</a:t>
            </a:r>
          </a:p>
          <a:p>
            <a:pPr marL="742950" lvl="1" indent="-285750">
              <a:buFont typeface="Arial" panose="020B0604020202020204" pitchFamily="34" charset="0"/>
              <a:buChar char="•"/>
            </a:pPr>
            <a:r>
              <a:rPr lang="en-US" sz="1600" dirty="0"/>
              <a:t>Many “complexity” arguments will have the same tradeoff, so the criteria should be overall complexity if that can be determined.</a:t>
            </a:r>
          </a:p>
        </p:txBody>
      </p:sp>
      <p:sp>
        <p:nvSpPr>
          <p:cNvPr id="3" name="Footer Placeholder 2">
            <a:extLst>
              <a:ext uri="{FF2B5EF4-FFF2-40B4-BE49-F238E27FC236}">
                <a16:creationId xmlns:a16="http://schemas.microsoft.com/office/drawing/2014/main" id="{B32C6E3D-E522-AE6C-FBB1-5163E1551A35}"/>
              </a:ext>
            </a:extLst>
          </p:cNvPr>
          <p:cNvSpPr>
            <a:spLocks noGrp="1"/>
          </p:cNvSpPr>
          <p:nvPr>
            <p:ph type="ftr" sz="quarter" idx="11"/>
          </p:nvPr>
        </p:nvSpPr>
        <p:spPr/>
        <p:txBody>
          <a:bodyPr/>
          <a:lstStyle/>
          <a:p>
            <a:r>
              <a:rPr lang="en-US"/>
              <a:t>DAQ WG  Streaming model discussion   8/4/22</a:t>
            </a:r>
          </a:p>
        </p:txBody>
      </p:sp>
    </p:spTree>
    <p:extLst>
      <p:ext uri="{BB962C8B-B14F-4D97-AF65-F5344CB8AC3E}">
        <p14:creationId xmlns:p14="http://schemas.microsoft.com/office/powerpoint/2010/main" val="558319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CAA7DC4-646F-E2B0-9AFD-1539EAFC82E6}"/>
              </a:ext>
            </a:extLst>
          </p:cNvPr>
          <p:cNvSpPr txBox="1"/>
          <p:nvPr/>
        </p:nvSpPr>
        <p:spPr>
          <a:xfrm>
            <a:off x="548169" y="271582"/>
            <a:ext cx="9399561" cy="6093976"/>
          </a:xfrm>
          <a:prstGeom prst="rect">
            <a:avLst/>
          </a:prstGeom>
          <a:noFill/>
        </p:spPr>
        <p:txBody>
          <a:bodyPr wrap="none" rtlCol="0">
            <a:spAutoFit/>
          </a:bodyPr>
          <a:lstStyle/>
          <a:p>
            <a:r>
              <a:rPr lang="en-US" sz="3600" dirty="0"/>
              <a:t>Hierarchy of Decisions Needed</a:t>
            </a:r>
          </a:p>
          <a:p>
            <a:endParaRPr lang="en-US" dirty="0"/>
          </a:p>
          <a:p>
            <a:pPr marL="285750" indent="-285750">
              <a:buFont typeface="Arial" panose="020B0604020202020204" pitchFamily="34" charset="0"/>
              <a:buChar char="•"/>
            </a:pPr>
            <a:r>
              <a:rPr lang="en-US" sz="1400" dirty="0"/>
              <a:t>Geographical structure of the data files</a:t>
            </a:r>
          </a:p>
          <a:p>
            <a:pPr marL="742950" lvl="1" indent="-285750">
              <a:buFont typeface="Arial" panose="020B0604020202020204" pitchFamily="34" charset="0"/>
              <a:buChar char="•"/>
            </a:pPr>
            <a:r>
              <a:rPr lang="en-US" sz="1400" dirty="0"/>
              <a:t>How many data files do you need to process to obtain all of the information from a single BX?</a:t>
            </a:r>
          </a:p>
          <a:p>
            <a:pPr marL="742950" lvl="1" indent="-285750">
              <a:buFont typeface="Arial" panose="020B0604020202020204" pitchFamily="34" charset="0"/>
              <a:buChar char="•"/>
            </a:pPr>
            <a:r>
              <a:rPr lang="en-US" sz="1400" dirty="0"/>
              <a:t>How are data files linked together</a:t>
            </a:r>
          </a:p>
          <a:p>
            <a:pPr marL="742950" lvl="1"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Time Granularity of data files</a:t>
            </a:r>
          </a:p>
          <a:p>
            <a:pPr marL="742950" lvl="1" indent="-285750">
              <a:buFont typeface="Arial" panose="020B0604020202020204" pitchFamily="34" charset="0"/>
              <a:buChar char="•"/>
            </a:pPr>
            <a:r>
              <a:rPr lang="en-US" sz="1400" dirty="0"/>
              <a:t>Standard Frames</a:t>
            </a:r>
          </a:p>
          <a:p>
            <a:pPr marL="742950" lvl="1" indent="-285750">
              <a:buFont typeface="Arial" panose="020B0604020202020204" pitchFamily="34" charset="0"/>
              <a:buChar char="•"/>
            </a:pPr>
            <a:r>
              <a:rPr lang="en-US" sz="1400" dirty="0"/>
              <a:t>Detector by Detector Frames</a:t>
            </a:r>
          </a:p>
          <a:p>
            <a:pPr marL="742950" lvl="1" indent="-285750">
              <a:buFont typeface="Arial" panose="020B0604020202020204" pitchFamily="34" charset="0"/>
              <a:buChar char="•"/>
            </a:pPr>
            <a:r>
              <a:rPr lang="en-US" sz="1400" dirty="0"/>
              <a:t>BX</a:t>
            </a:r>
          </a:p>
          <a:p>
            <a:pPr marL="742950" lvl="1"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Time Coherency of data files.   Do files contain coherent time sequences or time sequences with gaps?</a:t>
            </a:r>
          </a:p>
          <a:p>
            <a:pPr lvl="1"/>
            <a:r>
              <a:rPr lang="en-US" sz="1400" dirty="0"/>
              <a:t>File #1:      tm0   tm50   tm100…     (possible to have all detectors in same file)</a:t>
            </a:r>
          </a:p>
          <a:p>
            <a:pPr lvl="1"/>
            <a:r>
              <a:rPr lang="en-US" sz="1400" dirty="0"/>
              <a:t>File #2:      tm1   tm51   tm101…</a:t>
            </a:r>
          </a:p>
          <a:p>
            <a:pPr lvl="1"/>
            <a:endParaRPr lang="en-US" sz="1400" dirty="0"/>
          </a:p>
          <a:p>
            <a:pPr lvl="1"/>
            <a:r>
              <a:rPr lang="en-US" sz="1400" dirty="0"/>
              <a:t>Or else:    File #1 tm0 tm2 tm… tm 100   (would require subdetectors in different files)</a:t>
            </a:r>
          </a:p>
          <a:p>
            <a:pPr lvl="1"/>
            <a:r>
              <a:rPr lang="en-US" sz="1400" dirty="0"/>
              <a:t>                  File #2 tm100… tm200</a:t>
            </a:r>
          </a:p>
          <a:p>
            <a:pPr lvl="1"/>
            <a:endParaRPr lang="en-US" sz="1400" dirty="0"/>
          </a:p>
          <a:p>
            <a:pPr marL="285750" indent="-285750">
              <a:buFont typeface="Arial" panose="020B0604020202020204" pitchFamily="34" charset="0"/>
              <a:buChar char="•"/>
            </a:pPr>
            <a:r>
              <a:rPr lang="en-US" sz="1400" dirty="0"/>
              <a:t>Do we have lookaside data files?</a:t>
            </a:r>
          </a:p>
          <a:p>
            <a:pPr marL="742950" lvl="1" indent="-285750">
              <a:buFont typeface="Arial" panose="020B0604020202020204" pitchFamily="34" charset="0"/>
              <a:buChar char="•"/>
            </a:pPr>
            <a:r>
              <a:rPr lang="en-US" sz="1400" dirty="0"/>
              <a:t>File with a list of potential BX corresponding to events</a:t>
            </a:r>
          </a:p>
          <a:p>
            <a:pPr marL="742950" lvl="1" indent="-285750">
              <a:buFont typeface="Arial" panose="020B0604020202020204" pitchFamily="34" charset="0"/>
              <a:buChar char="•"/>
            </a:pPr>
            <a:r>
              <a:rPr lang="en-US" sz="1400" dirty="0"/>
              <a:t>Separate file for detectors with multi-bunch crossing readout (MAPS)</a:t>
            </a:r>
          </a:p>
          <a:p>
            <a:pPr marL="742950" lvl="1" indent="-285750">
              <a:buFont typeface="Arial" panose="020B0604020202020204" pitchFamily="34" charset="0"/>
              <a:buChar char="•"/>
            </a:pPr>
            <a:r>
              <a:rPr lang="en-US" sz="1400" dirty="0"/>
              <a:t>File with a list of BX rejections for triggered data….</a:t>
            </a:r>
          </a:p>
          <a:p>
            <a:pPr marL="742950" lvl="1" indent="-285750">
              <a:buFont typeface="Arial" panose="020B0604020202020204" pitchFamily="34" charset="0"/>
              <a:buChar char="•"/>
            </a:pPr>
            <a:r>
              <a:rPr lang="en-US" sz="1400" dirty="0"/>
              <a:t>Scaler files?</a:t>
            </a:r>
          </a:p>
          <a:p>
            <a:pPr marL="742950" lvl="1" indent="-285750">
              <a:buFont typeface="Arial" panose="020B0604020202020204" pitchFamily="34" charset="0"/>
              <a:buChar char="•"/>
            </a:pPr>
            <a:r>
              <a:rPr lang="en-US" sz="1400" dirty="0"/>
              <a:t>QA generated files?</a:t>
            </a:r>
          </a:p>
          <a:p>
            <a:pPr marL="742950" lvl="1"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What role for databases.    Are they required for interpreting collision data?   Is this the implementation for lookaside files?</a:t>
            </a:r>
          </a:p>
        </p:txBody>
      </p:sp>
      <p:sp>
        <p:nvSpPr>
          <p:cNvPr id="3" name="Footer Placeholder 2">
            <a:extLst>
              <a:ext uri="{FF2B5EF4-FFF2-40B4-BE49-F238E27FC236}">
                <a16:creationId xmlns:a16="http://schemas.microsoft.com/office/drawing/2014/main" id="{15D8CB6E-C05C-7630-F4C9-C080CE1386A8}"/>
              </a:ext>
            </a:extLst>
          </p:cNvPr>
          <p:cNvSpPr>
            <a:spLocks noGrp="1"/>
          </p:cNvSpPr>
          <p:nvPr>
            <p:ph type="ftr" sz="quarter" idx="11"/>
          </p:nvPr>
        </p:nvSpPr>
        <p:spPr/>
        <p:txBody>
          <a:bodyPr/>
          <a:lstStyle/>
          <a:p>
            <a:r>
              <a:rPr lang="en-US"/>
              <a:t>DAQ WG  Streaming model discussion   8/4/22</a:t>
            </a:r>
          </a:p>
        </p:txBody>
      </p:sp>
    </p:spTree>
    <p:extLst>
      <p:ext uri="{BB962C8B-B14F-4D97-AF65-F5344CB8AC3E}">
        <p14:creationId xmlns:p14="http://schemas.microsoft.com/office/powerpoint/2010/main" val="2374236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8E11F1-BE09-A843-4C0F-A6EAFEAEDF35}"/>
              </a:ext>
            </a:extLst>
          </p:cNvPr>
          <p:cNvSpPr txBox="1"/>
          <p:nvPr/>
        </p:nvSpPr>
        <p:spPr>
          <a:xfrm>
            <a:off x="1084729" y="1021976"/>
            <a:ext cx="8973671" cy="5232202"/>
          </a:xfrm>
          <a:prstGeom prst="rect">
            <a:avLst/>
          </a:prstGeom>
          <a:noFill/>
        </p:spPr>
        <p:txBody>
          <a:bodyPr wrap="square" rtlCol="0">
            <a:spAutoFit/>
          </a:bodyPr>
          <a:lstStyle/>
          <a:p>
            <a:r>
              <a:rPr lang="en-US" sz="2800" dirty="0"/>
              <a:t>My Personal Strawman:</a:t>
            </a:r>
          </a:p>
          <a:p>
            <a:endParaRPr lang="en-US" dirty="0"/>
          </a:p>
          <a:p>
            <a:pPr marL="342900" indent="-342900">
              <a:buAutoNum type="arabicPeriod"/>
            </a:pPr>
            <a:r>
              <a:rPr lang="en-US" dirty="0"/>
              <a:t>Build events so that all detectors from a time frame are in a single file </a:t>
            </a:r>
          </a:p>
          <a:p>
            <a:pPr lvl="1"/>
            <a:r>
              <a:rPr lang="en-US" dirty="0"/>
              <a:t>Advantages:   </a:t>
            </a:r>
          </a:p>
          <a:p>
            <a:pPr marL="1200150" lvl="2" indent="-285750">
              <a:buFont typeface="Arial" panose="020B0604020202020204" pitchFamily="34" charset="0"/>
              <a:buChar char="•"/>
            </a:pPr>
            <a:r>
              <a:rPr lang="en-US" dirty="0"/>
              <a:t>Easy to correlate detectors for QA/reconstruction</a:t>
            </a:r>
          </a:p>
          <a:p>
            <a:pPr marL="1200150" lvl="2" indent="-285750">
              <a:buFont typeface="Arial" panose="020B0604020202020204" pitchFamily="34" charset="0"/>
              <a:buChar char="•"/>
            </a:pPr>
            <a:r>
              <a:rPr lang="en-US" dirty="0"/>
              <a:t>Efficient for reconstruction</a:t>
            </a:r>
          </a:p>
          <a:p>
            <a:pPr marL="1200150" lvl="2" indent="-285750">
              <a:buFont typeface="Arial" panose="020B0604020202020204" pitchFamily="34" charset="0"/>
              <a:buChar char="•"/>
            </a:pPr>
            <a:r>
              <a:rPr lang="en-US" dirty="0"/>
              <a:t>No real efficiency loss in DAQ (assume algorithmic load balancing)</a:t>
            </a:r>
          </a:p>
          <a:p>
            <a:pPr marL="1200150" lvl="2" indent="-285750">
              <a:buFont typeface="Arial" panose="020B0604020202020204" pitchFamily="34" charset="0"/>
              <a:buChar char="•"/>
            </a:pPr>
            <a:r>
              <a:rPr lang="en-US" dirty="0"/>
              <a:t>No data replication due to readout time window differences</a:t>
            </a:r>
          </a:p>
          <a:p>
            <a:pPr lvl="1"/>
            <a:r>
              <a:rPr lang="en-US" dirty="0"/>
              <a:t>Disadvantages:</a:t>
            </a:r>
          </a:p>
          <a:p>
            <a:pPr marL="1200150" lvl="2" indent="-285750">
              <a:buFont typeface="Arial" panose="020B0604020202020204" pitchFamily="34" charset="0"/>
              <a:buChar char="•"/>
            </a:pPr>
            <a:r>
              <a:rPr lang="en-US" dirty="0"/>
              <a:t>Forces same time frame periods for all detectors</a:t>
            </a:r>
          </a:p>
          <a:p>
            <a:pPr marL="1200150" lvl="2" indent="-285750">
              <a:buFont typeface="Arial" panose="020B0604020202020204" pitchFamily="34" charset="0"/>
              <a:buChar char="•"/>
            </a:pPr>
            <a:r>
              <a:rPr lang="en-US" dirty="0"/>
              <a:t>Time frames per file will not be consecutive (we will need to generate multiple files at one time)</a:t>
            </a:r>
          </a:p>
          <a:p>
            <a:pPr marL="1200150" lvl="2" indent="-285750">
              <a:buFont typeface="Arial" panose="020B0604020202020204" pitchFamily="34" charset="0"/>
              <a:buChar char="•"/>
            </a:pPr>
            <a:r>
              <a:rPr lang="en-US" dirty="0"/>
              <a:t>Scalers, SC, or trigger information from one data file would be incomplete</a:t>
            </a:r>
          </a:p>
          <a:p>
            <a:pPr marL="1200150" lvl="2" indent="-285750">
              <a:buFont typeface="Arial" panose="020B0604020202020204" pitchFamily="34" charset="0"/>
              <a:buChar char="•"/>
            </a:pPr>
            <a:r>
              <a:rPr lang="en-US" dirty="0"/>
              <a:t>Still some untangling of data files to reach BX time levels</a:t>
            </a:r>
          </a:p>
          <a:p>
            <a:pPr marL="342900" indent="-342900">
              <a:buFont typeface="+mj-lt"/>
              <a:buAutoNum type="arabicPeriod"/>
            </a:pPr>
            <a:r>
              <a:rPr lang="en-US" dirty="0"/>
              <a:t>Use lookaside file(s) or primary DB for Scalers, SC and/or trigger hypothesis.</a:t>
            </a:r>
          </a:p>
          <a:p>
            <a:pPr marL="342900" indent="-342900">
              <a:buFont typeface="+mj-lt"/>
              <a:buAutoNum type="arabicPeriod"/>
            </a:pPr>
            <a:r>
              <a:rPr lang="en-US" dirty="0"/>
              <a:t>If time frames can’t be consistent among all detectors, consider a small number of files, one for each time frame definition.    </a:t>
            </a:r>
          </a:p>
          <a:p>
            <a:pPr marL="1200150" lvl="2" indent="-285750">
              <a:buFont typeface="Arial" panose="020B0604020202020204" pitchFamily="34" charset="0"/>
              <a:buChar char="•"/>
            </a:pPr>
            <a:endParaRPr lang="en-US" dirty="0"/>
          </a:p>
        </p:txBody>
      </p:sp>
      <p:sp>
        <p:nvSpPr>
          <p:cNvPr id="2" name="Footer Placeholder 1">
            <a:extLst>
              <a:ext uri="{FF2B5EF4-FFF2-40B4-BE49-F238E27FC236}">
                <a16:creationId xmlns:a16="http://schemas.microsoft.com/office/drawing/2014/main" id="{005916C9-D2FF-F2E3-19FD-EB2E8FCD5C4E}"/>
              </a:ext>
            </a:extLst>
          </p:cNvPr>
          <p:cNvSpPr>
            <a:spLocks noGrp="1"/>
          </p:cNvSpPr>
          <p:nvPr>
            <p:ph type="ftr" sz="quarter" idx="11"/>
          </p:nvPr>
        </p:nvSpPr>
        <p:spPr/>
        <p:txBody>
          <a:bodyPr/>
          <a:lstStyle/>
          <a:p>
            <a:r>
              <a:rPr lang="en-US"/>
              <a:t>DAQ WG  Streaming model discussion   8/4/22</a:t>
            </a:r>
          </a:p>
        </p:txBody>
      </p:sp>
    </p:spTree>
    <p:extLst>
      <p:ext uri="{BB962C8B-B14F-4D97-AF65-F5344CB8AC3E}">
        <p14:creationId xmlns:p14="http://schemas.microsoft.com/office/powerpoint/2010/main" val="2110582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347</TotalTime>
  <Words>1139</Words>
  <Application>Microsoft Office PowerPoint</Application>
  <PresentationFormat>Widescreen</PresentationFormat>
  <Paragraphs>128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dc:creator>
  <cp:lastModifiedBy>Jeff</cp:lastModifiedBy>
  <cp:revision>12</cp:revision>
  <dcterms:created xsi:type="dcterms:W3CDTF">2022-07-05T15:26:29Z</dcterms:created>
  <dcterms:modified xsi:type="dcterms:W3CDTF">2022-08-04T12:53:42Z</dcterms:modified>
</cp:coreProperties>
</file>