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942" r:id="rId2"/>
    <p:sldId id="935" r:id="rId3"/>
    <p:sldId id="944" r:id="rId4"/>
    <p:sldId id="946" r:id="rId5"/>
    <p:sldId id="943" r:id="rId6"/>
    <p:sldId id="951" r:id="rId7"/>
    <p:sldId id="948" r:id="rId8"/>
    <p:sldId id="949" r:id="rId9"/>
    <p:sldId id="953" r:id="rId10"/>
    <p:sldId id="954" r:id="rId11"/>
    <p:sldId id="955" r:id="rId12"/>
    <p:sldId id="956" r:id="rId13"/>
    <p:sldId id="957" r:id="rId14"/>
    <p:sldId id="939" r:id="rId15"/>
    <p:sldId id="952" r:id="rId16"/>
    <p:sldId id="945" r:id="rId17"/>
    <p:sldId id="947" r:id="rId18"/>
    <p:sldId id="95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21"/>
    <p:restoredTop sz="94522"/>
  </p:normalViewPr>
  <p:slideViewPr>
    <p:cSldViewPr snapToGrid="0" snapToObjects="1">
      <p:cViewPr>
        <p:scale>
          <a:sx n="76" d="100"/>
          <a:sy n="76" d="100"/>
        </p:scale>
        <p:origin x="40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7BC6FF-38B1-4535-BE4A-0B0D80310DA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0060E49-DCF9-4E56-8B4E-34898E5AD541}">
      <dgm:prSet custT="1"/>
      <dgm:spPr/>
      <dgm:t>
        <a:bodyPr/>
        <a:lstStyle/>
        <a:p>
          <a:r>
            <a:rPr lang="en-US" sz="2400" dirty="0"/>
            <a:t>Is the information on </a:t>
          </a:r>
          <a:r>
            <a:rPr lang="en-US" sz="2400" dirty="0" err="1"/>
            <a:t>J</a:t>
          </a:r>
          <a:r>
            <a:rPr lang="en-US" sz="2400" baseline="-25000" dirty="0" err="1"/>
            <a:t>q,g</a:t>
          </a:r>
          <a:r>
            <a:rPr lang="en-US" sz="2400" dirty="0"/>
            <a:t>(t) in DVES data?   </a:t>
          </a:r>
        </a:p>
      </dgm:t>
    </dgm:pt>
    <dgm:pt modelId="{F86E5FBF-ED13-4387-9E8A-93260C49630D}" type="parTrans" cxnId="{B25AF77C-0992-4E1D-BD12-AD2EB42868EC}">
      <dgm:prSet/>
      <dgm:spPr/>
      <dgm:t>
        <a:bodyPr/>
        <a:lstStyle/>
        <a:p>
          <a:endParaRPr lang="en-US"/>
        </a:p>
      </dgm:t>
    </dgm:pt>
    <dgm:pt modelId="{667CA845-14B1-4EAE-B048-9743606BEEE4}" type="sibTrans" cxnId="{B25AF77C-0992-4E1D-BD12-AD2EB42868EC}">
      <dgm:prSet/>
      <dgm:spPr/>
      <dgm:t>
        <a:bodyPr/>
        <a:lstStyle/>
        <a:p>
          <a:endParaRPr lang="en-US"/>
        </a:p>
      </dgm:t>
    </dgm:pt>
    <dgm:pt modelId="{3324B472-7790-4AA2-BA23-9AB96717FBFA}">
      <dgm:prSet custT="1"/>
      <dgm:spPr/>
      <dgm:t>
        <a:bodyPr/>
        <a:lstStyle/>
        <a:p>
          <a:r>
            <a:rPr lang="en-US" sz="2400" dirty="0"/>
            <a:t>What information is in the data?  </a:t>
          </a:r>
        </a:p>
      </dgm:t>
    </dgm:pt>
    <dgm:pt modelId="{B6ACFAD6-E72F-4F19-8193-115112F13586}" type="parTrans" cxnId="{69B1D91B-7806-4AB1-AB2D-94016F88DDA4}">
      <dgm:prSet/>
      <dgm:spPr/>
      <dgm:t>
        <a:bodyPr/>
        <a:lstStyle/>
        <a:p>
          <a:endParaRPr lang="en-US"/>
        </a:p>
      </dgm:t>
    </dgm:pt>
    <dgm:pt modelId="{726E24B6-AD7E-4F91-A4A8-70180B7F73DE}" type="sibTrans" cxnId="{69B1D91B-7806-4AB1-AB2D-94016F88DDA4}">
      <dgm:prSet/>
      <dgm:spPr/>
      <dgm:t>
        <a:bodyPr/>
        <a:lstStyle/>
        <a:p>
          <a:endParaRPr lang="en-US"/>
        </a:p>
      </dgm:t>
    </dgm:pt>
    <dgm:pt modelId="{FC8344A2-FBF4-D34E-92B1-D696EA7D9BFF}" type="pres">
      <dgm:prSet presAssocID="{307BC6FF-38B1-4535-BE4A-0B0D80310DA2}" presName="hierChild1" presStyleCnt="0">
        <dgm:presLayoutVars>
          <dgm:chPref val="1"/>
          <dgm:dir/>
          <dgm:animOne val="branch"/>
          <dgm:animLvl val="lvl"/>
          <dgm:resizeHandles/>
        </dgm:presLayoutVars>
      </dgm:prSet>
      <dgm:spPr/>
    </dgm:pt>
    <dgm:pt modelId="{9C2144A2-2895-DA49-AF57-A04C35CDE45C}" type="pres">
      <dgm:prSet presAssocID="{00060E49-DCF9-4E56-8B4E-34898E5AD541}" presName="hierRoot1" presStyleCnt="0"/>
      <dgm:spPr/>
    </dgm:pt>
    <dgm:pt modelId="{A5967608-13CC-6C4C-87F0-646090C43BC8}" type="pres">
      <dgm:prSet presAssocID="{00060E49-DCF9-4E56-8B4E-34898E5AD541}" presName="composite" presStyleCnt="0"/>
      <dgm:spPr/>
    </dgm:pt>
    <dgm:pt modelId="{BFC0FEBC-B6AE-6446-8780-3585C7B5C125}" type="pres">
      <dgm:prSet presAssocID="{00060E49-DCF9-4E56-8B4E-34898E5AD541}" presName="background" presStyleLbl="node0" presStyleIdx="0" presStyleCnt="2"/>
      <dgm:spPr/>
    </dgm:pt>
    <dgm:pt modelId="{302921DC-3225-2740-B225-4C544C76789E}" type="pres">
      <dgm:prSet presAssocID="{00060E49-DCF9-4E56-8B4E-34898E5AD541}" presName="text" presStyleLbl="fgAcc0" presStyleIdx="0" presStyleCnt="2">
        <dgm:presLayoutVars>
          <dgm:chPref val="3"/>
        </dgm:presLayoutVars>
      </dgm:prSet>
      <dgm:spPr/>
    </dgm:pt>
    <dgm:pt modelId="{3D343819-993F-F54D-8DB6-06B938D39B51}" type="pres">
      <dgm:prSet presAssocID="{00060E49-DCF9-4E56-8B4E-34898E5AD541}" presName="hierChild2" presStyleCnt="0"/>
      <dgm:spPr/>
    </dgm:pt>
    <dgm:pt modelId="{35F204FE-0608-0F4F-8F75-278B1A1DCC94}" type="pres">
      <dgm:prSet presAssocID="{3324B472-7790-4AA2-BA23-9AB96717FBFA}" presName="hierRoot1" presStyleCnt="0"/>
      <dgm:spPr/>
    </dgm:pt>
    <dgm:pt modelId="{9F53413B-6BD9-A841-B510-58B444C120BE}" type="pres">
      <dgm:prSet presAssocID="{3324B472-7790-4AA2-BA23-9AB96717FBFA}" presName="composite" presStyleCnt="0"/>
      <dgm:spPr/>
    </dgm:pt>
    <dgm:pt modelId="{59F28633-A646-3041-AF29-B5C77AECF677}" type="pres">
      <dgm:prSet presAssocID="{3324B472-7790-4AA2-BA23-9AB96717FBFA}" presName="background" presStyleLbl="node0" presStyleIdx="1" presStyleCnt="2"/>
      <dgm:spPr/>
    </dgm:pt>
    <dgm:pt modelId="{E5808EB9-0C8E-CB44-840A-0B0D0A051F77}" type="pres">
      <dgm:prSet presAssocID="{3324B472-7790-4AA2-BA23-9AB96717FBFA}" presName="text" presStyleLbl="fgAcc0" presStyleIdx="1" presStyleCnt="2">
        <dgm:presLayoutVars>
          <dgm:chPref val="3"/>
        </dgm:presLayoutVars>
      </dgm:prSet>
      <dgm:spPr/>
    </dgm:pt>
    <dgm:pt modelId="{E7CA6E16-5798-174E-B8A8-11804A7FB29E}" type="pres">
      <dgm:prSet presAssocID="{3324B472-7790-4AA2-BA23-9AB96717FBFA}" presName="hierChild2" presStyleCnt="0"/>
      <dgm:spPr/>
    </dgm:pt>
  </dgm:ptLst>
  <dgm:cxnLst>
    <dgm:cxn modelId="{69B1D91B-7806-4AB1-AB2D-94016F88DDA4}" srcId="{307BC6FF-38B1-4535-BE4A-0B0D80310DA2}" destId="{3324B472-7790-4AA2-BA23-9AB96717FBFA}" srcOrd="1" destOrd="0" parTransId="{B6ACFAD6-E72F-4F19-8193-115112F13586}" sibTransId="{726E24B6-AD7E-4F91-A4A8-70180B7F73DE}"/>
    <dgm:cxn modelId="{1833DE3B-79D5-C54B-B6A5-D92E01797A1B}" type="presOf" srcId="{00060E49-DCF9-4E56-8B4E-34898E5AD541}" destId="{302921DC-3225-2740-B225-4C544C76789E}" srcOrd="0" destOrd="0" presId="urn:microsoft.com/office/officeart/2005/8/layout/hierarchy1"/>
    <dgm:cxn modelId="{B25AF77C-0992-4E1D-BD12-AD2EB42868EC}" srcId="{307BC6FF-38B1-4535-BE4A-0B0D80310DA2}" destId="{00060E49-DCF9-4E56-8B4E-34898E5AD541}" srcOrd="0" destOrd="0" parTransId="{F86E5FBF-ED13-4387-9E8A-93260C49630D}" sibTransId="{667CA845-14B1-4EAE-B048-9743606BEEE4}"/>
    <dgm:cxn modelId="{E2E0F485-B0EB-4B4C-8F6C-76F13313BC3A}" type="presOf" srcId="{3324B472-7790-4AA2-BA23-9AB96717FBFA}" destId="{E5808EB9-0C8E-CB44-840A-0B0D0A051F77}" srcOrd="0" destOrd="0" presId="urn:microsoft.com/office/officeart/2005/8/layout/hierarchy1"/>
    <dgm:cxn modelId="{2923138C-3EC7-1143-8D6A-630F1082E026}" type="presOf" srcId="{307BC6FF-38B1-4535-BE4A-0B0D80310DA2}" destId="{FC8344A2-FBF4-D34E-92B1-D696EA7D9BFF}" srcOrd="0" destOrd="0" presId="urn:microsoft.com/office/officeart/2005/8/layout/hierarchy1"/>
    <dgm:cxn modelId="{BB4991EC-FFD7-2344-8F1E-73DA4E534978}" type="presParOf" srcId="{FC8344A2-FBF4-D34E-92B1-D696EA7D9BFF}" destId="{9C2144A2-2895-DA49-AF57-A04C35CDE45C}" srcOrd="0" destOrd="0" presId="urn:microsoft.com/office/officeart/2005/8/layout/hierarchy1"/>
    <dgm:cxn modelId="{2E4E60A4-FC5E-454D-898D-5D6AB6A445CB}" type="presParOf" srcId="{9C2144A2-2895-DA49-AF57-A04C35CDE45C}" destId="{A5967608-13CC-6C4C-87F0-646090C43BC8}" srcOrd="0" destOrd="0" presId="urn:microsoft.com/office/officeart/2005/8/layout/hierarchy1"/>
    <dgm:cxn modelId="{0A3BD508-5479-3147-ADBB-9F35E025929E}" type="presParOf" srcId="{A5967608-13CC-6C4C-87F0-646090C43BC8}" destId="{BFC0FEBC-B6AE-6446-8780-3585C7B5C125}" srcOrd="0" destOrd="0" presId="urn:microsoft.com/office/officeart/2005/8/layout/hierarchy1"/>
    <dgm:cxn modelId="{F286D19D-C16D-ED43-99F2-0E26293B6406}" type="presParOf" srcId="{A5967608-13CC-6C4C-87F0-646090C43BC8}" destId="{302921DC-3225-2740-B225-4C544C76789E}" srcOrd="1" destOrd="0" presId="urn:microsoft.com/office/officeart/2005/8/layout/hierarchy1"/>
    <dgm:cxn modelId="{2937A468-1A61-6340-969B-8AB43640EA88}" type="presParOf" srcId="{9C2144A2-2895-DA49-AF57-A04C35CDE45C}" destId="{3D343819-993F-F54D-8DB6-06B938D39B51}" srcOrd="1" destOrd="0" presId="urn:microsoft.com/office/officeart/2005/8/layout/hierarchy1"/>
    <dgm:cxn modelId="{10054D99-2189-9B40-B435-6F6D4EE9B190}" type="presParOf" srcId="{FC8344A2-FBF4-D34E-92B1-D696EA7D9BFF}" destId="{35F204FE-0608-0F4F-8F75-278B1A1DCC94}" srcOrd="1" destOrd="0" presId="urn:microsoft.com/office/officeart/2005/8/layout/hierarchy1"/>
    <dgm:cxn modelId="{409CF14B-AF4E-DF4E-BF8B-1AA027D3C8E0}" type="presParOf" srcId="{35F204FE-0608-0F4F-8F75-278B1A1DCC94}" destId="{9F53413B-6BD9-A841-B510-58B444C120BE}" srcOrd="0" destOrd="0" presId="urn:microsoft.com/office/officeart/2005/8/layout/hierarchy1"/>
    <dgm:cxn modelId="{4A85A45F-12AF-0A48-90FC-66BCACD4B145}" type="presParOf" srcId="{9F53413B-6BD9-A841-B510-58B444C120BE}" destId="{59F28633-A646-3041-AF29-B5C77AECF677}" srcOrd="0" destOrd="0" presId="urn:microsoft.com/office/officeart/2005/8/layout/hierarchy1"/>
    <dgm:cxn modelId="{63D0A541-05BC-9F49-9AC0-5D6F5AA86325}" type="presParOf" srcId="{9F53413B-6BD9-A841-B510-58B444C120BE}" destId="{E5808EB9-0C8E-CB44-840A-0B0D0A051F77}" srcOrd="1" destOrd="0" presId="urn:microsoft.com/office/officeart/2005/8/layout/hierarchy1"/>
    <dgm:cxn modelId="{327126BD-D4FC-1A4C-B2B0-DF1506015F29}" type="presParOf" srcId="{35F204FE-0608-0F4F-8F75-278B1A1DCC94}" destId="{E7CA6E16-5798-174E-B8A8-11804A7FB29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0FEBC-B6AE-6446-8780-3585C7B5C125}">
      <dsp:nvSpPr>
        <dsp:cNvPr id="0" name=""/>
        <dsp:cNvSpPr/>
      </dsp:nvSpPr>
      <dsp:spPr>
        <a:xfrm>
          <a:off x="590" y="1153957"/>
          <a:ext cx="2073783" cy="13168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2921DC-3225-2740-B225-4C544C76789E}">
      <dsp:nvSpPr>
        <dsp:cNvPr id="0" name=""/>
        <dsp:cNvSpPr/>
      </dsp:nvSpPr>
      <dsp:spPr>
        <a:xfrm>
          <a:off x="231011" y="1372856"/>
          <a:ext cx="2073783" cy="13168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Is the information on </a:t>
          </a:r>
          <a:r>
            <a:rPr lang="en-US" sz="2400" kern="1200" dirty="0" err="1"/>
            <a:t>J</a:t>
          </a:r>
          <a:r>
            <a:rPr lang="en-US" sz="2400" kern="1200" baseline="-25000" dirty="0" err="1"/>
            <a:t>q,g</a:t>
          </a:r>
          <a:r>
            <a:rPr lang="en-US" sz="2400" kern="1200" dirty="0"/>
            <a:t>(t) in DVES data?   </a:t>
          </a:r>
        </a:p>
      </dsp:txBody>
      <dsp:txXfrm>
        <a:off x="269580" y="1411425"/>
        <a:ext cx="1996645" cy="1239714"/>
      </dsp:txXfrm>
    </dsp:sp>
    <dsp:sp modelId="{59F28633-A646-3041-AF29-B5C77AECF677}">
      <dsp:nvSpPr>
        <dsp:cNvPr id="0" name=""/>
        <dsp:cNvSpPr/>
      </dsp:nvSpPr>
      <dsp:spPr>
        <a:xfrm>
          <a:off x="2535215" y="1153957"/>
          <a:ext cx="2073783" cy="13168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08EB9-0C8E-CB44-840A-0B0D0A051F77}">
      <dsp:nvSpPr>
        <dsp:cNvPr id="0" name=""/>
        <dsp:cNvSpPr/>
      </dsp:nvSpPr>
      <dsp:spPr>
        <a:xfrm>
          <a:off x="2765635" y="1372856"/>
          <a:ext cx="2073783" cy="13168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information is in the data?  </a:t>
          </a:r>
        </a:p>
      </dsp:txBody>
      <dsp:txXfrm>
        <a:off x="2804204" y="1411425"/>
        <a:ext cx="1996645" cy="12397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A9D1-A85B-A749-9C8A-7119693D420E}" type="datetimeFigureOut">
              <a:rPr lang="en-US" smtClean="0"/>
              <a:t>10/10/22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9AFE0-6C7E-694E-9CDF-7A5E72FAE9ED}" type="slidenum">
              <a:rPr lang="en-US" smtClean="0"/>
              <a:t>‹#›</a:t>
            </a:fld>
            <a:endParaRPr lang="en-US"/>
          </a:p>
        </p:txBody>
      </p:sp>
    </p:spTree>
    <p:extLst>
      <p:ext uri="{BB962C8B-B14F-4D97-AF65-F5344CB8AC3E}">
        <p14:creationId xmlns:p14="http://schemas.microsoft.com/office/powerpoint/2010/main" val="278066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BM Plex Sans"/>
              </a:rPr>
              <a:t>Through the use of statistical methods, algorithms are trained to make classifications or predictions, and to uncover key insights in data mining projects. These insights subsequently drive decision making within applications and businesses, ideally impacting key growth metrics. As big data continues to expand and grow, the market demand for data scientists will increase. They will be required to help identify the most relevant business questions and the data to answer them.</a:t>
            </a:r>
            <a:endParaRPr lang="en-US" dirty="0"/>
          </a:p>
          <a:p>
            <a:endParaRPr lang="en-US" dirty="0"/>
          </a:p>
        </p:txBody>
      </p:sp>
      <p:sp>
        <p:nvSpPr>
          <p:cNvPr id="4" name="Slide Number Placeholder 3"/>
          <p:cNvSpPr>
            <a:spLocks noGrp="1"/>
          </p:cNvSpPr>
          <p:nvPr>
            <p:ph type="sldNum" sz="quarter" idx="5"/>
          </p:nvPr>
        </p:nvSpPr>
        <p:spPr/>
        <p:txBody>
          <a:bodyPr/>
          <a:lstStyle/>
          <a:p>
            <a:fld id="{6BF9AFE0-6C7E-694E-9CDF-7A5E72FAE9ED}" type="slidenum">
              <a:rPr lang="en-US" smtClean="0"/>
              <a:t>5</a:t>
            </a:fld>
            <a:endParaRPr lang="en-US"/>
          </a:p>
        </p:txBody>
      </p:sp>
    </p:spTree>
    <p:extLst>
      <p:ext uri="{BB962C8B-B14F-4D97-AF65-F5344CB8AC3E}">
        <p14:creationId xmlns:p14="http://schemas.microsoft.com/office/powerpoint/2010/main" val="129171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BM Plex Sans"/>
              </a:rPr>
              <a:t>Through the use of statistical methods, algorithms are trained to make classifications or predictions, and to uncover key insights in data mining projects. These insights subsequently drive decision making within applications and businesses, ideally impacting key growth metrics. As big data continues to expand and grow, the market demand for data scientists will increase. They will be required to help identify the most relevant business questions and the data to answer them.</a:t>
            </a:r>
            <a:endParaRPr lang="en-US" dirty="0"/>
          </a:p>
          <a:p>
            <a:endParaRPr lang="en-US" dirty="0"/>
          </a:p>
        </p:txBody>
      </p:sp>
      <p:sp>
        <p:nvSpPr>
          <p:cNvPr id="4" name="Slide Number Placeholder 3"/>
          <p:cNvSpPr>
            <a:spLocks noGrp="1"/>
          </p:cNvSpPr>
          <p:nvPr>
            <p:ph type="sldNum" sz="quarter" idx="5"/>
          </p:nvPr>
        </p:nvSpPr>
        <p:spPr/>
        <p:txBody>
          <a:bodyPr/>
          <a:lstStyle/>
          <a:p>
            <a:fld id="{6BF9AFE0-6C7E-694E-9CDF-7A5E72FAE9ED}" type="slidenum">
              <a:rPr lang="en-US" smtClean="0"/>
              <a:t>6</a:t>
            </a:fld>
            <a:endParaRPr lang="en-US"/>
          </a:p>
        </p:txBody>
      </p:sp>
    </p:spTree>
    <p:extLst>
      <p:ext uri="{BB962C8B-B14F-4D97-AF65-F5344CB8AC3E}">
        <p14:creationId xmlns:p14="http://schemas.microsoft.com/office/powerpoint/2010/main" val="169091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9AFE0-6C7E-694E-9CDF-7A5E72FAE9ED}" type="slidenum">
              <a:rPr lang="en-US" smtClean="0"/>
              <a:t>7</a:t>
            </a:fld>
            <a:endParaRPr lang="en-US"/>
          </a:p>
        </p:txBody>
      </p:sp>
    </p:spTree>
    <p:extLst>
      <p:ext uri="{BB962C8B-B14F-4D97-AF65-F5344CB8AC3E}">
        <p14:creationId xmlns:p14="http://schemas.microsoft.com/office/powerpoint/2010/main" val="266903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BM Plex Sans"/>
              </a:rPr>
              <a:t>Through the use of statistical methods, algorithms are trained to make classifications or predictions, and to uncover key insights in data mining projects. These insights subsequently drive decision making within applications and businesses, ideally impacting key growth metrics. As big data continues to expand and grow, the market demand for data scientists will increase. They will be required to help identify the most relevant business questions and the data to answer them.</a:t>
            </a:r>
            <a:endParaRPr lang="en-US" dirty="0"/>
          </a:p>
          <a:p>
            <a:endParaRPr lang="en-US" dirty="0"/>
          </a:p>
        </p:txBody>
      </p:sp>
      <p:sp>
        <p:nvSpPr>
          <p:cNvPr id="4" name="Slide Number Placeholder 3"/>
          <p:cNvSpPr>
            <a:spLocks noGrp="1"/>
          </p:cNvSpPr>
          <p:nvPr>
            <p:ph type="sldNum" sz="quarter" idx="5"/>
          </p:nvPr>
        </p:nvSpPr>
        <p:spPr/>
        <p:txBody>
          <a:bodyPr/>
          <a:lstStyle/>
          <a:p>
            <a:fld id="{6BF9AFE0-6C7E-694E-9CDF-7A5E72FAE9ED}" type="slidenum">
              <a:rPr lang="en-US" smtClean="0"/>
              <a:t>8</a:t>
            </a:fld>
            <a:endParaRPr lang="en-US"/>
          </a:p>
        </p:txBody>
      </p:sp>
    </p:spTree>
    <p:extLst>
      <p:ext uri="{BB962C8B-B14F-4D97-AF65-F5344CB8AC3E}">
        <p14:creationId xmlns:p14="http://schemas.microsoft.com/office/powerpoint/2010/main" val="157842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dvOT483a8203"/>
              </a:rPr>
              <a:t>The general goal of ML is to recognize patterns in data, which inform the way unseen problems are treated. </a:t>
            </a:r>
          </a:p>
          <a:p>
            <a:endParaRPr lang="en-US" dirty="0">
              <a:latin typeface="AdvOT483a8203"/>
            </a:endParaRPr>
          </a:p>
          <a:p>
            <a:r>
              <a:rPr lang="en-US" dirty="0"/>
              <a:t>focuses on the use of data and algorithms to imitate the way that humans learn, gradually improving its accuracy</a:t>
            </a:r>
          </a:p>
          <a:p>
            <a:endParaRPr lang="en-US" dirty="0"/>
          </a:p>
        </p:txBody>
      </p:sp>
      <p:sp>
        <p:nvSpPr>
          <p:cNvPr id="4" name="Slide Number Placeholder 3"/>
          <p:cNvSpPr>
            <a:spLocks noGrp="1"/>
          </p:cNvSpPr>
          <p:nvPr>
            <p:ph type="sldNum" sz="quarter" idx="5"/>
          </p:nvPr>
        </p:nvSpPr>
        <p:spPr/>
        <p:txBody>
          <a:bodyPr/>
          <a:lstStyle/>
          <a:p>
            <a:fld id="{6BF9AFE0-6C7E-694E-9CDF-7A5E72FAE9ED}" type="slidenum">
              <a:rPr lang="en-US" smtClean="0"/>
              <a:t>16</a:t>
            </a:fld>
            <a:endParaRPr lang="en-US"/>
          </a:p>
        </p:txBody>
      </p:sp>
    </p:spTree>
    <p:extLst>
      <p:ext uri="{BB962C8B-B14F-4D97-AF65-F5344CB8AC3E}">
        <p14:creationId xmlns:p14="http://schemas.microsoft.com/office/powerpoint/2010/main" val="133938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A8080C-01EE-B440-A7F5-8B713D55F0C8}"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3883753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8080C-01EE-B440-A7F5-8B713D55F0C8}"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9833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8080C-01EE-B440-A7F5-8B713D55F0C8}"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112283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8080C-01EE-B440-A7F5-8B713D55F0C8}"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192059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A8080C-01EE-B440-A7F5-8B713D55F0C8}"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412453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A8080C-01EE-B440-A7F5-8B713D55F0C8}" type="datetimeFigureOut">
              <a:rPr lang="en-US" smtClean="0"/>
              <a:t>10/10/22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372033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A8080C-01EE-B440-A7F5-8B713D55F0C8}" type="datetimeFigureOut">
              <a:rPr lang="en-US" smtClean="0"/>
              <a:t>10/10/22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2506313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A8080C-01EE-B440-A7F5-8B713D55F0C8}" type="datetimeFigureOut">
              <a:rPr lang="en-US" smtClean="0"/>
              <a:t>10/10/22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3203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080C-01EE-B440-A7F5-8B713D55F0C8}" type="datetimeFigureOut">
              <a:rPr lang="en-US" smtClean="0"/>
              <a:t>10/10/22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265360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A8080C-01EE-B440-A7F5-8B713D55F0C8}" type="datetimeFigureOut">
              <a:rPr lang="en-US" smtClean="0"/>
              <a:t>10/10/22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295538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A8080C-01EE-B440-A7F5-8B713D55F0C8}" type="datetimeFigureOut">
              <a:rPr lang="en-US" smtClean="0"/>
              <a:t>10/10/22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13B89-5DEC-1E47-85FE-83D06FA69B6B}" type="slidenum">
              <a:rPr lang="en-US" smtClean="0"/>
              <a:t>‹#›</a:t>
            </a:fld>
            <a:endParaRPr lang="en-US"/>
          </a:p>
        </p:txBody>
      </p:sp>
    </p:spTree>
    <p:extLst>
      <p:ext uri="{BB962C8B-B14F-4D97-AF65-F5344CB8AC3E}">
        <p14:creationId xmlns:p14="http://schemas.microsoft.com/office/powerpoint/2010/main" val="46742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8080C-01EE-B440-A7F5-8B713D55F0C8}" type="datetimeFigureOut">
              <a:rPr lang="en-US" smtClean="0"/>
              <a:t>10/10/22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713B89-5DEC-1E47-85FE-83D06FA69B6B}" type="slidenum">
              <a:rPr lang="en-US" smtClean="0"/>
              <a:t>‹#›</a:t>
            </a:fld>
            <a:endParaRPr lang="en-US"/>
          </a:p>
        </p:txBody>
      </p:sp>
    </p:spTree>
    <p:extLst>
      <p:ext uri="{BB962C8B-B14F-4D97-AF65-F5344CB8AC3E}">
        <p14:creationId xmlns:p14="http://schemas.microsoft.com/office/powerpoint/2010/main" val="41154955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s://arxiv.org/abs/2004.08890" TargetMode="Externa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bstract design with lines and financial symbols">
            <a:extLst>
              <a:ext uri="{FF2B5EF4-FFF2-40B4-BE49-F238E27FC236}">
                <a16:creationId xmlns:a16="http://schemas.microsoft.com/office/drawing/2014/main" id="{B8C3A067-EAF9-5B65-3998-B58C3C185310}"/>
              </a:ext>
            </a:extLst>
          </p:cNvPr>
          <p:cNvPicPr>
            <a:picLocks noChangeAspect="1"/>
          </p:cNvPicPr>
          <p:nvPr/>
        </p:nvPicPr>
        <p:blipFill rotWithShape="1">
          <a:blip r:embed="rId2">
            <a:alphaModFix amt="40000"/>
          </a:blip>
          <a:srcRect l="7741" r="10319"/>
          <a:stretch/>
        </p:blipFill>
        <p:spPr>
          <a:xfrm>
            <a:off x="-340" y="15516"/>
            <a:ext cx="8450297" cy="6857990"/>
          </a:xfrm>
          <a:prstGeom prst="rect">
            <a:avLst/>
          </a:prstGeom>
        </p:spPr>
      </p:pic>
      <p:pic>
        <p:nvPicPr>
          <p:cNvPr id="9" name="Picture 8" descr="quark-structure-of-silicon-atom-nucleus-arscimed.jpg">
            <a:extLst>
              <a:ext uri="{FF2B5EF4-FFF2-40B4-BE49-F238E27FC236}">
                <a16:creationId xmlns:a16="http://schemas.microsoft.com/office/drawing/2014/main" id="{B034C044-1DF4-8E42-A244-88957BEB35AB}"/>
              </a:ext>
            </a:extLst>
          </p:cNvPr>
          <p:cNvPicPr>
            <a:picLocks noChangeAspect="1"/>
          </p:cNvPicPr>
          <p:nvPr/>
        </p:nvPicPr>
        <p:blipFill rotWithShape="1">
          <a:blip r:embed="rId3">
            <a:extLst>
              <a:ext uri="{28A0092B-C50C-407E-A947-70E740481C1C}">
                <a14:useLocalDpi xmlns:a14="http://schemas.microsoft.com/office/drawing/2010/main" val="0"/>
              </a:ext>
            </a:extLst>
          </a:blip>
          <a:srcRect l="3410" r="1306"/>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gradFill>
            <a:gsLst>
              <a:gs pos="0">
                <a:schemeClr val="accent1">
                  <a:tint val="66000"/>
                  <a:satMod val="160000"/>
                  <a:alpha val="67000"/>
                </a:schemeClr>
              </a:gs>
              <a:gs pos="52000">
                <a:schemeClr val="accent1">
                  <a:tint val="44500"/>
                  <a:satMod val="160000"/>
                  <a:lumMod val="79000"/>
                  <a:alpha val="53000"/>
                </a:schemeClr>
              </a:gs>
              <a:gs pos="100000">
                <a:schemeClr val="accent1">
                  <a:tint val="23500"/>
                  <a:satMod val="160000"/>
                </a:schemeClr>
              </a:gs>
            </a:gsLst>
            <a:lin ang="8100000" scaled="1"/>
          </a:gradFill>
        </p:spPr>
      </p:pic>
      <p:sp>
        <p:nvSpPr>
          <p:cNvPr id="2" name="TextBox 1">
            <a:extLst>
              <a:ext uri="{FF2B5EF4-FFF2-40B4-BE49-F238E27FC236}">
                <a16:creationId xmlns:a16="http://schemas.microsoft.com/office/drawing/2014/main" id="{95535BE1-B9F2-F447-A725-DEDF89D6B597}"/>
              </a:ext>
            </a:extLst>
          </p:cNvPr>
          <p:cNvSpPr txBox="1"/>
          <p:nvPr/>
        </p:nvSpPr>
        <p:spPr>
          <a:xfrm>
            <a:off x="643468" y="643467"/>
            <a:ext cx="4620584" cy="4567137"/>
          </a:xfrm>
          <a:prstGeom prst="rect">
            <a:avLst/>
          </a:prstGeom>
        </p:spPr>
        <p:txBody>
          <a:bodyPr vert="horz" lIns="91440" tIns="45720" rIns="91440" bIns="45720" rtlCol="0" anchor="b">
            <a:normAutofit/>
          </a:bodyPr>
          <a:lstStyle/>
          <a:p>
            <a:pPr marL="514350" defTabSz="914400">
              <a:lnSpc>
                <a:spcPct val="90000"/>
              </a:lnSpc>
              <a:spcBef>
                <a:spcPct val="0"/>
              </a:spcBef>
              <a:spcAft>
                <a:spcPts val="600"/>
              </a:spcAft>
            </a:pPr>
            <a:endParaRPr lang="en-US" sz="4400" kern="1200" dirty="0">
              <a:solidFill>
                <a:srgbClr val="FFFFFF"/>
              </a:solidFill>
              <a:latin typeface="+mj-lt"/>
              <a:ea typeface="+mj-ea"/>
              <a:cs typeface="+mj-cs"/>
            </a:endParaRPr>
          </a:p>
          <a:p>
            <a:pPr marL="514350" defTabSz="914400">
              <a:lnSpc>
                <a:spcPct val="90000"/>
              </a:lnSpc>
              <a:spcBef>
                <a:spcPct val="0"/>
              </a:spcBef>
              <a:spcAft>
                <a:spcPts val="600"/>
              </a:spcAft>
            </a:pPr>
            <a:r>
              <a:rPr lang="en-US" sz="4400" kern="1200" dirty="0">
                <a:solidFill>
                  <a:srgbClr val="FFFFFF"/>
                </a:solidFill>
                <a:latin typeface="+mj-lt"/>
                <a:ea typeface="+mj-ea"/>
                <a:cs typeface="+mj-cs"/>
              </a:rPr>
              <a:t>ML for QCD analysis: </a:t>
            </a:r>
          </a:p>
          <a:p>
            <a:pPr marL="514350" defTabSz="914400">
              <a:lnSpc>
                <a:spcPct val="90000"/>
              </a:lnSpc>
              <a:spcBef>
                <a:spcPct val="0"/>
              </a:spcBef>
              <a:spcAft>
                <a:spcPts val="600"/>
              </a:spcAft>
            </a:pPr>
            <a:r>
              <a:rPr lang="en-US" sz="4400" kern="1200" dirty="0">
                <a:solidFill>
                  <a:srgbClr val="FFFFFF"/>
                </a:solidFill>
                <a:latin typeface="+mj-lt"/>
                <a:ea typeface="+mj-ea"/>
                <a:cs typeface="+mj-cs"/>
              </a:rPr>
              <a:t>3D imaging</a:t>
            </a:r>
          </a:p>
          <a:p>
            <a:pPr marL="514350" defTabSz="914400">
              <a:lnSpc>
                <a:spcPct val="90000"/>
              </a:lnSpc>
              <a:spcBef>
                <a:spcPct val="0"/>
              </a:spcBef>
              <a:spcAft>
                <a:spcPts val="600"/>
              </a:spcAft>
            </a:pPr>
            <a:endParaRPr lang="en-US" sz="4400" kern="1200" dirty="0">
              <a:solidFill>
                <a:srgbClr val="FFFFFF"/>
              </a:solidFill>
              <a:latin typeface="+mj-lt"/>
              <a:ea typeface="+mj-ea"/>
              <a:cs typeface="+mj-cs"/>
            </a:endParaRPr>
          </a:p>
          <a:p>
            <a:pPr marL="514350" defTabSz="914400">
              <a:lnSpc>
                <a:spcPct val="90000"/>
              </a:lnSpc>
              <a:spcBef>
                <a:spcPct val="0"/>
              </a:spcBef>
              <a:spcAft>
                <a:spcPts val="600"/>
              </a:spcAft>
            </a:pPr>
            <a:r>
              <a:rPr lang="en-US" sz="4400" kern="1200" dirty="0">
                <a:solidFill>
                  <a:srgbClr val="FFFFFF"/>
                </a:solidFill>
                <a:latin typeface="+mj-lt"/>
                <a:ea typeface="+mj-ea"/>
                <a:cs typeface="+mj-cs"/>
              </a:rPr>
              <a:t>Simonetta Liuti </a:t>
            </a:r>
          </a:p>
        </p:txBody>
      </p:sp>
      <p:pic>
        <p:nvPicPr>
          <p:cNvPr id="24" name="Picture 23">
            <a:extLst>
              <a:ext uri="{FF2B5EF4-FFF2-40B4-BE49-F238E27FC236}">
                <a16:creationId xmlns:a16="http://schemas.microsoft.com/office/drawing/2014/main" id="{1E864620-7325-7A49-8D9F-3595E4764792}"/>
              </a:ext>
            </a:extLst>
          </p:cNvPr>
          <p:cNvPicPr>
            <a:picLocks noChangeAspect="1"/>
          </p:cNvPicPr>
          <p:nvPr/>
        </p:nvPicPr>
        <p:blipFill>
          <a:blip r:embed="rId4"/>
          <a:stretch>
            <a:fillRect/>
          </a:stretch>
        </p:blipFill>
        <p:spPr>
          <a:xfrm>
            <a:off x="10855029" y="0"/>
            <a:ext cx="1270000" cy="1270000"/>
          </a:xfrm>
          <a:prstGeom prst="rect">
            <a:avLst/>
          </a:prstGeom>
          <a:gradFill flip="none" rotWithShape="1">
            <a:gsLst>
              <a:gs pos="0">
                <a:schemeClr val="accent1">
                  <a:tint val="66000"/>
                  <a:satMod val="160000"/>
                </a:schemeClr>
              </a:gs>
              <a:gs pos="52000">
                <a:schemeClr val="accent1">
                  <a:tint val="44500"/>
                  <a:satMod val="160000"/>
                  <a:lumMod val="79000"/>
                  <a:alpha val="53000"/>
                </a:schemeClr>
              </a:gs>
              <a:gs pos="100000">
                <a:schemeClr val="accent1">
                  <a:tint val="23500"/>
                  <a:satMod val="160000"/>
                </a:schemeClr>
              </a:gs>
            </a:gsLst>
            <a:lin ang="8100000" scaled="1"/>
            <a:tileRect/>
          </a:gradFill>
        </p:spPr>
      </p:pic>
      <p:pic>
        <p:nvPicPr>
          <p:cNvPr id="5" name="Picture 4">
            <a:extLst>
              <a:ext uri="{FF2B5EF4-FFF2-40B4-BE49-F238E27FC236}">
                <a16:creationId xmlns:a16="http://schemas.microsoft.com/office/drawing/2014/main" id="{94C987F3-36E3-7F44-8D23-32B863EB2F57}"/>
              </a:ext>
            </a:extLst>
          </p:cNvPr>
          <p:cNvPicPr>
            <a:picLocks noChangeAspect="1"/>
          </p:cNvPicPr>
          <p:nvPr/>
        </p:nvPicPr>
        <p:blipFill>
          <a:blip r:embed="rId5"/>
          <a:stretch>
            <a:fillRect/>
          </a:stretch>
        </p:blipFill>
        <p:spPr>
          <a:xfrm>
            <a:off x="344702" y="5677191"/>
            <a:ext cx="1074683" cy="1074683"/>
          </a:xfrm>
          <a:prstGeom prst="rect">
            <a:avLst/>
          </a:prstGeom>
        </p:spPr>
      </p:pic>
      <p:pic>
        <p:nvPicPr>
          <p:cNvPr id="6" name="Picture 5">
            <a:extLst>
              <a:ext uri="{FF2B5EF4-FFF2-40B4-BE49-F238E27FC236}">
                <a16:creationId xmlns:a16="http://schemas.microsoft.com/office/drawing/2014/main" id="{B93EC188-306D-4E46-97E8-D1148587053A}"/>
              </a:ext>
            </a:extLst>
          </p:cNvPr>
          <p:cNvPicPr>
            <a:picLocks noChangeAspect="1"/>
          </p:cNvPicPr>
          <p:nvPr/>
        </p:nvPicPr>
        <p:blipFill>
          <a:blip r:embed="rId6"/>
          <a:stretch>
            <a:fillRect/>
          </a:stretch>
        </p:blipFill>
        <p:spPr>
          <a:xfrm>
            <a:off x="2859332" y="5827380"/>
            <a:ext cx="2854565" cy="908996"/>
          </a:xfrm>
          <a:prstGeom prst="rect">
            <a:avLst/>
          </a:prstGeom>
        </p:spPr>
      </p:pic>
      <p:pic>
        <p:nvPicPr>
          <p:cNvPr id="10" name="Picture 9">
            <a:extLst>
              <a:ext uri="{FF2B5EF4-FFF2-40B4-BE49-F238E27FC236}">
                <a16:creationId xmlns:a16="http://schemas.microsoft.com/office/drawing/2014/main" id="{53A3FCD1-0BFE-A448-9F38-82401489E49A}"/>
              </a:ext>
            </a:extLst>
          </p:cNvPr>
          <p:cNvPicPr>
            <a:picLocks noChangeAspect="1"/>
          </p:cNvPicPr>
          <p:nvPr/>
        </p:nvPicPr>
        <p:blipFill>
          <a:blip r:embed="rId7"/>
          <a:stretch>
            <a:fillRect/>
          </a:stretch>
        </p:blipFill>
        <p:spPr>
          <a:xfrm>
            <a:off x="1702215" y="5721315"/>
            <a:ext cx="919706" cy="913319"/>
          </a:xfrm>
          <a:prstGeom prst="rect">
            <a:avLst/>
          </a:prstGeom>
        </p:spPr>
      </p:pic>
    </p:spTree>
    <p:extLst>
      <p:ext uri="{BB962C8B-B14F-4D97-AF65-F5344CB8AC3E}">
        <p14:creationId xmlns:p14="http://schemas.microsoft.com/office/powerpoint/2010/main" val="1686075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37DE14-D511-2648-A0D7-F4F213EB8D76}"/>
              </a:ext>
            </a:extLst>
          </p:cNvPr>
          <p:cNvSpPr txBox="1"/>
          <p:nvPr/>
        </p:nvSpPr>
        <p:spPr>
          <a:xfrm>
            <a:off x="6617740" y="802955"/>
            <a:ext cx="4766330"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kern="1200">
                <a:solidFill>
                  <a:schemeClr val="tx2"/>
                </a:solidFill>
                <a:latin typeface="+mj-lt"/>
                <a:ea typeface="+mj-ea"/>
                <a:cs typeface="+mj-cs"/>
              </a:rPr>
              <a:t>Our approach </a:t>
            </a:r>
          </a:p>
        </p:txBody>
      </p:sp>
      <p:grpSp>
        <p:nvGrpSpPr>
          <p:cNvPr id="22" name="Group 21">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23" name="Freeform: Shape 22">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7CFEDD4-2F23-9B46-B7F6-817883030DF5}"/>
              </a:ext>
            </a:extLst>
          </p:cNvPr>
          <p:cNvPicPr>
            <a:picLocks noChangeAspect="1"/>
          </p:cNvPicPr>
          <p:nvPr/>
        </p:nvPicPr>
        <p:blipFill>
          <a:blip r:embed="rId2"/>
          <a:stretch>
            <a:fillRect/>
          </a:stretch>
        </p:blipFill>
        <p:spPr>
          <a:xfrm>
            <a:off x="674437" y="3233958"/>
            <a:ext cx="3785616" cy="719267"/>
          </a:xfrm>
          <a:prstGeom prst="rect">
            <a:avLst/>
          </a:prstGeom>
        </p:spPr>
      </p:pic>
      <p:sp>
        <p:nvSpPr>
          <p:cNvPr id="3" name="Rectangle 2">
            <a:extLst>
              <a:ext uri="{FF2B5EF4-FFF2-40B4-BE49-F238E27FC236}">
                <a16:creationId xmlns:a16="http://schemas.microsoft.com/office/drawing/2014/main" id="{E3D31C34-092D-F941-A435-3CC508B3EF27}"/>
              </a:ext>
            </a:extLst>
          </p:cNvPr>
          <p:cNvSpPr/>
          <p:nvPr/>
        </p:nvSpPr>
        <p:spPr>
          <a:xfrm>
            <a:off x="5785566" y="2058810"/>
            <a:ext cx="6218011" cy="3996235"/>
          </a:xfrm>
          <a:prstGeom prst="rect">
            <a:avLst/>
          </a:prstGeom>
        </p:spPr>
        <p:txBody>
          <a:bodyPr vert="horz" lIns="91440" tIns="45720" rIns="91440" bIns="45720" rtlCol="0" anchor="t">
            <a:noAutofit/>
          </a:bodyPr>
          <a:lstStyle/>
          <a:p>
            <a:pPr marL="457200" indent="-342900" defTabSz="914400">
              <a:lnSpc>
                <a:spcPct val="90000"/>
              </a:lnSpc>
              <a:spcAft>
                <a:spcPts val="600"/>
              </a:spcAft>
              <a:buFont typeface="+mj-lt"/>
              <a:buAutoNum type="arabicPeriod"/>
            </a:pPr>
            <a:r>
              <a:rPr lang="en-US" sz="2000" dirty="0">
                <a:solidFill>
                  <a:schemeClr val="tx2"/>
                </a:solidFill>
              </a:rPr>
              <a:t>Precursor: can ML model the cross section?                 </a:t>
            </a:r>
            <a:r>
              <a:rPr lang="en-US" sz="2000" dirty="0">
                <a:solidFill>
                  <a:srgbClr val="FFFF00"/>
                </a:solidFill>
              </a:rPr>
              <a:t>J. </a:t>
            </a:r>
            <a:r>
              <a:rPr lang="en-US" dirty="0">
                <a:solidFill>
                  <a:srgbClr val="FFFF00"/>
                </a:solidFill>
              </a:rPr>
              <a:t>Grigsby, B. </a:t>
            </a:r>
            <a:r>
              <a:rPr lang="en-US" dirty="0" err="1">
                <a:solidFill>
                  <a:srgbClr val="FFFF00"/>
                </a:solidFill>
              </a:rPr>
              <a:t>Kriesten</a:t>
            </a:r>
            <a:r>
              <a:rPr lang="en-US" dirty="0">
                <a:solidFill>
                  <a:srgbClr val="FFFF00"/>
                </a:solidFill>
              </a:rPr>
              <a:t> </a:t>
            </a:r>
            <a:r>
              <a:rPr lang="en-US" i="1" dirty="0">
                <a:solidFill>
                  <a:srgbClr val="FFFF00"/>
                </a:solidFill>
              </a:rPr>
              <a:t>et al. </a:t>
            </a:r>
            <a:r>
              <a:rPr lang="en-US" dirty="0">
                <a:solidFill>
                  <a:srgbClr val="FFFF00"/>
                </a:solidFill>
              </a:rPr>
              <a:t>Phys. Rev. D104 (2021)</a:t>
            </a:r>
          </a:p>
          <a:p>
            <a:pPr marL="457200" indent="-342900" defTabSz="914400">
              <a:lnSpc>
                <a:spcPct val="90000"/>
              </a:lnSpc>
              <a:spcAft>
                <a:spcPts val="600"/>
              </a:spcAft>
              <a:buFont typeface="+mj-lt"/>
              <a:buAutoNum type="arabicPeriod"/>
            </a:pPr>
            <a:endParaRPr lang="en-US" sz="2000" dirty="0">
              <a:solidFill>
                <a:srgbClr val="FFFF00"/>
              </a:solidFill>
            </a:endParaRPr>
          </a:p>
          <a:p>
            <a:pPr marL="457200" indent="-342900" defTabSz="914400">
              <a:lnSpc>
                <a:spcPct val="90000"/>
              </a:lnSpc>
              <a:spcAft>
                <a:spcPts val="600"/>
              </a:spcAft>
              <a:buFont typeface="+mj-lt"/>
              <a:buAutoNum type="arabicPeriod"/>
            </a:pPr>
            <a:r>
              <a:rPr lang="en-US" sz="2000" dirty="0">
                <a:solidFill>
                  <a:schemeClr val="tx2"/>
                </a:solidFill>
              </a:rPr>
              <a:t>Introduce ML models with architectures that reflect</a:t>
            </a:r>
            <a:br>
              <a:rPr lang="en-US" sz="2000" dirty="0">
                <a:solidFill>
                  <a:schemeClr val="tx2"/>
                </a:solidFill>
              </a:rPr>
            </a:br>
            <a:r>
              <a:rPr lang="en-US" sz="2000" dirty="0">
                <a:solidFill>
                  <a:schemeClr val="tx2"/>
                </a:solidFill>
              </a:rPr>
              <a:t>physics constraints from the theory : </a:t>
            </a:r>
            <a:r>
              <a:rPr lang="en-US" sz="2000" dirty="0" err="1">
                <a:solidFill>
                  <a:schemeClr val="tx2"/>
                </a:solidFill>
              </a:rPr>
              <a:t>i</a:t>
            </a:r>
            <a:r>
              <a:rPr lang="en-US" sz="2000" dirty="0">
                <a:solidFill>
                  <a:schemeClr val="tx2"/>
                </a:solidFill>
              </a:rPr>
              <a:t>) less modeling error; ii) reduced demand</a:t>
            </a:r>
            <a:br>
              <a:rPr lang="en-US" sz="2000" dirty="0">
                <a:solidFill>
                  <a:schemeClr val="tx2"/>
                </a:solidFill>
              </a:rPr>
            </a:br>
            <a:r>
              <a:rPr lang="en-US" sz="2000" dirty="0">
                <a:solidFill>
                  <a:schemeClr val="tx2"/>
                </a:solidFill>
              </a:rPr>
              <a:t>on data points; iii) faster training; iv) improved generalization.</a:t>
            </a:r>
          </a:p>
          <a:p>
            <a:pPr marL="457200" indent="-342900" defTabSz="914400">
              <a:lnSpc>
                <a:spcPct val="90000"/>
              </a:lnSpc>
              <a:spcAft>
                <a:spcPts val="600"/>
              </a:spcAft>
              <a:buFont typeface="+mj-lt"/>
              <a:buAutoNum type="arabicPeriod"/>
            </a:pPr>
            <a:endParaRPr lang="en-US" sz="2000" dirty="0">
              <a:solidFill>
                <a:schemeClr val="tx2"/>
              </a:solidFill>
            </a:endParaRPr>
          </a:p>
        </p:txBody>
      </p:sp>
    </p:spTree>
    <p:extLst>
      <p:ext uri="{BB962C8B-B14F-4D97-AF65-F5344CB8AC3E}">
        <p14:creationId xmlns:p14="http://schemas.microsoft.com/office/powerpoint/2010/main" val="1034905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37DE14-D511-2648-A0D7-F4F213EB8D76}"/>
              </a:ext>
            </a:extLst>
          </p:cNvPr>
          <p:cNvSpPr txBox="1"/>
          <p:nvPr/>
        </p:nvSpPr>
        <p:spPr>
          <a:xfrm>
            <a:off x="5187140" y="-3322"/>
            <a:ext cx="7730836" cy="1454051"/>
          </a:xfrm>
          <a:prstGeom prst="rect">
            <a:avLst/>
          </a:prstGeom>
        </p:spPr>
        <p:txBody>
          <a:bodyPr vert="horz" lIns="91440" tIns="45720" rIns="91440" bIns="45720" rtlCol="0" anchor="ctr">
            <a:normAutofit/>
          </a:bodyPr>
          <a:lstStyle/>
          <a:p>
            <a:pPr marL="114300" defTabSz="914400">
              <a:lnSpc>
                <a:spcPct val="90000"/>
              </a:lnSpc>
              <a:spcAft>
                <a:spcPts val="600"/>
              </a:spcAft>
            </a:pPr>
            <a:r>
              <a:rPr lang="en-US" sz="2800" dirty="0">
                <a:solidFill>
                  <a:schemeClr val="tx2"/>
                </a:solidFill>
              </a:rPr>
              <a:t>Precursor: can ML model the cross section?                 </a:t>
            </a:r>
          </a:p>
          <a:p>
            <a:pPr marL="114300" defTabSz="914400">
              <a:lnSpc>
                <a:spcPct val="90000"/>
              </a:lnSpc>
              <a:spcAft>
                <a:spcPts val="600"/>
              </a:spcAft>
            </a:pPr>
            <a:r>
              <a:rPr lang="en-US" sz="1900" dirty="0">
                <a:solidFill>
                  <a:srgbClr val="FFFF00"/>
                </a:solidFill>
              </a:rPr>
              <a:t>J. Grigsby, B. </a:t>
            </a:r>
            <a:r>
              <a:rPr lang="en-US" sz="1900" dirty="0" err="1">
                <a:solidFill>
                  <a:srgbClr val="FFFF00"/>
                </a:solidFill>
              </a:rPr>
              <a:t>Kriesten</a:t>
            </a:r>
            <a:r>
              <a:rPr lang="en-US" sz="1900" dirty="0">
                <a:solidFill>
                  <a:srgbClr val="FFFF00"/>
                </a:solidFill>
              </a:rPr>
              <a:t> </a:t>
            </a:r>
            <a:r>
              <a:rPr lang="en-US" sz="1900" i="1" dirty="0">
                <a:solidFill>
                  <a:srgbClr val="FFFF00"/>
                </a:solidFill>
              </a:rPr>
              <a:t>et al. </a:t>
            </a:r>
            <a:r>
              <a:rPr lang="en-US" sz="1900" dirty="0">
                <a:solidFill>
                  <a:srgbClr val="FFFF00"/>
                </a:solidFill>
              </a:rPr>
              <a:t>Phys. Rev. D104 (2021)</a:t>
            </a:r>
          </a:p>
        </p:txBody>
      </p:sp>
      <p:grpSp>
        <p:nvGrpSpPr>
          <p:cNvPr id="22" name="Group 21">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23" name="Freeform: Shape 22">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7CFEDD4-2F23-9B46-B7F6-817883030DF5}"/>
              </a:ext>
            </a:extLst>
          </p:cNvPr>
          <p:cNvPicPr>
            <a:picLocks noChangeAspect="1"/>
          </p:cNvPicPr>
          <p:nvPr/>
        </p:nvPicPr>
        <p:blipFill>
          <a:blip r:embed="rId2"/>
          <a:stretch>
            <a:fillRect/>
          </a:stretch>
        </p:blipFill>
        <p:spPr>
          <a:xfrm>
            <a:off x="914399" y="2877357"/>
            <a:ext cx="3362773" cy="638927"/>
          </a:xfrm>
          <a:prstGeom prst="rect">
            <a:avLst/>
          </a:prstGeom>
        </p:spPr>
      </p:pic>
      <p:pic>
        <p:nvPicPr>
          <p:cNvPr id="5" name="Picture 4">
            <a:extLst>
              <a:ext uri="{FF2B5EF4-FFF2-40B4-BE49-F238E27FC236}">
                <a16:creationId xmlns:a16="http://schemas.microsoft.com/office/drawing/2014/main" id="{703E942A-763F-664F-BD52-8EBB82141D28}"/>
              </a:ext>
            </a:extLst>
          </p:cNvPr>
          <p:cNvPicPr>
            <a:picLocks noChangeAspect="1"/>
          </p:cNvPicPr>
          <p:nvPr/>
        </p:nvPicPr>
        <p:blipFill>
          <a:blip r:embed="rId3"/>
          <a:stretch>
            <a:fillRect/>
          </a:stretch>
        </p:blipFill>
        <p:spPr>
          <a:xfrm>
            <a:off x="2593574" y="5192620"/>
            <a:ext cx="8952968" cy="1502452"/>
          </a:xfrm>
          <a:prstGeom prst="rect">
            <a:avLst/>
          </a:prstGeom>
        </p:spPr>
      </p:pic>
      <p:pic>
        <p:nvPicPr>
          <p:cNvPr id="6" name="Picture 5">
            <a:extLst>
              <a:ext uri="{FF2B5EF4-FFF2-40B4-BE49-F238E27FC236}">
                <a16:creationId xmlns:a16="http://schemas.microsoft.com/office/drawing/2014/main" id="{C66EC16E-4A41-584C-B990-9030CBADA943}"/>
              </a:ext>
            </a:extLst>
          </p:cNvPr>
          <p:cNvPicPr>
            <a:picLocks noChangeAspect="1"/>
          </p:cNvPicPr>
          <p:nvPr/>
        </p:nvPicPr>
        <p:blipFill>
          <a:blip r:embed="rId4"/>
          <a:stretch>
            <a:fillRect/>
          </a:stretch>
        </p:blipFill>
        <p:spPr>
          <a:xfrm>
            <a:off x="5702531" y="1172484"/>
            <a:ext cx="2347561" cy="4003142"/>
          </a:xfrm>
          <a:prstGeom prst="rect">
            <a:avLst/>
          </a:prstGeom>
        </p:spPr>
      </p:pic>
      <p:sp>
        <p:nvSpPr>
          <p:cNvPr id="7" name="TextBox 6">
            <a:extLst>
              <a:ext uri="{FF2B5EF4-FFF2-40B4-BE49-F238E27FC236}">
                <a16:creationId xmlns:a16="http://schemas.microsoft.com/office/drawing/2014/main" id="{7AB61847-09D5-6848-8286-9AA57FC2FD45}"/>
              </a:ext>
            </a:extLst>
          </p:cNvPr>
          <p:cNvSpPr txBox="1"/>
          <p:nvPr/>
        </p:nvSpPr>
        <p:spPr>
          <a:xfrm>
            <a:off x="771784" y="5213987"/>
            <a:ext cx="2402272" cy="646331"/>
          </a:xfrm>
          <a:prstGeom prst="rect">
            <a:avLst/>
          </a:prstGeom>
          <a:noFill/>
        </p:spPr>
        <p:txBody>
          <a:bodyPr wrap="square" rtlCol="0">
            <a:spAutoFit/>
          </a:bodyPr>
          <a:lstStyle/>
          <a:p>
            <a:r>
              <a:rPr lang="en-US" dirty="0"/>
              <a:t>Comparison with baseline models</a:t>
            </a:r>
          </a:p>
        </p:txBody>
      </p:sp>
    </p:spTree>
    <p:extLst>
      <p:ext uri="{BB962C8B-B14F-4D97-AF65-F5344CB8AC3E}">
        <p14:creationId xmlns:p14="http://schemas.microsoft.com/office/powerpoint/2010/main" val="232205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37DE14-D511-2648-A0D7-F4F213EB8D76}"/>
              </a:ext>
            </a:extLst>
          </p:cNvPr>
          <p:cNvSpPr txBox="1"/>
          <p:nvPr/>
        </p:nvSpPr>
        <p:spPr>
          <a:xfrm>
            <a:off x="4885271" y="184771"/>
            <a:ext cx="8877993"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100" dirty="0">
                <a:solidFill>
                  <a:schemeClr val="tx2"/>
                </a:solidFill>
              </a:rPr>
              <a:t>Physics informed ML models</a:t>
            </a:r>
          </a:p>
          <a:p>
            <a:pPr defTabSz="914400">
              <a:lnSpc>
                <a:spcPct val="90000"/>
              </a:lnSpc>
              <a:spcAft>
                <a:spcPts val="600"/>
              </a:spcAft>
            </a:pPr>
            <a:r>
              <a:rPr lang="en-US" sz="2000" dirty="0">
                <a:solidFill>
                  <a:srgbClr val="FFFF00"/>
                </a:solidFill>
              </a:rPr>
              <a:t>M. </a:t>
            </a:r>
            <a:r>
              <a:rPr lang="en-US" sz="2000" dirty="0" err="1">
                <a:solidFill>
                  <a:srgbClr val="FFFF00"/>
                </a:solidFill>
              </a:rPr>
              <a:t>Almaeen</a:t>
            </a:r>
            <a:r>
              <a:rPr lang="en-US" sz="2000" dirty="0">
                <a:solidFill>
                  <a:srgbClr val="FFFF00"/>
                </a:solidFill>
              </a:rPr>
              <a:t> et al. [arXiv:2207.10766 [hep-</a:t>
            </a:r>
            <a:r>
              <a:rPr lang="en-US" sz="2000" dirty="0" err="1">
                <a:solidFill>
                  <a:srgbClr val="FFFF00"/>
                </a:solidFill>
              </a:rPr>
              <a:t>ph</a:t>
            </a:r>
            <a:r>
              <a:rPr lang="en-US" sz="2000" dirty="0">
                <a:solidFill>
                  <a:srgbClr val="FFFF00"/>
                </a:solidFill>
              </a:rPr>
              <a:t>]].   </a:t>
            </a:r>
          </a:p>
          <a:p>
            <a:pPr defTabSz="914400">
              <a:lnSpc>
                <a:spcPct val="90000"/>
              </a:lnSpc>
              <a:spcBef>
                <a:spcPct val="0"/>
              </a:spcBef>
              <a:spcAft>
                <a:spcPts val="600"/>
              </a:spcAft>
            </a:pPr>
            <a:endParaRPr lang="en-US" sz="3600" kern="1200" dirty="0">
              <a:solidFill>
                <a:schemeClr val="tx2"/>
              </a:solidFill>
              <a:latin typeface="+mj-lt"/>
              <a:ea typeface="+mj-ea"/>
              <a:cs typeface="+mj-cs"/>
            </a:endParaRPr>
          </a:p>
        </p:txBody>
      </p:sp>
      <p:grpSp>
        <p:nvGrpSpPr>
          <p:cNvPr id="22" name="Group 21">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23" name="Freeform: Shape 22">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8A891940-2CED-1B41-A37C-3381A8A27634}"/>
              </a:ext>
            </a:extLst>
          </p:cNvPr>
          <p:cNvPicPr>
            <a:picLocks noChangeAspect="1"/>
          </p:cNvPicPr>
          <p:nvPr/>
        </p:nvPicPr>
        <p:blipFill>
          <a:blip r:embed="rId2"/>
          <a:stretch>
            <a:fillRect/>
          </a:stretch>
        </p:blipFill>
        <p:spPr>
          <a:xfrm>
            <a:off x="723580" y="2833956"/>
            <a:ext cx="2606977" cy="3654423"/>
          </a:xfrm>
          <a:prstGeom prst="rect">
            <a:avLst/>
          </a:prstGeom>
        </p:spPr>
      </p:pic>
      <p:pic>
        <p:nvPicPr>
          <p:cNvPr id="7" name="Picture 6">
            <a:extLst>
              <a:ext uri="{FF2B5EF4-FFF2-40B4-BE49-F238E27FC236}">
                <a16:creationId xmlns:a16="http://schemas.microsoft.com/office/drawing/2014/main" id="{611DC6A6-8A04-7D41-A61A-07AB601B5F7F}"/>
              </a:ext>
            </a:extLst>
          </p:cNvPr>
          <p:cNvPicPr>
            <a:picLocks noChangeAspect="1"/>
          </p:cNvPicPr>
          <p:nvPr/>
        </p:nvPicPr>
        <p:blipFill>
          <a:blip r:embed="rId3"/>
          <a:stretch>
            <a:fillRect/>
          </a:stretch>
        </p:blipFill>
        <p:spPr>
          <a:xfrm>
            <a:off x="956114" y="184771"/>
            <a:ext cx="3376053" cy="1147330"/>
          </a:xfrm>
          <a:prstGeom prst="rect">
            <a:avLst/>
          </a:prstGeom>
        </p:spPr>
      </p:pic>
      <p:pic>
        <p:nvPicPr>
          <p:cNvPr id="8" name="Picture 7">
            <a:extLst>
              <a:ext uri="{FF2B5EF4-FFF2-40B4-BE49-F238E27FC236}">
                <a16:creationId xmlns:a16="http://schemas.microsoft.com/office/drawing/2014/main" id="{F9956B66-C960-FF40-8207-AA25CBC77501}"/>
              </a:ext>
            </a:extLst>
          </p:cNvPr>
          <p:cNvPicPr>
            <a:picLocks noChangeAspect="1"/>
          </p:cNvPicPr>
          <p:nvPr/>
        </p:nvPicPr>
        <p:blipFill>
          <a:blip r:embed="rId4"/>
          <a:stretch>
            <a:fillRect/>
          </a:stretch>
        </p:blipFill>
        <p:spPr>
          <a:xfrm>
            <a:off x="4471607" y="3596779"/>
            <a:ext cx="2863850" cy="2159000"/>
          </a:xfrm>
          <a:prstGeom prst="rect">
            <a:avLst/>
          </a:prstGeom>
        </p:spPr>
      </p:pic>
      <p:sp>
        <p:nvSpPr>
          <p:cNvPr id="9" name="TextBox 8">
            <a:extLst>
              <a:ext uri="{FF2B5EF4-FFF2-40B4-BE49-F238E27FC236}">
                <a16:creationId xmlns:a16="http://schemas.microsoft.com/office/drawing/2014/main" id="{04415ADE-2A1F-E64F-B083-13001EEEABD9}"/>
              </a:ext>
            </a:extLst>
          </p:cNvPr>
          <p:cNvSpPr txBox="1"/>
          <p:nvPr/>
        </p:nvSpPr>
        <p:spPr>
          <a:xfrm>
            <a:off x="8261931" y="2316898"/>
            <a:ext cx="3196452" cy="369332"/>
          </a:xfrm>
          <a:prstGeom prst="rect">
            <a:avLst/>
          </a:prstGeom>
          <a:noFill/>
        </p:spPr>
        <p:txBody>
          <a:bodyPr wrap="square" rtlCol="0">
            <a:spAutoFit/>
          </a:bodyPr>
          <a:lstStyle/>
          <a:p>
            <a:r>
              <a:rPr lang="en-US" dirty="0"/>
              <a:t>Observables extraction</a:t>
            </a:r>
          </a:p>
        </p:txBody>
      </p:sp>
      <p:sp>
        <p:nvSpPr>
          <p:cNvPr id="16" name="TextBox 15">
            <a:extLst>
              <a:ext uri="{FF2B5EF4-FFF2-40B4-BE49-F238E27FC236}">
                <a16:creationId xmlns:a16="http://schemas.microsoft.com/office/drawing/2014/main" id="{F92B9F9B-3DBF-3742-BFE7-E2B551475003}"/>
              </a:ext>
            </a:extLst>
          </p:cNvPr>
          <p:cNvSpPr txBox="1"/>
          <p:nvPr/>
        </p:nvSpPr>
        <p:spPr>
          <a:xfrm>
            <a:off x="429890" y="2316898"/>
            <a:ext cx="3376052" cy="369332"/>
          </a:xfrm>
          <a:prstGeom prst="rect">
            <a:avLst/>
          </a:prstGeom>
          <a:noFill/>
        </p:spPr>
        <p:txBody>
          <a:bodyPr wrap="none" rtlCol="0">
            <a:spAutoFit/>
          </a:bodyPr>
          <a:lstStyle/>
          <a:p>
            <a:r>
              <a:rPr lang="en-US" dirty="0"/>
              <a:t>Including symmetries from theory</a:t>
            </a:r>
          </a:p>
        </p:txBody>
      </p:sp>
      <p:pic>
        <p:nvPicPr>
          <p:cNvPr id="11" name="Picture 10">
            <a:extLst>
              <a:ext uri="{FF2B5EF4-FFF2-40B4-BE49-F238E27FC236}">
                <a16:creationId xmlns:a16="http://schemas.microsoft.com/office/drawing/2014/main" id="{BDDBE426-B440-E442-BACF-0E37D6B239EA}"/>
              </a:ext>
            </a:extLst>
          </p:cNvPr>
          <p:cNvPicPr>
            <a:picLocks noChangeAspect="1"/>
          </p:cNvPicPr>
          <p:nvPr/>
        </p:nvPicPr>
        <p:blipFill>
          <a:blip r:embed="rId5"/>
          <a:stretch>
            <a:fillRect/>
          </a:stretch>
        </p:blipFill>
        <p:spPr>
          <a:xfrm>
            <a:off x="8170680" y="3584386"/>
            <a:ext cx="3523911" cy="2642934"/>
          </a:xfrm>
          <a:prstGeom prst="rect">
            <a:avLst/>
          </a:prstGeom>
        </p:spPr>
      </p:pic>
      <p:sp>
        <p:nvSpPr>
          <p:cNvPr id="19" name="TextBox 18">
            <a:extLst>
              <a:ext uri="{FF2B5EF4-FFF2-40B4-BE49-F238E27FC236}">
                <a16:creationId xmlns:a16="http://schemas.microsoft.com/office/drawing/2014/main" id="{0509D11F-FCE8-764C-B28B-8E0A4CD76A31}"/>
              </a:ext>
            </a:extLst>
          </p:cNvPr>
          <p:cNvSpPr txBox="1"/>
          <p:nvPr/>
        </p:nvSpPr>
        <p:spPr>
          <a:xfrm>
            <a:off x="4332167" y="2274650"/>
            <a:ext cx="3196452" cy="646331"/>
          </a:xfrm>
          <a:prstGeom prst="rect">
            <a:avLst/>
          </a:prstGeom>
          <a:noFill/>
        </p:spPr>
        <p:txBody>
          <a:bodyPr wrap="square" rtlCol="0">
            <a:spAutoFit/>
          </a:bodyPr>
          <a:lstStyle/>
          <a:p>
            <a:r>
              <a:rPr lang="en-US" dirty="0"/>
              <a:t>Data augmentation from physical x-sec error</a:t>
            </a:r>
          </a:p>
        </p:txBody>
      </p:sp>
    </p:spTree>
    <p:extLst>
      <p:ext uri="{BB962C8B-B14F-4D97-AF65-F5344CB8AC3E}">
        <p14:creationId xmlns:p14="http://schemas.microsoft.com/office/powerpoint/2010/main" val="135337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37DE14-D511-2648-A0D7-F4F213EB8D76}"/>
              </a:ext>
            </a:extLst>
          </p:cNvPr>
          <p:cNvSpPr txBox="1"/>
          <p:nvPr/>
        </p:nvSpPr>
        <p:spPr>
          <a:xfrm>
            <a:off x="388797" y="879074"/>
            <a:ext cx="7730836" cy="1454051"/>
          </a:xfrm>
          <a:prstGeom prst="rect">
            <a:avLst/>
          </a:prstGeom>
        </p:spPr>
        <p:txBody>
          <a:bodyPr vert="horz" lIns="91440" tIns="45720" rIns="91440" bIns="45720" rtlCol="0" anchor="ctr">
            <a:noAutofit/>
          </a:bodyPr>
          <a:lstStyle/>
          <a:p>
            <a:pPr marL="114300" defTabSz="914400">
              <a:lnSpc>
                <a:spcPct val="90000"/>
              </a:lnSpc>
              <a:spcAft>
                <a:spcPts val="600"/>
              </a:spcAft>
            </a:pPr>
            <a:r>
              <a:rPr lang="en-US" sz="2400" u="sng" dirty="0">
                <a:solidFill>
                  <a:srgbClr val="FFFF00"/>
                </a:solidFill>
              </a:rPr>
              <a:t>Future </a:t>
            </a:r>
          </a:p>
          <a:p>
            <a:pPr marL="628650" indent="-514350" defTabSz="914400">
              <a:lnSpc>
                <a:spcPct val="90000"/>
              </a:lnSpc>
              <a:spcAft>
                <a:spcPts val="600"/>
              </a:spcAft>
              <a:buFont typeface="+mj-lt"/>
              <a:buAutoNum type="arabicPeriod"/>
            </a:pPr>
            <a:r>
              <a:rPr lang="en-US" sz="2400" dirty="0">
                <a:solidFill>
                  <a:schemeClr val="tx2"/>
                </a:solidFill>
              </a:rPr>
              <a:t>VAIM</a:t>
            </a:r>
            <a:endParaRPr lang="en-US" sz="2400" u="sng" dirty="0">
              <a:solidFill>
                <a:schemeClr val="tx2"/>
              </a:solidFill>
            </a:endParaRPr>
          </a:p>
          <a:p>
            <a:pPr marL="628650" indent="-514350" defTabSz="914400">
              <a:lnSpc>
                <a:spcPct val="90000"/>
              </a:lnSpc>
              <a:spcAft>
                <a:spcPts val="600"/>
              </a:spcAft>
              <a:buFont typeface="+mj-lt"/>
              <a:buAutoNum type="arabicPeriod"/>
            </a:pPr>
            <a:r>
              <a:rPr lang="en-US" sz="2400" dirty="0">
                <a:solidFill>
                  <a:schemeClr val="tx2"/>
                </a:solidFill>
              </a:rPr>
              <a:t>Including Lattice QCD constraints</a:t>
            </a:r>
          </a:p>
          <a:p>
            <a:pPr marL="628650" indent="-514350" defTabSz="914400">
              <a:lnSpc>
                <a:spcPct val="90000"/>
              </a:lnSpc>
              <a:spcAft>
                <a:spcPts val="600"/>
              </a:spcAft>
              <a:buFont typeface="+mj-lt"/>
              <a:buAutoNum type="arabicPeriod"/>
            </a:pPr>
            <a:r>
              <a:rPr lang="en-US" sz="2400" dirty="0">
                <a:solidFill>
                  <a:schemeClr val="tx2"/>
                </a:solidFill>
              </a:rPr>
              <a:t>Reinforcement Learning </a:t>
            </a:r>
          </a:p>
          <a:p>
            <a:pPr marL="628650" indent="-514350" defTabSz="914400">
              <a:lnSpc>
                <a:spcPct val="90000"/>
              </a:lnSpc>
              <a:spcAft>
                <a:spcPts val="600"/>
              </a:spcAft>
              <a:buFont typeface="+mj-lt"/>
              <a:buAutoNum type="arabicPeriod"/>
            </a:pPr>
            <a:r>
              <a:rPr lang="en-US" sz="2400" dirty="0">
                <a:solidFill>
                  <a:schemeClr val="tx2"/>
                </a:solidFill>
              </a:rPr>
              <a:t>Uncertainty Quantification</a:t>
            </a:r>
          </a:p>
          <a:p>
            <a:pPr marL="114300" defTabSz="914400">
              <a:lnSpc>
                <a:spcPct val="90000"/>
              </a:lnSpc>
              <a:spcAft>
                <a:spcPts val="600"/>
              </a:spcAft>
            </a:pPr>
            <a:r>
              <a:rPr lang="en-US" sz="2400" dirty="0">
                <a:solidFill>
                  <a:schemeClr val="tx2"/>
                </a:solidFill>
              </a:rPr>
              <a:t>                </a:t>
            </a:r>
          </a:p>
        </p:txBody>
      </p:sp>
      <p:grpSp>
        <p:nvGrpSpPr>
          <p:cNvPr id="22" name="Group 21">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23" name="Freeform: Shape 22">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3F71004A-14AD-1645-A34A-12AB94FF7790}"/>
              </a:ext>
            </a:extLst>
          </p:cNvPr>
          <p:cNvPicPr>
            <a:picLocks noChangeAspect="1"/>
          </p:cNvPicPr>
          <p:nvPr/>
        </p:nvPicPr>
        <p:blipFill>
          <a:blip r:embed="rId2"/>
          <a:stretch>
            <a:fillRect/>
          </a:stretch>
        </p:blipFill>
        <p:spPr>
          <a:xfrm>
            <a:off x="9024655" y="271353"/>
            <a:ext cx="2917467" cy="2032093"/>
          </a:xfrm>
          <a:prstGeom prst="rect">
            <a:avLst/>
          </a:prstGeom>
        </p:spPr>
      </p:pic>
      <p:sp>
        <p:nvSpPr>
          <p:cNvPr id="9" name="TextBox 8">
            <a:extLst>
              <a:ext uri="{FF2B5EF4-FFF2-40B4-BE49-F238E27FC236}">
                <a16:creationId xmlns:a16="http://schemas.microsoft.com/office/drawing/2014/main" id="{1709B1E5-EF36-1146-ACE6-8F20C22F0763}"/>
              </a:ext>
            </a:extLst>
          </p:cNvPr>
          <p:cNvSpPr txBox="1"/>
          <p:nvPr/>
        </p:nvSpPr>
        <p:spPr>
          <a:xfrm>
            <a:off x="10607120" y="2273758"/>
            <a:ext cx="1326004" cy="369332"/>
          </a:xfrm>
          <a:prstGeom prst="rect">
            <a:avLst/>
          </a:prstGeom>
          <a:noFill/>
        </p:spPr>
        <p:txBody>
          <a:bodyPr wrap="none" rtlCol="0">
            <a:spAutoFit/>
          </a:bodyPr>
          <a:lstStyle/>
          <a:p>
            <a:r>
              <a:rPr lang="en-US" dirty="0"/>
              <a:t>M. </a:t>
            </a:r>
            <a:r>
              <a:rPr lang="en-US" dirty="0" err="1"/>
              <a:t>Almaeen</a:t>
            </a:r>
            <a:endParaRPr lang="en-US" dirty="0"/>
          </a:p>
        </p:txBody>
      </p:sp>
      <p:pic>
        <p:nvPicPr>
          <p:cNvPr id="11" name="Picture 10">
            <a:extLst>
              <a:ext uri="{FF2B5EF4-FFF2-40B4-BE49-F238E27FC236}">
                <a16:creationId xmlns:a16="http://schemas.microsoft.com/office/drawing/2014/main" id="{8365CB04-BF92-204D-B5E7-9541EBB4BEA2}"/>
              </a:ext>
            </a:extLst>
          </p:cNvPr>
          <p:cNvPicPr>
            <a:picLocks noChangeAspect="1"/>
          </p:cNvPicPr>
          <p:nvPr/>
        </p:nvPicPr>
        <p:blipFill>
          <a:blip r:embed="rId3"/>
          <a:stretch>
            <a:fillRect/>
          </a:stretch>
        </p:blipFill>
        <p:spPr>
          <a:xfrm>
            <a:off x="2960593" y="2643090"/>
            <a:ext cx="6470984" cy="3629781"/>
          </a:xfrm>
          <a:prstGeom prst="rect">
            <a:avLst/>
          </a:prstGeom>
        </p:spPr>
      </p:pic>
      <p:sp>
        <p:nvSpPr>
          <p:cNvPr id="14" name="Rectangle 13">
            <a:extLst>
              <a:ext uri="{FF2B5EF4-FFF2-40B4-BE49-F238E27FC236}">
                <a16:creationId xmlns:a16="http://schemas.microsoft.com/office/drawing/2014/main" id="{027FB23A-AEBF-4D46-95DD-508882FF29A8}"/>
              </a:ext>
            </a:extLst>
          </p:cNvPr>
          <p:cNvSpPr/>
          <p:nvPr/>
        </p:nvSpPr>
        <p:spPr>
          <a:xfrm rot="19742948">
            <a:off x="4039611" y="3946338"/>
            <a:ext cx="3676063" cy="923378"/>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Preliminary</a:t>
            </a:r>
          </a:p>
        </p:txBody>
      </p:sp>
      <p:sp>
        <p:nvSpPr>
          <p:cNvPr id="15" name="TextBox 14">
            <a:extLst>
              <a:ext uri="{FF2B5EF4-FFF2-40B4-BE49-F238E27FC236}">
                <a16:creationId xmlns:a16="http://schemas.microsoft.com/office/drawing/2014/main" id="{42FA0F41-BEC5-4547-B3C8-52A453B10F73}"/>
              </a:ext>
            </a:extLst>
          </p:cNvPr>
          <p:cNvSpPr txBox="1"/>
          <p:nvPr/>
        </p:nvSpPr>
        <p:spPr>
          <a:xfrm>
            <a:off x="200475" y="3941932"/>
            <a:ext cx="2726117" cy="923330"/>
          </a:xfrm>
          <a:prstGeom prst="rect">
            <a:avLst/>
          </a:prstGeom>
          <a:noFill/>
        </p:spPr>
        <p:txBody>
          <a:bodyPr wrap="square" rtlCol="0">
            <a:spAutoFit/>
          </a:bodyPr>
          <a:lstStyle/>
          <a:p>
            <a:r>
              <a:rPr lang="en-US" dirty="0">
                <a:solidFill>
                  <a:srgbClr val="FFFF00"/>
                </a:solidFill>
              </a:rPr>
              <a:t>First quantitative extraction of observables</a:t>
            </a:r>
          </a:p>
          <a:p>
            <a:r>
              <a:rPr lang="en-US" dirty="0">
                <a:solidFill>
                  <a:srgbClr val="FFFF00"/>
                </a:solidFill>
              </a:rPr>
              <a:t>(CFFs) </a:t>
            </a:r>
          </a:p>
        </p:txBody>
      </p:sp>
    </p:spTree>
    <p:extLst>
      <p:ext uri="{BB962C8B-B14F-4D97-AF65-F5344CB8AC3E}">
        <p14:creationId xmlns:p14="http://schemas.microsoft.com/office/powerpoint/2010/main" val="1553865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9D3989-C38A-7842-B331-628D1B51A3A2}"/>
              </a:ext>
            </a:extLst>
          </p:cNvPr>
          <p:cNvSpPr txBox="1"/>
          <p:nvPr/>
        </p:nvSpPr>
        <p:spPr>
          <a:xfrm>
            <a:off x="9454754" y="5012728"/>
            <a:ext cx="2343462" cy="338554"/>
          </a:xfrm>
          <a:prstGeom prst="rect">
            <a:avLst/>
          </a:prstGeom>
          <a:noFill/>
        </p:spPr>
        <p:txBody>
          <a:bodyPr wrap="none" rtlCol="0">
            <a:spAutoFit/>
          </a:bodyPr>
          <a:lstStyle/>
          <a:p>
            <a:r>
              <a:rPr lang="en-US" sz="1600" dirty="0">
                <a:solidFill>
                  <a:schemeClr val="bg1"/>
                </a:solidFill>
              </a:rPr>
              <a:t>Graph by Manal </a:t>
            </a:r>
            <a:r>
              <a:rPr lang="en-US" sz="1600" dirty="0" err="1">
                <a:solidFill>
                  <a:schemeClr val="bg1"/>
                </a:solidFill>
              </a:rPr>
              <a:t>Almaeen</a:t>
            </a:r>
            <a:r>
              <a:rPr lang="en-US" sz="1600" dirty="0">
                <a:solidFill>
                  <a:schemeClr val="bg1"/>
                </a:solidFill>
              </a:rPr>
              <a:t> </a:t>
            </a:r>
          </a:p>
        </p:txBody>
      </p:sp>
      <p:sp>
        <p:nvSpPr>
          <p:cNvPr id="5" name="Rectangle 4">
            <a:extLst>
              <a:ext uri="{FF2B5EF4-FFF2-40B4-BE49-F238E27FC236}">
                <a16:creationId xmlns:a16="http://schemas.microsoft.com/office/drawing/2014/main" id="{69605AF2-D597-8044-9C24-B47192545529}"/>
              </a:ext>
            </a:extLst>
          </p:cNvPr>
          <p:cNvSpPr/>
          <p:nvPr/>
        </p:nvSpPr>
        <p:spPr>
          <a:xfrm>
            <a:off x="643466" y="5833977"/>
            <a:ext cx="8912014" cy="313932"/>
          </a:xfrm>
          <a:prstGeom prst="rect">
            <a:avLst/>
          </a:prstGeom>
        </p:spPr>
        <p:txBody>
          <a:bodyPr wrap="square">
            <a:spAutoFit/>
          </a:bodyPr>
          <a:lstStyle/>
          <a:p>
            <a:pPr marL="285750" indent="-285750" defTabSz="914400">
              <a:lnSpc>
                <a:spcPct val="90000"/>
              </a:lnSpc>
              <a:spcAft>
                <a:spcPts val="600"/>
              </a:spcAft>
              <a:buFont typeface="Arial" panose="020B0604020202020204" pitchFamily="34" charset="0"/>
              <a:buChar char="•"/>
            </a:pPr>
            <a:r>
              <a:rPr lang="en-US" sz="1600" dirty="0">
                <a:solidFill>
                  <a:schemeClr val="bg1"/>
                </a:solidFill>
              </a:rPr>
              <a:t>M.  </a:t>
            </a:r>
            <a:r>
              <a:rPr lang="en-US" sz="1600" dirty="0" err="1">
                <a:solidFill>
                  <a:schemeClr val="bg1"/>
                </a:solidFill>
              </a:rPr>
              <a:t>Almaeen</a:t>
            </a:r>
            <a:r>
              <a:rPr lang="en-US" sz="1600" dirty="0">
                <a:solidFill>
                  <a:schemeClr val="bg1"/>
                </a:solidFill>
              </a:rPr>
              <a:t>, J. Grigsby, J. Hoskins, B. </a:t>
            </a:r>
            <a:r>
              <a:rPr lang="en-US" sz="1600" dirty="0" err="1">
                <a:solidFill>
                  <a:schemeClr val="bg1"/>
                </a:solidFill>
              </a:rPr>
              <a:t>Kriesten</a:t>
            </a:r>
            <a:r>
              <a:rPr lang="en-US" sz="1600" dirty="0">
                <a:solidFill>
                  <a:schemeClr val="bg1"/>
                </a:solidFill>
              </a:rPr>
              <a:t>, Y. Li, H. W. Lin and S. Liuti, </a:t>
            </a:r>
            <a:r>
              <a:rPr lang="en-US" sz="1600" i="1" dirty="0">
                <a:solidFill>
                  <a:schemeClr val="bg1"/>
                </a:solidFill>
              </a:rPr>
              <a:t>in preparation</a:t>
            </a:r>
            <a:endParaRPr lang="en-US" sz="1600" dirty="0">
              <a:solidFill>
                <a:schemeClr val="bg1"/>
              </a:solidFill>
            </a:endParaRPr>
          </a:p>
        </p:txBody>
      </p:sp>
      <p:sp>
        <p:nvSpPr>
          <p:cNvPr id="7" name="TextBox 6">
            <a:extLst>
              <a:ext uri="{FF2B5EF4-FFF2-40B4-BE49-F238E27FC236}">
                <a16:creationId xmlns:a16="http://schemas.microsoft.com/office/drawing/2014/main" id="{987C1494-3CD2-654E-92D9-413786777DD4}"/>
              </a:ext>
            </a:extLst>
          </p:cNvPr>
          <p:cNvSpPr txBox="1"/>
          <p:nvPr/>
        </p:nvSpPr>
        <p:spPr>
          <a:xfrm>
            <a:off x="2071640" y="1137386"/>
            <a:ext cx="8266302" cy="400110"/>
          </a:xfrm>
          <a:prstGeom prst="rect">
            <a:avLst/>
          </a:prstGeom>
          <a:noFill/>
        </p:spPr>
        <p:txBody>
          <a:bodyPr wrap="non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Going beyond standard fitting procedures: Variational </a:t>
            </a:r>
            <a:r>
              <a:rPr lang="en-US" sz="2000" dirty="0" err="1">
                <a:solidFill>
                  <a:srgbClr val="0070C0"/>
                </a:solidFill>
                <a:latin typeface="Times New Roman" panose="02020603050405020304" pitchFamily="18" charset="0"/>
                <a:cs typeface="Times New Roman" panose="02020603050405020304" pitchFamily="18" charset="0"/>
              </a:rPr>
              <a:t>Autoenconder</a:t>
            </a:r>
            <a:r>
              <a:rPr lang="en-US" sz="2000" dirty="0">
                <a:solidFill>
                  <a:srgbClr val="0070C0"/>
                </a:solidFill>
                <a:latin typeface="Times New Roman" panose="02020603050405020304" pitchFamily="18" charset="0"/>
                <a:cs typeface="Times New Roman" panose="02020603050405020304" pitchFamily="18" charset="0"/>
              </a:rPr>
              <a:t> example  </a:t>
            </a:r>
          </a:p>
        </p:txBody>
      </p:sp>
      <p:pic>
        <p:nvPicPr>
          <p:cNvPr id="3" name="Picture 2">
            <a:extLst>
              <a:ext uri="{FF2B5EF4-FFF2-40B4-BE49-F238E27FC236}">
                <a16:creationId xmlns:a16="http://schemas.microsoft.com/office/drawing/2014/main" id="{FC1F6703-2A5B-0044-94F8-523A56928C88}"/>
              </a:ext>
            </a:extLst>
          </p:cNvPr>
          <p:cNvPicPr>
            <a:picLocks noChangeAspect="1"/>
          </p:cNvPicPr>
          <p:nvPr/>
        </p:nvPicPr>
        <p:blipFill>
          <a:blip r:embed="rId2"/>
          <a:stretch>
            <a:fillRect/>
          </a:stretch>
        </p:blipFill>
        <p:spPr>
          <a:xfrm>
            <a:off x="650901" y="1452457"/>
            <a:ext cx="10905066" cy="3953086"/>
          </a:xfrm>
          <a:prstGeom prst="rect">
            <a:avLst/>
          </a:prstGeom>
        </p:spPr>
      </p:pic>
      <p:sp>
        <p:nvSpPr>
          <p:cNvPr id="9" name="Oval 8">
            <a:extLst>
              <a:ext uri="{FF2B5EF4-FFF2-40B4-BE49-F238E27FC236}">
                <a16:creationId xmlns:a16="http://schemas.microsoft.com/office/drawing/2014/main" id="{578FBD4C-4FCC-914A-8786-3627986D64D2}"/>
              </a:ext>
            </a:extLst>
          </p:cNvPr>
          <p:cNvSpPr/>
          <p:nvPr/>
        </p:nvSpPr>
        <p:spPr>
          <a:xfrm>
            <a:off x="1862254" y="3157352"/>
            <a:ext cx="312234" cy="745574"/>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2ED8D1-8887-5046-96CB-79FF27D928E3}"/>
              </a:ext>
            </a:extLst>
          </p:cNvPr>
          <p:cNvSpPr/>
          <p:nvPr/>
        </p:nvSpPr>
        <p:spPr>
          <a:xfrm>
            <a:off x="7058721" y="2925362"/>
            <a:ext cx="312233" cy="724178"/>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D79FC7-EC4D-1D45-9A25-81CF2F0A88C6}"/>
              </a:ext>
            </a:extLst>
          </p:cNvPr>
          <p:cNvSpPr/>
          <p:nvPr/>
        </p:nvSpPr>
        <p:spPr>
          <a:xfrm rot="19742948">
            <a:off x="3537087" y="2099984"/>
            <a:ext cx="3676063" cy="923378"/>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Preliminary</a:t>
            </a:r>
          </a:p>
        </p:txBody>
      </p:sp>
    </p:spTree>
    <p:extLst>
      <p:ext uri="{BB962C8B-B14F-4D97-AF65-F5344CB8AC3E}">
        <p14:creationId xmlns:p14="http://schemas.microsoft.com/office/powerpoint/2010/main" val="206240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37DE14-D511-2648-A0D7-F4F213EB8D76}"/>
              </a:ext>
            </a:extLst>
          </p:cNvPr>
          <p:cNvSpPr txBox="1"/>
          <p:nvPr/>
        </p:nvSpPr>
        <p:spPr>
          <a:xfrm>
            <a:off x="804672" y="802955"/>
            <a:ext cx="4766330"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300" kern="1200" dirty="0">
                <a:solidFill>
                  <a:schemeClr val="tx2"/>
                </a:solidFill>
                <a:latin typeface="+mj-lt"/>
                <a:ea typeface="+mj-ea"/>
                <a:cs typeface="+mj-cs"/>
              </a:rPr>
              <a:t>Our team: interdisciplinary workforce </a:t>
            </a:r>
          </a:p>
        </p:txBody>
      </p:sp>
      <p:sp>
        <p:nvSpPr>
          <p:cNvPr id="3" name="Rectangle 2">
            <a:extLst>
              <a:ext uri="{FF2B5EF4-FFF2-40B4-BE49-F238E27FC236}">
                <a16:creationId xmlns:a16="http://schemas.microsoft.com/office/drawing/2014/main" id="{E3D31C34-092D-F941-A435-3CC508B3EF27}"/>
              </a:ext>
            </a:extLst>
          </p:cNvPr>
          <p:cNvSpPr/>
          <p:nvPr/>
        </p:nvSpPr>
        <p:spPr>
          <a:xfrm>
            <a:off x="804672" y="2421683"/>
            <a:ext cx="5291328" cy="3353476"/>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2000" dirty="0">
                <a:solidFill>
                  <a:srgbClr val="FFFF00"/>
                </a:solidFill>
              </a:rPr>
              <a:t>Phenomenology/Theory</a:t>
            </a:r>
            <a:r>
              <a:rPr lang="en-US" sz="2000" dirty="0">
                <a:solidFill>
                  <a:schemeClr val="tx2"/>
                </a:solidFill>
              </a:rPr>
              <a:t>: B. </a:t>
            </a:r>
            <a:r>
              <a:rPr lang="en-US" sz="2000" dirty="0" err="1">
                <a:solidFill>
                  <a:schemeClr val="tx2"/>
                </a:solidFill>
              </a:rPr>
              <a:t>Kriesten</a:t>
            </a:r>
            <a:r>
              <a:rPr lang="en-US" sz="2000" dirty="0">
                <a:solidFill>
                  <a:schemeClr val="tx2"/>
                </a:solidFill>
              </a:rPr>
              <a:t>, SL</a:t>
            </a:r>
          </a:p>
          <a:p>
            <a:pPr indent="-228600" defTabSz="914400">
              <a:lnSpc>
                <a:spcPct val="90000"/>
              </a:lnSpc>
              <a:spcAft>
                <a:spcPts val="600"/>
              </a:spcAft>
              <a:buFont typeface="Arial" panose="020B0604020202020204" pitchFamily="34" charset="0"/>
              <a:buChar char="•"/>
            </a:pPr>
            <a:r>
              <a:rPr lang="en-US" sz="2000" dirty="0">
                <a:solidFill>
                  <a:srgbClr val="FFFF00"/>
                </a:solidFill>
              </a:rPr>
              <a:t>CS</a:t>
            </a:r>
            <a:r>
              <a:rPr lang="en-US" sz="2000" dirty="0">
                <a:solidFill>
                  <a:schemeClr val="tx2"/>
                </a:solidFill>
              </a:rPr>
              <a:t>: Y. Li, M. </a:t>
            </a:r>
            <a:r>
              <a:rPr lang="en-US" sz="2000" dirty="0" err="1">
                <a:solidFill>
                  <a:schemeClr val="tx2"/>
                </a:solidFill>
              </a:rPr>
              <a:t>Almaeen</a:t>
            </a:r>
            <a:r>
              <a:rPr lang="en-US" sz="2000" dirty="0">
                <a:solidFill>
                  <a:schemeClr val="tx2"/>
                </a:solidFill>
              </a:rPr>
              <a:t>, J. Hoskins, (J. Grigsby)</a:t>
            </a:r>
          </a:p>
          <a:p>
            <a:pPr indent="-228600" defTabSz="914400">
              <a:lnSpc>
                <a:spcPct val="90000"/>
              </a:lnSpc>
              <a:spcAft>
                <a:spcPts val="600"/>
              </a:spcAft>
              <a:buFont typeface="Arial" panose="020B0604020202020204" pitchFamily="34" charset="0"/>
              <a:buChar char="•"/>
            </a:pPr>
            <a:r>
              <a:rPr lang="en-US" sz="2000" dirty="0">
                <a:solidFill>
                  <a:srgbClr val="FFFF00"/>
                </a:solidFill>
              </a:rPr>
              <a:t>Lattice QCD</a:t>
            </a:r>
            <a:r>
              <a:rPr lang="en-US" sz="2000" dirty="0">
                <a:solidFill>
                  <a:schemeClr val="tx2"/>
                </a:solidFill>
              </a:rPr>
              <a:t>: H.W. Lin</a:t>
            </a:r>
          </a:p>
          <a:p>
            <a:pPr indent="-228600" defTabSz="914400">
              <a:lnSpc>
                <a:spcPct val="90000"/>
              </a:lnSpc>
              <a:spcAft>
                <a:spcPts val="600"/>
              </a:spcAft>
              <a:buFont typeface="Arial" panose="020B0604020202020204" pitchFamily="34" charset="0"/>
              <a:buChar char="•"/>
            </a:pPr>
            <a:r>
              <a:rPr lang="en-US" sz="2000" dirty="0">
                <a:solidFill>
                  <a:srgbClr val="FFFF00"/>
                </a:solidFill>
              </a:rPr>
              <a:t>Experiment</a:t>
            </a:r>
            <a:r>
              <a:rPr lang="en-US" sz="2000" dirty="0">
                <a:solidFill>
                  <a:schemeClr val="tx2"/>
                </a:solidFill>
              </a:rPr>
              <a:t>: N. </a:t>
            </a:r>
            <a:r>
              <a:rPr lang="en-US" sz="2000" dirty="0" err="1">
                <a:solidFill>
                  <a:schemeClr val="tx2"/>
                </a:solidFill>
              </a:rPr>
              <a:t>Kalantarian</a:t>
            </a:r>
            <a:endParaRPr lang="en-US" sz="2000" dirty="0">
              <a:solidFill>
                <a:schemeClr val="tx2"/>
              </a:solidFill>
            </a:endParaRPr>
          </a:p>
          <a:p>
            <a:pPr indent="-228600" defTabSz="914400">
              <a:lnSpc>
                <a:spcPct val="90000"/>
              </a:lnSpc>
              <a:spcAft>
                <a:spcPts val="600"/>
              </a:spcAft>
              <a:buFont typeface="Arial" panose="020B0604020202020204" pitchFamily="34" charset="0"/>
              <a:buChar char="•"/>
            </a:pPr>
            <a:endParaRPr lang="en-US" sz="2000" dirty="0">
              <a:solidFill>
                <a:schemeClr val="tx2"/>
              </a:solidFill>
            </a:endParaRPr>
          </a:p>
        </p:txBody>
      </p:sp>
      <p:grpSp>
        <p:nvGrpSpPr>
          <p:cNvPr id="35" name="Group 3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6" name="Freeform: Shape 3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7CFEDD4-2F23-9B46-B7F6-817883030DF5}"/>
              </a:ext>
            </a:extLst>
          </p:cNvPr>
          <p:cNvPicPr>
            <a:picLocks noChangeAspect="1"/>
          </p:cNvPicPr>
          <p:nvPr/>
        </p:nvPicPr>
        <p:blipFill>
          <a:blip r:embed="rId2"/>
          <a:stretch>
            <a:fillRect/>
          </a:stretch>
        </p:blipFill>
        <p:spPr>
          <a:xfrm>
            <a:off x="7708392" y="3497260"/>
            <a:ext cx="4142232" cy="787024"/>
          </a:xfrm>
          <a:prstGeom prst="rect">
            <a:avLst/>
          </a:prstGeom>
        </p:spPr>
      </p:pic>
    </p:spTree>
    <p:extLst>
      <p:ext uri="{BB962C8B-B14F-4D97-AF65-F5344CB8AC3E}">
        <p14:creationId xmlns:p14="http://schemas.microsoft.com/office/powerpoint/2010/main" val="43741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n abstract design with lines and financial symbols">
            <a:extLst>
              <a:ext uri="{FF2B5EF4-FFF2-40B4-BE49-F238E27FC236}">
                <a16:creationId xmlns:a16="http://schemas.microsoft.com/office/drawing/2014/main" id="{4341BA57-FC9A-3B81-7E72-1BC1C154C6D5}"/>
              </a:ext>
            </a:extLst>
          </p:cNvPr>
          <p:cNvPicPr>
            <a:picLocks noChangeAspect="1"/>
          </p:cNvPicPr>
          <p:nvPr/>
        </p:nvPicPr>
        <p:blipFill rotWithShape="1">
          <a:blip r:embed="rId3"/>
          <a:srcRect l="2672" r="3564"/>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0147B5B-AF9B-EB46-ABE3-8839651A842F}"/>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a:latin typeface="+mj-lt"/>
                <a:ea typeface="+mj-ea"/>
                <a:cs typeface="+mj-cs"/>
              </a:rPr>
              <a:t>AI/ML for QCD Phenomenology</a:t>
            </a:r>
          </a:p>
        </p:txBody>
      </p:sp>
      <p:sp>
        <p:nvSpPr>
          <p:cNvPr id="4" name="TextBox 3">
            <a:extLst>
              <a:ext uri="{FF2B5EF4-FFF2-40B4-BE49-F238E27FC236}">
                <a16:creationId xmlns:a16="http://schemas.microsoft.com/office/drawing/2014/main" id="{817DE037-6559-564D-ABF9-1AF1A64A6186}"/>
              </a:ext>
            </a:extLst>
          </p:cNvPr>
          <p:cNvSpPr txBox="1"/>
          <p:nvPr/>
        </p:nvSpPr>
        <p:spPr>
          <a:xfrm>
            <a:off x="6615514" y="2265037"/>
            <a:ext cx="5576486" cy="3742762"/>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en-US" b="1" dirty="0">
                <a:highlight>
                  <a:srgbClr val="800080"/>
                </a:highlight>
              </a:rPr>
              <a:t>Information</a:t>
            </a:r>
            <a:r>
              <a:rPr lang="en-US" dirty="0"/>
              <a:t>: by extending VAIM/RL/similar methods to all observables, including </a:t>
            </a:r>
            <a:r>
              <a:rPr lang="en-US" dirty="0" err="1">
                <a:highlight>
                  <a:srgbClr val="800080"/>
                </a:highlight>
              </a:rPr>
              <a:t>J</a:t>
            </a:r>
            <a:r>
              <a:rPr lang="en-US" baseline="-25000" dirty="0" err="1">
                <a:highlight>
                  <a:srgbClr val="800080"/>
                </a:highlight>
              </a:rPr>
              <a:t>q</a:t>
            </a:r>
            <a:r>
              <a:rPr lang="en-US" baseline="-25000" dirty="0"/>
              <a:t> </a:t>
            </a:r>
            <a:r>
              <a:rPr lang="en-US" dirty="0"/>
              <a:t> ,</a:t>
            </a:r>
            <a:r>
              <a:rPr lang="en-US" baseline="-25000" dirty="0"/>
              <a:t> </a:t>
            </a:r>
            <a:r>
              <a:rPr lang="en-US" dirty="0"/>
              <a:t>we will be able to test what type of information</a:t>
            </a:r>
            <a:r>
              <a:rPr lang="en-US" baseline="-25000" dirty="0"/>
              <a:t>  </a:t>
            </a:r>
            <a:r>
              <a:rPr lang="en-US" dirty="0"/>
              <a:t>can be found in the data.</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b="1" dirty="0">
                <a:highlight>
                  <a:srgbClr val="800080"/>
                </a:highlight>
              </a:rPr>
              <a:t>Data augmentation</a:t>
            </a:r>
            <a:r>
              <a:rPr lang="en-US" b="1" dirty="0"/>
              <a:t>: </a:t>
            </a:r>
            <a:r>
              <a:rPr lang="en-US" dirty="0"/>
              <a:t>VAIM/similar methods can be used for data augmentation. New field of Data-Sparse environments</a:t>
            </a:r>
          </a:p>
          <a:p>
            <a:pPr indent="-228600" defTabSz="914400">
              <a:lnSpc>
                <a:spcPct val="90000"/>
              </a:lnSpc>
              <a:spcAft>
                <a:spcPts val="600"/>
              </a:spcAft>
              <a:buFont typeface="Arial" panose="020B0604020202020204" pitchFamily="34" charset="0"/>
              <a:buChar char="•"/>
            </a:pPr>
            <a:endParaRPr lang="en-US" b="1" dirty="0"/>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b="1" dirty="0">
                <a:highlight>
                  <a:srgbClr val="800080"/>
                </a:highlight>
              </a:rPr>
              <a:t>Uncertainty </a:t>
            </a:r>
            <a:r>
              <a:rPr lang="en-US" b="1" dirty="0" err="1">
                <a:highlight>
                  <a:srgbClr val="800080"/>
                </a:highlight>
              </a:rPr>
              <a:t>quantitifcation</a:t>
            </a:r>
            <a:r>
              <a:rPr lang="en-US" dirty="0"/>
              <a:t>: distinguishing </a:t>
            </a:r>
            <a:r>
              <a:rPr lang="en-US" dirty="0">
                <a:solidFill>
                  <a:srgbClr val="FFFF00"/>
                </a:solidFill>
              </a:rPr>
              <a:t>epistemic </a:t>
            </a:r>
            <a:r>
              <a:rPr lang="en-US" dirty="0"/>
              <a:t>from </a:t>
            </a:r>
            <a:r>
              <a:rPr lang="en-US" dirty="0">
                <a:solidFill>
                  <a:srgbClr val="FFFF00"/>
                </a:solidFill>
              </a:rPr>
              <a:t>aleatoric </a:t>
            </a:r>
            <a:r>
              <a:rPr lang="en-US" dirty="0"/>
              <a:t>origin of uncertainty. ML methods can uniquely address this question differently from standard regression where epistemic  uncertainty is given by an unquantifiable dependence on the functional form.</a:t>
            </a:r>
          </a:p>
          <a:p>
            <a:pPr indent="-228600" defTabSz="9144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400458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3EE2D-9CBE-9640-8466-766B600DE7D9}"/>
              </a:ext>
            </a:extLst>
          </p:cNvPr>
          <p:cNvSpPr txBox="1"/>
          <p:nvPr/>
        </p:nvSpPr>
        <p:spPr>
          <a:xfrm>
            <a:off x="0" y="806432"/>
            <a:ext cx="12192000" cy="7294305"/>
          </a:xfrm>
          <a:prstGeom prst="rect">
            <a:avLst/>
          </a:prstGeom>
          <a:noFill/>
        </p:spPr>
        <p:txBody>
          <a:bodyPr wrap="square" rtlCol="0">
            <a:spAutoFit/>
          </a:bodyPr>
          <a:lstStyle/>
          <a:p>
            <a:endParaRPr lang="en-US" dirty="0"/>
          </a:p>
          <a:p>
            <a:r>
              <a:rPr lang="en-US" dirty="0"/>
              <a:t>EIC analyses should be based on </a:t>
            </a:r>
            <a:r>
              <a:rPr lang="en-US" dirty="0">
                <a:solidFill>
                  <a:srgbClr val="FFFF00"/>
                </a:solidFill>
              </a:rPr>
              <a:t>rigorous benchmarking  </a:t>
            </a:r>
            <a:r>
              <a:rPr lang="en-US" dirty="0"/>
              <a:t>that allows for quantitative comparison of different approaches. </a:t>
            </a:r>
          </a:p>
          <a:p>
            <a:endParaRPr lang="en-US" dirty="0"/>
          </a:p>
          <a:p>
            <a:r>
              <a:rPr lang="en-US" dirty="0"/>
              <a:t>In our DVES example: </a:t>
            </a:r>
          </a:p>
          <a:p>
            <a:endParaRPr lang="en-US" dirty="0"/>
          </a:p>
          <a:p>
            <a:pPr marL="285750" indent="-285750">
              <a:buFont typeface="Wingdings" pitchFamily="2" charset="2"/>
              <a:buChar char="Ø"/>
            </a:pPr>
            <a:r>
              <a:rPr lang="en-US" dirty="0"/>
              <a:t>Physics Benchmarks</a:t>
            </a:r>
          </a:p>
          <a:p>
            <a:pPr marL="742950" lvl="1" indent="-285750">
              <a:buFont typeface="Arial" panose="020B0604020202020204" pitchFamily="34" charset="0"/>
              <a:buChar char="•"/>
            </a:pPr>
            <a:r>
              <a:rPr lang="en-US" dirty="0"/>
              <a:t>number and type of CFFs  </a:t>
            </a:r>
          </a:p>
          <a:p>
            <a:pPr marL="742950" lvl="1" indent="-285750">
              <a:buFont typeface="Arial" panose="020B0604020202020204" pitchFamily="34" charset="0"/>
              <a:buChar char="•"/>
            </a:pPr>
            <a:r>
              <a:rPr lang="en-US" dirty="0"/>
              <a:t>Q</a:t>
            </a:r>
            <a:r>
              <a:rPr lang="en-US" baseline="30000" dirty="0"/>
              <a:t>2 </a:t>
            </a:r>
            <a:r>
              <a:rPr lang="en-US" dirty="0"/>
              <a:t>dependence of the cross section and observables:  kinematic terms, PQCD evolution (LO, NLO, NNLO), and dynamical 	beyond LO terms (higher twists)</a:t>
            </a:r>
          </a:p>
          <a:p>
            <a:pPr marL="742950" lvl="1" indent="-285750">
              <a:buFont typeface="Arial" panose="020B0604020202020204" pitchFamily="34" charset="0"/>
              <a:buChar char="•"/>
            </a:pPr>
            <a:endParaRPr lang="en-US" dirty="0"/>
          </a:p>
          <a:p>
            <a:pPr marL="285750" indent="-285750">
              <a:buFont typeface="Wingdings" pitchFamily="2" charset="2"/>
              <a:buChar char="Ø"/>
            </a:pPr>
            <a:r>
              <a:rPr lang="en-US" dirty="0"/>
              <a:t>Machine Learning Benchmarks</a:t>
            </a:r>
          </a:p>
          <a:p>
            <a:pPr marL="285750" indent="-285750">
              <a:buFont typeface="Arial" panose="020B0604020202020204" pitchFamily="34" charset="0"/>
              <a:buChar char="•"/>
            </a:pPr>
            <a:r>
              <a:rPr lang="en-US" dirty="0">
                <a:solidFill>
                  <a:srgbClr val="FFFF00"/>
                </a:solidFill>
              </a:rPr>
              <a:t>ML architectures hyperparameters </a:t>
            </a:r>
            <a:r>
              <a:rPr lang="en-US" dirty="0"/>
              <a:t>(number of layers,</a:t>
            </a:r>
            <a:br>
              <a:rPr lang="en-US" dirty="0"/>
            </a:br>
            <a:r>
              <a:rPr lang="en-US" dirty="0"/>
              <a:t>size of hidden nodes, activation functions, drop-out</a:t>
            </a:r>
            <a:br>
              <a:rPr lang="en-US" dirty="0"/>
            </a:br>
            <a:r>
              <a:rPr lang="en-US" dirty="0"/>
              <a:t>rates, loss functions, gradient descent methods) </a:t>
            </a:r>
          </a:p>
          <a:p>
            <a:pPr marL="285750" indent="-285750">
              <a:buFont typeface="Arial" panose="020B0604020202020204" pitchFamily="34" charset="0"/>
              <a:buChar char="•"/>
            </a:pPr>
            <a:r>
              <a:rPr lang="en-US" dirty="0">
                <a:solidFill>
                  <a:srgbClr val="FFFF00"/>
                </a:solidFill>
              </a:rPr>
              <a:t>Features specific to data-centric analysis </a:t>
            </a:r>
            <a:r>
              <a:rPr lang="en-US" dirty="0"/>
              <a:t>(feature selection and transformation,</a:t>
            </a:r>
            <a:br>
              <a:rPr lang="en-US" dirty="0"/>
            </a:br>
            <a:r>
              <a:rPr lang="en-US" dirty="0"/>
              <a:t>data augmentation, data synthetics, and data cleansing) </a:t>
            </a:r>
          </a:p>
          <a:p>
            <a:pPr marL="285750" indent="-285750">
              <a:buFont typeface="Arial" panose="020B0604020202020204" pitchFamily="34" charset="0"/>
              <a:buChar char="•"/>
            </a:pPr>
            <a:r>
              <a:rPr lang="en-US" dirty="0">
                <a:solidFill>
                  <a:srgbClr val="FFFF00"/>
                </a:solidFill>
              </a:rPr>
              <a:t>Uncertainty Quantification </a:t>
            </a:r>
          </a:p>
          <a:p>
            <a:pPr marL="742950" lvl="1" indent="-285750">
              <a:buFont typeface="Arial" panose="020B0604020202020204" pitchFamily="34" charset="0"/>
              <a:buChar char="•"/>
            </a:pPr>
            <a:r>
              <a:rPr lang="en-US" dirty="0"/>
              <a:t>Inherent statistical fluctuations in physics (statistic)</a:t>
            </a:r>
          </a:p>
          <a:p>
            <a:pPr marL="742950" lvl="1" indent="-285750">
              <a:buFont typeface="Arial" panose="020B0604020202020204" pitchFamily="34" charset="0"/>
              <a:buChar char="•"/>
            </a:pPr>
            <a:r>
              <a:rPr lang="en-US" dirty="0"/>
              <a:t>Errors inherent from measurement system (systematic)</a:t>
            </a:r>
          </a:p>
          <a:p>
            <a:pPr marL="742950" lvl="1" indent="-285750">
              <a:buFont typeface="Arial" panose="020B0604020202020204" pitchFamily="34" charset="0"/>
              <a:buChar char="•"/>
            </a:pPr>
            <a:r>
              <a:rPr lang="en-US" dirty="0"/>
              <a:t>Errors in  ML models</a:t>
            </a:r>
          </a:p>
          <a:p>
            <a:pPr marL="742950" lvl="1" indent="-285750">
              <a:buFont typeface="Arial" panose="020B0604020202020204" pitchFamily="34" charset="0"/>
              <a:buChar char="•"/>
            </a:pPr>
            <a:r>
              <a:rPr lang="en-US" dirty="0"/>
              <a:t>Errors in the training procedure</a:t>
            </a:r>
            <a:br>
              <a:rPr lang="en-US" dirty="0"/>
            </a:br>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B96C4EC9-565C-E840-8C05-5386DBBB7AE4}"/>
              </a:ext>
            </a:extLst>
          </p:cNvPr>
          <p:cNvSpPr txBox="1"/>
          <p:nvPr/>
        </p:nvSpPr>
        <p:spPr>
          <a:xfrm>
            <a:off x="1039702" y="352433"/>
            <a:ext cx="9634945" cy="584775"/>
          </a:xfrm>
          <a:prstGeom prst="rect">
            <a:avLst/>
          </a:prstGeom>
          <a:noFill/>
        </p:spPr>
        <p:txBody>
          <a:bodyPr wrap="none" rtlCol="0">
            <a:spAutoFit/>
          </a:bodyPr>
          <a:lstStyle/>
          <a:p>
            <a:r>
              <a:rPr lang="en-US" sz="3200" dirty="0"/>
              <a:t>For the EIC community: A rigorous benchmarking process</a:t>
            </a:r>
          </a:p>
        </p:txBody>
      </p:sp>
    </p:spTree>
    <p:extLst>
      <p:ext uri="{BB962C8B-B14F-4D97-AF65-F5344CB8AC3E}">
        <p14:creationId xmlns:p14="http://schemas.microsoft.com/office/powerpoint/2010/main" val="1131771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EAAB82-BC8E-2740-A11E-9812F99A343B}"/>
              </a:ext>
            </a:extLst>
          </p:cNvPr>
          <p:cNvSpPr/>
          <p:nvPr/>
        </p:nvSpPr>
        <p:spPr>
          <a:xfrm>
            <a:off x="382305" y="2470986"/>
            <a:ext cx="6096000" cy="2585323"/>
          </a:xfrm>
          <a:prstGeom prst="rect">
            <a:avLst/>
          </a:prstGeom>
        </p:spPr>
        <p:txBody>
          <a:bodyPr>
            <a:spAutoFit/>
          </a:bodyPr>
          <a:lstStyle/>
          <a:p>
            <a:r>
              <a:rPr lang="en-US" dirty="0"/>
              <a:t>. </a:t>
            </a:r>
          </a:p>
          <a:p>
            <a:r>
              <a:rPr lang="en-US" u="sng" dirty="0">
                <a:solidFill>
                  <a:srgbClr val="FFFF00"/>
                </a:solidFill>
              </a:rPr>
              <a:t>Examples:</a:t>
            </a:r>
            <a:r>
              <a:rPr lang="en-US" dirty="0"/>
              <a:t> </a:t>
            </a:r>
          </a:p>
          <a:p>
            <a:endParaRPr lang="en-US" dirty="0"/>
          </a:p>
          <a:p>
            <a:pPr marL="285750" indent="-285750">
              <a:buFont typeface="Wingdings" pitchFamily="2" charset="2"/>
              <a:buChar char="Ø"/>
            </a:pPr>
            <a:r>
              <a:rPr lang="en-US" dirty="0"/>
              <a:t>Dealing with small amounts of data/sparse data </a:t>
            </a:r>
          </a:p>
          <a:p>
            <a:pPr marL="285750" indent="-285750">
              <a:buFont typeface="Wingdings" pitchFamily="2" charset="2"/>
              <a:buChar char="Ø"/>
            </a:pPr>
            <a:endParaRPr lang="en-US" dirty="0"/>
          </a:p>
          <a:p>
            <a:pPr marL="285750" indent="-285750">
              <a:buFont typeface="Wingdings" pitchFamily="2" charset="2"/>
              <a:buChar char="Ø"/>
            </a:pPr>
            <a:r>
              <a:rPr lang="en-US" dirty="0"/>
              <a:t>Question of how we interpret information</a:t>
            </a:r>
          </a:p>
          <a:p>
            <a:pPr marL="285750" indent="-285750">
              <a:buFont typeface="Wingdings" pitchFamily="2" charset="2"/>
              <a:buChar char="Ø"/>
            </a:pPr>
            <a:endParaRPr lang="en-US" dirty="0"/>
          </a:p>
          <a:p>
            <a:pPr marL="285750" indent="-285750">
              <a:buFont typeface="Wingdings" pitchFamily="2" charset="2"/>
              <a:buChar char="Ø"/>
            </a:pPr>
            <a:r>
              <a:rPr lang="en-US" dirty="0"/>
              <a:t> Is adding more data always good? Breaking or going beyond the paradigms of the “standard model of statistics”.</a:t>
            </a:r>
          </a:p>
        </p:txBody>
      </p:sp>
      <p:sp>
        <p:nvSpPr>
          <p:cNvPr id="3" name="TextBox 2">
            <a:extLst>
              <a:ext uri="{FF2B5EF4-FFF2-40B4-BE49-F238E27FC236}">
                <a16:creationId xmlns:a16="http://schemas.microsoft.com/office/drawing/2014/main" id="{5E5FE9AE-77F2-8749-8A3A-40625527F685}"/>
              </a:ext>
            </a:extLst>
          </p:cNvPr>
          <p:cNvSpPr txBox="1"/>
          <p:nvPr/>
        </p:nvSpPr>
        <p:spPr>
          <a:xfrm>
            <a:off x="0" y="237067"/>
            <a:ext cx="11740458" cy="954107"/>
          </a:xfrm>
          <a:prstGeom prst="rect">
            <a:avLst/>
          </a:prstGeom>
          <a:noFill/>
        </p:spPr>
        <p:txBody>
          <a:bodyPr wrap="none" rtlCol="0">
            <a:spAutoFit/>
          </a:bodyPr>
          <a:lstStyle/>
          <a:p>
            <a:r>
              <a:rPr lang="en-US" sz="2800" dirty="0">
                <a:solidFill>
                  <a:srgbClr val="FFFF00"/>
                </a:solidFill>
                <a:latin typeface="+mj-lt"/>
              </a:rPr>
              <a:t>Proposal of future workforce organization based on </a:t>
            </a:r>
            <a:r>
              <a:rPr lang="en-US" sz="2800" b="1" dirty="0">
                <a:solidFill>
                  <a:srgbClr val="FFFF00"/>
                </a:solidFill>
                <a:latin typeface="+mj-lt"/>
              </a:rPr>
              <a:t>synergy/two ways process </a:t>
            </a:r>
          </a:p>
          <a:p>
            <a:endParaRPr lang="en-US" sz="2800" dirty="0">
              <a:solidFill>
                <a:srgbClr val="FFFF00"/>
              </a:solidFill>
            </a:endParaRPr>
          </a:p>
        </p:txBody>
      </p:sp>
      <p:sp>
        <p:nvSpPr>
          <p:cNvPr id="4" name="Left-Right Arrow 3">
            <a:extLst>
              <a:ext uri="{FF2B5EF4-FFF2-40B4-BE49-F238E27FC236}">
                <a16:creationId xmlns:a16="http://schemas.microsoft.com/office/drawing/2014/main" id="{D7BCD0E9-E1AA-5842-9237-12D3EE5C67A5}"/>
              </a:ext>
            </a:extLst>
          </p:cNvPr>
          <p:cNvSpPr/>
          <p:nvPr/>
        </p:nvSpPr>
        <p:spPr>
          <a:xfrm>
            <a:off x="5008158" y="1559939"/>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9F2BE4-E1B2-5A40-A5DF-E755286D3936}"/>
              </a:ext>
            </a:extLst>
          </p:cNvPr>
          <p:cNvSpPr/>
          <p:nvPr/>
        </p:nvSpPr>
        <p:spPr>
          <a:xfrm>
            <a:off x="10260" y="1602200"/>
            <a:ext cx="4574842" cy="400110"/>
          </a:xfrm>
          <a:prstGeom prst="rect">
            <a:avLst/>
          </a:prstGeom>
        </p:spPr>
        <p:txBody>
          <a:bodyPr wrap="none">
            <a:spAutoFit/>
          </a:bodyPr>
          <a:lstStyle/>
          <a:p>
            <a:r>
              <a:rPr lang="en-US" sz="2000" dirty="0"/>
              <a:t>ML enhances and allows physics discovery</a:t>
            </a:r>
          </a:p>
        </p:txBody>
      </p:sp>
      <p:sp>
        <p:nvSpPr>
          <p:cNvPr id="6" name="Rectangle 5">
            <a:extLst>
              <a:ext uri="{FF2B5EF4-FFF2-40B4-BE49-F238E27FC236}">
                <a16:creationId xmlns:a16="http://schemas.microsoft.com/office/drawing/2014/main" id="{6627AE90-1620-CB45-9916-C6667BBEC284}"/>
              </a:ext>
            </a:extLst>
          </p:cNvPr>
          <p:cNvSpPr/>
          <p:nvPr/>
        </p:nvSpPr>
        <p:spPr>
          <a:xfrm>
            <a:off x="6634525" y="1617589"/>
            <a:ext cx="5485220" cy="400110"/>
          </a:xfrm>
          <a:prstGeom prst="rect">
            <a:avLst/>
          </a:prstGeom>
        </p:spPr>
        <p:txBody>
          <a:bodyPr wrap="none">
            <a:spAutoFit/>
          </a:bodyPr>
          <a:lstStyle/>
          <a:p>
            <a:r>
              <a:rPr lang="en-US" sz="2000" dirty="0"/>
              <a:t>Problems posed by physicists tare of interest to ML</a:t>
            </a:r>
          </a:p>
        </p:txBody>
      </p:sp>
      <p:sp>
        <p:nvSpPr>
          <p:cNvPr id="7" name="TextBox 6">
            <a:extLst>
              <a:ext uri="{FF2B5EF4-FFF2-40B4-BE49-F238E27FC236}">
                <a16:creationId xmlns:a16="http://schemas.microsoft.com/office/drawing/2014/main" id="{C7510DF4-F9A1-704A-8FEB-E61320607116}"/>
              </a:ext>
            </a:extLst>
          </p:cNvPr>
          <p:cNvSpPr txBox="1"/>
          <p:nvPr/>
        </p:nvSpPr>
        <p:spPr>
          <a:xfrm>
            <a:off x="4445154" y="5389521"/>
            <a:ext cx="2812950" cy="584775"/>
          </a:xfrm>
          <a:prstGeom prst="rect">
            <a:avLst/>
          </a:prstGeom>
          <a:noFill/>
        </p:spPr>
        <p:txBody>
          <a:bodyPr wrap="none" rtlCol="0">
            <a:spAutoFit/>
          </a:bodyPr>
          <a:lstStyle/>
          <a:p>
            <a:r>
              <a:rPr lang="en-US" sz="3200" dirty="0">
                <a:solidFill>
                  <a:srgbClr val="FFFF00"/>
                </a:solidFill>
              </a:rPr>
              <a:t>Lets organize it!</a:t>
            </a:r>
          </a:p>
        </p:txBody>
      </p:sp>
      <p:pic>
        <p:nvPicPr>
          <p:cNvPr id="9" name="Picture 8">
            <a:extLst>
              <a:ext uri="{FF2B5EF4-FFF2-40B4-BE49-F238E27FC236}">
                <a16:creationId xmlns:a16="http://schemas.microsoft.com/office/drawing/2014/main" id="{105CD0EE-AEB4-A04C-A8AD-FE56185C0636}"/>
              </a:ext>
            </a:extLst>
          </p:cNvPr>
          <p:cNvPicPr>
            <a:picLocks noChangeAspect="1"/>
          </p:cNvPicPr>
          <p:nvPr/>
        </p:nvPicPr>
        <p:blipFill>
          <a:blip r:embed="rId2"/>
          <a:stretch>
            <a:fillRect/>
          </a:stretch>
        </p:blipFill>
        <p:spPr>
          <a:xfrm>
            <a:off x="8348888" y="4258733"/>
            <a:ext cx="3616681" cy="2423176"/>
          </a:xfrm>
          <a:prstGeom prst="rect">
            <a:avLst/>
          </a:prstGeom>
        </p:spPr>
      </p:pic>
      <p:sp>
        <p:nvSpPr>
          <p:cNvPr id="10" name="Rectangle 9">
            <a:extLst>
              <a:ext uri="{FF2B5EF4-FFF2-40B4-BE49-F238E27FC236}">
                <a16:creationId xmlns:a16="http://schemas.microsoft.com/office/drawing/2014/main" id="{C2DD1520-B8A6-4B4A-A4E3-FE067DABD846}"/>
              </a:ext>
            </a:extLst>
          </p:cNvPr>
          <p:cNvSpPr/>
          <p:nvPr/>
        </p:nvSpPr>
        <p:spPr>
          <a:xfrm>
            <a:off x="9509214" y="6526214"/>
            <a:ext cx="2682786" cy="369332"/>
          </a:xfrm>
          <a:prstGeom prst="rect">
            <a:avLst/>
          </a:prstGeom>
        </p:spPr>
        <p:txBody>
          <a:bodyPr wrap="none">
            <a:spAutoFit/>
          </a:bodyPr>
          <a:lstStyle/>
          <a:p>
            <a:r>
              <a:rPr lang="en-US" dirty="0"/>
              <a:t>https://</a:t>
            </a:r>
            <a:r>
              <a:rPr lang="en-US" dirty="0" err="1"/>
              <a:t>peaceproject.com</a:t>
            </a:r>
            <a:r>
              <a:rPr lang="en-US" dirty="0"/>
              <a:t>/</a:t>
            </a:r>
          </a:p>
        </p:txBody>
      </p:sp>
    </p:spTree>
    <p:extLst>
      <p:ext uri="{BB962C8B-B14F-4D97-AF65-F5344CB8AC3E}">
        <p14:creationId xmlns:p14="http://schemas.microsoft.com/office/powerpoint/2010/main" val="74678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078230-55AA-CD4F-B96F-9EBB16966F20}"/>
              </a:ext>
            </a:extLst>
          </p:cNvPr>
          <p:cNvSpPr>
            <a:spLocks noGrp="1"/>
          </p:cNvSpPr>
          <p:nvPr>
            <p:ph type="dt" sz="half" idx="10"/>
          </p:nvPr>
        </p:nvSpPr>
        <p:spPr/>
        <p:txBody>
          <a:bodyPr/>
          <a:lstStyle/>
          <a:p>
            <a:pPr>
              <a:defRPr/>
            </a:pPr>
            <a:fld id="{16A94A18-66C2-A54B-A167-329473CCEBB7}" type="datetime1">
              <a:rPr lang="en-US" smtClean="0"/>
              <a:t>10/10/22</a:t>
            </a:fld>
            <a:endParaRPr lang="en-US"/>
          </a:p>
        </p:txBody>
      </p:sp>
      <p:sp>
        <p:nvSpPr>
          <p:cNvPr id="3" name="Slide Number Placeholder 2">
            <a:extLst>
              <a:ext uri="{FF2B5EF4-FFF2-40B4-BE49-F238E27FC236}">
                <a16:creationId xmlns:a16="http://schemas.microsoft.com/office/drawing/2014/main" id="{E3114E9D-15F4-C04D-A04B-3DF517782010}"/>
              </a:ext>
            </a:extLst>
          </p:cNvPr>
          <p:cNvSpPr>
            <a:spLocks noGrp="1"/>
          </p:cNvSpPr>
          <p:nvPr>
            <p:ph type="sldNum" sz="quarter" idx="12"/>
          </p:nvPr>
        </p:nvSpPr>
        <p:spPr/>
        <p:txBody>
          <a:bodyPr/>
          <a:lstStyle/>
          <a:p>
            <a:pPr>
              <a:defRPr/>
            </a:pPr>
            <a:fld id="{8650D0AE-FB45-374D-A9AF-DF9429BBE748}" type="slidenum">
              <a:rPr lang="en-US" smtClean="0"/>
              <a:pPr>
                <a:defRPr/>
              </a:pPr>
              <a:t>2</a:t>
            </a:fld>
            <a:endParaRPr lang="en-US"/>
          </a:p>
        </p:txBody>
      </p:sp>
      <p:sp>
        <p:nvSpPr>
          <p:cNvPr id="4" name="Rectangle 3">
            <a:extLst>
              <a:ext uri="{FF2B5EF4-FFF2-40B4-BE49-F238E27FC236}">
                <a16:creationId xmlns:a16="http://schemas.microsoft.com/office/drawing/2014/main" id="{173867D4-BD27-B043-A2B3-8763DC55388E}"/>
              </a:ext>
            </a:extLst>
          </p:cNvPr>
          <p:cNvSpPr/>
          <p:nvPr/>
        </p:nvSpPr>
        <p:spPr>
          <a:xfrm>
            <a:off x="1491341" y="1363747"/>
            <a:ext cx="8697688" cy="4495800"/>
          </a:xfrm>
          <a:prstGeom prst="rect">
            <a:avLst/>
          </a:prstGeom>
        </p:spPr>
        <p:txBody>
          <a:bodyPr vert="horz" lIns="91440" tIns="45720" rIns="91440" bIns="45720" rtlCol="0" anchor="t">
            <a:normAutofit fontScale="40000" lnSpcReduction="20000"/>
          </a:bodyPr>
          <a:lstStyle/>
          <a:p>
            <a:pPr defTabSz="914400">
              <a:lnSpc>
                <a:spcPct val="90000"/>
              </a:lnSpc>
              <a:spcAft>
                <a:spcPts val="600"/>
              </a:spcAft>
            </a:pPr>
            <a:endParaRPr lang="en-US" sz="2400" dirty="0">
              <a:solidFill>
                <a:srgbClr val="FFFF00"/>
              </a:solidFill>
            </a:endParaRPr>
          </a:p>
          <a:p>
            <a:pPr defTabSz="914400">
              <a:lnSpc>
                <a:spcPct val="90000"/>
              </a:lnSpc>
              <a:spcAft>
                <a:spcPts val="600"/>
              </a:spcAft>
            </a:pPr>
            <a:r>
              <a:rPr lang="en-US" sz="4200" dirty="0">
                <a:solidFill>
                  <a:srgbClr val="FFFF00"/>
                </a:solidFill>
              </a:rPr>
              <a:t>DVCS formalism</a:t>
            </a:r>
          </a:p>
          <a:p>
            <a:pPr indent="-228600" defTabSz="914400">
              <a:lnSpc>
                <a:spcPct val="90000"/>
              </a:lnSpc>
              <a:spcAft>
                <a:spcPts val="600"/>
              </a:spcAft>
              <a:buFont typeface="Arial" panose="020B0604020202020204" pitchFamily="34" charset="0"/>
              <a:buChar char="•"/>
            </a:pPr>
            <a:r>
              <a:rPr lang="en-US" sz="4200" dirty="0"/>
              <a:t>B. </a:t>
            </a:r>
            <a:r>
              <a:rPr lang="en-US" sz="4200" dirty="0" err="1"/>
              <a:t>Kriesten</a:t>
            </a:r>
            <a:r>
              <a:rPr lang="en-US" sz="4200" dirty="0"/>
              <a:t> et al, </a:t>
            </a:r>
            <a:r>
              <a:rPr lang="en-US" sz="4200" i="1" dirty="0" err="1"/>
              <a:t>Phys.Rev</a:t>
            </a:r>
            <a:r>
              <a:rPr lang="en-US" sz="4200" i="1" dirty="0"/>
              <a:t>. D </a:t>
            </a:r>
            <a:r>
              <a:rPr lang="en-US" sz="4200" dirty="0"/>
              <a:t>101 (2020)</a:t>
            </a:r>
          </a:p>
          <a:p>
            <a:pPr indent="-228600" defTabSz="914400">
              <a:lnSpc>
                <a:spcPct val="90000"/>
              </a:lnSpc>
              <a:spcAft>
                <a:spcPts val="600"/>
              </a:spcAft>
              <a:buFont typeface="Arial" panose="020B0604020202020204" pitchFamily="34" charset="0"/>
              <a:buChar char="•"/>
            </a:pPr>
            <a:r>
              <a:rPr lang="en-US" sz="4200" dirty="0"/>
              <a:t>B. </a:t>
            </a:r>
            <a:r>
              <a:rPr lang="en-US" sz="4200" dirty="0" err="1"/>
              <a:t>Kriesten</a:t>
            </a:r>
            <a:r>
              <a:rPr lang="en-US" sz="4200" dirty="0"/>
              <a:t> and S. Liuti, </a:t>
            </a:r>
            <a:r>
              <a:rPr lang="en-US" sz="4200" i="1" dirty="0" err="1"/>
              <a:t>Phys.Rev</a:t>
            </a:r>
            <a:r>
              <a:rPr lang="en-US" sz="4200" i="1" dirty="0"/>
              <a:t>. D105 (2022), </a:t>
            </a:r>
            <a:r>
              <a:rPr lang="en-US" sz="4200" dirty="0" err="1"/>
              <a:t>arXiv</a:t>
            </a:r>
            <a:r>
              <a:rPr lang="en-US" sz="4200" dirty="0"/>
              <a:t> </a:t>
            </a:r>
            <a:r>
              <a:rPr lang="en-US" sz="4200" dirty="0">
                <a:hlinkClick r:id="rId2">
                  <a:extLst>
                    <a:ext uri="{A12FA001-AC4F-418D-AE19-62706E023703}">
                      <ahyp:hlinkClr xmlns:ahyp="http://schemas.microsoft.com/office/drawing/2018/hyperlinkcolor" val="tx"/>
                    </a:ext>
                  </a:extLst>
                </a:hlinkClick>
              </a:rPr>
              <a:t>2004.08890</a:t>
            </a:r>
            <a:endParaRPr lang="en-US" sz="4200" dirty="0"/>
          </a:p>
          <a:p>
            <a:pPr indent="-228600" defTabSz="914400">
              <a:lnSpc>
                <a:spcPct val="90000"/>
              </a:lnSpc>
              <a:spcAft>
                <a:spcPts val="600"/>
              </a:spcAft>
              <a:buFont typeface="Arial" panose="020B0604020202020204" pitchFamily="34" charset="0"/>
              <a:buChar char="•"/>
            </a:pPr>
            <a:r>
              <a:rPr lang="en-US" sz="4200" dirty="0"/>
              <a:t>B. </a:t>
            </a:r>
            <a:r>
              <a:rPr lang="en-US" sz="4200" dirty="0" err="1"/>
              <a:t>Kriesten</a:t>
            </a:r>
            <a:r>
              <a:rPr lang="en-US" sz="4200" dirty="0"/>
              <a:t> and S. Liuti, Phys. Lett. B829 (2022), arXiv:2011.04484</a:t>
            </a:r>
          </a:p>
          <a:p>
            <a:pPr indent="-228600" defTabSz="914400">
              <a:lnSpc>
                <a:spcPct val="90000"/>
              </a:lnSpc>
              <a:spcAft>
                <a:spcPts val="600"/>
              </a:spcAft>
              <a:buFont typeface="Arial" panose="020B0604020202020204" pitchFamily="34" charset="0"/>
              <a:buChar char="•"/>
            </a:pPr>
            <a:endParaRPr lang="en-US" sz="4200" dirty="0"/>
          </a:p>
          <a:p>
            <a:pPr defTabSz="914400">
              <a:lnSpc>
                <a:spcPct val="90000"/>
              </a:lnSpc>
              <a:spcAft>
                <a:spcPts val="600"/>
              </a:spcAft>
            </a:pPr>
            <a:r>
              <a:rPr lang="en-US" sz="4200" dirty="0">
                <a:solidFill>
                  <a:srgbClr val="FFFF00"/>
                </a:solidFill>
              </a:rPr>
              <a:t>ML</a:t>
            </a:r>
          </a:p>
          <a:p>
            <a:pPr marL="285750" indent="-285750" defTabSz="914400">
              <a:lnSpc>
                <a:spcPct val="90000"/>
              </a:lnSpc>
              <a:spcAft>
                <a:spcPts val="600"/>
              </a:spcAft>
              <a:buFont typeface="Arial" panose="020B0604020202020204" pitchFamily="34" charset="0"/>
              <a:buChar char="•"/>
            </a:pPr>
            <a:r>
              <a:rPr lang="en-US" sz="4200" dirty="0"/>
              <a:t>J. Grigsby, B. </a:t>
            </a:r>
            <a:r>
              <a:rPr lang="en-US" sz="4200" dirty="0" err="1"/>
              <a:t>Kriesten</a:t>
            </a:r>
            <a:r>
              <a:rPr lang="en-US" sz="4200" dirty="0"/>
              <a:t>, J. Hoskins, S. Liuti, P. </a:t>
            </a:r>
            <a:r>
              <a:rPr lang="en-US" sz="4200" dirty="0" err="1"/>
              <a:t>Alonzi</a:t>
            </a:r>
            <a:r>
              <a:rPr lang="en-US" sz="4200" dirty="0"/>
              <a:t> and M. </a:t>
            </a:r>
            <a:r>
              <a:rPr lang="en-US" sz="4200" dirty="0" err="1"/>
              <a:t>Burkardt</a:t>
            </a:r>
            <a:r>
              <a:rPr lang="en-US" sz="4200" dirty="0"/>
              <a:t>, Phys. Rev. D104 (2021)</a:t>
            </a:r>
          </a:p>
          <a:p>
            <a:pPr marL="285750" indent="-285750" defTabSz="914400">
              <a:lnSpc>
                <a:spcPct val="90000"/>
              </a:lnSpc>
              <a:spcAft>
                <a:spcPts val="600"/>
              </a:spcAft>
              <a:buFont typeface="Arial" panose="020B0604020202020204" pitchFamily="34" charset="0"/>
              <a:buChar char="•"/>
            </a:pPr>
            <a:r>
              <a:rPr lang="en-US" sz="4200" dirty="0"/>
              <a:t>Manal </a:t>
            </a:r>
            <a:r>
              <a:rPr lang="en-US" sz="4200" dirty="0" err="1"/>
              <a:t>Almaeen</a:t>
            </a:r>
            <a:r>
              <a:rPr lang="en-US" sz="4200" dirty="0"/>
              <a:t>, Jake Grigsby, Joshua Hoskins, Brandon </a:t>
            </a:r>
            <a:r>
              <a:rPr lang="en-US" sz="4200" dirty="0" err="1"/>
              <a:t>Kriesten</a:t>
            </a:r>
            <a:r>
              <a:rPr lang="en-US" sz="4200" dirty="0"/>
              <a:t>, </a:t>
            </a:r>
            <a:r>
              <a:rPr lang="en-US" sz="4200" dirty="0" err="1"/>
              <a:t>Yaohang</a:t>
            </a:r>
            <a:r>
              <a:rPr lang="en-US" sz="4200" dirty="0"/>
              <a:t> Li, Huey-Wen Lin and S. L</a:t>
            </a:r>
          </a:p>
          <a:p>
            <a:pPr defTabSz="914400">
              <a:lnSpc>
                <a:spcPct val="90000"/>
              </a:lnSpc>
              <a:spcAft>
                <a:spcPts val="600"/>
              </a:spcAft>
            </a:pPr>
            <a:r>
              <a:rPr lang="en-US" sz="4200" dirty="0"/>
              <a:t>     </a:t>
            </a:r>
            <a:r>
              <a:rPr lang="en-US" sz="4200" dirty="0">
                <a:solidFill>
                  <a:schemeClr val="accent5">
                    <a:lumMod val="60000"/>
                    <a:lumOff val="40000"/>
                  </a:schemeClr>
                </a:solidFill>
              </a:rPr>
              <a:t>``Benchmarks for a Global Extraction of Information from Deeply Virtual Exclusive Scattering,’’</a:t>
            </a:r>
          </a:p>
          <a:p>
            <a:pPr defTabSz="914400">
              <a:lnSpc>
                <a:spcPct val="90000"/>
              </a:lnSpc>
              <a:spcAft>
                <a:spcPts val="600"/>
              </a:spcAft>
            </a:pPr>
            <a:r>
              <a:rPr lang="en-US" sz="4200" dirty="0"/>
              <a:t> </a:t>
            </a:r>
            <a:r>
              <a:rPr lang="en-US" sz="4200" dirty="0">
                <a:solidFill>
                  <a:srgbClr val="FFFF00"/>
                </a:solidFill>
              </a:rPr>
              <a:t>[arXiv:2207.10766 [hep-</a:t>
            </a:r>
            <a:r>
              <a:rPr lang="en-US" sz="4200" dirty="0" err="1">
                <a:solidFill>
                  <a:srgbClr val="FFFF00"/>
                </a:solidFill>
              </a:rPr>
              <a:t>ph</a:t>
            </a:r>
            <a:r>
              <a:rPr lang="en-US" sz="4200" dirty="0">
                <a:solidFill>
                  <a:srgbClr val="FFFF00"/>
                </a:solidFill>
              </a:rPr>
              <a:t>]].   </a:t>
            </a:r>
          </a:p>
          <a:p>
            <a:pPr marL="285750" indent="-285750" defTabSz="914400">
              <a:lnSpc>
                <a:spcPct val="90000"/>
              </a:lnSpc>
              <a:spcAft>
                <a:spcPts val="600"/>
              </a:spcAft>
              <a:buFont typeface="Arial" panose="020B0604020202020204" pitchFamily="34" charset="0"/>
              <a:buChar char="•"/>
            </a:pPr>
            <a:endParaRPr lang="en-US" sz="4200" dirty="0"/>
          </a:p>
          <a:p>
            <a:pPr defTabSz="914400">
              <a:lnSpc>
                <a:spcPct val="90000"/>
              </a:lnSpc>
              <a:spcAft>
                <a:spcPts val="600"/>
              </a:spcAft>
            </a:pPr>
            <a:r>
              <a:rPr lang="en-US" sz="4200" dirty="0">
                <a:solidFill>
                  <a:srgbClr val="FFFF00"/>
                </a:solidFill>
              </a:rPr>
              <a:t>GPD Parametrization for global analysis</a:t>
            </a:r>
          </a:p>
          <a:p>
            <a:pPr indent="-228600" defTabSz="914400">
              <a:lnSpc>
                <a:spcPct val="90000"/>
              </a:lnSpc>
              <a:spcAft>
                <a:spcPts val="600"/>
              </a:spcAft>
              <a:buFont typeface="Arial" panose="020B0604020202020204" pitchFamily="34" charset="0"/>
              <a:buChar char="•"/>
            </a:pPr>
            <a:r>
              <a:rPr lang="en-US" sz="4200" dirty="0"/>
              <a:t>B. </a:t>
            </a:r>
            <a:r>
              <a:rPr lang="en-US" sz="4200" dirty="0" err="1"/>
              <a:t>Kriesten</a:t>
            </a:r>
            <a:r>
              <a:rPr lang="en-US" sz="4200" dirty="0"/>
              <a:t>, P. </a:t>
            </a:r>
            <a:r>
              <a:rPr lang="en-US" sz="4200" dirty="0" err="1"/>
              <a:t>Velie</a:t>
            </a:r>
            <a:r>
              <a:rPr lang="en-US" sz="4200" dirty="0"/>
              <a:t>, E. Yeats, F. Yepez-Lopez and S. Liuti,</a:t>
            </a:r>
          </a:p>
          <a:p>
            <a:pPr defTabSz="914400">
              <a:lnSpc>
                <a:spcPct val="90000"/>
              </a:lnSpc>
              <a:spcAft>
                <a:spcPts val="600"/>
              </a:spcAft>
            </a:pPr>
            <a:r>
              <a:rPr lang="en-US" sz="4200" i="1" dirty="0"/>
              <a:t>Phys. Rev D 105 (2022)</a:t>
            </a:r>
            <a:r>
              <a:rPr lang="en-US" sz="4200" dirty="0"/>
              <a:t>, arXiv:2101.01826 </a:t>
            </a:r>
          </a:p>
          <a:p>
            <a:pPr marL="342900" indent="-342900" defTabSz="914400">
              <a:lnSpc>
                <a:spcPct val="90000"/>
              </a:lnSpc>
              <a:spcAft>
                <a:spcPts val="600"/>
              </a:spcAft>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A4A26D1B-15D8-E344-A18C-DEA7B72CE849}"/>
              </a:ext>
            </a:extLst>
          </p:cNvPr>
          <p:cNvPicPr>
            <a:picLocks noChangeAspect="1"/>
          </p:cNvPicPr>
          <p:nvPr/>
        </p:nvPicPr>
        <p:blipFill>
          <a:blip r:embed="rId3"/>
          <a:stretch>
            <a:fillRect/>
          </a:stretch>
        </p:blipFill>
        <p:spPr>
          <a:xfrm>
            <a:off x="8955514" y="5788453"/>
            <a:ext cx="2774739" cy="527200"/>
          </a:xfrm>
          <a:prstGeom prst="rect">
            <a:avLst/>
          </a:prstGeom>
        </p:spPr>
      </p:pic>
      <p:pic>
        <p:nvPicPr>
          <p:cNvPr id="7" name="Picture 6">
            <a:extLst>
              <a:ext uri="{FF2B5EF4-FFF2-40B4-BE49-F238E27FC236}">
                <a16:creationId xmlns:a16="http://schemas.microsoft.com/office/drawing/2014/main" id="{89B4C0C7-C86C-5B42-9A6E-936E969DD618}"/>
              </a:ext>
            </a:extLst>
          </p:cNvPr>
          <p:cNvPicPr>
            <a:picLocks noChangeAspect="1"/>
          </p:cNvPicPr>
          <p:nvPr/>
        </p:nvPicPr>
        <p:blipFill>
          <a:blip r:embed="rId4"/>
          <a:stretch>
            <a:fillRect/>
          </a:stretch>
        </p:blipFill>
        <p:spPr>
          <a:xfrm>
            <a:off x="10342883" y="447097"/>
            <a:ext cx="1270000" cy="1270000"/>
          </a:xfrm>
          <a:prstGeom prst="rect">
            <a:avLst/>
          </a:prstGeom>
        </p:spPr>
      </p:pic>
      <p:sp>
        <p:nvSpPr>
          <p:cNvPr id="8" name="Rectangle 7">
            <a:extLst>
              <a:ext uri="{FF2B5EF4-FFF2-40B4-BE49-F238E27FC236}">
                <a16:creationId xmlns:a16="http://schemas.microsoft.com/office/drawing/2014/main" id="{8B1BD56D-7C71-B244-9BBD-6395BD2B9E2E}"/>
              </a:ext>
            </a:extLst>
          </p:cNvPr>
          <p:cNvSpPr/>
          <p:nvPr/>
        </p:nvSpPr>
        <p:spPr>
          <a:xfrm>
            <a:off x="2209197" y="923347"/>
            <a:ext cx="3594382" cy="424732"/>
          </a:xfrm>
          <a:prstGeom prst="rect">
            <a:avLst/>
          </a:prstGeom>
        </p:spPr>
        <p:txBody>
          <a:bodyPr wrap="none">
            <a:spAutoFit/>
          </a:bodyPr>
          <a:lstStyle/>
          <a:p>
            <a:pPr defTabSz="914400">
              <a:lnSpc>
                <a:spcPct val="90000"/>
              </a:lnSpc>
              <a:spcAft>
                <a:spcPts val="600"/>
              </a:spcAft>
            </a:pPr>
            <a:r>
              <a:rPr lang="en-US" sz="2400" dirty="0">
                <a:solidFill>
                  <a:srgbClr val="FFFF00"/>
                </a:solidFill>
              </a:rPr>
              <a:t>DVES Global </a:t>
            </a:r>
            <a:r>
              <a:rPr lang="en-US" sz="2400" dirty="0" err="1">
                <a:solidFill>
                  <a:srgbClr val="FFFF00"/>
                </a:solidFill>
              </a:rPr>
              <a:t>Analysis@UVA</a:t>
            </a:r>
            <a:endParaRPr lang="en-US" sz="2400" dirty="0">
              <a:solidFill>
                <a:srgbClr val="FFFF00"/>
              </a:solidFill>
            </a:endParaRPr>
          </a:p>
        </p:txBody>
      </p:sp>
      <p:sp>
        <p:nvSpPr>
          <p:cNvPr id="9" name="Rectangle 8">
            <a:extLst>
              <a:ext uri="{FF2B5EF4-FFF2-40B4-BE49-F238E27FC236}">
                <a16:creationId xmlns:a16="http://schemas.microsoft.com/office/drawing/2014/main" id="{312295B2-FCE4-B244-9B7A-F97DE8348179}"/>
              </a:ext>
            </a:extLst>
          </p:cNvPr>
          <p:cNvSpPr/>
          <p:nvPr/>
        </p:nvSpPr>
        <p:spPr>
          <a:xfrm>
            <a:off x="1345474" y="3304903"/>
            <a:ext cx="8712926" cy="112340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31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EF42BA-D93C-7E4A-844B-00249B28FA55}"/>
              </a:ext>
            </a:extLst>
          </p:cNvPr>
          <p:cNvSpPr txBox="1"/>
          <p:nvPr/>
        </p:nvSpPr>
        <p:spPr>
          <a:xfrm>
            <a:off x="1115879" y="677328"/>
            <a:ext cx="8927023" cy="3539430"/>
          </a:xfrm>
          <a:prstGeom prst="rect">
            <a:avLst/>
          </a:prstGeom>
          <a:noFill/>
        </p:spPr>
        <p:txBody>
          <a:bodyPr wrap="square" rtlCol="0">
            <a:spAutoFit/>
          </a:bodyPr>
          <a:lstStyle/>
          <a:p>
            <a:r>
              <a:rPr lang="en-US" sz="2800" u="sng" dirty="0">
                <a:latin typeface="+mj-lt"/>
              </a:rPr>
              <a:t>Charge for this talk and workshop discussion</a:t>
            </a:r>
          </a:p>
          <a:p>
            <a:endParaRPr lang="en-US" sz="2800" u="sng" dirty="0">
              <a:latin typeface="+mj-lt"/>
            </a:endParaRPr>
          </a:p>
          <a:p>
            <a:r>
              <a:rPr lang="en-US" sz="2800" dirty="0">
                <a:latin typeface="+mj-lt"/>
              </a:rPr>
              <a:t>Address current ML applications in QCD theory while navigating the current </a:t>
            </a:r>
            <a:r>
              <a:rPr lang="en-US" sz="2800" dirty="0">
                <a:solidFill>
                  <a:schemeClr val="accent1">
                    <a:lumMod val="20000"/>
                    <a:lumOff val="80000"/>
                  </a:schemeClr>
                </a:solidFill>
                <a:latin typeface="+mj-lt"/>
              </a:rPr>
              <a:t>“</a:t>
            </a:r>
            <a:r>
              <a:rPr lang="en-US" sz="2800" i="1" dirty="0">
                <a:solidFill>
                  <a:schemeClr val="accent1">
                    <a:lumMod val="20000"/>
                    <a:lumOff val="80000"/>
                  </a:schemeClr>
                </a:solidFill>
                <a:latin typeface="+mj-lt"/>
              </a:rPr>
              <a:t>Strategic moment to discuss how to fully take advantage of the new opportunities offered by AI/ML to advance research, design, and operation of EIC.”</a:t>
            </a:r>
          </a:p>
          <a:p>
            <a:r>
              <a:rPr lang="en-US" sz="2400" dirty="0">
                <a:solidFill>
                  <a:srgbClr val="FFFF00"/>
                </a:solidFill>
                <a:latin typeface="+mj-lt"/>
              </a:rPr>
              <a:t>Cristiano Fanelli (AI4EIC workshop 2021)</a:t>
            </a:r>
          </a:p>
          <a:p>
            <a:endParaRPr lang="en-US" sz="2800" dirty="0">
              <a:latin typeface="+mj-lt"/>
            </a:endParaRPr>
          </a:p>
        </p:txBody>
      </p:sp>
    </p:spTree>
    <p:extLst>
      <p:ext uri="{BB962C8B-B14F-4D97-AF65-F5344CB8AC3E}">
        <p14:creationId xmlns:p14="http://schemas.microsoft.com/office/powerpoint/2010/main" val="252857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bstract design with lines and financial symbols">
            <a:extLst>
              <a:ext uri="{FF2B5EF4-FFF2-40B4-BE49-F238E27FC236}">
                <a16:creationId xmlns:a16="http://schemas.microsoft.com/office/drawing/2014/main" id="{33377193-AA93-C73A-BA01-78AF78A91724}"/>
              </a:ext>
            </a:extLst>
          </p:cNvPr>
          <p:cNvPicPr>
            <a:picLocks noChangeAspect="1"/>
          </p:cNvPicPr>
          <p:nvPr/>
        </p:nvPicPr>
        <p:blipFill rotWithShape="1">
          <a:blip r:embed="rId2"/>
          <a:srcRect l="19801" r="2238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926F45FC-3737-DA4E-8EF8-145D364078A9}"/>
              </a:ext>
            </a:extLst>
          </p:cNvPr>
          <p:cNvSpPr txBox="1"/>
          <p:nvPr/>
        </p:nvSpPr>
        <p:spPr>
          <a:xfrm>
            <a:off x="211676" y="81169"/>
            <a:ext cx="7171267" cy="3843666"/>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endParaRPr lang="en-US" sz="2000" dirty="0">
              <a:latin typeface="+mj-lt"/>
            </a:endParaRPr>
          </a:p>
          <a:p>
            <a:pPr indent="-228600" defTabSz="914400">
              <a:lnSpc>
                <a:spcPct val="90000"/>
              </a:lnSpc>
              <a:spcAft>
                <a:spcPts val="600"/>
              </a:spcAft>
              <a:buFont typeface="Arial" panose="020B0604020202020204" pitchFamily="34" charset="0"/>
              <a:buChar char="•"/>
            </a:pPr>
            <a:r>
              <a:rPr lang="en-US" sz="2400" dirty="0">
                <a:solidFill>
                  <a:srgbClr val="FFFF00"/>
                </a:solidFill>
                <a:latin typeface="+mj-lt"/>
              </a:rPr>
              <a:t>ML is key for discovery</a:t>
            </a:r>
          </a:p>
          <a:p>
            <a:pPr indent="-228600" defTabSz="914400">
              <a:lnSpc>
                <a:spcPct val="90000"/>
              </a:lnSpc>
              <a:spcAft>
                <a:spcPts val="600"/>
              </a:spcAft>
              <a:buFont typeface="Arial" panose="020B0604020202020204" pitchFamily="34" charset="0"/>
              <a:buChar char="•"/>
            </a:pPr>
            <a:endParaRPr lang="en-US" sz="2000" dirty="0">
              <a:latin typeface="+mj-lt"/>
            </a:endParaRPr>
          </a:p>
          <a:p>
            <a:pPr indent="-228600" defTabSz="914400">
              <a:lnSpc>
                <a:spcPct val="90000"/>
              </a:lnSpc>
              <a:spcAft>
                <a:spcPts val="600"/>
              </a:spcAft>
              <a:buFont typeface="Arial" panose="020B0604020202020204" pitchFamily="34" charset="0"/>
              <a:buChar char="•"/>
            </a:pPr>
            <a:r>
              <a:rPr lang="en-US" sz="2000" dirty="0">
                <a:latin typeface="+mj-lt"/>
              </a:rPr>
              <a:t>Using statistical methods, ML algorithms uniquely allow us to obtain key insights from the data, through classifications and predictions. </a:t>
            </a:r>
          </a:p>
          <a:p>
            <a:pPr indent="-228600" defTabSz="914400">
              <a:lnSpc>
                <a:spcPct val="90000"/>
              </a:lnSpc>
              <a:spcAft>
                <a:spcPts val="600"/>
              </a:spcAft>
              <a:buFont typeface="Arial" panose="020B0604020202020204" pitchFamily="34" charset="0"/>
              <a:buChar char="•"/>
            </a:pPr>
            <a:endParaRPr lang="en-US" sz="2000" dirty="0">
              <a:latin typeface="+mj-lt"/>
            </a:endParaRPr>
          </a:p>
          <a:p>
            <a:pPr indent="-228600" defTabSz="914400">
              <a:lnSpc>
                <a:spcPct val="90000"/>
              </a:lnSpc>
              <a:spcAft>
                <a:spcPts val="600"/>
              </a:spcAft>
              <a:buFont typeface="Arial" panose="020B0604020202020204" pitchFamily="34" charset="0"/>
              <a:buChar char="•"/>
            </a:pPr>
            <a:r>
              <a:rPr lang="en-US" sz="2000" dirty="0">
                <a:latin typeface="+mj-lt"/>
              </a:rPr>
              <a:t>These insights are conducive to:</a:t>
            </a:r>
          </a:p>
          <a:p>
            <a:pPr marL="228600" defTabSz="914400">
              <a:lnSpc>
                <a:spcPct val="90000"/>
              </a:lnSpc>
              <a:spcAft>
                <a:spcPts val="600"/>
              </a:spcAft>
            </a:pPr>
            <a:r>
              <a:rPr lang="en-US" sz="2000" dirty="0">
                <a:latin typeface="+mj-lt"/>
              </a:rPr>
              <a:t>1.  abstracting physics concepts</a:t>
            </a:r>
          </a:p>
          <a:p>
            <a:pPr marL="228600" defTabSz="914400">
              <a:lnSpc>
                <a:spcPct val="90000"/>
              </a:lnSpc>
              <a:spcAft>
                <a:spcPts val="600"/>
              </a:spcAft>
            </a:pPr>
            <a:r>
              <a:rPr lang="en-US" sz="2000" dirty="0">
                <a:latin typeface="+mj-lt"/>
              </a:rPr>
              <a:t>2.  identifying the most relevant physics questions </a:t>
            </a:r>
          </a:p>
          <a:p>
            <a:pPr marL="228600" defTabSz="914400">
              <a:lnSpc>
                <a:spcPct val="90000"/>
              </a:lnSpc>
              <a:spcAft>
                <a:spcPts val="600"/>
              </a:spcAft>
            </a:pPr>
            <a:r>
              <a:rPr lang="en-US" sz="2000" dirty="0">
                <a:latin typeface="+mj-lt"/>
              </a:rPr>
              <a:t>3. identifying the data which are needed to answer them.  </a:t>
            </a:r>
          </a:p>
          <a:p>
            <a:pPr indent="-228600" defTabSz="914400">
              <a:lnSpc>
                <a:spcPct val="90000"/>
              </a:lnSpc>
              <a:spcAft>
                <a:spcPts val="600"/>
              </a:spcAft>
              <a:buFont typeface="Arial" panose="020B0604020202020204" pitchFamily="34" charset="0"/>
              <a:buChar char="•"/>
            </a:pPr>
            <a:endParaRPr lang="en-US" sz="2000" dirty="0">
              <a:latin typeface="+mj-lt"/>
            </a:endParaRPr>
          </a:p>
          <a:p>
            <a:pPr indent="-228600" defTabSz="914400">
              <a:lnSpc>
                <a:spcPct val="90000"/>
              </a:lnSpc>
              <a:spcAft>
                <a:spcPts val="600"/>
              </a:spcAft>
              <a:buFont typeface="Arial" panose="020B0604020202020204" pitchFamily="34" charset="0"/>
              <a:buChar char="•"/>
            </a:pPr>
            <a:endParaRPr lang="en-US" sz="2000" dirty="0">
              <a:latin typeface="+mj-lt"/>
            </a:endParaRPr>
          </a:p>
          <a:p>
            <a:pPr indent="-228600" defTabSz="914400">
              <a:lnSpc>
                <a:spcPct val="90000"/>
              </a:lnSpc>
              <a:spcAft>
                <a:spcPts val="600"/>
              </a:spcAft>
              <a:buFont typeface="Arial" panose="020B0604020202020204" pitchFamily="34" charset="0"/>
              <a:buChar char="•"/>
            </a:pPr>
            <a:r>
              <a:rPr lang="en-US" sz="2400" dirty="0">
                <a:solidFill>
                  <a:srgbClr val="FFFF00"/>
                </a:solidFill>
                <a:latin typeface="+mj-lt"/>
              </a:rPr>
              <a:t>ML applications are currently impacting two main directions in QCD theory</a:t>
            </a:r>
          </a:p>
          <a:p>
            <a:pPr indent="-228600" defTabSz="914400">
              <a:lnSpc>
                <a:spcPct val="90000"/>
              </a:lnSpc>
              <a:spcAft>
                <a:spcPts val="600"/>
              </a:spcAft>
              <a:buFont typeface="Arial" panose="020B0604020202020204" pitchFamily="34" charset="0"/>
              <a:buChar char="•"/>
            </a:pPr>
            <a:endParaRPr lang="en-US" sz="2000" dirty="0">
              <a:latin typeface="+mj-lt"/>
            </a:endParaRPr>
          </a:p>
          <a:p>
            <a:pPr marL="285750" indent="-228600" defTabSz="914400">
              <a:lnSpc>
                <a:spcPct val="90000"/>
              </a:lnSpc>
              <a:spcAft>
                <a:spcPts val="600"/>
              </a:spcAft>
              <a:buFont typeface="Arial" panose="020B0604020202020204" pitchFamily="34" charset="0"/>
              <a:buChar char="•"/>
            </a:pPr>
            <a:r>
              <a:rPr lang="en-US" sz="2000" dirty="0">
                <a:latin typeface="+mj-lt"/>
              </a:rPr>
              <a:t> ab initio calculations (lattice </a:t>
            </a:r>
            <a:r>
              <a:rPr lang="en-US" sz="2000" dirty="0" err="1">
                <a:latin typeface="+mj-lt"/>
              </a:rPr>
              <a:t>QCD+EFT+many</a:t>
            </a:r>
            <a:r>
              <a:rPr lang="en-US" sz="2000" dirty="0">
                <a:latin typeface="+mj-lt"/>
              </a:rPr>
              <a:t> body calculations)</a:t>
            </a:r>
          </a:p>
          <a:p>
            <a:pPr marL="285750" indent="-228600" defTabSz="914400">
              <a:lnSpc>
                <a:spcPct val="90000"/>
              </a:lnSpc>
              <a:spcAft>
                <a:spcPts val="600"/>
              </a:spcAft>
              <a:buFont typeface="Arial" panose="020B0604020202020204" pitchFamily="34" charset="0"/>
              <a:buChar char="•"/>
            </a:pPr>
            <a:r>
              <a:rPr lang="en-US" sz="2000" dirty="0">
                <a:latin typeface="+mj-lt"/>
              </a:rPr>
              <a:t> phenomenology</a:t>
            </a:r>
          </a:p>
          <a:p>
            <a:pPr marL="285750" indent="-228600" defTabSz="914400">
              <a:lnSpc>
                <a:spcPct val="90000"/>
              </a:lnSpc>
              <a:spcAft>
                <a:spcPts val="600"/>
              </a:spcAft>
              <a:buFont typeface="Arial" panose="020B0604020202020204" pitchFamily="34" charset="0"/>
              <a:buChar char="•"/>
            </a:pPr>
            <a:r>
              <a:rPr lang="en-US" sz="2000" dirty="0">
                <a:latin typeface="+mj-lt"/>
              </a:rPr>
              <a:t>phenomenology + lattice QCD  (H.-W. Lin)</a:t>
            </a:r>
          </a:p>
        </p:txBody>
      </p:sp>
    </p:spTree>
    <p:extLst>
      <p:ext uri="{BB962C8B-B14F-4D97-AF65-F5344CB8AC3E}">
        <p14:creationId xmlns:p14="http://schemas.microsoft.com/office/powerpoint/2010/main" val="26997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53CE4-1034-F94C-AC65-D7B5FE99717A}"/>
              </a:ext>
            </a:extLst>
          </p:cNvPr>
          <p:cNvSpPr txBox="1"/>
          <p:nvPr/>
        </p:nvSpPr>
        <p:spPr>
          <a:xfrm>
            <a:off x="6513788" y="365125"/>
            <a:ext cx="4840010" cy="1807305"/>
          </a:xfrm>
          <a:prstGeom prst="rect">
            <a:avLst/>
          </a:prstGeom>
        </p:spPr>
        <p:txBody>
          <a:bodyPr vert="horz" lIns="91440" tIns="45720" rIns="91440" bIns="45720" rtlCol="0" anchor="ctr">
            <a:normAutofit fontScale="85000" lnSpcReduction="20000"/>
          </a:bodyPr>
          <a:lstStyle/>
          <a:p>
            <a:pPr defTabSz="914400">
              <a:lnSpc>
                <a:spcPct val="90000"/>
              </a:lnSpc>
              <a:spcBef>
                <a:spcPct val="0"/>
              </a:spcBef>
              <a:spcAft>
                <a:spcPts val="600"/>
              </a:spcAft>
            </a:pPr>
            <a:r>
              <a:rPr lang="en-US" sz="4400" b="1" dirty="0">
                <a:highlight>
                  <a:srgbClr val="800080"/>
                </a:highlight>
                <a:latin typeface="+mj-lt"/>
                <a:ea typeface="+mj-ea"/>
                <a:cs typeface="+mj-cs"/>
              </a:rPr>
              <a:t>A working example </a:t>
            </a:r>
            <a:r>
              <a:rPr lang="en-US" sz="4400" dirty="0">
                <a:highlight>
                  <a:srgbClr val="800080"/>
                </a:highlight>
                <a:latin typeface="+mj-lt"/>
                <a:ea typeface="+mj-ea"/>
                <a:cs typeface="+mj-cs"/>
              </a:rPr>
              <a:t>: global fitting of deeply virtual exclusive scattering data</a:t>
            </a:r>
          </a:p>
        </p:txBody>
      </p:sp>
      <p:pic>
        <p:nvPicPr>
          <p:cNvPr id="13" name="Picture 12">
            <a:extLst>
              <a:ext uri="{FF2B5EF4-FFF2-40B4-BE49-F238E27FC236}">
                <a16:creationId xmlns:a16="http://schemas.microsoft.com/office/drawing/2014/main" id="{67EC07AE-3702-774E-AD8C-5E5BD6EF49C7}"/>
              </a:ext>
            </a:extLst>
          </p:cNvPr>
          <p:cNvPicPr>
            <a:picLocks noChangeAspect="1"/>
          </p:cNvPicPr>
          <p:nvPr/>
        </p:nvPicPr>
        <p:blipFill rotWithShape="1">
          <a:blip r:embed="rId3"/>
          <a:srcRect t="18156" r="-1" b="18156"/>
          <a:stretch/>
        </p:blipFill>
        <p:spPr>
          <a:xfrm>
            <a:off x="4531002" y="3632196"/>
            <a:ext cx="7644062" cy="3176595"/>
          </a:xfrm>
          <a:prstGeom prst="rect">
            <a:avLst/>
          </a:prstGeom>
        </p:spPr>
      </p:pic>
      <p:sp>
        <p:nvSpPr>
          <p:cNvPr id="15" name="Slide Number Placeholder 2">
            <a:extLst>
              <a:ext uri="{FF2B5EF4-FFF2-40B4-BE49-F238E27FC236}">
                <a16:creationId xmlns:a16="http://schemas.microsoft.com/office/drawing/2014/main" id="{6D05D783-5D11-0843-ABE8-D6FBD5C6B211}"/>
              </a:ext>
            </a:extLst>
          </p:cNvPr>
          <p:cNvSpPr>
            <a:spLocks noGrp="1"/>
          </p:cNvSpPr>
          <p:nvPr>
            <p:ph type="sldNum" sz="quarter" idx="12"/>
          </p:nvPr>
        </p:nvSpPr>
        <p:spPr>
          <a:xfrm>
            <a:off x="8541526" y="632407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a:solidFill>
                  <a:srgbClr val="FFFFFF"/>
                </a:solidFill>
              </a:rPr>
              <a:pPr defTabSz="914400">
                <a:spcAft>
                  <a:spcPts val="600"/>
                </a:spcAft>
                <a:defRPr/>
              </a:pPr>
              <a:t>5</a:t>
            </a:fld>
            <a:endParaRPr lang="en-US">
              <a:solidFill>
                <a:srgbClr val="FFFFFF"/>
              </a:solidFill>
            </a:endParaRPr>
          </a:p>
        </p:txBody>
      </p:sp>
      <p:sp>
        <p:nvSpPr>
          <p:cNvPr id="16" name="Oval 15">
            <a:extLst>
              <a:ext uri="{FF2B5EF4-FFF2-40B4-BE49-F238E27FC236}">
                <a16:creationId xmlns:a16="http://schemas.microsoft.com/office/drawing/2014/main" id="{02F7BFF6-96FF-DE4A-BD97-0CCBA072D277}"/>
              </a:ext>
            </a:extLst>
          </p:cNvPr>
          <p:cNvSpPr/>
          <p:nvPr/>
        </p:nvSpPr>
        <p:spPr>
          <a:xfrm>
            <a:off x="6941326" y="5377920"/>
            <a:ext cx="2209800" cy="53340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385D8FB-E546-F64A-9B0C-FD56EBFDA9A3}"/>
              </a:ext>
            </a:extLst>
          </p:cNvPr>
          <p:cNvCxnSpPr>
            <a:cxnSpLocks/>
          </p:cNvCxnSpPr>
          <p:nvPr/>
        </p:nvCxnSpPr>
        <p:spPr>
          <a:xfrm flipH="1">
            <a:off x="10369406" y="5588079"/>
            <a:ext cx="345456" cy="89457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AA6045-019B-A247-AD46-A30D124F1449}"/>
              </a:ext>
            </a:extLst>
          </p:cNvPr>
          <p:cNvCxnSpPr>
            <a:cxnSpLocks/>
          </p:cNvCxnSpPr>
          <p:nvPr/>
        </p:nvCxnSpPr>
        <p:spPr>
          <a:xfrm flipH="1" flipV="1">
            <a:off x="10350187" y="4954408"/>
            <a:ext cx="377077" cy="65748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E847DE8-6B11-4A47-B7A4-D05960BC212B}"/>
              </a:ext>
            </a:extLst>
          </p:cNvPr>
          <p:cNvCxnSpPr>
            <a:cxnSpLocks/>
          </p:cNvCxnSpPr>
          <p:nvPr/>
        </p:nvCxnSpPr>
        <p:spPr>
          <a:xfrm flipV="1">
            <a:off x="10727264" y="5588079"/>
            <a:ext cx="990600" cy="1190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34EBB64-8260-7D4D-B11E-6F8012DBC02E}"/>
              </a:ext>
            </a:extLst>
          </p:cNvPr>
          <p:cNvSpPr txBox="1"/>
          <p:nvPr/>
        </p:nvSpPr>
        <p:spPr>
          <a:xfrm>
            <a:off x="11352802" y="5173129"/>
            <a:ext cx="336887" cy="369332"/>
          </a:xfrm>
          <a:prstGeom prst="rect">
            <a:avLst/>
          </a:prstGeom>
          <a:noFill/>
        </p:spPr>
        <p:txBody>
          <a:bodyPr wrap="none" rtlCol="0">
            <a:spAutoFit/>
          </a:bodyPr>
          <a:lstStyle/>
          <a:p>
            <a:r>
              <a:rPr lang="en-US" dirty="0">
                <a:solidFill>
                  <a:srgbClr val="142AD7"/>
                </a:solidFill>
              </a:rPr>
              <a:t>z’</a:t>
            </a:r>
          </a:p>
        </p:txBody>
      </p:sp>
      <p:sp>
        <p:nvSpPr>
          <p:cNvPr id="24" name="TextBox 23">
            <a:extLst>
              <a:ext uri="{FF2B5EF4-FFF2-40B4-BE49-F238E27FC236}">
                <a16:creationId xmlns:a16="http://schemas.microsoft.com/office/drawing/2014/main" id="{4631D0B7-B45B-7848-BBAE-18D9E3F3C899}"/>
              </a:ext>
            </a:extLst>
          </p:cNvPr>
          <p:cNvSpPr txBox="1"/>
          <p:nvPr/>
        </p:nvSpPr>
        <p:spPr>
          <a:xfrm rot="10800000" flipH="1" flipV="1">
            <a:off x="10478190" y="4952466"/>
            <a:ext cx="1065165" cy="369332"/>
          </a:xfrm>
          <a:prstGeom prst="rect">
            <a:avLst/>
          </a:prstGeom>
          <a:noFill/>
        </p:spPr>
        <p:txBody>
          <a:bodyPr wrap="square" rtlCol="0">
            <a:spAutoFit/>
          </a:bodyPr>
          <a:lstStyle/>
          <a:p>
            <a:r>
              <a:rPr lang="en-US" dirty="0">
                <a:solidFill>
                  <a:srgbClr val="142AD7"/>
                </a:solidFill>
              </a:rPr>
              <a:t>y’</a:t>
            </a:r>
          </a:p>
        </p:txBody>
      </p:sp>
      <p:sp>
        <p:nvSpPr>
          <p:cNvPr id="25" name="TextBox 24">
            <a:extLst>
              <a:ext uri="{FF2B5EF4-FFF2-40B4-BE49-F238E27FC236}">
                <a16:creationId xmlns:a16="http://schemas.microsoft.com/office/drawing/2014/main" id="{D1D57E2D-C112-0B47-9BCB-15143A9AD400}"/>
              </a:ext>
            </a:extLst>
          </p:cNvPr>
          <p:cNvSpPr txBox="1"/>
          <p:nvPr/>
        </p:nvSpPr>
        <p:spPr>
          <a:xfrm>
            <a:off x="9677837" y="5771408"/>
            <a:ext cx="347531" cy="369332"/>
          </a:xfrm>
          <a:prstGeom prst="rect">
            <a:avLst/>
          </a:prstGeom>
          <a:noFill/>
        </p:spPr>
        <p:txBody>
          <a:bodyPr wrap="none" rtlCol="0">
            <a:spAutoFit/>
          </a:bodyPr>
          <a:lstStyle/>
          <a:p>
            <a:r>
              <a:rPr lang="en-US" dirty="0">
                <a:solidFill>
                  <a:srgbClr val="142AD7"/>
                </a:solidFill>
              </a:rPr>
              <a:t>x’</a:t>
            </a:r>
          </a:p>
        </p:txBody>
      </p:sp>
      <p:cxnSp>
        <p:nvCxnSpPr>
          <p:cNvPr id="27" name="Straight Arrow Connector 26">
            <a:extLst>
              <a:ext uri="{FF2B5EF4-FFF2-40B4-BE49-F238E27FC236}">
                <a16:creationId xmlns:a16="http://schemas.microsoft.com/office/drawing/2014/main" id="{43DC03D5-CE7B-9D45-BA94-31189EFE9FAA}"/>
              </a:ext>
            </a:extLst>
          </p:cNvPr>
          <p:cNvCxnSpPr>
            <a:cxnSpLocks/>
          </p:cNvCxnSpPr>
          <p:nvPr/>
        </p:nvCxnSpPr>
        <p:spPr>
          <a:xfrm flipH="1">
            <a:off x="5212173" y="5588079"/>
            <a:ext cx="702087" cy="73599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29D34E-90E1-FC4E-AA98-A48B95E1608F}"/>
              </a:ext>
            </a:extLst>
          </p:cNvPr>
          <p:cNvCxnSpPr>
            <a:cxnSpLocks/>
          </p:cNvCxnSpPr>
          <p:nvPr/>
        </p:nvCxnSpPr>
        <p:spPr>
          <a:xfrm flipV="1">
            <a:off x="5926664" y="4673679"/>
            <a:ext cx="0" cy="93821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6F116B-8F9D-3B41-8A26-9D4BF0F68131}"/>
              </a:ext>
            </a:extLst>
          </p:cNvPr>
          <p:cNvCxnSpPr>
            <a:cxnSpLocks/>
          </p:cNvCxnSpPr>
          <p:nvPr/>
        </p:nvCxnSpPr>
        <p:spPr>
          <a:xfrm flipV="1">
            <a:off x="5926664" y="5588079"/>
            <a:ext cx="990600" cy="1190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859B1C6-FD33-1542-A249-AD0E034FD87B}"/>
              </a:ext>
            </a:extLst>
          </p:cNvPr>
          <p:cNvSpPr txBox="1"/>
          <p:nvPr/>
        </p:nvSpPr>
        <p:spPr>
          <a:xfrm>
            <a:off x="6552202" y="5173129"/>
            <a:ext cx="276038" cy="369332"/>
          </a:xfrm>
          <a:prstGeom prst="rect">
            <a:avLst/>
          </a:prstGeom>
          <a:noFill/>
        </p:spPr>
        <p:txBody>
          <a:bodyPr wrap="none" rtlCol="0">
            <a:spAutoFit/>
          </a:bodyPr>
          <a:lstStyle/>
          <a:p>
            <a:r>
              <a:rPr lang="en-US" dirty="0">
                <a:solidFill>
                  <a:srgbClr val="142AD7"/>
                </a:solidFill>
              </a:rPr>
              <a:t>z</a:t>
            </a:r>
          </a:p>
        </p:txBody>
      </p:sp>
      <p:sp>
        <p:nvSpPr>
          <p:cNvPr id="31" name="TextBox 30">
            <a:extLst>
              <a:ext uri="{FF2B5EF4-FFF2-40B4-BE49-F238E27FC236}">
                <a16:creationId xmlns:a16="http://schemas.microsoft.com/office/drawing/2014/main" id="{12601283-0DE2-AE42-8423-D8C125CDEF1F}"/>
              </a:ext>
            </a:extLst>
          </p:cNvPr>
          <p:cNvSpPr txBox="1"/>
          <p:nvPr/>
        </p:nvSpPr>
        <p:spPr>
          <a:xfrm rot="10970053" flipH="1" flipV="1">
            <a:off x="5571696" y="4558967"/>
            <a:ext cx="1065165" cy="369332"/>
          </a:xfrm>
          <a:prstGeom prst="rect">
            <a:avLst/>
          </a:prstGeom>
          <a:noFill/>
        </p:spPr>
        <p:txBody>
          <a:bodyPr wrap="square" rtlCol="0">
            <a:spAutoFit/>
          </a:bodyPr>
          <a:lstStyle/>
          <a:p>
            <a:r>
              <a:rPr lang="en-US" dirty="0">
                <a:solidFill>
                  <a:srgbClr val="142AD7"/>
                </a:solidFill>
              </a:rPr>
              <a:t>y</a:t>
            </a:r>
          </a:p>
        </p:txBody>
      </p:sp>
      <p:sp>
        <p:nvSpPr>
          <p:cNvPr id="32" name="TextBox 31">
            <a:extLst>
              <a:ext uri="{FF2B5EF4-FFF2-40B4-BE49-F238E27FC236}">
                <a16:creationId xmlns:a16="http://schemas.microsoft.com/office/drawing/2014/main" id="{C4C1B501-76D1-6449-8FB8-686E875133F9}"/>
              </a:ext>
            </a:extLst>
          </p:cNvPr>
          <p:cNvSpPr txBox="1"/>
          <p:nvPr/>
        </p:nvSpPr>
        <p:spPr>
          <a:xfrm>
            <a:off x="4877237" y="5771408"/>
            <a:ext cx="284052" cy="369332"/>
          </a:xfrm>
          <a:prstGeom prst="rect">
            <a:avLst/>
          </a:prstGeom>
          <a:noFill/>
        </p:spPr>
        <p:txBody>
          <a:bodyPr wrap="none" rtlCol="0">
            <a:spAutoFit/>
          </a:bodyPr>
          <a:lstStyle/>
          <a:p>
            <a:r>
              <a:rPr lang="en-US" dirty="0">
                <a:solidFill>
                  <a:srgbClr val="142AD7"/>
                </a:solidFill>
              </a:rPr>
              <a:t>x</a:t>
            </a:r>
          </a:p>
        </p:txBody>
      </p:sp>
      <p:pic>
        <p:nvPicPr>
          <p:cNvPr id="4" name="Picture 3" descr="An abstract design with lines and financial symbols">
            <a:extLst>
              <a:ext uri="{FF2B5EF4-FFF2-40B4-BE49-F238E27FC236}">
                <a16:creationId xmlns:a16="http://schemas.microsoft.com/office/drawing/2014/main" id="{B8C3A067-EAF9-5B65-3998-B58C3C185310}"/>
              </a:ext>
            </a:extLst>
          </p:cNvPr>
          <p:cNvPicPr>
            <a:picLocks noChangeAspect="1"/>
          </p:cNvPicPr>
          <p:nvPr/>
        </p:nvPicPr>
        <p:blipFill rotWithShape="1">
          <a:blip r:embed="rId4"/>
          <a:srcRect l="19055" r="2163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Oval 4">
            <a:extLst>
              <a:ext uri="{FF2B5EF4-FFF2-40B4-BE49-F238E27FC236}">
                <a16:creationId xmlns:a16="http://schemas.microsoft.com/office/drawing/2014/main" id="{E535DAD0-AD65-B841-A63C-8BB9DDF91623}"/>
              </a:ext>
            </a:extLst>
          </p:cNvPr>
          <p:cNvSpPr/>
          <p:nvPr/>
        </p:nvSpPr>
        <p:spPr>
          <a:xfrm>
            <a:off x="6207330" y="6080678"/>
            <a:ext cx="115568" cy="1201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0B5863A-2A51-E340-9BEF-5635A50F48EB}"/>
              </a:ext>
            </a:extLst>
          </p:cNvPr>
          <p:cNvSpPr/>
          <p:nvPr/>
        </p:nvSpPr>
        <p:spPr>
          <a:xfrm>
            <a:off x="8844620" y="5398436"/>
            <a:ext cx="413526" cy="414867"/>
          </a:xfrm>
          <a:prstGeom prst="ellipse">
            <a:avLst/>
          </a:prstGeom>
          <a:gradFill flip="none" rotWithShape="1">
            <a:gsLst>
              <a:gs pos="0">
                <a:schemeClr val="accent1">
                  <a:shade val="30000"/>
                  <a:satMod val="115000"/>
                </a:schemeClr>
              </a:gs>
              <a:gs pos="43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9B4A84-CAD5-554C-991F-881693952157}"/>
              </a:ext>
            </a:extLst>
          </p:cNvPr>
          <p:cNvSpPr txBox="1"/>
          <p:nvPr/>
        </p:nvSpPr>
        <p:spPr>
          <a:xfrm>
            <a:off x="5907323" y="5972042"/>
            <a:ext cx="346570" cy="369332"/>
          </a:xfrm>
          <a:prstGeom prst="rect">
            <a:avLst/>
          </a:prstGeom>
          <a:noFill/>
        </p:spPr>
        <p:txBody>
          <a:bodyPr wrap="none" rtlCol="0">
            <a:spAutoFit/>
          </a:bodyPr>
          <a:lstStyle/>
          <a:p>
            <a:r>
              <a:rPr lang="en-US" dirty="0">
                <a:solidFill>
                  <a:srgbClr val="002060"/>
                </a:solidFill>
              </a:rPr>
              <a:t>e</a:t>
            </a:r>
            <a:r>
              <a:rPr lang="en-US" baseline="30000" dirty="0">
                <a:solidFill>
                  <a:srgbClr val="002060"/>
                </a:solidFill>
              </a:rPr>
              <a:t>-</a:t>
            </a:r>
            <a:endParaRPr lang="en-US" dirty="0">
              <a:solidFill>
                <a:srgbClr val="002060"/>
              </a:solidFill>
            </a:endParaRPr>
          </a:p>
        </p:txBody>
      </p:sp>
      <p:sp>
        <p:nvSpPr>
          <p:cNvPr id="7" name="TextBox 6">
            <a:extLst>
              <a:ext uri="{FF2B5EF4-FFF2-40B4-BE49-F238E27FC236}">
                <a16:creationId xmlns:a16="http://schemas.microsoft.com/office/drawing/2014/main" id="{72384062-3964-BC44-93F7-1950529922CF}"/>
              </a:ext>
            </a:extLst>
          </p:cNvPr>
          <p:cNvSpPr txBox="1"/>
          <p:nvPr/>
        </p:nvSpPr>
        <p:spPr>
          <a:xfrm>
            <a:off x="9256543" y="5475769"/>
            <a:ext cx="306494" cy="369332"/>
          </a:xfrm>
          <a:prstGeom prst="rect">
            <a:avLst/>
          </a:prstGeom>
          <a:noFill/>
        </p:spPr>
        <p:txBody>
          <a:bodyPr wrap="none" rtlCol="0">
            <a:spAutoFit/>
          </a:bodyPr>
          <a:lstStyle/>
          <a:p>
            <a:r>
              <a:rPr lang="en-US" dirty="0">
                <a:solidFill>
                  <a:srgbClr val="002060"/>
                </a:solidFill>
              </a:rPr>
              <a:t>p</a:t>
            </a:r>
          </a:p>
        </p:txBody>
      </p:sp>
    </p:spTree>
    <p:extLst>
      <p:ext uri="{BB962C8B-B14F-4D97-AF65-F5344CB8AC3E}">
        <p14:creationId xmlns:p14="http://schemas.microsoft.com/office/powerpoint/2010/main" val="314685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53CE4-1034-F94C-AC65-D7B5FE99717A}"/>
              </a:ext>
            </a:extLst>
          </p:cNvPr>
          <p:cNvSpPr txBox="1"/>
          <p:nvPr/>
        </p:nvSpPr>
        <p:spPr>
          <a:xfrm>
            <a:off x="6513788" y="365125"/>
            <a:ext cx="4840010" cy="1807305"/>
          </a:xfrm>
          <a:prstGeom prst="rect">
            <a:avLst/>
          </a:prstGeom>
        </p:spPr>
        <p:txBody>
          <a:bodyPr vert="horz" lIns="91440" tIns="45720" rIns="91440" bIns="45720" rtlCol="0" anchor="ctr">
            <a:normAutofit fontScale="85000" lnSpcReduction="20000"/>
          </a:bodyPr>
          <a:lstStyle/>
          <a:p>
            <a:pPr defTabSz="914400">
              <a:lnSpc>
                <a:spcPct val="90000"/>
              </a:lnSpc>
              <a:spcBef>
                <a:spcPct val="0"/>
              </a:spcBef>
              <a:spcAft>
                <a:spcPts val="600"/>
              </a:spcAft>
            </a:pPr>
            <a:r>
              <a:rPr lang="en-US" sz="4400" dirty="0">
                <a:highlight>
                  <a:srgbClr val="800080"/>
                </a:highlight>
                <a:latin typeface="+mj-lt"/>
                <a:ea typeface="+mj-ea"/>
                <a:cs typeface="+mj-cs"/>
              </a:rPr>
              <a:t>A working example : global fitting of deeply virtual exclusive scattering data</a:t>
            </a:r>
          </a:p>
        </p:txBody>
      </p:sp>
      <p:sp>
        <p:nvSpPr>
          <p:cNvPr id="15" name="Slide Number Placeholder 2">
            <a:extLst>
              <a:ext uri="{FF2B5EF4-FFF2-40B4-BE49-F238E27FC236}">
                <a16:creationId xmlns:a16="http://schemas.microsoft.com/office/drawing/2014/main" id="{6D05D783-5D11-0843-ABE8-D6FBD5C6B211}"/>
              </a:ext>
            </a:extLst>
          </p:cNvPr>
          <p:cNvSpPr>
            <a:spLocks noGrp="1"/>
          </p:cNvSpPr>
          <p:nvPr>
            <p:ph type="sldNum" sz="quarter" idx="12"/>
          </p:nvPr>
        </p:nvSpPr>
        <p:spPr>
          <a:xfrm>
            <a:off x="8541526" y="632407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a:solidFill>
                  <a:srgbClr val="FFFFFF"/>
                </a:solidFill>
              </a:rPr>
              <a:pPr defTabSz="914400">
                <a:spcAft>
                  <a:spcPts val="600"/>
                </a:spcAft>
                <a:defRPr/>
              </a:pPr>
              <a:t>6</a:t>
            </a:fld>
            <a:endParaRPr lang="en-US">
              <a:solidFill>
                <a:srgbClr val="FFFFFF"/>
              </a:solidFill>
            </a:endParaRPr>
          </a:p>
        </p:txBody>
      </p:sp>
      <p:pic>
        <p:nvPicPr>
          <p:cNvPr id="4" name="Picture 3" descr="An abstract design with lines and financial symbols">
            <a:extLst>
              <a:ext uri="{FF2B5EF4-FFF2-40B4-BE49-F238E27FC236}">
                <a16:creationId xmlns:a16="http://schemas.microsoft.com/office/drawing/2014/main" id="{B8C3A067-EAF9-5B65-3998-B58C3C185310}"/>
              </a:ext>
            </a:extLst>
          </p:cNvPr>
          <p:cNvPicPr>
            <a:picLocks noChangeAspect="1"/>
          </p:cNvPicPr>
          <p:nvPr/>
        </p:nvPicPr>
        <p:blipFill rotWithShape="1">
          <a:blip r:embed="rId3"/>
          <a:srcRect l="19055" r="21634"/>
          <a:stretch/>
        </p:blipFill>
        <p:spPr>
          <a:xfrm>
            <a:off x="10735" y="24393"/>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2" name="Picture 1">
            <a:extLst>
              <a:ext uri="{FF2B5EF4-FFF2-40B4-BE49-F238E27FC236}">
                <a16:creationId xmlns:a16="http://schemas.microsoft.com/office/drawing/2014/main" id="{741532B4-A280-8045-BA15-1A3FC93AAD01}"/>
              </a:ext>
            </a:extLst>
          </p:cNvPr>
          <p:cNvPicPr>
            <a:picLocks noChangeAspect="1"/>
          </p:cNvPicPr>
          <p:nvPr/>
        </p:nvPicPr>
        <p:blipFill>
          <a:blip r:embed="rId4"/>
          <a:stretch>
            <a:fillRect/>
          </a:stretch>
        </p:blipFill>
        <p:spPr>
          <a:xfrm>
            <a:off x="5171540" y="3041794"/>
            <a:ext cx="6997700" cy="3556000"/>
          </a:xfrm>
          <a:prstGeom prst="rect">
            <a:avLst/>
          </a:prstGeom>
        </p:spPr>
      </p:pic>
      <p:sp>
        <p:nvSpPr>
          <p:cNvPr id="8" name="Rectangle 7">
            <a:extLst>
              <a:ext uri="{FF2B5EF4-FFF2-40B4-BE49-F238E27FC236}">
                <a16:creationId xmlns:a16="http://schemas.microsoft.com/office/drawing/2014/main" id="{359336AB-0D4F-E64E-8D8E-8904679F6A99}"/>
              </a:ext>
            </a:extLst>
          </p:cNvPr>
          <p:cNvSpPr/>
          <p:nvPr/>
        </p:nvSpPr>
        <p:spPr>
          <a:xfrm>
            <a:off x="9657715" y="2672462"/>
            <a:ext cx="2578206" cy="369332"/>
          </a:xfrm>
          <a:prstGeom prst="rect">
            <a:avLst/>
          </a:prstGeom>
        </p:spPr>
        <p:txBody>
          <a:bodyPr wrap="none">
            <a:spAutoFit/>
          </a:bodyPr>
          <a:lstStyle/>
          <a:p>
            <a:r>
              <a:rPr lang="en-US" dirty="0">
                <a:solidFill>
                  <a:schemeClr val="tx1">
                    <a:lumMod val="85000"/>
                  </a:schemeClr>
                </a:solidFill>
                <a:latin typeface="Quicksand"/>
              </a:rPr>
              <a:t>I. </a:t>
            </a:r>
            <a:r>
              <a:rPr lang="en-US" dirty="0" err="1">
                <a:solidFill>
                  <a:schemeClr val="tx1">
                    <a:lumMod val="85000"/>
                  </a:schemeClr>
                </a:solidFill>
                <a:latin typeface="Quicksand"/>
              </a:rPr>
              <a:t>Fadelli</a:t>
            </a:r>
            <a:r>
              <a:rPr lang="en-US" dirty="0">
                <a:solidFill>
                  <a:schemeClr val="tx1">
                    <a:lumMod val="85000"/>
                  </a:schemeClr>
                </a:solidFill>
                <a:latin typeface="Quicksand"/>
              </a:rPr>
              <a:t> , </a:t>
            </a:r>
            <a:r>
              <a:rPr lang="en-US" dirty="0" err="1">
                <a:solidFill>
                  <a:schemeClr val="tx1">
                    <a:lumMod val="85000"/>
                  </a:schemeClr>
                </a:solidFill>
                <a:latin typeface="Quicksand"/>
              </a:rPr>
              <a:t>Phys.org</a:t>
            </a:r>
            <a:r>
              <a:rPr lang="en-US" dirty="0">
                <a:solidFill>
                  <a:schemeClr val="tx1">
                    <a:lumMod val="85000"/>
                  </a:schemeClr>
                </a:solidFill>
                <a:latin typeface="Quicksand"/>
              </a:rPr>
              <a:t> (2020)</a:t>
            </a:r>
            <a:endParaRPr lang="en-US" dirty="0">
              <a:solidFill>
                <a:schemeClr val="tx1">
                  <a:lumMod val="85000"/>
                </a:schemeClr>
              </a:solidFill>
            </a:endParaRPr>
          </a:p>
        </p:txBody>
      </p:sp>
    </p:spTree>
    <p:extLst>
      <p:ext uri="{BB962C8B-B14F-4D97-AF65-F5344CB8AC3E}">
        <p14:creationId xmlns:p14="http://schemas.microsoft.com/office/powerpoint/2010/main" val="53030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1 26">
            <a:extLst>
              <a:ext uri="{FF2B5EF4-FFF2-40B4-BE49-F238E27FC236}">
                <a16:creationId xmlns:a16="http://schemas.microsoft.com/office/drawing/2014/main" id="{25957ECD-DEF7-EE4A-A218-E65D7061A895}"/>
              </a:ext>
            </a:extLst>
          </p:cNvPr>
          <p:cNvSpPr/>
          <p:nvPr/>
        </p:nvSpPr>
        <p:spPr>
          <a:xfrm>
            <a:off x="36754" y="4367694"/>
            <a:ext cx="6194721" cy="194843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E66DFC-3D93-D94C-848A-9283D76A6C8B}"/>
              </a:ext>
            </a:extLst>
          </p:cNvPr>
          <p:cNvPicPr>
            <a:picLocks noChangeAspect="1"/>
          </p:cNvPicPr>
          <p:nvPr/>
        </p:nvPicPr>
        <p:blipFill>
          <a:blip r:embed="rId3"/>
          <a:stretch>
            <a:fillRect/>
          </a:stretch>
        </p:blipFill>
        <p:spPr>
          <a:xfrm>
            <a:off x="643467" y="3046433"/>
            <a:ext cx="5294716" cy="765132"/>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4182A88-155D-664F-A43B-E981ACC9F099}"/>
              </a:ext>
            </a:extLst>
          </p:cNvPr>
          <p:cNvPicPr>
            <a:picLocks noChangeAspect="1"/>
          </p:cNvPicPr>
          <p:nvPr/>
        </p:nvPicPr>
        <p:blipFill>
          <a:blip r:embed="rId4"/>
          <a:stretch>
            <a:fillRect/>
          </a:stretch>
        </p:blipFill>
        <p:spPr>
          <a:xfrm>
            <a:off x="6883246" y="1292401"/>
            <a:ext cx="4043257" cy="5038327"/>
          </a:xfrm>
          <a:prstGeom prst="rect">
            <a:avLst/>
          </a:prstGeom>
        </p:spPr>
      </p:pic>
      <p:sp>
        <p:nvSpPr>
          <p:cNvPr id="8" name="TextBox 7">
            <a:extLst>
              <a:ext uri="{FF2B5EF4-FFF2-40B4-BE49-F238E27FC236}">
                <a16:creationId xmlns:a16="http://schemas.microsoft.com/office/drawing/2014/main" id="{9A57BA11-D4D6-8E48-8B2E-F62921F36A38}"/>
              </a:ext>
            </a:extLst>
          </p:cNvPr>
          <p:cNvSpPr txBox="1"/>
          <p:nvPr/>
        </p:nvSpPr>
        <p:spPr>
          <a:xfrm>
            <a:off x="1992437" y="503674"/>
            <a:ext cx="8015079" cy="461665"/>
          </a:xfrm>
          <a:prstGeom prst="rect">
            <a:avLst/>
          </a:prstGeom>
          <a:noFill/>
        </p:spPr>
        <p:txBody>
          <a:bodyPr wrap="none" rtlCol="0">
            <a:spAutoFit/>
          </a:bodyPr>
          <a:lstStyle/>
          <a:p>
            <a:r>
              <a:rPr lang="en-US" sz="2400" dirty="0">
                <a:solidFill>
                  <a:srgbClr val="002060"/>
                </a:solidFill>
              </a:rPr>
              <a:t>Quark/gluon </a:t>
            </a:r>
            <a:r>
              <a:rPr lang="en-US" sz="2400" dirty="0">
                <a:solidFill>
                  <a:schemeClr val="bg1"/>
                </a:solidFill>
                <a:latin typeface="+mj-lt"/>
              </a:rPr>
              <a:t>physics observables we hope to extract from DVES</a:t>
            </a:r>
          </a:p>
        </p:txBody>
      </p:sp>
      <p:sp>
        <p:nvSpPr>
          <p:cNvPr id="17" name="TextBox 16">
            <a:extLst>
              <a:ext uri="{FF2B5EF4-FFF2-40B4-BE49-F238E27FC236}">
                <a16:creationId xmlns:a16="http://schemas.microsoft.com/office/drawing/2014/main" id="{8670401F-0B0C-D740-83E1-AE4E39BBD195}"/>
              </a:ext>
            </a:extLst>
          </p:cNvPr>
          <p:cNvSpPr txBox="1"/>
          <p:nvPr/>
        </p:nvSpPr>
        <p:spPr>
          <a:xfrm>
            <a:off x="9546452" y="5862134"/>
            <a:ext cx="2025811" cy="369332"/>
          </a:xfrm>
          <a:prstGeom prst="rect">
            <a:avLst/>
          </a:prstGeom>
          <a:noFill/>
        </p:spPr>
        <p:txBody>
          <a:bodyPr wrap="none" rtlCol="0">
            <a:spAutoFit/>
          </a:bodyPr>
          <a:lstStyle/>
          <a:p>
            <a:r>
              <a:rPr lang="en-US" dirty="0">
                <a:solidFill>
                  <a:srgbClr val="002060"/>
                </a:solidFill>
              </a:rPr>
              <a:t>(M. </a:t>
            </a:r>
            <a:r>
              <a:rPr lang="en-US" dirty="0" err="1">
                <a:solidFill>
                  <a:srgbClr val="002060"/>
                </a:solidFill>
              </a:rPr>
              <a:t>Burkardt</a:t>
            </a:r>
            <a:r>
              <a:rPr lang="en-US" dirty="0">
                <a:solidFill>
                  <a:srgbClr val="002060"/>
                </a:solidFill>
              </a:rPr>
              <a:t>, 2000)</a:t>
            </a:r>
          </a:p>
        </p:txBody>
      </p:sp>
      <p:sp>
        <p:nvSpPr>
          <p:cNvPr id="19" name="TextBox 18">
            <a:extLst>
              <a:ext uri="{FF2B5EF4-FFF2-40B4-BE49-F238E27FC236}">
                <a16:creationId xmlns:a16="http://schemas.microsoft.com/office/drawing/2014/main" id="{EC2A3BC8-32FD-B142-A9DD-0C7DD2FE030D}"/>
              </a:ext>
            </a:extLst>
          </p:cNvPr>
          <p:cNvSpPr txBox="1"/>
          <p:nvPr/>
        </p:nvSpPr>
        <p:spPr>
          <a:xfrm>
            <a:off x="4825476" y="3862898"/>
            <a:ext cx="1261884" cy="369332"/>
          </a:xfrm>
          <a:prstGeom prst="rect">
            <a:avLst/>
          </a:prstGeom>
          <a:noFill/>
        </p:spPr>
        <p:txBody>
          <a:bodyPr wrap="none" rtlCol="0">
            <a:spAutoFit/>
          </a:bodyPr>
          <a:lstStyle/>
          <a:p>
            <a:r>
              <a:rPr lang="en-US" dirty="0">
                <a:solidFill>
                  <a:srgbClr val="002060"/>
                </a:solidFill>
              </a:rPr>
              <a:t>(X. Ji, 1997)</a:t>
            </a:r>
          </a:p>
        </p:txBody>
      </p:sp>
      <p:sp>
        <p:nvSpPr>
          <p:cNvPr id="24" name="TextBox 23">
            <a:extLst>
              <a:ext uri="{FF2B5EF4-FFF2-40B4-BE49-F238E27FC236}">
                <a16:creationId xmlns:a16="http://schemas.microsoft.com/office/drawing/2014/main" id="{9E36E9A7-0006-0E49-B019-073C31174450}"/>
              </a:ext>
            </a:extLst>
          </p:cNvPr>
          <p:cNvSpPr txBox="1"/>
          <p:nvPr/>
        </p:nvSpPr>
        <p:spPr>
          <a:xfrm>
            <a:off x="658294" y="5052170"/>
            <a:ext cx="4665251" cy="369332"/>
          </a:xfrm>
          <a:prstGeom prst="rect">
            <a:avLst/>
          </a:prstGeom>
          <a:noFill/>
        </p:spPr>
        <p:txBody>
          <a:bodyPr wrap="none" rtlCol="0">
            <a:spAutoFit/>
          </a:bodyPr>
          <a:lstStyle/>
          <a:p>
            <a:r>
              <a:rPr lang="en-US" dirty="0">
                <a:solidFill>
                  <a:srgbClr val="002060"/>
                </a:solidFill>
              </a:rPr>
              <a:t>These distributions are not directly observable!</a:t>
            </a:r>
          </a:p>
        </p:txBody>
      </p:sp>
      <p:sp>
        <p:nvSpPr>
          <p:cNvPr id="15" name="Rectangle 14">
            <a:extLst>
              <a:ext uri="{FF2B5EF4-FFF2-40B4-BE49-F238E27FC236}">
                <a16:creationId xmlns:a16="http://schemas.microsoft.com/office/drawing/2014/main" id="{E348B364-B141-6B47-A4D3-2111F44E2099}"/>
              </a:ext>
            </a:extLst>
          </p:cNvPr>
          <p:cNvSpPr/>
          <p:nvPr/>
        </p:nvSpPr>
        <p:spPr>
          <a:xfrm>
            <a:off x="6079958" y="1248436"/>
            <a:ext cx="1371081" cy="369332"/>
          </a:xfrm>
          <a:prstGeom prst="rect">
            <a:avLst/>
          </a:prstGeom>
        </p:spPr>
        <p:txBody>
          <a:bodyPr wrap="none">
            <a:spAutoFit/>
          </a:bodyPr>
          <a:lstStyle/>
          <a:p>
            <a:r>
              <a:rPr lang="en-US" u="sng" dirty="0">
                <a:solidFill>
                  <a:schemeClr val="bg1"/>
                </a:solidFill>
              </a:rPr>
              <a:t>3D Structure</a:t>
            </a:r>
          </a:p>
        </p:txBody>
      </p:sp>
      <p:sp>
        <p:nvSpPr>
          <p:cNvPr id="26" name="Rectangle 25">
            <a:extLst>
              <a:ext uri="{FF2B5EF4-FFF2-40B4-BE49-F238E27FC236}">
                <a16:creationId xmlns:a16="http://schemas.microsoft.com/office/drawing/2014/main" id="{37F600F7-815F-AE42-B1FA-980F26267EB3}"/>
              </a:ext>
            </a:extLst>
          </p:cNvPr>
          <p:cNvSpPr/>
          <p:nvPr/>
        </p:nvSpPr>
        <p:spPr>
          <a:xfrm>
            <a:off x="566585" y="1292401"/>
            <a:ext cx="2075696" cy="369332"/>
          </a:xfrm>
          <a:prstGeom prst="rect">
            <a:avLst/>
          </a:prstGeom>
        </p:spPr>
        <p:txBody>
          <a:bodyPr wrap="none">
            <a:spAutoFit/>
          </a:bodyPr>
          <a:lstStyle/>
          <a:p>
            <a:r>
              <a:rPr lang="en-US" u="sng" dirty="0">
                <a:solidFill>
                  <a:schemeClr val="bg1"/>
                </a:solidFill>
              </a:rPr>
              <a:t>Angular momentum</a:t>
            </a:r>
          </a:p>
        </p:txBody>
      </p:sp>
      <p:sp>
        <p:nvSpPr>
          <p:cNvPr id="21" name="Rectangle 20">
            <a:extLst>
              <a:ext uri="{FF2B5EF4-FFF2-40B4-BE49-F238E27FC236}">
                <a16:creationId xmlns:a16="http://schemas.microsoft.com/office/drawing/2014/main" id="{B48D18B2-B234-8445-87E0-7A9A7ED66CA9}"/>
              </a:ext>
            </a:extLst>
          </p:cNvPr>
          <p:cNvSpPr/>
          <p:nvPr/>
        </p:nvSpPr>
        <p:spPr>
          <a:xfrm>
            <a:off x="9546452" y="3687580"/>
            <a:ext cx="676840" cy="3449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991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53CE4-1034-F94C-AC65-D7B5FE99717A}"/>
              </a:ext>
            </a:extLst>
          </p:cNvPr>
          <p:cNvSpPr txBox="1"/>
          <p:nvPr/>
        </p:nvSpPr>
        <p:spPr>
          <a:xfrm>
            <a:off x="6513788" y="365125"/>
            <a:ext cx="5043628" cy="180730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highlight>
                  <a:srgbClr val="800080"/>
                </a:highlight>
                <a:latin typeface="+mj-lt"/>
                <a:ea typeface="+mj-ea"/>
                <a:cs typeface="+mj-cs"/>
              </a:rPr>
              <a:t>The challenge for QCD phenomenology</a:t>
            </a:r>
          </a:p>
        </p:txBody>
      </p:sp>
      <p:pic>
        <p:nvPicPr>
          <p:cNvPr id="4" name="Picture 3" descr="An abstract design with lines and financial symbols">
            <a:extLst>
              <a:ext uri="{FF2B5EF4-FFF2-40B4-BE49-F238E27FC236}">
                <a16:creationId xmlns:a16="http://schemas.microsoft.com/office/drawing/2014/main" id="{B8C3A067-EAF9-5B65-3998-B58C3C185310}"/>
              </a:ext>
            </a:extLst>
          </p:cNvPr>
          <p:cNvPicPr>
            <a:picLocks noChangeAspect="1"/>
          </p:cNvPicPr>
          <p:nvPr/>
        </p:nvPicPr>
        <p:blipFill rotWithShape="1">
          <a:blip r:embed="rId3"/>
          <a:srcRect l="19055" r="2163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23" name="TextBox 1">
            <a:extLst>
              <a:ext uri="{FF2B5EF4-FFF2-40B4-BE49-F238E27FC236}">
                <a16:creationId xmlns:a16="http://schemas.microsoft.com/office/drawing/2014/main" id="{7F3D254A-4C05-03F7-DC07-D718B238C72A}"/>
              </a:ext>
            </a:extLst>
          </p:cNvPr>
          <p:cNvGraphicFramePr/>
          <p:nvPr>
            <p:extLst>
              <p:ext uri="{D42A27DB-BD31-4B8C-83A1-F6EECF244321}">
                <p14:modId xmlns:p14="http://schemas.microsoft.com/office/powerpoint/2010/main" val="1921460274"/>
              </p:ext>
            </p:extLst>
          </p:nvPr>
        </p:nvGraphicFramePr>
        <p:xfrm>
          <a:off x="6513788" y="2333297"/>
          <a:ext cx="4840010" cy="3843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196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F598A-4C11-AF4F-BA74-B30141B3D069}"/>
              </a:ext>
            </a:extLst>
          </p:cNvPr>
          <p:cNvPicPr>
            <a:picLocks noChangeAspect="1"/>
          </p:cNvPicPr>
          <p:nvPr/>
        </p:nvPicPr>
        <p:blipFill>
          <a:blip r:embed="rId2"/>
          <a:stretch>
            <a:fillRect/>
          </a:stretch>
        </p:blipFill>
        <p:spPr>
          <a:xfrm>
            <a:off x="8517646" y="299304"/>
            <a:ext cx="3153334" cy="6152848"/>
          </a:xfrm>
          <a:prstGeom prst="rect">
            <a:avLst/>
          </a:prstGeom>
        </p:spPr>
      </p:pic>
      <p:pic>
        <p:nvPicPr>
          <p:cNvPr id="2" name="Picture 1">
            <a:extLst>
              <a:ext uri="{FF2B5EF4-FFF2-40B4-BE49-F238E27FC236}">
                <a16:creationId xmlns:a16="http://schemas.microsoft.com/office/drawing/2014/main" id="{608DD8CF-8D07-A24E-B3D0-BA184C45FB65}"/>
              </a:ext>
            </a:extLst>
          </p:cNvPr>
          <p:cNvPicPr>
            <a:picLocks noChangeAspect="1"/>
          </p:cNvPicPr>
          <p:nvPr/>
        </p:nvPicPr>
        <p:blipFill>
          <a:blip r:embed="rId3"/>
          <a:stretch>
            <a:fillRect/>
          </a:stretch>
        </p:blipFill>
        <p:spPr>
          <a:xfrm>
            <a:off x="184831" y="2953062"/>
            <a:ext cx="7684855" cy="845333"/>
          </a:xfrm>
          <a:prstGeom prst="rect">
            <a:avLst/>
          </a:prstGeom>
        </p:spPr>
      </p:pic>
      <p:sp>
        <p:nvSpPr>
          <p:cNvPr id="4" name="TextBox 3">
            <a:extLst>
              <a:ext uri="{FF2B5EF4-FFF2-40B4-BE49-F238E27FC236}">
                <a16:creationId xmlns:a16="http://schemas.microsoft.com/office/drawing/2014/main" id="{B53DE4E0-5B97-874A-8F28-D346BDA5167D}"/>
              </a:ext>
            </a:extLst>
          </p:cNvPr>
          <p:cNvSpPr txBox="1"/>
          <p:nvPr/>
        </p:nvSpPr>
        <p:spPr>
          <a:xfrm>
            <a:off x="9301387" y="2322952"/>
            <a:ext cx="444352" cy="338554"/>
          </a:xfrm>
          <a:prstGeom prst="rect">
            <a:avLst/>
          </a:prstGeom>
          <a:noFill/>
        </p:spPr>
        <p:txBody>
          <a:bodyPr wrap="none" rtlCol="0">
            <a:spAutoFit/>
          </a:bodyPr>
          <a:lstStyle/>
          <a:p>
            <a:r>
              <a:rPr lang="en-US" sz="1600" dirty="0" err="1">
                <a:solidFill>
                  <a:srgbClr val="002060"/>
                </a:solidFill>
                <a:latin typeface="Symbol" pitchFamily="2" charset="2"/>
              </a:rPr>
              <a:t>s</a:t>
            </a:r>
            <a:r>
              <a:rPr lang="en-US" sz="1600" baseline="-25000" dirty="0" err="1">
                <a:solidFill>
                  <a:srgbClr val="002060"/>
                </a:solidFill>
              </a:rPr>
              <a:t>lin</a:t>
            </a:r>
            <a:endParaRPr lang="en-US" sz="1600" baseline="-25000" dirty="0">
              <a:solidFill>
                <a:srgbClr val="002060"/>
              </a:solidFill>
            </a:endParaRPr>
          </a:p>
        </p:txBody>
      </p:sp>
      <p:sp>
        <p:nvSpPr>
          <p:cNvPr id="9" name="TextBox 8">
            <a:extLst>
              <a:ext uri="{FF2B5EF4-FFF2-40B4-BE49-F238E27FC236}">
                <a16:creationId xmlns:a16="http://schemas.microsoft.com/office/drawing/2014/main" id="{F656168B-B8A8-334C-AAC9-64923E356DF1}"/>
              </a:ext>
            </a:extLst>
          </p:cNvPr>
          <p:cNvSpPr txBox="1"/>
          <p:nvPr/>
        </p:nvSpPr>
        <p:spPr>
          <a:xfrm>
            <a:off x="9176121" y="1323989"/>
            <a:ext cx="466794" cy="338554"/>
          </a:xfrm>
          <a:prstGeom prst="rect">
            <a:avLst/>
          </a:prstGeom>
          <a:noFill/>
        </p:spPr>
        <p:txBody>
          <a:bodyPr wrap="none" rtlCol="0">
            <a:spAutoFit/>
          </a:bodyPr>
          <a:lstStyle/>
          <a:p>
            <a:r>
              <a:rPr lang="en-US" sz="1600" dirty="0" err="1">
                <a:solidFill>
                  <a:srgbClr val="002060"/>
                </a:solidFill>
                <a:latin typeface="Symbol" pitchFamily="2" charset="2"/>
              </a:rPr>
              <a:t>s</a:t>
            </a:r>
            <a:r>
              <a:rPr lang="en-US" sz="1600" baseline="-25000" dirty="0" err="1">
                <a:solidFill>
                  <a:srgbClr val="002060"/>
                </a:solidFill>
              </a:rPr>
              <a:t>BH</a:t>
            </a:r>
            <a:endParaRPr lang="en-US" sz="1600" baseline="-25000" dirty="0">
              <a:solidFill>
                <a:srgbClr val="002060"/>
              </a:solidFill>
            </a:endParaRPr>
          </a:p>
        </p:txBody>
      </p:sp>
      <p:sp>
        <p:nvSpPr>
          <p:cNvPr id="11" name="TextBox 10">
            <a:extLst>
              <a:ext uri="{FF2B5EF4-FFF2-40B4-BE49-F238E27FC236}">
                <a16:creationId xmlns:a16="http://schemas.microsoft.com/office/drawing/2014/main" id="{6FEF44C0-5327-CA46-BDAA-7D67F30D0A52}"/>
              </a:ext>
            </a:extLst>
          </p:cNvPr>
          <p:cNvSpPr txBox="1"/>
          <p:nvPr/>
        </p:nvSpPr>
        <p:spPr>
          <a:xfrm>
            <a:off x="8834593" y="2322952"/>
            <a:ext cx="466794" cy="338554"/>
          </a:xfrm>
          <a:prstGeom prst="rect">
            <a:avLst/>
          </a:prstGeom>
          <a:noFill/>
        </p:spPr>
        <p:txBody>
          <a:bodyPr wrap="none" rtlCol="0">
            <a:spAutoFit/>
          </a:bodyPr>
          <a:lstStyle/>
          <a:p>
            <a:r>
              <a:rPr lang="en-US" sz="1600" dirty="0" err="1">
                <a:solidFill>
                  <a:srgbClr val="002060"/>
                </a:solidFill>
                <a:latin typeface="Symbol" pitchFamily="2" charset="2"/>
              </a:rPr>
              <a:t>s</a:t>
            </a:r>
            <a:r>
              <a:rPr lang="en-US" sz="1600" baseline="-25000" dirty="0" err="1">
                <a:solidFill>
                  <a:srgbClr val="002060"/>
                </a:solidFill>
              </a:rPr>
              <a:t>BH</a:t>
            </a:r>
            <a:endParaRPr lang="en-US" sz="1600" baseline="-25000" dirty="0">
              <a:solidFill>
                <a:srgbClr val="002060"/>
              </a:solidFill>
            </a:endParaRPr>
          </a:p>
        </p:txBody>
      </p:sp>
      <p:sp>
        <p:nvSpPr>
          <p:cNvPr id="5" name="Rectangle 4">
            <a:extLst>
              <a:ext uri="{FF2B5EF4-FFF2-40B4-BE49-F238E27FC236}">
                <a16:creationId xmlns:a16="http://schemas.microsoft.com/office/drawing/2014/main" id="{333C07EA-4B07-534B-8FD1-F0F71D084432}"/>
              </a:ext>
            </a:extLst>
          </p:cNvPr>
          <p:cNvSpPr/>
          <p:nvPr/>
        </p:nvSpPr>
        <p:spPr>
          <a:xfrm>
            <a:off x="9107423" y="1738807"/>
            <a:ext cx="590226" cy="338554"/>
          </a:xfrm>
          <a:prstGeom prst="rect">
            <a:avLst/>
          </a:prstGeom>
        </p:spPr>
        <p:txBody>
          <a:bodyPr wrap="none">
            <a:spAutoFit/>
          </a:bodyPr>
          <a:lstStyle/>
          <a:p>
            <a:r>
              <a:rPr lang="en-US" sz="1600" dirty="0">
                <a:solidFill>
                  <a:srgbClr val="002060"/>
                </a:solidFill>
                <a:latin typeface="Symbol" pitchFamily="2" charset="2"/>
              </a:rPr>
              <a:t>s</a:t>
            </a:r>
            <a:r>
              <a:rPr lang="en-US" sz="1600" baseline="-25000" dirty="0">
                <a:solidFill>
                  <a:srgbClr val="002060"/>
                </a:solidFill>
              </a:rPr>
              <a:t>quad</a:t>
            </a:r>
          </a:p>
        </p:txBody>
      </p:sp>
      <p:sp>
        <p:nvSpPr>
          <p:cNvPr id="15" name="TextBox 14">
            <a:extLst>
              <a:ext uri="{FF2B5EF4-FFF2-40B4-BE49-F238E27FC236}">
                <a16:creationId xmlns:a16="http://schemas.microsoft.com/office/drawing/2014/main" id="{F4395849-EEC4-F34B-961F-C49225C5C470}"/>
              </a:ext>
            </a:extLst>
          </p:cNvPr>
          <p:cNvSpPr txBox="1"/>
          <p:nvPr/>
        </p:nvSpPr>
        <p:spPr>
          <a:xfrm>
            <a:off x="322356" y="127058"/>
            <a:ext cx="9392421" cy="133084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dirty="0">
                <a:solidFill>
                  <a:schemeClr val="tx1"/>
                </a:solidFill>
                <a:latin typeface="+mj-lt"/>
                <a:ea typeface="+mj-ea"/>
                <a:cs typeface="+mj-cs"/>
              </a:rPr>
              <a:t>Cross section</a:t>
            </a:r>
          </a:p>
        </p:txBody>
      </p:sp>
    </p:spTree>
    <p:extLst>
      <p:ext uri="{BB962C8B-B14F-4D97-AF65-F5344CB8AC3E}">
        <p14:creationId xmlns:p14="http://schemas.microsoft.com/office/powerpoint/2010/main" val="20215970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1019</Words>
  <Application>Microsoft Macintosh PowerPoint</Application>
  <PresentationFormat>Widescreen</PresentationFormat>
  <Paragraphs>152</Paragraphs>
  <Slides>18</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AdvOT483a8203</vt:lpstr>
      <vt:lpstr>Arial</vt:lpstr>
      <vt:lpstr>Calibri</vt:lpstr>
      <vt:lpstr>Calibri Light</vt:lpstr>
      <vt:lpstr>IBM Plex Sans</vt:lpstr>
      <vt:lpstr>Quicksand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simonetta liuti</dc:creator>
  <cp:lastModifiedBy>simonetta liuti</cp:lastModifiedBy>
  <cp:revision>8</cp:revision>
  <dcterms:created xsi:type="dcterms:W3CDTF">2022-10-11T06:52:28Z</dcterms:created>
  <dcterms:modified xsi:type="dcterms:W3CDTF">2022-10-11T13:09:22Z</dcterms:modified>
</cp:coreProperties>
</file>