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8" r:id="rId2"/>
    <p:sldMasterId id="2147483673" r:id="rId3"/>
  </p:sldMasterIdLst>
  <p:notesMasterIdLst>
    <p:notesMasterId r:id="rId51"/>
  </p:notesMasterIdLst>
  <p:handoutMasterIdLst>
    <p:handoutMasterId r:id="rId52"/>
  </p:handoutMasterIdLst>
  <p:sldIdLst>
    <p:sldId id="296" r:id="rId4"/>
    <p:sldId id="2296" r:id="rId5"/>
    <p:sldId id="1370" r:id="rId6"/>
    <p:sldId id="1388" r:id="rId7"/>
    <p:sldId id="2297" r:id="rId8"/>
    <p:sldId id="3967" r:id="rId9"/>
    <p:sldId id="1360" r:id="rId10"/>
    <p:sldId id="2317" r:id="rId11"/>
    <p:sldId id="3959" r:id="rId12"/>
    <p:sldId id="459" r:id="rId13"/>
    <p:sldId id="3779" r:id="rId14"/>
    <p:sldId id="3968" r:id="rId15"/>
    <p:sldId id="3962" r:id="rId16"/>
    <p:sldId id="3969" r:id="rId17"/>
    <p:sldId id="3963" r:id="rId18"/>
    <p:sldId id="456" r:id="rId19"/>
    <p:sldId id="3966" r:id="rId20"/>
    <p:sldId id="3960" r:id="rId21"/>
    <p:sldId id="3956" r:id="rId22"/>
    <p:sldId id="3970" r:id="rId23"/>
    <p:sldId id="3971" r:id="rId24"/>
    <p:sldId id="3953" r:id="rId25"/>
    <p:sldId id="2305" r:id="rId26"/>
    <p:sldId id="3954" r:id="rId27"/>
    <p:sldId id="3972" r:id="rId28"/>
    <p:sldId id="3780" r:id="rId29"/>
    <p:sldId id="3805" r:id="rId30"/>
    <p:sldId id="3983" r:id="rId31"/>
    <p:sldId id="3977" r:id="rId32"/>
    <p:sldId id="3975" r:id="rId33"/>
    <p:sldId id="3976" r:id="rId34"/>
    <p:sldId id="3979" r:id="rId35"/>
    <p:sldId id="3973" r:id="rId36"/>
    <p:sldId id="3980" r:id="rId37"/>
    <p:sldId id="3974" r:id="rId38"/>
    <p:sldId id="3981" r:id="rId39"/>
    <p:sldId id="3982" r:id="rId40"/>
    <p:sldId id="3984" r:id="rId41"/>
    <p:sldId id="3908" r:id="rId42"/>
    <p:sldId id="3740" r:id="rId43"/>
    <p:sldId id="3978" r:id="rId44"/>
    <p:sldId id="1378" r:id="rId45"/>
    <p:sldId id="2284" r:id="rId46"/>
    <p:sldId id="1387" r:id="rId47"/>
    <p:sldId id="3794" r:id="rId48"/>
    <p:sldId id="3795" r:id="rId49"/>
    <p:sldId id="2285" r:id="rId5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0000CC"/>
    <a:srgbClr val="FF40FF"/>
    <a:srgbClr val="FF9300"/>
    <a:srgbClr val="008F00"/>
    <a:srgbClr val="FFFD78"/>
    <a:srgbClr val="2F528F"/>
    <a:srgbClr val="D883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46"/>
  </p:normalViewPr>
  <p:slideViewPr>
    <p:cSldViewPr snapToGrid="0" snapToObjects="1">
      <p:cViewPr varScale="1">
        <p:scale>
          <a:sx n="63" d="100"/>
          <a:sy n="63" d="100"/>
        </p:scale>
        <p:origin x="1332" y="52"/>
      </p:cViewPr>
      <p:guideLst>
        <p:guide orient="horz" pos="2160"/>
        <p:guide pos="2880"/>
      </p:guideLst>
    </p:cSldViewPr>
  </p:slideViewPr>
  <p:notesTextViewPr>
    <p:cViewPr>
      <p:scale>
        <a:sx n="1" d="1"/>
        <a:sy n="1" d="1"/>
      </p:scale>
      <p:origin x="0" y="0"/>
    </p:cViewPr>
  </p:notesTextViewPr>
  <p:sorterViewPr>
    <p:cViewPr>
      <p:scale>
        <a:sx n="80" d="100"/>
        <a:sy n="80" d="100"/>
      </p:scale>
      <p:origin x="0" y="-4104"/>
    </p:cViewPr>
  </p:sorterViewPr>
  <p:notesViewPr>
    <p:cSldViewPr snapToGrid="0" snapToObjects="1">
      <p:cViewPr varScale="1">
        <p:scale>
          <a:sx n="47" d="100"/>
          <a:sy n="47" d="100"/>
        </p:scale>
        <p:origin x="2748"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Sheet1!$A$3:$A$10</c:f>
              <c:strCache>
                <c:ptCount val="8"/>
                <c:pt idx="0">
                  <c:v>Jan-16</c:v>
                </c:pt>
                <c:pt idx="1">
                  <c:v>Jul-16</c:v>
                </c:pt>
                <c:pt idx="2">
                  <c:v>Jul-17</c:v>
                </c:pt>
                <c:pt idx="3">
                  <c:v>Jul-18</c:v>
                </c:pt>
                <c:pt idx="4">
                  <c:v>Jul-19</c:v>
                </c:pt>
                <c:pt idx="5">
                  <c:v>Jul-20</c:v>
                </c:pt>
                <c:pt idx="6">
                  <c:v> Jul-21</c:v>
                </c:pt>
                <c:pt idx="7">
                  <c:v>Now</c:v>
                </c:pt>
              </c:strCache>
            </c:strRef>
          </c:cat>
          <c:val>
            <c:numRef>
              <c:f>Sheet1!$B$3:$B$10</c:f>
              <c:numCache>
                <c:formatCode>General</c:formatCode>
                <c:ptCount val="8"/>
                <c:pt idx="0">
                  <c:v>397</c:v>
                </c:pt>
                <c:pt idx="1">
                  <c:v>600</c:v>
                </c:pt>
                <c:pt idx="2">
                  <c:v>697</c:v>
                </c:pt>
                <c:pt idx="3">
                  <c:v>807</c:v>
                </c:pt>
                <c:pt idx="4">
                  <c:v>925</c:v>
                </c:pt>
                <c:pt idx="5">
                  <c:v>1092</c:v>
                </c:pt>
                <c:pt idx="6">
                  <c:v>1296</c:v>
                </c:pt>
                <c:pt idx="7">
                  <c:v>1359</c:v>
                </c:pt>
              </c:numCache>
            </c:numRef>
          </c:val>
          <c:smooth val="0"/>
          <c:extLst>
            <c:ext xmlns:c16="http://schemas.microsoft.com/office/drawing/2014/chart" uri="{C3380CC4-5D6E-409C-BE32-E72D297353CC}">
              <c16:uniqueId val="{00000000-03B9-4636-9B60-660D9C38C536}"/>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EE968C7C-DE0D-7744-9A0A-5A58AFDE7EDC}" type="datetimeFigureOut">
              <a:rPr lang="en-US" smtClean="0"/>
              <a:t>10/9/2022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6BA3CD-AB20-5043-9DFD-E54294A03D31}" type="datetimeFigureOut">
              <a:rPr lang="en-US" smtClean="0"/>
              <a:t>10/9/2022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53106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E146D-72E3-4D17-8794-005420F3E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51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1136004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676960"/>
            <a:ext cx="2057400" cy="178757"/>
          </a:xfrm>
        </p:spPr>
        <p:txBody>
          <a:bodyPr/>
          <a:lstStyle>
            <a:lvl1pPr algn="r">
              <a:defRPr sz="800">
                <a:latin typeface="+mj-lt"/>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extLst>
      <p:ext uri="{BB962C8B-B14F-4D97-AF65-F5344CB8AC3E}">
        <p14:creationId xmlns:p14="http://schemas.microsoft.com/office/powerpoint/2010/main" val="18058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671287"/>
            <a:ext cx="2057400" cy="191030"/>
          </a:xfrm>
        </p:spPr>
        <p:txBody>
          <a:bodyPr/>
          <a:lstStyle>
            <a:lvl1pPr algn="r">
              <a:defRPr sz="8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45763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663085"/>
            <a:ext cx="2057400" cy="194915"/>
          </a:xfrm>
        </p:spPr>
        <p:txBody>
          <a:bodyPr/>
          <a:lstStyle>
            <a:lvl1pPr algn="r">
              <a:defRPr sz="800">
                <a:latin typeface="+mj-lt"/>
                <a:cs typeface="Comic Sans MS"/>
              </a:defRPr>
            </a:lvl1pPr>
          </a:lstStyle>
          <a:p>
            <a:r>
              <a:rPr lang="en-US"/>
              <a:t>E.C. Aschenauer</a:t>
            </a:r>
          </a:p>
        </p:txBody>
      </p:sp>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421345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592568"/>
            <a:ext cx="3086100" cy="260514"/>
          </a:xfrm>
        </p:spPr>
        <p:txBody>
          <a:bodyPr/>
          <a:lstStyle>
            <a:lvl1pPr>
              <a:defRPr sz="1000">
                <a:latin typeface="Comic Sans MS"/>
                <a:cs typeface="Comic Sans MS"/>
              </a:defRPr>
            </a:lvl1pPr>
          </a:lstStyle>
          <a:p>
            <a:r>
              <a:rPr lang="en-US"/>
              <a:t>EICUG Remote Meeting, April 23rd 2020</a:t>
            </a:r>
            <a:endParaRPr lang="en-US" dirty="0"/>
          </a:p>
        </p:txBody>
      </p:sp>
      <p:sp>
        <p:nvSpPr>
          <p:cNvPr id="6" name="Slide Number Placeholder 5"/>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011893"/>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D4C779-986B-3B4D-8FBC-DBBC56204F66}"/>
              </a:ext>
            </a:extLst>
          </p:cNvPr>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
        <p:nvSpPr>
          <p:cNvPr id="10" name="Footer Placeholder 4">
            <a:extLst>
              <a:ext uri="{FF2B5EF4-FFF2-40B4-BE49-F238E27FC236}">
                <a16:creationId xmlns:a16="http://schemas.microsoft.com/office/drawing/2014/main" id="{AF081317-6467-482B-BBEC-87FEFA5B5337}"/>
              </a:ext>
            </a:extLst>
          </p:cNvPr>
          <p:cNvSpPr>
            <a:spLocks noGrp="1"/>
          </p:cNvSpPr>
          <p:nvPr>
            <p:ph type="ftr" sz="quarter" idx="11"/>
          </p:nvPr>
        </p:nvSpPr>
        <p:spPr>
          <a:xfrm>
            <a:off x="3028950" y="6592568"/>
            <a:ext cx="3086100" cy="260514"/>
          </a:xfrm>
        </p:spPr>
        <p:txBody>
          <a:bodyPr/>
          <a:lstStyle>
            <a:lvl1pPr>
              <a:defRPr sz="1000">
                <a:latin typeface="Comic Sans MS"/>
                <a:cs typeface="Comic Sans MS"/>
              </a:defRPr>
            </a:lvl1pPr>
          </a:lstStyle>
          <a:p>
            <a:r>
              <a:rPr lang="en-US"/>
              <a:t>EICUG Remote Meeting, April 23rd 2020</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B93735D-ABCE-C340-B377-B62A585958E3}"/>
              </a:ext>
            </a:extLst>
          </p:cNvPr>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8976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33718"/>
          </a:xfrm>
        </p:spPr>
        <p:txBody>
          <a:bodyPr>
            <a:normAutofit/>
          </a:bodyPr>
          <a:lstStyle>
            <a:lvl1pPr>
              <a:defRPr sz="4000">
                <a:solidFill>
                  <a:srgbClr val="30519D"/>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0" y="6492875"/>
            <a:ext cx="2057400" cy="365125"/>
          </a:xfrm>
        </p:spPr>
        <p:txBody>
          <a:bodyPr/>
          <a:lstStyle/>
          <a:p>
            <a:fld id="{B7300236-7FFA-2C4C-9DC3-0D04F3CC4D61}" type="datetimeFigureOut">
              <a:rPr lang="en-US" smtClean="0"/>
              <a:t>10/9/2022</a:t>
            </a:fld>
            <a:endParaRPr lang="en-US" dirty="0"/>
          </a:p>
        </p:txBody>
      </p:sp>
      <p:sp>
        <p:nvSpPr>
          <p:cNvPr id="5" name="Footer Placeholder 4"/>
          <p:cNvSpPr>
            <a:spLocks noGrp="1"/>
          </p:cNvSpPr>
          <p:nvPr>
            <p:ph type="ftr" sz="quarter" idx="11"/>
          </p:nvPr>
        </p:nvSpPr>
        <p:spPr>
          <a:xfrm>
            <a:off x="3028950" y="6463931"/>
            <a:ext cx="3086100" cy="365125"/>
          </a:xfrm>
        </p:spPr>
        <p:txBody>
          <a:bodyPr/>
          <a:lstStyle/>
          <a:p>
            <a:endParaRPr lang="en-US" dirty="0"/>
          </a:p>
        </p:txBody>
      </p:sp>
      <p:sp>
        <p:nvSpPr>
          <p:cNvPr id="6" name="Slide Number Placeholder 5"/>
          <p:cNvSpPr>
            <a:spLocks noGrp="1"/>
          </p:cNvSpPr>
          <p:nvPr>
            <p:ph type="sldNum" sz="quarter" idx="12"/>
          </p:nvPr>
        </p:nvSpPr>
        <p:spPr>
          <a:xfrm>
            <a:off x="7077897" y="6454966"/>
            <a:ext cx="2057400" cy="365125"/>
          </a:xfrm>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112984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081247" cy="842682"/>
          </a:xfrm>
        </p:spPr>
        <p:txBody>
          <a:bodyPr>
            <a:norm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a:xfrm>
            <a:off x="0" y="6492875"/>
            <a:ext cx="2057400" cy="365125"/>
          </a:xfrm>
        </p:spPr>
        <p:txBody>
          <a:bodyPr/>
          <a:lstStyle/>
          <a:p>
            <a:fld id="{B7300236-7FFA-2C4C-9DC3-0D04F3CC4D61}" type="datetimeFigureOut">
              <a:rPr lang="en-US" smtClean="0"/>
              <a:t>10/9/2022</a:t>
            </a:fld>
            <a:endParaRPr lang="en-US" dirty="0"/>
          </a:p>
        </p:txBody>
      </p:sp>
      <p:sp>
        <p:nvSpPr>
          <p:cNvPr id="4" name="Footer Placeholder 3"/>
          <p:cNvSpPr>
            <a:spLocks noGrp="1"/>
          </p:cNvSpPr>
          <p:nvPr>
            <p:ph type="ftr" sz="quarter" idx="11"/>
          </p:nvPr>
        </p:nvSpPr>
        <p:spPr>
          <a:xfrm>
            <a:off x="3028950" y="6472896"/>
            <a:ext cx="3086100" cy="365125"/>
          </a:xfrm>
        </p:spPr>
        <p:txBody>
          <a:bodyPr/>
          <a:lstStyle/>
          <a:p>
            <a:endParaRPr lang="en-US" dirty="0"/>
          </a:p>
        </p:txBody>
      </p:sp>
      <p:sp>
        <p:nvSpPr>
          <p:cNvPr id="5" name="Slide Number Placeholder 4"/>
          <p:cNvSpPr>
            <a:spLocks noGrp="1"/>
          </p:cNvSpPr>
          <p:nvPr>
            <p:ph type="sldNum" sz="quarter" idx="12"/>
          </p:nvPr>
        </p:nvSpPr>
        <p:spPr>
          <a:xfrm>
            <a:off x="7077897" y="6454966"/>
            <a:ext cx="2057400" cy="365125"/>
          </a:xfrm>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128189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057400" cy="365125"/>
          </a:xfrm>
        </p:spPr>
        <p:txBody>
          <a:bodyPr/>
          <a:lstStyle/>
          <a:p>
            <a:fld id="{B7300236-7FFA-2C4C-9DC3-0D04F3CC4D61}" type="datetimeFigureOut">
              <a:rPr lang="en-US" smtClean="0"/>
              <a:t>10/9/2022</a:t>
            </a:fld>
            <a:endParaRPr lang="en-US" dirty="0"/>
          </a:p>
        </p:txBody>
      </p:sp>
      <p:sp>
        <p:nvSpPr>
          <p:cNvPr id="3" name="Footer Placeholder 2"/>
          <p:cNvSpPr>
            <a:spLocks noGrp="1"/>
          </p:cNvSpPr>
          <p:nvPr>
            <p:ph type="ftr" sz="quarter" idx="11"/>
          </p:nvPr>
        </p:nvSpPr>
        <p:spPr>
          <a:xfrm>
            <a:off x="3028950" y="6463928"/>
            <a:ext cx="3086100" cy="365125"/>
          </a:xfrm>
        </p:spPr>
        <p:txBody>
          <a:bodyPr/>
          <a:lstStyle/>
          <a:p>
            <a:endParaRPr lang="en-US" dirty="0"/>
          </a:p>
        </p:txBody>
      </p:sp>
      <p:sp>
        <p:nvSpPr>
          <p:cNvPr id="4" name="Slide Number Placeholder 3"/>
          <p:cNvSpPr>
            <a:spLocks noGrp="1"/>
          </p:cNvSpPr>
          <p:nvPr>
            <p:ph type="sldNum" sz="quarter" idx="12"/>
          </p:nvPr>
        </p:nvSpPr>
        <p:spPr>
          <a:xfrm>
            <a:off x="7077635" y="6492875"/>
            <a:ext cx="2057400" cy="365125"/>
          </a:xfrm>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24338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18641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jp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EICUG Remote Meeting, April 23rd 2020</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Footer Placeholder 4">
            <a:extLst>
              <a:ext uri="{FF2B5EF4-FFF2-40B4-BE49-F238E27FC236}">
                <a16:creationId xmlns:a16="http://schemas.microsoft.com/office/drawing/2014/main" id="{18291F7B-3135-8E46-B568-29F110F8E932}"/>
              </a:ext>
            </a:extLst>
          </p:cNvPr>
          <p:cNvSpPr txBox="1">
            <a:spLocks/>
          </p:cNvSpPr>
          <p:nvPr userDrawn="1"/>
        </p:nvSpPr>
        <p:spPr>
          <a:xfrm>
            <a:off x="3028950" y="6592568"/>
            <a:ext cx="3086100" cy="260514"/>
          </a:xfrm>
          <a:prstGeom prst="rect">
            <a:avLst/>
          </a:prstGeom>
        </p:spPr>
        <p:txBody>
          <a:bodyPr/>
          <a:lstStyle>
            <a:defPPr>
              <a:defRPr lang="en-US"/>
            </a:defPPr>
            <a:lvl1pPr marL="0" algn="l" defTabSz="914400" rtl="0" eaLnBrk="1" latinLnBrk="0" hangingPunct="1">
              <a:defRPr sz="1000" kern="1200">
                <a:solidFill>
                  <a:schemeClr val="tx1"/>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B7300236-7FFA-2C4C-9DC3-0D04F3CC4D61}" type="datetimeFigureOut">
              <a:rPr lang="en-US" smtClean="0"/>
              <a:pPr/>
              <a:t>10/9/2022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7"/>
          <a:srcRect/>
          <a:stretch/>
        </p:blipFill>
        <p:spPr>
          <a:xfrm>
            <a:off x="0" y="0"/>
            <a:ext cx="9144000" cy="6858000"/>
          </a:xfrm>
          <a:prstGeom prst="rect">
            <a:avLst/>
          </a:prstGeom>
        </p:spPr>
      </p:pic>
    </p:spTree>
    <p:extLst>
      <p:ext uri="{BB962C8B-B14F-4D97-AF65-F5344CB8AC3E}">
        <p14:creationId xmlns:p14="http://schemas.microsoft.com/office/powerpoint/2010/main" val="27043677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33626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bnl.gov/eic/CFC.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 Id="rId9"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eicug.github.io/" TargetMode="External"/><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chart" Target="../charts/chart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hemeOverride" Target="../theme/themeOverride5.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3.xml"/><Relationship Id="rId1" Type="http://schemas.openxmlformats.org/officeDocument/2006/relationships/themeOverride" Target="../theme/themeOverride7.xml"/><Relationship Id="rId4" Type="http://schemas.openxmlformats.org/officeDocument/2006/relationships/image" Target="../media/image70.e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3.xml"/><Relationship Id="rId1" Type="http://schemas.openxmlformats.org/officeDocument/2006/relationships/themeOverride" Target="../theme/themeOverride9.xml"/><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3.xml"/><Relationship Id="rId1" Type="http://schemas.openxmlformats.org/officeDocument/2006/relationships/themeOverride" Target="../theme/themeOverride1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karlrupp.net/2013/06/cpu-gpu-and-mic-hardware-characteristics-over-time/" TargetMode="External"/><Relationship Id="rId2" Type="http://schemas.openxmlformats.org/officeDocument/2006/relationships/slideLayout" Target="../slideLayouts/slideLayout3.xml"/><Relationship Id="rId1" Type="http://schemas.openxmlformats.org/officeDocument/2006/relationships/themeOverride" Target="../theme/themeOverride13.xml"/><Relationship Id="rId5" Type="http://schemas.openxmlformats.org/officeDocument/2006/relationships/hyperlink" Target="https://fastmachinelearning.org/hls4ml/" TargetMode="External"/><Relationship Id="rId4" Type="http://schemas.openxmlformats.org/officeDocument/2006/relationships/hyperlink" Target="https://arxiv.org/abs/1912.0916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gif"/><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48.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jpeg"/><Relationship Id="rId2" Type="http://schemas.openxmlformats.org/officeDocument/2006/relationships/image" Target="../media/image76.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2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wmf"/><Relationship Id="rId7" Type="http://schemas.openxmlformats.org/officeDocument/2006/relationships/image" Target="../media/image19.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14173"/>
            <a:ext cx="9144000" cy="1476940"/>
          </a:xfrm>
        </p:spPr>
        <p:txBody>
          <a:bodyPr>
            <a:noAutofit/>
          </a:bodyPr>
          <a:lstStyle/>
          <a:p>
            <a:br>
              <a:rPr lang="en-US" sz="3600" dirty="0">
                <a:effectLst/>
                <a:latin typeface="+mj-lt"/>
              </a:rPr>
            </a:br>
            <a:r>
              <a:rPr lang="en-US" sz="3600" dirty="0">
                <a:effectLst/>
                <a:latin typeface="+mj-lt"/>
              </a:rPr>
              <a:t>EIC Schedule and Overview</a:t>
            </a:r>
            <a:endParaRPr lang="en-US" sz="3600" dirty="0">
              <a:latin typeface="+mj-lt"/>
            </a:endParaRPr>
          </a:p>
        </p:txBody>
      </p:sp>
      <p:sp>
        <p:nvSpPr>
          <p:cNvPr id="3" name="Subtitle 2"/>
          <p:cNvSpPr>
            <a:spLocks noGrp="1"/>
          </p:cNvSpPr>
          <p:nvPr>
            <p:ph type="subTitle" idx="1"/>
          </p:nvPr>
        </p:nvSpPr>
        <p:spPr>
          <a:xfrm>
            <a:off x="3251200" y="3758160"/>
            <a:ext cx="5892800" cy="1385406"/>
          </a:xfrm>
        </p:spPr>
        <p:txBody>
          <a:bodyPr>
            <a:normAutofit fontScale="70000" lnSpcReduction="20000"/>
          </a:bodyPr>
          <a:lstStyle/>
          <a:p>
            <a:r>
              <a:rPr lang="en-US" dirty="0">
                <a:latin typeface="+mj-lt"/>
              </a:rPr>
              <a:t>Elke </a:t>
            </a:r>
            <a:r>
              <a:rPr lang="en-US" dirty="0" err="1">
                <a:latin typeface="+mj-lt"/>
              </a:rPr>
              <a:t>Aschenauer</a:t>
            </a:r>
            <a:r>
              <a:rPr lang="en-US" dirty="0">
                <a:latin typeface="+mj-lt"/>
              </a:rPr>
              <a:t> (BNL) and Rolf Ent (Jefferson Lab)</a:t>
            </a:r>
          </a:p>
          <a:p>
            <a:r>
              <a:rPr lang="en-US" dirty="0">
                <a:latin typeface="+mj-lt"/>
              </a:rPr>
              <a:t>EIC Co-Associate Directors for the Experimental Program</a:t>
            </a:r>
          </a:p>
          <a:p>
            <a:r>
              <a:rPr lang="en-US" dirty="0">
                <a:latin typeface="+mj-lt"/>
              </a:rPr>
              <a:t>2</a:t>
            </a:r>
            <a:r>
              <a:rPr lang="en-US" baseline="30000" dirty="0">
                <a:latin typeface="+mj-lt"/>
              </a:rPr>
              <a:t>nd</a:t>
            </a:r>
            <a:r>
              <a:rPr lang="en-US" dirty="0">
                <a:latin typeface="+mj-lt"/>
              </a:rPr>
              <a:t> Workshop on Artificial Intelligence for the Electron-Ion Collider</a:t>
            </a:r>
          </a:p>
          <a:p>
            <a:r>
              <a:rPr lang="en-US" dirty="0">
                <a:latin typeface="+mj-lt"/>
              </a:rPr>
              <a:t>College of William and Mary, October 10-14, 2022</a:t>
            </a:r>
          </a:p>
        </p:txBody>
      </p:sp>
      <p:sp>
        <p:nvSpPr>
          <p:cNvPr id="8" name="TextBox 7"/>
          <p:cNvSpPr txBox="1"/>
          <p:nvPr/>
        </p:nvSpPr>
        <p:spPr>
          <a:xfrm>
            <a:off x="3460750" y="5143566"/>
            <a:ext cx="5683251" cy="538609"/>
          </a:xfrm>
          <a:prstGeom prst="rect">
            <a:avLst/>
          </a:prstGeom>
          <a:noFill/>
        </p:spPr>
        <p:txBody>
          <a:bodyPr wrap="square" rtlCol="0">
            <a:spAutoFit/>
          </a:bodyPr>
          <a:lstStyle/>
          <a:p>
            <a:pPr algn="r"/>
            <a:r>
              <a:rPr lang="en-US" sz="2800" dirty="0">
                <a:solidFill>
                  <a:srgbClr val="4EA5DB"/>
                </a:solidFill>
                <a:latin typeface="+mj-lt"/>
                <a:ea typeface="Arial" charset="0"/>
                <a:cs typeface="Comic Sans MS"/>
              </a:rPr>
              <a:t>Electron Ion Collider</a:t>
            </a:r>
          </a:p>
        </p:txBody>
      </p:sp>
      <p:pic>
        <p:nvPicPr>
          <p:cNvPr id="10" name="Picture 9">
            <a:extLst>
              <a:ext uri="{FF2B5EF4-FFF2-40B4-BE49-F238E27FC236}">
                <a16:creationId xmlns:a16="http://schemas.microsoft.com/office/drawing/2014/main" id="{658F8A07-0418-2544-B303-A47253F2F0E8}"/>
              </a:ext>
            </a:extLst>
          </p:cNvPr>
          <p:cNvPicPr>
            <a:picLocks noChangeAspect="1"/>
          </p:cNvPicPr>
          <p:nvPr/>
        </p:nvPicPr>
        <p:blipFill rotWithShape="1">
          <a:blip r:embed="rId2"/>
          <a:srcRect l="41384"/>
          <a:stretch/>
        </p:blipFill>
        <p:spPr>
          <a:xfrm>
            <a:off x="5559922" y="6149222"/>
            <a:ext cx="3556482" cy="381000"/>
          </a:xfrm>
          <a:prstGeom prst="rect">
            <a:avLst/>
          </a:prstGeom>
        </p:spPr>
      </p:pic>
    </p:spTree>
    <p:extLst>
      <p:ext uri="{BB962C8B-B14F-4D97-AF65-F5344CB8AC3E}">
        <p14:creationId xmlns:p14="http://schemas.microsoft.com/office/powerpoint/2010/main" val="300503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srcRect/>
          <a:stretch/>
        </p:blipFill>
        <p:spPr>
          <a:xfrm rot="1036357">
            <a:off x="7439548" y="646335"/>
            <a:ext cx="1457325" cy="1885950"/>
          </a:xfrm>
          <a:prstGeom prst="rect">
            <a:avLst/>
          </a:prstGeom>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EIC Experimental program preparation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79977" y="733608"/>
            <a:ext cx="7509467" cy="11606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Year-long EIC User Group driven EIC Yellow Report activity</a:t>
            </a:r>
          </a:p>
          <a:p>
            <a:pPr lvl="1">
              <a:buFont typeface="Courier New" panose="02070309020205020404" pitchFamily="49" charset="0"/>
              <a:buChar char="o"/>
            </a:pPr>
            <a:r>
              <a:rPr lang="en-US" sz="1600" dirty="0"/>
              <a:t>Science Requirements and Detector Concepts for the EIC – Drives the requirements of EIC detectors</a:t>
            </a:r>
          </a:p>
          <a:p>
            <a:pPr lvl="1">
              <a:buFont typeface="Courier New" panose="02070309020205020404" pitchFamily="49" charset="0"/>
              <a:buChar char="o"/>
            </a:pPr>
            <a:r>
              <a:rPr lang="en-US" sz="1600" dirty="0"/>
              <a:t>arXiv:2103.05419 &amp; </a:t>
            </a:r>
            <a:r>
              <a:rPr lang="en-US" sz="1600" dirty="0" err="1"/>
              <a:t>Nucl</a:t>
            </a:r>
            <a:r>
              <a:rPr lang="en-US" sz="1600" dirty="0"/>
              <a:t>. Phys. A 1026 (2022) 122447 – 372 citations (10/05/22)</a:t>
            </a:r>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1633958440"/>
              </p:ext>
            </p:extLst>
          </p:nvPr>
        </p:nvGraphicFramePr>
        <p:xfrm>
          <a:off x="254000" y="2252626"/>
          <a:ext cx="7185307" cy="4236720"/>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25402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4"/>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5">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Guide process to joint “Detector-1” Collaboration</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EIC</a:t>
                      </a:r>
                      <a:r>
                        <a:rPr lang="en-US" sz="1600" baseline="0" dirty="0">
                          <a:latin typeface="Arial" panose="020B0604020202020204" pitchFamily="34" charset="0"/>
                          <a:cs typeface="Arial" panose="020B0604020202020204" pitchFamily="34" charset="0"/>
                        </a:rPr>
                        <a:t> Software Infrastructure Review</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August</a:t>
                      </a:r>
                      <a:r>
                        <a:rPr lang="en-US" sz="1600" baseline="0" dirty="0">
                          <a:latin typeface="Arial" panose="020B0604020202020204" pitchFamily="34" charset="0"/>
                          <a:cs typeface="Arial" panose="020B0604020202020204" pitchFamily="34" charset="0"/>
                        </a:rPr>
                        <a:t> 2022</a:t>
                      </a:r>
                      <a:endParaRPr lang="en-US" sz="16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6431535"/>
                  </a:ext>
                </a:extLst>
              </a:tr>
              <a:tr h="25146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Pre-Resources</a:t>
                      </a:r>
                      <a:r>
                        <a:rPr lang="en-US" sz="1600" baseline="0" dirty="0">
                          <a:latin typeface="Arial" panose="020B0604020202020204" pitchFamily="34" charset="0"/>
                          <a:cs typeface="Arial" panose="020B0604020202020204" pitchFamily="34" charset="0"/>
                        </a:rPr>
                        <a:t> Review Board Meeting</a:t>
                      </a:r>
                      <a:endParaRPr lang="en-US" sz="1600" dirty="0">
                        <a:latin typeface="Arial" panose="020B0604020202020204" pitchFamily="34" charset="0"/>
                        <a:cs typeface="Arial" panose="020B0604020202020204" pitchFamily="34" charset="0"/>
                      </a:endParaRP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October 2022</a:t>
                      </a:r>
                    </a:p>
                  </a:txBody>
                  <a:tcPr marL="68580" marR="68580" marT="34290" marB="34290"/>
                </a:tc>
                <a:extLst>
                  <a:ext uri="{0D108BD9-81ED-4DB2-BD59-A6C34878D82A}">
                    <a16:rowId xmlns:a16="http://schemas.microsoft.com/office/drawing/2014/main" val="3287012101"/>
                  </a:ext>
                </a:extLst>
              </a:tr>
            </a:tbl>
          </a:graphicData>
        </a:graphic>
      </p:graphicFrame>
      <p:sp>
        <p:nvSpPr>
          <p:cNvPr id="9" name="TextBox 8">
            <a:extLst>
              <a:ext uri="{FF2B5EF4-FFF2-40B4-BE49-F238E27FC236}">
                <a16:creationId xmlns:a16="http://schemas.microsoft.com/office/drawing/2014/main" id="{0A1EBBE6-E6AC-839C-F0D1-D21B4D9D6B93}"/>
              </a:ext>
            </a:extLst>
          </p:cNvPr>
          <p:cNvSpPr txBox="1"/>
          <p:nvPr/>
        </p:nvSpPr>
        <p:spPr>
          <a:xfrm>
            <a:off x="7439308" y="5469919"/>
            <a:ext cx="1704692" cy="507831"/>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*Merger of two large ATHENA and ECCE proposals</a:t>
            </a:r>
          </a:p>
        </p:txBody>
      </p:sp>
      <p:sp>
        <p:nvSpPr>
          <p:cNvPr id="11" name="TextBox 10">
            <a:extLst>
              <a:ext uri="{FF2B5EF4-FFF2-40B4-BE49-F238E27FC236}">
                <a16:creationId xmlns:a16="http://schemas.microsoft.com/office/drawing/2014/main" id="{0A1EBBE6-E6AC-839C-F0D1-D21B4D9D6B93}"/>
              </a:ext>
            </a:extLst>
          </p:cNvPr>
          <p:cNvSpPr txBox="1"/>
          <p:nvPr/>
        </p:nvSpPr>
        <p:spPr>
          <a:xfrm>
            <a:off x="7439308" y="3159600"/>
            <a:ext cx="1704692" cy="923330"/>
          </a:xfrm>
          <a:prstGeom prst="rect">
            <a:avLst/>
          </a:prstGeom>
          <a:noFill/>
        </p:spPr>
        <p:txBody>
          <a:bodyPr wrap="square" rtlCol="0">
            <a:spAutoFit/>
          </a:bodyPr>
          <a:lstStyle/>
          <a:p>
            <a:pPr algn="l"/>
            <a:r>
              <a:rPr lang="en-US" sz="900" baseline="30000" dirty="0">
                <a:latin typeface="Arial" panose="020B0604020202020204" pitchFamily="34" charset="0"/>
                <a:cs typeface="Arial" panose="020B0604020202020204" pitchFamily="34" charset="0"/>
              </a:rPr>
              <a:t>&amp;</a:t>
            </a:r>
            <a:r>
              <a:rPr lang="en-US" sz="900" dirty="0">
                <a:latin typeface="Arial" panose="020B0604020202020204" pitchFamily="34" charset="0"/>
                <a:cs typeface="Arial" panose="020B0604020202020204" pitchFamily="34" charset="0"/>
              </a:rPr>
              <a:t>Remains ongoing until formal agreements are in place – it originally led to confirmation that in-kind level assumed for the EIC detector was in range.</a:t>
            </a:r>
          </a:p>
        </p:txBody>
      </p:sp>
    </p:spTree>
    <p:extLst>
      <p:ext uri="{BB962C8B-B14F-4D97-AF65-F5344CB8AC3E}">
        <p14:creationId xmlns:p14="http://schemas.microsoft.com/office/powerpoint/2010/main" val="137425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F9FAE679-36FF-AD4C-B932-9DAAC1D6F51F}"/>
              </a:ext>
            </a:extLst>
          </p:cNvPr>
          <p:cNvPicPr>
            <a:picLocks noChangeAspect="1"/>
          </p:cNvPicPr>
          <p:nvPr/>
        </p:nvPicPr>
        <p:blipFill>
          <a:blip r:embed="rId3"/>
          <a:stretch>
            <a:fillRect/>
          </a:stretch>
        </p:blipFill>
        <p:spPr>
          <a:xfrm>
            <a:off x="443360" y="701834"/>
            <a:ext cx="8257280" cy="6045302"/>
          </a:xfrm>
          <a:prstGeom prst="rect">
            <a:avLst/>
          </a:prstGeom>
        </p:spPr>
      </p:pic>
      <p:sp>
        <p:nvSpPr>
          <p:cNvPr id="2" name="Title 1"/>
          <p:cNvSpPr>
            <a:spLocks noGrp="1"/>
          </p:cNvSpPr>
          <p:nvPr>
            <p:ph type="title"/>
          </p:nvPr>
        </p:nvSpPr>
        <p:spPr>
          <a:xfrm>
            <a:off x="-900" y="18662"/>
            <a:ext cx="8506184" cy="683172"/>
          </a:xfrm>
        </p:spPr>
        <p:txBody>
          <a:bodyPr>
            <a:normAutofit/>
          </a:bodyPr>
          <a:lstStyle/>
          <a:p>
            <a:pPr algn="l"/>
            <a:r>
              <a:rPr lang="en-US" sz="3600" dirty="0">
                <a:latin typeface="Arial" panose="020B0604020202020204" pitchFamily="34" charset="0"/>
                <a:cs typeface="Arial" panose="020B0604020202020204" pitchFamily="34" charset="0"/>
              </a:rPr>
              <a:t>High Level EIC Reference Schedule</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221791"/>
            <a:ext cx="587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Notional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543583"/>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810228" y="5435861"/>
            <a:ext cx="66076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Generic Detector R&amp;D</a:t>
            </a:r>
          </a:p>
        </p:txBody>
      </p:sp>
      <p:sp>
        <p:nvSpPr>
          <p:cNvPr id="5" name="TextBox 4">
            <a:extLst>
              <a:ext uri="{FF2B5EF4-FFF2-40B4-BE49-F238E27FC236}">
                <a16:creationId xmlns:a16="http://schemas.microsoft.com/office/drawing/2014/main" id="{67843725-D402-A648-9726-277564C6EB35}"/>
              </a:ext>
            </a:extLst>
          </p:cNvPr>
          <p:cNvSpPr txBox="1"/>
          <p:nvPr/>
        </p:nvSpPr>
        <p:spPr>
          <a:xfrm>
            <a:off x="4094925" y="3853542"/>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7" name="TextBox 6">
            <a:extLst>
              <a:ext uri="{FF2B5EF4-FFF2-40B4-BE49-F238E27FC236}">
                <a16:creationId xmlns:a16="http://schemas.microsoft.com/office/drawing/2014/main" id="{764638F9-54E2-094D-99B8-4187E6A4D363}"/>
              </a:ext>
            </a:extLst>
          </p:cNvPr>
          <p:cNvSpPr txBox="1"/>
          <p:nvPr/>
        </p:nvSpPr>
        <p:spPr>
          <a:xfrm>
            <a:off x="1414243" y="465063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CD-2/3A</a:t>
            </a:r>
          </a:p>
        </p:txBody>
      </p:sp>
      <p:cxnSp>
        <p:nvCxnSpPr>
          <p:cNvPr id="13" name="Straight Connector 12">
            <a:extLst>
              <a:ext uri="{FF2B5EF4-FFF2-40B4-BE49-F238E27FC236}">
                <a16:creationId xmlns:a16="http://schemas.microsoft.com/office/drawing/2014/main" id="{97804E24-C413-DF43-8097-15AB31986FEE}"/>
              </a:ext>
            </a:extLst>
          </p:cNvPr>
          <p:cNvCxnSpPr/>
          <p:nvPr/>
        </p:nvCxnSpPr>
        <p:spPr>
          <a:xfrm>
            <a:off x="2965267" y="1129833"/>
            <a:ext cx="0" cy="5103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843725-D402-A648-9726-277564C6EB35}"/>
              </a:ext>
            </a:extLst>
          </p:cNvPr>
          <p:cNvSpPr txBox="1"/>
          <p:nvPr/>
        </p:nvSpPr>
        <p:spPr>
          <a:xfrm>
            <a:off x="4333412" y="117539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14" name="TextBox 13">
            <a:extLst>
              <a:ext uri="{FF2B5EF4-FFF2-40B4-BE49-F238E27FC236}">
                <a16:creationId xmlns:a16="http://schemas.microsoft.com/office/drawing/2014/main" id="{67843725-D402-A648-9726-277564C6EB35}"/>
              </a:ext>
            </a:extLst>
          </p:cNvPr>
          <p:cNvSpPr txBox="1"/>
          <p:nvPr/>
        </p:nvSpPr>
        <p:spPr>
          <a:xfrm>
            <a:off x="7693274" y="1175391"/>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15" name="Slide Number Placeholder 3">
            <a:extLst>
              <a:ext uri="{FF2B5EF4-FFF2-40B4-BE49-F238E27FC236}">
                <a16:creationId xmlns:a16="http://schemas.microsoft.com/office/drawing/2014/main" id="{4F64823E-FA3D-4659-A2DA-E77952D615AE}"/>
              </a:ext>
            </a:extLst>
          </p:cNvPr>
          <p:cNvSpPr txBox="1">
            <a:spLocks/>
          </p:cNvSpPr>
          <p:nvPr/>
        </p:nvSpPr>
        <p:spPr>
          <a:xfrm>
            <a:off x="4379208" y="66197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rgbClr val="0E2E3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11</a:t>
            </a:fld>
            <a:endParaRPr lang="en-US"/>
          </a:p>
        </p:txBody>
      </p:sp>
    </p:spTree>
    <p:extLst>
      <p:ext uri="{BB962C8B-B14F-4D97-AF65-F5344CB8AC3E}">
        <p14:creationId xmlns:p14="http://schemas.microsoft.com/office/powerpoint/2010/main" val="28025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12</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91440" y="2283"/>
            <a:ext cx="9235440" cy="730510"/>
          </a:xfrm>
        </p:spPr>
        <p:txBody>
          <a:bodyPr>
            <a:normAutofit fontScale="90000"/>
          </a:bodyPr>
          <a:lstStyle/>
          <a:p>
            <a:r>
              <a:rPr lang="en-US" dirty="0">
                <a:latin typeface="+mj-lt"/>
              </a:rPr>
              <a:t>EIC: 21</a:t>
            </a:r>
            <a:r>
              <a:rPr lang="en-US" baseline="30000" dirty="0">
                <a:latin typeface="+mj-lt"/>
              </a:rPr>
              <a:t>st</a:t>
            </a:r>
            <a:r>
              <a:rPr lang="en-US" dirty="0">
                <a:latin typeface="+mj-lt"/>
              </a:rPr>
              <a:t> Century Laboratory of Emergent Dynamics in QCD</a:t>
            </a:r>
          </a:p>
        </p:txBody>
      </p:sp>
      <p:sp>
        <p:nvSpPr>
          <p:cNvPr id="50" name="Content Placeholder 8">
            <a:extLst>
              <a:ext uri="{FF2B5EF4-FFF2-40B4-BE49-F238E27FC236}">
                <a16:creationId xmlns:a16="http://schemas.microsoft.com/office/drawing/2014/main" id="{C7D6EFDF-E681-494E-9E3A-7DE9B96B9063}"/>
              </a:ext>
            </a:extLst>
          </p:cNvPr>
          <p:cNvSpPr txBox="1">
            <a:spLocks/>
          </p:cNvSpPr>
          <p:nvPr/>
        </p:nvSpPr>
        <p:spPr>
          <a:xfrm>
            <a:off x="189376" y="5383692"/>
            <a:ext cx="8527904" cy="1071792"/>
          </a:xfrm>
          <a:prstGeom prst="rect">
            <a:avLst/>
          </a:prstGeom>
          <a:solidFill>
            <a:srgbClr val="0000FF"/>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schemeClr val="bg1"/>
                </a:solidFill>
              </a:rPr>
              <a:t>The goal is to provide us with an understanding of the internal structure of the proton and more complex atomic nuclei that is comparable to our knowledge of the electronic structure of atoms, which lies at the heart of modern technologies</a:t>
            </a:r>
          </a:p>
        </p:txBody>
      </p:sp>
      <p:pic>
        <p:nvPicPr>
          <p:cNvPr id="9" name="Picture 8" descr="Screen Shot 2017-06-05 at 10.17.08 AM.png">
            <a:extLst>
              <a:ext uri="{FF2B5EF4-FFF2-40B4-BE49-F238E27FC236}">
                <a16:creationId xmlns:a16="http://schemas.microsoft.com/office/drawing/2014/main" id="{590F6735-2DBA-4B9C-90B0-560BFB533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48" y="948783"/>
            <a:ext cx="2286000" cy="2395728"/>
          </a:xfrm>
          <a:prstGeom prst="rect">
            <a:avLst/>
          </a:prstGeom>
          <a:ln>
            <a:solidFill>
              <a:schemeClr val="tx1"/>
            </a:solidFill>
          </a:ln>
        </p:spPr>
      </p:pic>
      <p:pic>
        <p:nvPicPr>
          <p:cNvPr id="10" name="Picture 8" descr="ActionAPE5LQanimXs30small">
            <a:extLst>
              <a:ext uri="{FF2B5EF4-FFF2-40B4-BE49-F238E27FC236}">
                <a16:creationId xmlns:a16="http://schemas.microsoft.com/office/drawing/2014/main" id="{E9192076-B943-4884-9F91-557AEF9559F0}"/>
              </a:ext>
            </a:extLst>
          </p:cNvPr>
          <p:cNvPicPr>
            <a:picLocks noChangeAspect="1" noChangeArrowheads="1" noCrop="1"/>
          </p:cNvPicPr>
          <p:nvPr/>
        </p:nvPicPr>
        <p:blipFill>
          <a:blip r:embed="rId3" cstate="print"/>
          <a:srcRect/>
          <a:stretch>
            <a:fillRect/>
          </a:stretch>
        </p:blipFill>
        <p:spPr bwMode="auto">
          <a:xfrm>
            <a:off x="6661668" y="3614085"/>
            <a:ext cx="2194560" cy="1645920"/>
          </a:xfrm>
          <a:prstGeom prst="rect">
            <a:avLst/>
          </a:prstGeom>
          <a:noFill/>
          <a:ln w="9525">
            <a:noFill/>
            <a:miter lim="800000"/>
            <a:headEnd/>
            <a:tailEnd/>
          </a:ln>
        </p:spPr>
      </p:pic>
      <p:sp>
        <p:nvSpPr>
          <p:cNvPr id="12" name="Content Placeholder 11">
            <a:extLst>
              <a:ext uri="{FF2B5EF4-FFF2-40B4-BE49-F238E27FC236}">
                <a16:creationId xmlns:a16="http://schemas.microsoft.com/office/drawing/2014/main" id="{204A920F-04CE-4DD1-B51B-E8A7D1114F63}"/>
              </a:ext>
            </a:extLst>
          </p:cNvPr>
          <p:cNvSpPr txBox="1">
            <a:spLocks/>
          </p:cNvSpPr>
          <p:nvPr/>
        </p:nvSpPr>
        <p:spPr>
          <a:xfrm>
            <a:off x="189377" y="869876"/>
            <a:ext cx="6249523" cy="52129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prstClr val="black"/>
                </a:solidFill>
                <a:latin typeface="+mj-lt"/>
              </a:rPr>
              <a:t>Massless gluons &amp; almost massless quarks, </a:t>
            </a:r>
            <a:r>
              <a:rPr lang="en-US" sz="1800" i="1" u="sng" dirty="0">
                <a:solidFill>
                  <a:srgbClr val="E248F7"/>
                </a:solidFill>
                <a:latin typeface="+mj-lt"/>
              </a:rPr>
              <a:t>through their interactions</a:t>
            </a:r>
            <a:r>
              <a:rPr lang="en-US" sz="1800" i="1" dirty="0">
                <a:solidFill>
                  <a:srgbClr val="E248F7"/>
                </a:solidFill>
                <a:latin typeface="+mj-lt"/>
              </a:rPr>
              <a:t>, </a:t>
            </a:r>
            <a:r>
              <a:rPr lang="en-US" sz="1800" dirty="0">
                <a:solidFill>
                  <a:prstClr val="black"/>
                </a:solidFill>
                <a:latin typeface="+mj-lt"/>
              </a:rPr>
              <a:t>generate most of the mass of the nucleons </a:t>
            </a:r>
          </a:p>
          <a:p>
            <a:pPr>
              <a:lnSpc>
                <a:spcPct val="120000"/>
              </a:lnSpc>
            </a:pPr>
            <a:r>
              <a:rPr lang="en-US" sz="1800" dirty="0">
                <a:solidFill>
                  <a:prstClr val="black"/>
                </a:solidFill>
                <a:latin typeface="+mj-lt"/>
              </a:rPr>
              <a:t>Gluons carry ~50% of the proton’s momentum, a significant fraction of the nucleon’s spin, and are essential for the dynamics of confinement</a:t>
            </a:r>
          </a:p>
          <a:p>
            <a:pPr>
              <a:lnSpc>
                <a:spcPct val="120000"/>
              </a:lnSpc>
            </a:pPr>
            <a:r>
              <a:rPr lang="en-US" sz="1800" dirty="0">
                <a:solidFill>
                  <a:prstClr val="black"/>
                </a:solidFill>
                <a:latin typeface="+mj-lt"/>
              </a:rPr>
              <a:t>Properties of hadrons – composite systems of quarks and gluons – are </a:t>
            </a:r>
            <a:r>
              <a:rPr lang="en-US" sz="1800" dirty="0">
                <a:solidFill>
                  <a:srgbClr val="0000FF"/>
                </a:solidFill>
                <a:latin typeface="+mj-lt"/>
              </a:rPr>
              <a:t>emergent phenomena</a:t>
            </a:r>
            <a:r>
              <a:rPr lang="en-US" sz="1800" dirty="0">
                <a:solidFill>
                  <a:prstClr val="black"/>
                </a:solidFill>
                <a:latin typeface="+mj-lt"/>
              </a:rPr>
              <a:t> and inextricably tied to the properties of </a:t>
            </a:r>
            <a:r>
              <a:rPr lang="en-US" sz="1800" u="sng" dirty="0">
                <a:solidFill>
                  <a:srgbClr val="FF40FF"/>
                </a:solidFill>
                <a:latin typeface="+mj-lt"/>
              </a:rPr>
              <a:t>the QCD vacuum</a:t>
            </a:r>
            <a:r>
              <a:rPr lang="en-US" sz="1800" dirty="0">
                <a:solidFill>
                  <a:prstClr val="black"/>
                </a:solidFill>
                <a:latin typeface="+mj-lt"/>
              </a:rPr>
              <a:t>. Striking examples besides confinement are spontaneous symmetry breaking and anomalies</a:t>
            </a:r>
            <a:endParaRPr lang="en-US" sz="1800" dirty="0">
              <a:solidFill>
                <a:srgbClr val="0000FF"/>
              </a:solidFill>
              <a:latin typeface="+mj-lt"/>
            </a:endParaRPr>
          </a:p>
          <a:p>
            <a:pPr>
              <a:lnSpc>
                <a:spcPct val="120000"/>
              </a:lnSpc>
            </a:pPr>
            <a:r>
              <a:rPr lang="en-US" sz="1800" dirty="0">
                <a:solidFill>
                  <a:prstClr val="black"/>
                </a:solidFill>
                <a:latin typeface="+mj-lt"/>
              </a:rPr>
              <a:t>The nucleon-nucleon forces </a:t>
            </a:r>
            <a:r>
              <a:rPr lang="en-US" sz="1800" dirty="0">
                <a:solidFill>
                  <a:srgbClr val="0000FF"/>
                </a:solidFill>
                <a:latin typeface="+mj-lt"/>
              </a:rPr>
              <a:t>emerge</a:t>
            </a:r>
            <a:r>
              <a:rPr lang="en-US" sz="1800" dirty="0">
                <a:solidFill>
                  <a:prstClr val="black"/>
                </a:solidFill>
                <a:latin typeface="+mj-lt"/>
              </a:rPr>
              <a:t> from quark-gluon interactions: how this happens remains a mystery</a:t>
            </a:r>
            <a:endParaRPr lang="en-US" sz="1800" b="1" dirty="0">
              <a:solidFill>
                <a:srgbClr val="0000FF"/>
              </a:solidFill>
              <a:latin typeface="+mj-lt"/>
            </a:endParaRPr>
          </a:p>
        </p:txBody>
      </p:sp>
    </p:spTree>
    <p:extLst>
      <p:ext uri="{BB962C8B-B14F-4D97-AF65-F5344CB8AC3E}">
        <p14:creationId xmlns:p14="http://schemas.microsoft.com/office/powerpoint/2010/main" val="40300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7B6A46-A781-9FBE-5951-B09BFD91D186}"/>
              </a:ext>
            </a:extLst>
          </p:cNvPr>
          <p:cNvGrpSpPr/>
          <p:nvPr/>
        </p:nvGrpSpPr>
        <p:grpSpPr>
          <a:xfrm>
            <a:off x="84341" y="2073595"/>
            <a:ext cx="3014695" cy="1951011"/>
            <a:chOff x="-17259" y="2053275"/>
            <a:chExt cx="3014695" cy="1951011"/>
          </a:xfrm>
        </p:grpSpPr>
        <p:pic>
          <p:nvPicPr>
            <p:cNvPr id="22" name="Picture 21">
              <a:extLst>
                <a:ext uri="{FF2B5EF4-FFF2-40B4-BE49-F238E27FC236}">
                  <a16:creationId xmlns:a16="http://schemas.microsoft.com/office/drawing/2014/main" id="{9A190446-4D6D-5506-E09D-57D21697D98A}"/>
                </a:ext>
              </a:extLst>
            </p:cNvPr>
            <p:cNvPicPr>
              <a:picLocks noChangeAspect="1"/>
            </p:cNvPicPr>
            <p:nvPr/>
          </p:nvPicPr>
          <p:blipFill>
            <a:blip r:embed="rId2"/>
            <a:stretch>
              <a:fillRect/>
            </a:stretch>
          </p:blipFill>
          <p:spPr>
            <a:xfrm>
              <a:off x="256551" y="2092148"/>
              <a:ext cx="2740885" cy="1912138"/>
            </a:xfrm>
            <a:prstGeom prst="rect">
              <a:avLst/>
            </a:prstGeom>
          </p:spPr>
        </p:pic>
        <p:sp>
          <p:nvSpPr>
            <p:cNvPr id="8" name="TextBox 7">
              <a:extLst>
                <a:ext uri="{FF2B5EF4-FFF2-40B4-BE49-F238E27FC236}">
                  <a16:creationId xmlns:a16="http://schemas.microsoft.com/office/drawing/2014/main" id="{3F56D950-422E-5DEE-13C7-F322E55A6706}"/>
                </a:ext>
              </a:extLst>
            </p:cNvPr>
            <p:cNvSpPr txBox="1"/>
            <p:nvPr/>
          </p:nvSpPr>
          <p:spPr>
            <a:xfrm rot="16200000">
              <a:off x="-801929" y="2837945"/>
              <a:ext cx="1830950" cy="261610"/>
            </a:xfrm>
            <a:prstGeom prst="rect">
              <a:avLst/>
            </a:prstGeom>
            <a:noFill/>
          </p:spPr>
          <p:txBody>
            <a:bodyPr wrap="none" rtlCol="0">
              <a:spAutoFit/>
            </a:bodyPr>
            <a:lstStyle/>
            <a:p>
              <a:pPr algn="l"/>
              <a:r>
                <a:rPr lang="en-US" sz="1100" dirty="0">
                  <a:latin typeface="Arial" panose="020B0604020202020204" pitchFamily="34" charset="0"/>
                  <a:cs typeface="Arial" panose="020B0604020202020204" pitchFamily="34" charset="0"/>
                </a:rPr>
                <a:t>Pion PDF uncertainty ratio</a:t>
              </a:r>
            </a:p>
          </p:txBody>
        </p:sp>
      </p:grpSp>
      <p:pic>
        <p:nvPicPr>
          <p:cNvPr id="16" name="Picture 15">
            <a:extLst>
              <a:ext uri="{FF2B5EF4-FFF2-40B4-BE49-F238E27FC236}">
                <a16:creationId xmlns:a16="http://schemas.microsoft.com/office/drawing/2014/main" id="{26CC8FFF-2294-426C-8A7E-2D30F43F607F}"/>
              </a:ext>
            </a:extLst>
          </p:cNvPr>
          <p:cNvPicPr>
            <a:picLocks/>
          </p:cNvPicPr>
          <p:nvPr/>
        </p:nvPicPr>
        <p:blipFill rotWithShape="1">
          <a:blip r:embed="rId3"/>
          <a:srcRect t="23751"/>
          <a:stretch/>
        </p:blipFill>
        <p:spPr bwMode="auto">
          <a:xfrm>
            <a:off x="-2894" y="4156735"/>
            <a:ext cx="4120588" cy="2067437"/>
          </a:xfrm>
          <a:prstGeom prst="rect">
            <a:avLst/>
          </a:prstGeom>
          <a:ln>
            <a:noFill/>
          </a:ln>
          <a:extLst>
            <a:ext uri="{53640926-AAD7-44D8-BBD7-CCE9431645EC}">
              <a14:shadowObscured xmlns:a14="http://schemas.microsoft.com/office/drawing/2010/main"/>
            </a:ext>
          </a:extLst>
        </p:spPr>
      </p:pic>
      <p:pic>
        <p:nvPicPr>
          <p:cNvPr id="15" name="Picture 14" descr="Chart&#10;&#10;Description automatically generated">
            <a:extLst>
              <a:ext uri="{FF2B5EF4-FFF2-40B4-BE49-F238E27FC236}">
                <a16:creationId xmlns:a16="http://schemas.microsoft.com/office/drawing/2014/main" id="{7E90D7AB-22AB-93F1-BC61-48F812B9981A}"/>
              </a:ext>
            </a:extLst>
          </p:cNvPr>
          <p:cNvPicPr>
            <a:picLocks/>
          </p:cNvPicPr>
          <p:nvPr/>
        </p:nvPicPr>
        <p:blipFill>
          <a:blip r:embed="rId4"/>
          <a:stretch>
            <a:fillRect/>
          </a:stretch>
        </p:blipFill>
        <p:spPr>
          <a:xfrm>
            <a:off x="6502314" y="1189835"/>
            <a:ext cx="2551176" cy="1645920"/>
          </a:xfrm>
          <a:prstGeom prst="rect">
            <a:avLst/>
          </a:prstGeom>
        </p:spPr>
      </p:pic>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latin typeface="Arial" panose="020B0604020202020204" pitchFamily="34" charset="0"/>
                <a:cs typeface="Arial" panose="020B0604020202020204" pitchFamily="34" charset="0"/>
              </a:rPr>
              <a:t>The EIC Will Deliver </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13</a:t>
            </a:fld>
            <a:endParaRPr lang="en-US" dirty="0"/>
          </a:p>
        </p:txBody>
      </p:sp>
      <p:sp>
        <p:nvSpPr>
          <p:cNvPr id="5" name="TextBox 4">
            <a:extLst>
              <a:ext uri="{FF2B5EF4-FFF2-40B4-BE49-F238E27FC236}">
                <a16:creationId xmlns:a16="http://schemas.microsoft.com/office/drawing/2014/main" id="{06695361-8AEE-EAC7-DE8B-D9C08790C341}"/>
              </a:ext>
            </a:extLst>
          </p:cNvPr>
          <p:cNvSpPr txBox="1"/>
          <p:nvPr/>
        </p:nvSpPr>
        <p:spPr>
          <a:xfrm>
            <a:off x="1413634" y="4076114"/>
            <a:ext cx="1826141"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p>
        </p:txBody>
      </p:sp>
      <p:pic>
        <p:nvPicPr>
          <p:cNvPr id="9" name="Picture 8">
            <a:extLst>
              <a:ext uri="{FF2B5EF4-FFF2-40B4-BE49-F238E27FC236}">
                <a16:creationId xmlns:a16="http://schemas.microsoft.com/office/drawing/2014/main" id="{0D8267B0-6327-05BB-E226-8E280FA55CBB}"/>
              </a:ext>
            </a:extLst>
          </p:cNvPr>
          <p:cNvPicPr>
            <a:picLocks noChangeAspect="1"/>
          </p:cNvPicPr>
          <p:nvPr/>
        </p:nvPicPr>
        <p:blipFill>
          <a:blip r:embed="rId5"/>
          <a:stretch>
            <a:fillRect/>
          </a:stretch>
        </p:blipFill>
        <p:spPr>
          <a:xfrm>
            <a:off x="4117694" y="5035051"/>
            <a:ext cx="2509391" cy="1657495"/>
          </a:xfrm>
          <a:prstGeom prst="rect">
            <a:avLst/>
          </a:prstGeom>
        </p:spPr>
      </p:pic>
      <p:pic>
        <p:nvPicPr>
          <p:cNvPr id="11" name="Picture 10">
            <a:extLst>
              <a:ext uri="{FF2B5EF4-FFF2-40B4-BE49-F238E27FC236}">
                <a16:creationId xmlns:a16="http://schemas.microsoft.com/office/drawing/2014/main" id="{B5696B85-0B02-7FC6-C85E-1D4AA34AED59}"/>
              </a:ext>
            </a:extLst>
          </p:cNvPr>
          <p:cNvPicPr>
            <a:picLocks noChangeAspect="1"/>
          </p:cNvPicPr>
          <p:nvPr/>
        </p:nvPicPr>
        <p:blipFill>
          <a:blip r:embed="rId6"/>
          <a:stretch>
            <a:fillRect/>
          </a:stretch>
        </p:blipFill>
        <p:spPr>
          <a:xfrm>
            <a:off x="4300766" y="3069156"/>
            <a:ext cx="2157521" cy="1821855"/>
          </a:xfrm>
          <a:prstGeom prst="rect">
            <a:avLst/>
          </a:prstGeom>
        </p:spPr>
      </p:pic>
      <p:pic>
        <p:nvPicPr>
          <p:cNvPr id="13" name="Picture 12">
            <a:extLst>
              <a:ext uri="{FF2B5EF4-FFF2-40B4-BE49-F238E27FC236}">
                <a16:creationId xmlns:a16="http://schemas.microsoft.com/office/drawing/2014/main" id="{07858B1A-91B7-1964-F29D-123D1567E99B}"/>
              </a:ext>
            </a:extLst>
          </p:cNvPr>
          <p:cNvPicPr>
            <a:picLocks noChangeAspect="1"/>
          </p:cNvPicPr>
          <p:nvPr/>
        </p:nvPicPr>
        <p:blipFill>
          <a:blip r:embed="rId7"/>
          <a:stretch>
            <a:fillRect/>
          </a:stretch>
        </p:blipFill>
        <p:spPr>
          <a:xfrm>
            <a:off x="6619026" y="3250893"/>
            <a:ext cx="2479297" cy="3145999"/>
          </a:xfrm>
          <a:prstGeom prst="rect">
            <a:avLst/>
          </a:prstGeom>
        </p:spPr>
      </p:pic>
      <p:sp>
        <p:nvSpPr>
          <p:cNvPr id="7" name="TextBox 6">
            <a:extLst>
              <a:ext uri="{FF2B5EF4-FFF2-40B4-BE49-F238E27FC236}">
                <a16:creationId xmlns:a16="http://schemas.microsoft.com/office/drawing/2014/main" id="{B2BA04F9-38C7-9F2D-F923-9D3250D6B964}"/>
              </a:ext>
            </a:extLst>
          </p:cNvPr>
          <p:cNvSpPr txBox="1"/>
          <p:nvPr/>
        </p:nvSpPr>
        <p:spPr>
          <a:xfrm>
            <a:off x="5660514" y="4076113"/>
            <a:ext cx="1467068" cy="646331"/>
          </a:xfrm>
          <a:prstGeom prst="rect">
            <a:avLst/>
          </a:prstGeom>
          <a:noFill/>
        </p:spPr>
        <p:txBody>
          <a:bodyPr wrap="squar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Nuclei</a:t>
            </a:r>
          </a:p>
        </p:txBody>
      </p:sp>
      <p:pic>
        <p:nvPicPr>
          <p:cNvPr id="20" name="Picture 19" descr="Chart, box and whisker chart&#10;&#10;Description automatically generated">
            <a:extLst>
              <a:ext uri="{FF2B5EF4-FFF2-40B4-BE49-F238E27FC236}">
                <a16:creationId xmlns:a16="http://schemas.microsoft.com/office/drawing/2014/main" id="{63B8E4B9-AA40-0C17-0312-2679938E758A}"/>
              </a:ext>
            </a:extLst>
          </p:cNvPr>
          <p:cNvPicPr>
            <a:picLocks noChangeAspect="1"/>
          </p:cNvPicPr>
          <p:nvPr/>
        </p:nvPicPr>
        <p:blipFill rotWithShape="1">
          <a:blip r:embed="rId8"/>
          <a:srcRect t="8716"/>
          <a:stretch/>
        </p:blipFill>
        <p:spPr>
          <a:xfrm>
            <a:off x="774657" y="20320"/>
            <a:ext cx="3553057" cy="2161522"/>
          </a:xfrm>
          <a:prstGeom prst="rect">
            <a:avLst/>
          </a:prstGeom>
        </p:spPr>
      </p:pic>
      <p:sp>
        <p:nvSpPr>
          <p:cNvPr id="3" name="TextBox 2">
            <a:extLst>
              <a:ext uri="{FF2B5EF4-FFF2-40B4-BE49-F238E27FC236}">
                <a16:creationId xmlns:a16="http://schemas.microsoft.com/office/drawing/2014/main" id="{1A7DB5F7-FA4E-087C-DC49-7303D69CCE4F}"/>
              </a:ext>
            </a:extLst>
          </p:cNvPr>
          <p:cNvSpPr txBox="1"/>
          <p:nvPr/>
        </p:nvSpPr>
        <p:spPr>
          <a:xfrm>
            <a:off x="1413634" y="1353234"/>
            <a:ext cx="1287532"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Mass</a:t>
            </a:r>
          </a:p>
        </p:txBody>
      </p:sp>
      <p:pic>
        <p:nvPicPr>
          <p:cNvPr id="14" name="Picture 13">
            <a:extLst>
              <a:ext uri="{FF2B5EF4-FFF2-40B4-BE49-F238E27FC236}">
                <a16:creationId xmlns:a16="http://schemas.microsoft.com/office/drawing/2014/main" id="{75ACAA71-BE9F-1E29-8B33-B9C1381AC9B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82649" y="1103409"/>
            <a:ext cx="2463093" cy="1845004"/>
          </a:xfrm>
          <a:prstGeom prst="rect">
            <a:avLst/>
          </a:prstGeom>
          <a:noFill/>
          <a:ln>
            <a:noFill/>
          </a:ln>
        </p:spPr>
      </p:pic>
      <p:sp>
        <p:nvSpPr>
          <p:cNvPr id="6" name="TextBox 5">
            <a:extLst>
              <a:ext uri="{FF2B5EF4-FFF2-40B4-BE49-F238E27FC236}">
                <a16:creationId xmlns:a16="http://schemas.microsoft.com/office/drawing/2014/main" id="{FF5871E3-8C1A-4BF6-3AAC-2CFE802E16B5}"/>
              </a:ext>
            </a:extLst>
          </p:cNvPr>
          <p:cNvSpPr txBox="1"/>
          <p:nvPr/>
        </p:nvSpPr>
        <p:spPr>
          <a:xfrm>
            <a:off x="5660514" y="1355188"/>
            <a:ext cx="1107996" cy="646331"/>
          </a:xfrm>
          <a:prstGeom prst="rect">
            <a:avLst/>
          </a:prstGeom>
          <a:noFill/>
        </p:spPr>
        <p:txBody>
          <a:bodyPr wrap="none" rtlCol="0">
            <a:spAutoFit/>
          </a:bodyPr>
          <a:lstStyle/>
          <a:p>
            <a:pPr algn="l"/>
            <a:r>
              <a:rPr lang="en-US" sz="36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Spin</a:t>
            </a:r>
          </a:p>
        </p:txBody>
      </p:sp>
      <p:sp>
        <p:nvSpPr>
          <p:cNvPr id="23" name="TextBox 22">
            <a:extLst>
              <a:ext uri="{FF2B5EF4-FFF2-40B4-BE49-F238E27FC236}">
                <a16:creationId xmlns:a16="http://schemas.microsoft.com/office/drawing/2014/main" id="{62A57D57-7C37-E681-19B7-A4339BE57FDD}"/>
              </a:ext>
            </a:extLst>
          </p:cNvPr>
          <p:cNvSpPr txBox="1"/>
          <p:nvPr/>
        </p:nvSpPr>
        <p:spPr>
          <a:xfrm>
            <a:off x="4117694" y="539785"/>
            <a:ext cx="5026306" cy="553998"/>
          </a:xfrm>
          <a:prstGeom prst="rect">
            <a:avLst/>
          </a:prstGeom>
          <a:noFill/>
        </p:spPr>
        <p:txBody>
          <a:bodyPr wrap="square" rtlCol="0">
            <a:spAutoFit/>
          </a:bodyPr>
          <a:lstStyle/>
          <a:p>
            <a:pPr algn="l"/>
            <a:r>
              <a:rPr lang="en-US" i="1" dirty="0">
                <a:latin typeface="Arial" panose="020B0604020202020204" pitchFamily="34" charset="0"/>
                <a:cs typeface="Arial" panose="020B0604020202020204" pitchFamily="34" charset="0"/>
              </a:rPr>
              <a:t>Some highlight plots from new EIC White Paper </a:t>
            </a: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full draft will be released for EICUG feedback in November)</a:t>
            </a:r>
          </a:p>
        </p:txBody>
      </p:sp>
    </p:spTree>
    <p:extLst>
      <p:ext uri="{BB962C8B-B14F-4D97-AF65-F5344CB8AC3E}">
        <p14:creationId xmlns:p14="http://schemas.microsoft.com/office/powerpoint/2010/main" val="91368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3788806" y="18217"/>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5533061" y="-3054"/>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14</a:t>
            </a:fld>
            <a:endParaRPr lang="en-US" dirty="0"/>
          </a:p>
        </p:txBody>
      </p:sp>
    </p:spTree>
    <p:extLst>
      <p:ext uri="{BB962C8B-B14F-4D97-AF65-F5344CB8AC3E}">
        <p14:creationId xmlns:p14="http://schemas.microsoft.com/office/powerpoint/2010/main" val="210606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latin typeface="Arial" panose="020B0604020202020204" pitchFamily="34" charset="0"/>
                <a:cs typeface="Arial" panose="020B0604020202020204" pitchFamily="34" charset="0"/>
              </a:rPr>
              <a:t>EIC Project Recent History</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15</a:t>
            </a:fld>
            <a:endParaRPr lang="en-US" dirty="0"/>
          </a:p>
        </p:txBody>
      </p:sp>
      <p:graphicFrame>
        <p:nvGraphicFramePr>
          <p:cNvPr id="5" name="Table 3">
            <a:extLst>
              <a:ext uri="{FF2B5EF4-FFF2-40B4-BE49-F238E27FC236}">
                <a16:creationId xmlns:a16="http://schemas.microsoft.com/office/drawing/2014/main" id="{36D030DC-0DFD-C434-3C7E-882ECB42F18D}"/>
              </a:ext>
            </a:extLst>
          </p:cNvPr>
          <p:cNvGraphicFramePr>
            <a:graphicFrameLocks noGrp="1"/>
          </p:cNvGraphicFramePr>
          <p:nvPr/>
        </p:nvGraphicFramePr>
        <p:xfrm>
          <a:off x="91440" y="581150"/>
          <a:ext cx="8961120" cy="1483360"/>
        </p:xfrm>
        <a:graphic>
          <a:graphicData uri="http://schemas.openxmlformats.org/drawingml/2006/table">
            <a:tbl>
              <a:tblPr firstRow="1" bandRow="1">
                <a:tableStyleId>{5C22544A-7EE6-4342-B048-85BDC9FD1C3A}</a:tableStyleId>
              </a:tblPr>
              <a:tblGrid>
                <a:gridCol w="6227567">
                  <a:extLst>
                    <a:ext uri="{9D8B030D-6E8A-4147-A177-3AD203B41FA5}">
                      <a16:colId xmlns:a16="http://schemas.microsoft.com/office/drawing/2014/main" val="2476933501"/>
                    </a:ext>
                  </a:extLst>
                </a:gridCol>
                <a:gridCol w="2733553">
                  <a:extLst>
                    <a:ext uri="{9D8B030D-6E8A-4147-A177-3AD203B41FA5}">
                      <a16:colId xmlns:a16="http://schemas.microsoft.com/office/drawing/2014/main" val="1548912746"/>
                    </a:ext>
                  </a:extLst>
                </a:gridCol>
              </a:tblGrid>
              <a:tr h="370840">
                <a:tc>
                  <a:txBody>
                    <a:bodyPr/>
                    <a:lstStyle/>
                    <a:p>
                      <a:r>
                        <a:rPr lang="en-US" sz="1800" dirty="0">
                          <a:latin typeface="Arial" panose="020B0604020202020204" pitchFamily="34" charset="0"/>
                          <a:cs typeface="Arial" panose="020B0604020202020204" pitchFamily="34" charset="0"/>
                        </a:rPr>
                        <a:t>Event</a:t>
                      </a:r>
                    </a:p>
                  </a:txBody>
                  <a:tcPr/>
                </a:tc>
                <a:tc>
                  <a:txBody>
                    <a:bodyPr/>
                    <a:lstStyle/>
                    <a:p>
                      <a:pPr algn="r"/>
                      <a:r>
                        <a:rPr lang="en-US" sz="1800" dirty="0">
                          <a:latin typeface="Arial" panose="020B0604020202020204" pitchFamily="34" charset="0"/>
                          <a:cs typeface="Arial" panose="020B0604020202020204" pitchFamily="34" charset="0"/>
                        </a:rPr>
                        <a:t>Date</a:t>
                      </a:r>
                    </a:p>
                  </a:txBody>
                  <a:tcPr/>
                </a:tc>
                <a:extLst>
                  <a:ext uri="{0D108BD9-81ED-4DB2-BD59-A6C34878D82A}">
                    <a16:rowId xmlns:a16="http://schemas.microsoft.com/office/drawing/2014/main" val="1584777378"/>
                  </a:ext>
                </a:extLst>
              </a:tr>
              <a:tr h="370840">
                <a:tc>
                  <a:txBody>
                    <a:bodyPr/>
                    <a:lstStyle/>
                    <a:p>
                      <a:r>
                        <a:rPr lang="en-US" sz="1800" dirty="0">
                          <a:latin typeface="Arial" panose="020B0604020202020204" pitchFamily="34" charset="0"/>
                          <a:cs typeface="Arial" panose="020B0604020202020204" pitchFamily="34" charset="0"/>
                        </a:rPr>
                        <a:t>DOE Mission Need Statement Approved</a:t>
                      </a:r>
                    </a:p>
                  </a:txBody>
                  <a:tcPr/>
                </a:tc>
                <a:tc>
                  <a:txBody>
                    <a:bodyPr/>
                    <a:lstStyle/>
                    <a:p>
                      <a:pPr algn="r"/>
                      <a:r>
                        <a:rPr lang="en-US" sz="1800" dirty="0">
                          <a:latin typeface="Arial" panose="020B0604020202020204" pitchFamily="34" charset="0"/>
                          <a:cs typeface="Arial" panose="020B0604020202020204" pitchFamily="34" charset="0"/>
                        </a:rPr>
                        <a:t>January 22, 2019</a:t>
                      </a:r>
                    </a:p>
                  </a:txBody>
                  <a:tcPr/>
                </a:tc>
                <a:extLst>
                  <a:ext uri="{0D108BD9-81ED-4DB2-BD59-A6C34878D82A}">
                    <a16:rowId xmlns:a16="http://schemas.microsoft.com/office/drawing/2014/main" val="5589379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Critical Decision – 0 (CD-0) Approved</a:t>
                      </a:r>
                    </a:p>
                  </a:txBody>
                  <a:tcPr/>
                </a:tc>
                <a:tc>
                  <a:txBody>
                    <a:bodyPr/>
                    <a:lstStyle/>
                    <a:p>
                      <a:pPr algn="r"/>
                      <a:r>
                        <a:rPr lang="en-US" sz="1800" b="1" dirty="0">
                          <a:latin typeface="Arial" panose="020B0604020202020204" pitchFamily="34" charset="0"/>
                          <a:cs typeface="Arial" panose="020B0604020202020204" pitchFamily="34" charset="0"/>
                        </a:rPr>
                        <a:t>December 19, 2019</a:t>
                      </a:r>
                    </a:p>
                  </a:txBody>
                  <a:tcPr/>
                </a:tc>
                <a:extLst>
                  <a:ext uri="{0D108BD9-81ED-4DB2-BD59-A6C34878D82A}">
                    <a16:rowId xmlns:a16="http://schemas.microsoft.com/office/drawing/2014/main" val="5921434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Site Selection Announced</a:t>
                      </a:r>
                    </a:p>
                  </a:txBody>
                  <a:tcPr/>
                </a:tc>
                <a:tc>
                  <a:txBody>
                    <a:bodyPr/>
                    <a:lstStyle/>
                    <a:p>
                      <a:pPr algn="r"/>
                      <a:r>
                        <a:rPr lang="en-US" sz="1800" b="0" i="0" dirty="0">
                          <a:latin typeface="Arial" panose="020B0604020202020204" pitchFamily="34" charset="0"/>
                          <a:cs typeface="Arial" panose="020B0604020202020204" pitchFamily="34" charset="0"/>
                        </a:rPr>
                        <a:t>January 9, 2020</a:t>
                      </a:r>
                    </a:p>
                  </a:txBody>
                  <a:tcPr/>
                </a:tc>
                <a:extLst>
                  <a:ext uri="{0D108BD9-81ED-4DB2-BD59-A6C34878D82A}">
                    <a16:rowId xmlns:a16="http://schemas.microsoft.com/office/drawing/2014/main" val="1071193962"/>
                  </a:ext>
                </a:extLst>
              </a:tr>
            </a:tbl>
          </a:graphicData>
        </a:graphic>
      </p:graphicFrame>
      <p:pic>
        <p:nvPicPr>
          <p:cNvPr id="6" name="Picture 5">
            <a:extLst>
              <a:ext uri="{FF2B5EF4-FFF2-40B4-BE49-F238E27FC236}">
                <a16:creationId xmlns:a16="http://schemas.microsoft.com/office/drawing/2014/main" id="{E045B109-90F4-6FE3-2E82-BF1A131899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029" b="12851"/>
          <a:stretch/>
        </p:blipFill>
        <p:spPr>
          <a:xfrm>
            <a:off x="3537758" y="2201326"/>
            <a:ext cx="3379124" cy="2032592"/>
          </a:xfrm>
          <a:prstGeom prst="rect">
            <a:avLst/>
          </a:prstGeom>
        </p:spPr>
      </p:pic>
      <p:graphicFrame>
        <p:nvGraphicFramePr>
          <p:cNvPr id="9" name="Table 3">
            <a:extLst>
              <a:ext uri="{FF2B5EF4-FFF2-40B4-BE49-F238E27FC236}">
                <a16:creationId xmlns:a16="http://schemas.microsoft.com/office/drawing/2014/main" id="{7603986E-7AE1-FF55-1BE6-DD8704638311}"/>
              </a:ext>
            </a:extLst>
          </p:cNvPr>
          <p:cNvGraphicFramePr>
            <a:graphicFrameLocks noGrp="1"/>
          </p:cNvGraphicFramePr>
          <p:nvPr/>
        </p:nvGraphicFramePr>
        <p:xfrm>
          <a:off x="91440" y="4370735"/>
          <a:ext cx="8961120" cy="2214880"/>
        </p:xfrm>
        <a:graphic>
          <a:graphicData uri="http://schemas.openxmlformats.org/drawingml/2006/table">
            <a:tbl>
              <a:tblPr bandRow="1">
                <a:tableStyleId>{5C22544A-7EE6-4342-B048-85BDC9FD1C3A}</a:tableStyleId>
              </a:tblPr>
              <a:tblGrid>
                <a:gridCol w="6227567">
                  <a:extLst>
                    <a:ext uri="{9D8B030D-6E8A-4147-A177-3AD203B41FA5}">
                      <a16:colId xmlns:a16="http://schemas.microsoft.com/office/drawing/2014/main" val="2476933501"/>
                    </a:ext>
                  </a:extLst>
                </a:gridCol>
                <a:gridCol w="2733553">
                  <a:extLst>
                    <a:ext uri="{9D8B030D-6E8A-4147-A177-3AD203B41FA5}">
                      <a16:colId xmlns:a16="http://schemas.microsoft.com/office/drawing/2014/main" val="154891274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 TJNAF Partnership Agreement</a:t>
                      </a:r>
                    </a:p>
                  </a:txBody>
                  <a:tcPr/>
                </a:tc>
                <a:tc>
                  <a:txBody>
                    <a:bodyPr/>
                    <a:lstStyle/>
                    <a:p>
                      <a:pPr algn="r"/>
                      <a:r>
                        <a:rPr lang="en-US" sz="1800" dirty="0">
                          <a:latin typeface="Arial" panose="020B0604020202020204" pitchFamily="34" charset="0"/>
                          <a:cs typeface="Arial" panose="020B0604020202020204" pitchFamily="34" charset="0"/>
                        </a:rPr>
                        <a:t>May 7, 2020</a:t>
                      </a:r>
                    </a:p>
                  </a:txBody>
                  <a:tcPr/>
                </a:tc>
                <a:extLst>
                  <a:ext uri="{0D108BD9-81ED-4DB2-BD59-A6C34878D82A}">
                    <a16:rowId xmlns:a16="http://schemas.microsoft.com/office/drawing/2014/main" val="1953579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Conceptual Design Review</a:t>
                      </a:r>
                    </a:p>
                  </a:txBody>
                  <a:tcPr/>
                </a:tc>
                <a:tc>
                  <a:txBody>
                    <a:bodyPr/>
                    <a:lstStyle/>
                    <a:p>
                      <a:pPr algn="r"/>
                      <a:r>
                        <a:rPr lang="en-US" sz="1800" dirty="0">
                          <a:latin typeface="Arial" panose="020B0604020202020204" pitchFamily="34" charset="0"/>
                          <a:cs typeface="Arial" panose="020B0604020202020204" pitchFamily="34" charset="0"/>
                        </a:rPr>
                        <a:t>November 16-18,  2020</a:t>
                      </a:r>
                    </a:p>
                  </a:txBody>
                  <a:tcPr/>
                </a:tc>
                <a:extLst>
                  <a:ext uri="{0D108BD9-81ED-4DB2-BD59-A6C34878D82A}">
                    <a16:rowId xmlns:a16="http://schemas.microsoft.com/office/drawing/2014/main" val="682161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Office of Science CD-1 Review</a:t>
                      </a:r>
                    </a:p>
                  </a:txBody>
                  <a:tcPr/>
                </a:tc>
                <a:tc>
                  <a:txBody>
                    <a:bodyPr/>
                    <a:lstStyle/>
                    <a:p>
                      <a:pPr algn="r"/>
                      <a:r>
                        <a:rPr lang="en-US" sz="1800" b="0" i="0" dirty="0">
                          <a:latin typeface="Arial" panose="020B0604020202020204" pitchFamily="34" charset="0"/>
                          <a:cs typeface="Arial" panose="020B0604020202020204" pitchFamily="34" charset="0"/>
                        </a:rPr>
                        <a:t>January 26-29, 2021</a:t>
                      </a:r>
                    </a:p>
                  </a:txBody>
                  <a:tcPr/>
                </a:tc>
                <a:extLst>
                  <a:ext uri="{0D108BD9-81ED-4DB2-BD59-A6C34878D82A}">
                    <a16:rowId xmlns:a16="http://schemas.microsoft.com/office/drawing/2014/main" val="38526926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panose="020B0604020202020204" pitchFamily="34" charset="0"/>
                          <a:cs typeface="Arial" panose="020B0604020202020204" pitchFamily="34" charset="0"/>
                        </a:rPr>
                        <a:t>DOE Independent Cost Review</a:t>
                      </a:r>
                    </a:p>
                  </a:txBody>
                  <a:tcPr/>
                </a:tc>
                <a:tc>
                  <a:txBody>
                    <a:bodyPr/>
                    <a:lstStyle/>
                    <a:p>
                      <a:pPr algn="r"/>
                      <a:r>
                        <a:rPr lang="en-US" sz="1800" b="0" i="0" dirty="0">
                          <a:latin typeface="Arial" panose="020B0604020202020204" pitchFamily="34" charset="0"/>
                          <a:cs typeface="Arial" panose="020B0604020202020204" pitchFamily="34" charset="0"/>
                        </a:rPr>
                        <a:t>January - February 2021</a:t>
                      </a:r>
                    </a:p>
                  </a:txBody>
                  <a:tcPr/>
                </a:tc>
                <a:extLst>
                  <a:ext uri="{0D108BD9-81ED-4DB2-BD59-A6C34878D82A}">
                    <a16:rowId xmlns:a16="http://schemas.microsoft.com/office/drawing/2014/main" val="311254675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latin typeface="Arial" panose="020B0604020202020204" pitchFamily="34" charset="0"/>
                          <a:cs typeface="Arial" panose="020B0604020202020204" pitchFamily="34" charset="0"/>
                        </a:rPr>
                        <a:t>CD-1, Alternative Selection and Cost Range, Approved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0" dirty="0">
                          <a:latin typeface="Arial" panose="020B0604020202020204" pitchFamily="34" charset="0"/>
                          <a:cs typeface="Arial" panose="020B0604020202020204" pitchFamily="34" charset="0"/>
                        </a:rPr>
                        <a:t>June 29, 2021</a:t>
                      </a:r>
                    </a:p>
                  </a:txBody>
                  <a:tcPr/>
                </a:tc>
                <a:extLst>
                  <a:ext uri="{0D108BD9-81ED-4DB2-BD59-A6C34878D82A}">
                    <a16:rowId xmlns:a16="http://schemas.microsoft.com/office/drawing/2014/main" val="16022129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latin typeface="Arial" panose="020B0604020202020204" pitchFamily="34" charset="0"/>
                          <a:cs typeface="Arial" panose="020B0604020202020204" pitchFamily="34" charset="0"/>
                        </a:rPr>
                        <a:t>CD-2/3A, Baseline/Long Lead Procurement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i="1" dirty="0">
                          <a:latin typeface="Arial" panose="020B0604020202020204" pitchFamily="34" charset="0"/>
                          <a:cs typeface="Arial" panose="020B0604020202020204" pitchFamily="34" charset="0"/>
                        </a:rPr>
                        <a:t>January 2024</a:t>
                      </a:r>
                    </a:p>
                  </a:txBody>
                  <a:tcPr/>
                </a:tc>
                <a:extLst>
                  <a:ext uri="{0D108BD9-81ED-4DB2-BD59-A6C34878D82A}">
                    <a16:rowId xmlns:a16="http://schemas.microsoft.com/office/drawing/2014/main" val="1322518574"/>
                  </a:ext>
                </a:extLst>
              </a:tr>
            </a:tbl>
          </a:graphicData>
        </a:graphic>
      </p:graphicFrame>
      <p:sp>
        <p:nvSpPr>
          <p:cNvPr id="10" name="TextBox 9">
            <a:extLst>
              <a:ext uri="{FF2B5EF4-FFF2-40B4-BE49-F238E27FC236}">
                <a16:creationId xmlns:a16="http://schemas.microsoft.com/office/drawing/2014/main" id="{9AD5DB86-0D71-5349-76E1-A0096A213E2F}"/>
              </a:ext>
            </a:extLst>
          </p:cNvPr>
          <p:cNvSpPr txBox="1"/>
          <p:nvPr/>
        </p:nvSpPr>
        <p:spPr>
          <a:xfrm>
            <a:off x="7040880" y="2209357"/>
            <a:ext cx="2010814"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Feb 28, 2020 @ </a:t>
            </a:r>
            <a:r>
              <a:rPr lang="en-US" sz="1400" i="1" dirty="0" err="1">
                <a:latin typeface="Arial" panose="020B0604020202020204" pitchFamily="34" charset="0"/>
                <a:cs typeface="Arial" panose="020B0604020202020204" pitchFamily="34" charset="0"/>
              </a:rPr>
              <a:t>JLab</a:t>
            </a:r>
            <a:endParaRPr lang="en-US" sz="14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C8D1A95-EC64-A79C-8986-08F48F41272D}"/>
              </a:ext>
            </a:extLst>
          </p:cNvPr>
          <p:cNvSpPr txBox="1"/>
          <p:nvPr/>
        </p:nvSpPr>
        <p:spPr>
          <a:xfrm>
            <a:off x="264160" y="3370955"/>
            <a:ext cx="2540000" cy="954107"/>
          </a:xfrm>
          <a:prstGeom prst="rect">
            <a:avLst/>
          </a:prstGeom>
          <a:noFill/>
        </p:spPr>
        <p:txBody>
          <a:bodyPr wrap="square" rtlCol="0">
            <a:spAutoFit/>
          </a:bodyPr>
          <a:lstStyle/>
          <a:p>
            <a:pPr algn="l"/>
            <a:r>
              <a:rPr lang="en-US" sz="1400" i="1" dirty="0">
                <a:latin typeface="Arial" panose="020B0604020202020204" pitchFamily="34" charset="0"/>
                <a:cs typeface="Arial" panose="020B0604020202020204" pitchFamily="34" charset="0"/>
              </a:rPr>
              <a:t>Integrated partnership in all Project phases, including co-hosting the EIC experimental program.</a:t>
            </a:r>
          </a:p>
        </p:txBody>
      </p:sp>
    </p:spTree>
    <p:extLst>
      <p:ext uri="{BB962C8B-B14F-4D97-AF65-F5344CB8AC3E}">
        <p14:creationId xmlns:p14="http://schemas.microsoft.com/office/powerpoint/2010/main" val="2771448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EIC Project – BNL-</a:t>
            </a: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 Partnership</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TextBox 5">
            <a:extLst>
              <a:ext uri="{FF2B5EF4-FFF2-40B4-BE49-F238E27FC236}">
                <a16:creationId xmlns:a16="http://schemas.microsoft.com/office/drawing/2014/main" id="{5C3CE593-F4F4-47BE-A9D0-8FC9932D3441}"/>
              </a:ext>
            </a:extLst>
          </p:cNvPr>
          <p:cNvSpPr txBox="1"/>
          <p:nvPr/>
        </p:nvSpPr>
        <p:spPr>
          <a:xfrm>
            <a:off x="7096235" y="1512871"/>
            <a:ext cx="1953323" cy="3570208"/>
          </a:xfrm>
          <a:prstGeom prst="rect">
            <a:avLst/>
          </a:prstGeom>
          <a:solidFill>
            <a:sysClr val="window" lastClr="FFFFFF"/>
          </a:solidFill>
          <a:ln w="28575">
            <a:solidFill>
              <a:schemeClr val="accent3"/>
            </a:solidFill>
            <a:prstDash val="dash"/>
          </a:ln>
        </p:spPr>
        <p:txBody>
          <a:bodyPr wrap="square" rtlCol="0">
            <a:spAutoFit/>
          </a:bodyPr>
          <a:lstStyle/>
          <a:p>
            <a:pPr marL="257175" indent="-257175" defTabSz="685800">
              <a:spcAft>
                <a:spcPts val="300"/>
              </a:spcAft>
              <a:buFont typeface="Arial" panose="020B0604020202020204" pitchFamily="34" charset="0"/>
              <a:buChar char="•"/>
              <a:defRPr/>
            </a:pPr>
            <a:r>
              <a:rPr lang="en-US" sz="1350" b="1" kern="0" dirty="0">
                <a:solidFill>
                  <a:srgbClr val="009900"/>
                </a:solidFill>
                <a:latin typeface="Arial" panose="020B0604020202020204" pitchFamily="34" charset="0"/>
                <a:cs typeface="Arial" panose="020B0604020202020204" pitchFamily="34" charset="0"/>
              </a:rPr>
              <a:t>Each Lab has an EIC ‘Division’ or ‘Office’ with org titles/roles</a:t>
            </a:r>
          </a:p>
          <a:p>
            <a:pPr marL="257175" indent="-257175" defTabSz="685800">
              <a:spcAft>
                <a:spcPts val="300"/>
              </a:spcAft>
              <a:buFont typeface="Arial" panose="020B0604020202020204" pitchFamily="34" charset="0"/>
              <a:buChar char="•"/>
              <a:defRPr/>
            </a:pPr>
            <a:r>
              <a:rPr lang="en-US" sz="1350" b="1" kern="0" dirty="0">
                <a:solidFill>
                  <a:srgbClr val="009900"/>
                </a:solidFill>
                <a:latin typeface="Arial" panose="020B0604020202020204" pitchFamily="34" charset="0"/>
                <a:cs typeface="Arial" panose="020B0604020202020204" pitchFamily="34" charset="0"/>
              </a:rPr>
              <a:t>EIC Project Org Chart is fully integrated and mapped to WBS</a:t>
            </a:r>
          </a:p>
          <a:p>
            <a:pPr marL="257175" indent="-257175" defTabSz="685800">
              <a:spcAft>
                <a:spcPts val="300"/>
              </a:spcAft>
              <a:buFont typeface="Arial" panose="020B0604020202020204" pitchFamily="34" charset="0"/>
              <a:buChar char="•"/>
              <a:defRPr/>
            </a:pPr>
            <a:r>
              <a:rPr lang="en-US" sz="1350" b="1" kern="0" dirty="0">
                <a:solidFill>
                  <a:srgbClr val="009900"/>
                </a:solidFill>
                <a:latin typeface="Arial" panose="020B0604020202020204" pitchFamily="34" charset="0"/>
                <a:cs typeface="Arial" panose="020B0604020202020204" pitchFamily="34" charset="0"/>
              </a:rPr>
              <a:t>Partnership roles &amp; responsibilities defined</a:t>
            </a:r>
          </a:p>
          <a:p>
            <a:pPr marL="257175" indent="-257175" defTabSz="685800">
              <a:spcAft>
                <a:spcPts val="300"/>
              </a:spcAft>
              <a:buFont typeface="Arial" panose="020B0604020202020204" pitchFamily="34" charset="0"/>
              <a:buChar char="•"/>
              <a:defRPr/>
            </a:pPr>
            <a:r>
              <a:rPr lang="en-US" sz="1350" b="1" kern="0" dirty="0">
                <a:solidFill>
                  <a:srgbClr val="009900"/>
                </a:solidFill>
                <a:latin typeface="Arial" panose="020B0604020202020204" pitchFamily="34" charset="0"/>
                <a:cs typeface="Arial" panose="020B0604020202020204" pitchFamily="34" charset="0"/>
              </a:rPr>
              <a:t>Responsibilities are tied to relevant expertise</a:t>
            </a:r>
          </a:p>
          <a:p>
            <a:pPr marL="257175" indent="-257175" defTabSz="685800">
              <a:buFont typeface="Arial" panose="020B0604020202020204" pitchFamily="34" charset="0"/>
              <a:buChar char="•"/>
              <a:defRPr/>
            </a:pPr>
            <a:r>
              <a:rPr lang="en-US" sz="1350" b="1" kern="0" dirty="0">
                <a:solidFill>
                  <a:srgbClr val="009900"/>
                </a:solidFill>
                <a:latin typeface="Arial" panose="020B0604020202020204" pitchFamily="34" charset="0"/>
                <a:cs typeface="Arial" panose="020B0604020202020204" pitchFamily="34" charset="0"/>
              </a:rPr>
              <a:t>Bring added value to Project</a:t>
            </a:r>
          </a:p>
        </p:txBody>
      </p:sp>
      <p:grpSp>
        <p:nvGrpSpPr>
          <p:cNvPr id="56" name="Group 55"/>
          <p:cNvGrpSpPr/>
          <p:nvPr/>
        </p:nvGrpSpPr>
        <p:grpSpPr>
          <a:xfrm>
            <a:off x="160857" y="1562698"/>
            <a:ext cx="6858000" cy="3872204"/>
            <a:chOff x="17062" y="1086901"/>
            <a:chExt cx="9144000" cy="5162939"/>
          </a:xfrm>
        </p:grpSpPr>
        <p:pic>
          <p:nvPicPr>
            <p:cNvPr id="57" name="Picture 56">
              <a:extLst>
                <a:ext uri="{FF2B5EF4-FFF2-40B4-BE49-F238E27FC236}">
                  <a16:creationId xmlns:a16="http://schemas.microsoft.com/office/drawing/2014/main" id="{BCEB9E09-F88E-4A67-82EF-7A589EF8B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2" y="1086901"/>
              <a:ext cx="9144000" cy="5162939"/>
            </a:xfrm>
            <a:prstGeom prst="rect">
              <a:avLst/>
            </a:prstGeom>
          </p:spPr>
        </p:pic>
        <p:grpSp>
          <p:nvGrpSpPr>
            <p:cNvPr id="58" name="Group 57">
              <a:extLst>
                <a:ext uri="{FF2B5EF4-FFF2-40B4-BE49-F238E27FC236}">
                  <a16:creationId xmlns:a16="http://schemas.microsoft.com/office/drawing/2014/main" id="{3E034ADF-159A-47BB-8D9F-A3BBD3965703}"/>
                </a:ext>
              </a:extLst>
            </p:cNvPr>
            <p:cNvGrpSpPr/>
            <p:nvPr/>
          </p:nvGrpSpPr>
          <p:grpSpPr>
            <a:xfrm>
              <a:off x="34124" y="1745777"/>
              <a:ext cx="9069128" cy="4131695"/>
              <a:chOff x="34124" y="1745777"/>
              <a:chExt cx="9069128" cy="4131695"/>
            </a:xfrm>
          </p:grpSpPr>
          <p:grpSp>
            <p:nvGrpSpPr>
              <p:cNvPr id="59" name="Group 58">
                <a:extLst>
                  <a:ext uri="{FF2B5EF4-FFF2-40B4-BE49-F238E27FC236}">
                    <a16:creationId xmlns:a16="http://schemas.microsoft.com/office/drawing/2014/main" id="{6C57D261-C6F0-474B-B7F0-4A990BE5E55C}"/>
                  </a:ext>
                </a:extLst>
              </p:cNvPr>
              <p:cNvGrpSpPr/>
              <p:nvPr/>
            </p:nvGrpSpPr>
            <p:grpSpPr>
              <a:xfrm>
                <a:off x="34124" y="1745777"/>
                <a:ext cx="9069128" cy="4131695"/>
                <a:chOff x="34124" y="1745777"/>
                <a:chExt cx="9069128" cy="4131695"/>
              </a:xfrm>
            </p:grpSpPr>
            <p:grpSp>
              <p:nvGrpSpPr>
                <p:cNvPr id="72" name="Group 71">
                  <a:extLst>
                    <a:ext uri="{FF2B5EF4-FFF2-40B4-BE49-F238E27FC236}">
                      <a16:creationId xmlns:a16="http://schemas.microsoft.com/office/drawing/2014/main" id="{1F66A29E-A2CA-4FB4-985A-A1E6827CC926}"/>
                    </a:ext>
                  </a:extLst>
                </p:cNvPr>
                <p:cNvGrpSpPr/>
                <p:nvPr/>
              </p:nvGrpSpPr>
              <p:grpSpPr>
                <a:xfrm>
                  <a:off x="34124" y="1745777"/>
                  <a:ext cx="9069128" cy="2568521"/>
                  <a:chOff x="34124" y="1745777"/>
                  <a:chExt cx="9069128" cy="2568521"/>
                </a:xfrm>
              </p:grpSpPr>
              <p:grpSp>
                <p:nvGrpSpPr>
                  <p:cNvPr id="84" name="Group 83">
                    <a:extLst>
                      <a:ext uri="{FF2B5EF4-FFF2-40B4-BE49-F238E27FC236}">
                        <a16:creationId xmlns:a16="http://schemas.microsoft.com/office/drawing/2014/main" id="{C6846CF1-9204-4D89-B142-9B59C7CC4C1D}"/>
                      </a:ext>
                    </a:extLst>
                  </p:cNvPr>
                  <p:cNvGrpSpPr/>
                  <p:nvPr/>
                </p:nvGrpSpPr>
                <p:grpSpPr>
                  <a:xfrm>
                    <a:off x="34124" y="1745777"/>
                    <a:ext cx="9069128" cy="1584505"/>
                    <a:chOff x="34124" y="1745777"/>
                    <a:chExt cx="9069128" cy="1584505"/>
                  </a:xfrm>
                </p:grpSpPr>
                <p:sp>
                  <p:nvSpPr>
                    <p:cNvPr id="92" name="Rectangle 91">
                      <a:extLst>
                        <a:ext uri="{FF2B5EF4-FFF2-40B4-BE49-F238E27FC236}">
                          <a16:creationId xmlns:a16="http://schemas.microsoft.com/office/drawing/2014/main" id="{AB125FFD-3CFE-4C8D-90CF-52B2777C4C05}"/>
                        </a:ext>
                      </a:extLst>
                    </p:cNvPr>
                    <p:cNvSpPr/>
                    <p:nvPr/>
                  </p:nvSpPr>
                  <p:spPr>
                    <a:xfrm>
                      <a:off x="3108594" y="1745777"/>
                      <a:ext cx="2123738" cy="1033333"/>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3" name="Rectangle 92">
                      <a:extLst>
                        <a:ext uri="{FF2B5EF4-FFF2-40B4-BE49-F238E27FC236}">
                          <a16:creationId xmlns:a16="http://schemas.microsoft.com/office/drawing/2014/main" id="{2889913D-7F23-44D1-AD2B-E2E1FA3A716F}"/>
                        </a:ext>
                      </a:extLst>
                    </p:cNvPr>
                    <p:cNvSpPr/>
                    <p:nvPr/>
                  </p:nvSpPr>
                  <p:spPr>
                    <a:xfrm>
                      <a:off x="34124" y="2991954"/>
                      <a:ext cx="677295"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4" name="Rectangle 93">
                      <a:extLst>
                        <a:ext uri="{FF2B5EF4-FFF2-40B4-BE49-F238E27FC236}">
                          <a16:creationId xmlns:a16="http://schemas.microsoft.com/office/drawing/2014/main" id="{080A3208-EB19-483D-8137-2DF987631B80}"/>
                        </a:ext>
                      </a:extLst>
                    </p:cNvPr>
                    <p:cNvSpPr/>
                    <p:nvPr/>
                  </p:nvSpPr>
                  <p:spPr>
                    <a:xfrm>
                      <a:off x="769175" y="2991954"/>
                      <a:ext cx="677296"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5" name="Rectangle 94">
                      <a:extLst>
                        <a:ext uri="{FF2B5EF4-FFF2-40B4-BE49-F238E27FC236}">
                          <a16:creationId xmlns:a16="http://schemas.microsoft.com/office/drawing/2014/main" id="{B13EEC6D-133F-4CF5-802B-74BB2B5A216C}"/>
                        </a:ext>
                      </a:extLst>
                    </p:cNvPr>
                    <p:cNvSpPr/>
                    <p:nvPr/>
                  </p:nvSpPr>
                  <p:spPr>
                    <a:xfrm>
                      <a:off x="2216567" y="2991954"/>
                      <a:ext cx="676656"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6" name="Rectangle 95">
                      <a:extLst>
                        <a:ext uri="{FF2B5EF4-FFF2-40B4-BE49-F238E27FC236}">
                          <a16:creationId xmlns:a16="http://schemas.microsoft.com/office/drawing/2014/main" id="{3883F77A-611E-4F30-8E3D-FAF9C6937946}"/>
                        </a:ext>
                      </a:extLst>
                    </p:cNvPr>
                    <p:cNvSpPr/>
                    <p:nvPr/>
                  </p:nvSpPr>
                  <p:spPr>
                    <a:xfrm>
                      <a:off x="3665787" y="2982174"/>
                      <a:ext cx="694944"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7" name="Rectangle 96">
                      <a:extLst>
                        <a:ext uri="{FF2B5EF4-FFF2-40B4-BE49-F238E27FC236}">
                          <a16:creationId xmlns:a16="http://schemas.microsoft.com/office/drawing/2014/main" id="{07EE8963-5191-4C9F-9C79-5E2AD8A6B238}"/>
                        </a:ext>
                      </a:extLst>
                    </p:cNvPr>
                    <p:cNvSpPr/>
                    <p:nvPr/>
                  </p:nvSpPr>
                  <p:spPr>
                    <a:xfrm>
                      <a:off x="5117429" y="2982174"/>
                      <a:ext cx="685800"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8" name="Rectangle 97">
                      <a:extLst>
                        <a:ext uri="{FF2B5EF4-FFF2-40B4-BE49-F238E27FC236}">
                          <a16:creationId xmlns:a16="http://schemas.microsoft.com/office/drawing/2014/main" id="{8771CC0C-BA94-406F-8BE7-90E8EBC10AFA}"/>
                        </a:ext>
                      </a:extLst>
                    </p:cNvPr>
                    <p:cNvSpPr/>
                    <p:nvPr/>
                  </p:nvSpPr>
                  <p:spPr>
                    <a:xfrm>
                      <a:off x="5864099" y="2982157"/>
                      <a:ext cx="676656"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9" name="Rectangle 98">
                      <a:extLst>
                        <a:ext uri="{FF2B5EF4-FFF2-40B4-BE49-F238E27FC236}">
                          <a16:creationId xmlns:a16="http://schemas.microsoft.com/office/drawing/2014/main" id="{C5AF58AB-5D8D-4674-B6FA-B10801880CB7}"/>
                        </a:ext>
                      </a:extLst>
                    </p:cNvPr>
                    <p:cNvSpPr/>
                    <p:nvPr/>
                  </p:nvSpPr>
                  <p:spPr>
                    <a:xfrm>
                      <a:off x="6778115" y="2990974"/>
                      <a:ext cx="676656"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100" name="Rectangle 99">
                      <a:extLst>
                        <a:ext uri="{FF2B5EF4-FFF2-40B4-BE49-F238E27FC236}">
                          <a16:creationId xmlns:a16="http://schemas.microsoft.com/office/drawing/2014/main" id="{48AD3106-A80D-44A0-A5BF-3BC806587335}"/>
                        </a:ext>
                      </a:extLst>
                    </p:cNvPr>
                    <p:cNvSpPr/>
                    <p:nvPr/>
                  </p:nvSpPr>
                  <p:spPr>
                    <a:xfrm>
                      <a:off x="8426596" y="2982157"/>
                      <a:ext cx="676656" cy="338328"/>
                    </a:xfrm>
                    <a:prstGeom prst="rect">
                      <a:avLst/>
                    </a:prstGeom>
                    <a:noFill/>
                    <a:ln w="3810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grpSp>
              <p:sp>
                <p:nvSpPr>
                  <p:cNvPr id="85" name="Rectangle 84">
                    <a:extLst>
                      <a:ext uri="{FF2B5EF4-FFF2-40B4-BE49-F238E27FC236}">
                        <a16:creationId xmlns:a16="http://schemas.microsoft.com/office/drawing/2014/main" id="{17207A45-5A42-459A-9DF3-B9F0F054EBF2}"/>
                      </a:ext>
                    </a:extLst>
                  </p:cNvPr>
                  <p:cNvSpPr/>
                  <p:nvPr/>
                </p:nvSpPr>
                <p:spPr>
                  <a:xfrm>
                    <a:off x="128403" y="3384341"/>
                    <a:ext cx="548640" cy="290056"/>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6" name="Rectangle 85">
                    <a:extLst>
                      <a:ext uri="{FF2B5EF4-FFF2-40B4-BE49-F238E27FC236}">
                        <a16:creationId xmlns:a16="http://schemas.microsoft.com/office/drawing/2014/main" id="{3FFF207A-FC38-4C15-AA33-DC0FB09BE699}"/>
                      </a:ext>
                    </a:extLst>
                  </p:cNvPr>
                  <p:cNvSpPr/>
                  <p:nvPr/>
                </p:nvSpPr>
                <p:spPr>
                  <a:xfrm>
                    <a:off x="129596" y="3716882"/>
                    <a:ext cx="548640" cy="256032"/>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7" name="Rectangle 86">
                    <a:extLst>
                      <a:ext uri="{FF2B5EF4-FFF2-40B4-BE49-F238E27FC236}">
                        <a16:creationId xmlns:a16="http://schemas.microsoft.com/office/drawing/2014/main" id="{3CFF6FBB-289A-47FD-9494-723F18977B10}"/>
                      </a:ext>
                    </a:extLst>
                  </p:cNvPr>
                  <p:cNvSpPr/>
                  <p:nvPr/>
                </p:nvSpPr>
                <p:spPr>
                  <a:xfrm>
                    <a:off x="128403" y="4026076"/>
                    <a:ext cx="548640" cy="275460"/>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8" name="Rectangle 87">
                    <a:extLst>
                      <a:ext uri="{FF2B5EF4-FFF2-40B4-BE49-F238E27FC236}">
                        <a16:creationId xmlns:a16="http://schemas.microsoft.com/office/drawing/2014/main" id="{09A5A262-7BD3-4AB8-AEBE-607CDA9AD126}"/>
                      </a:ext>
                    </a:extLst>
                  </p:cNvPr>
                  <p:cNvSpPr/>
                  <p:nvPr/>
                </p:nvSpPr>
                <p:spPr>
                  <a:xfrm>
                    <a:off x="858711" y="3387718"/>
                    <a:ext cx="557784"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9" name="Rectangle 88">
                    <a:extLst>
                      <a:ext uri="{FF2B5EF4-FFF2-40B4-BE49-F238E27FC236}">
                        <a16:creationId xmlns:a16="http://schemas.microsoft.com/office/drawing/2014/main" id="{13D1B6D5-965A-4F7D-B31B-0544DC4E7E84}"/>
                      </a:ext>
                    </a:extLst>
                  </p:cNvPr>
                  <p:cNvSpPr/>
                  <p:nvPr/>
                </p:nvSpPr>
                <p:spPr>
                  <a:xfrm>
                    <a:off x="859393" y="3709464"/>
                    <a:ext cx="548640" cy="290056"/>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0" name="Rectangle 89">
                    <a:extLst>
                      <a:ext uri="{FF2B5EF4-FFF2-40B4-BE49-F238E27FC236}">
                        <a16:creationId xmlns:a16="http://schemas.microsoft.com/office/drawing/2014/main" id="{90B96577-29B4-44D1-8C8E-04260481F98A}"/>
                      </a:ext>
                    </a:extLst>
                  </p:cNvPr>
                  <p:cNvSpPr/>
                  <p:nvPr/>
                </p:nvSpPr>
                <p:spPr>
                  <a:xfrm>
                    <a:off x="2326341" y="3386399"/>
                    <a:ext cx="548640"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91" name="Rectangle 90">
                    <a:extLst>
                      <a:ext uri="{FF2B5EF4-FFF2-40B4-BE49-F238E27FC236}">
                        <a16:creationId xmlns:a16="http://schemas.microsoft.com/office/drawing/2014/main" id="{AE221E56-0C49-4A30-B3B6-5D0603E5C47D}"/>
                      </a:ext>
                    </a:extLst>
                  </p:cNvPr>
                  <p:cNvSpPr/>
                  <p:nvPr/>
                </p:nvSpPr>
                <p:spPr>
                  <a:xfrm>
                    <a:off x="2321792" y="4030834"/>
                    <a:ext cx="548640"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grpSp>
            <p:sp>
              <p:nvSpPr>
                <p:cNvPr id="73" name="Rectangle 72">
                  <a:extLst>
                    <a:ext uri="{FF2B5EF4-FFF2-40B4-BE49-F238E27FC236}">
                      <a16:creationId xmlns:a16="http://schemas.microsoft.com/office/drawing/2014/main" id="{46F2C88F-0ABE-4887-9900-FD1A96B3646F}"/>
                    </a:ext>
                  </a:extLst>
                </p:cNvPr>
                <p:cNvSpPr/>
                <p:nvPr/>
              </p:nvSpPr>
              <p:spPr>
                <a:xfrm>
                  <a:off x="3774491" y="3386399"/>
                  <a:ext cx="548640"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4" name="Rectangle 73">
                  <a:extLst>
                    <a:ext uri="{FF2B5EF4-FFF2-40B4-BE49-F238E27FC236}">
                      <a16:creationId xmlns:a16="http://schemas.microsoft.com/office/drawing/2014/main" id="{47963CB5-D828-4C81-A2FB-52F8DB63D635}"/>
                    </a:ext>
                  </a:extLst>
                </p:cNvPr>
                <p:cNvSpPr/>
                <p:nvPr/>
              </p:nvSpPr>
              <p:spPr>
                <a:xfrm>
                  <a:off x="3779040" y="4340553"/>
                  <a:ext cx="548640"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5" name="Rectangle 74">
                  <a:extLst>
                    <a:ext uri="{FF2B5EF4-FFF2-40B4-BE49-F238E27FC236}">
                      <a16:creationId xmlns:a16="http://schemas.microsoft.com/office/drawing/2014/main" id="{8A18C166-9C25-4641-81BD-4CDD7C53BA92}"/>
                    </a:ext>
                  </a:extLst>
                </p:cNvPr>
                <p:cNvSpPr/>
                <p:nvPr/>
              </p:nvSpPr>
              <p:spPr>
                <a:xfrm>
                  <a:off x="3052397" y="5594008"/>
                  <a:ext cx="548640" cy="28346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6" name="Rectangle 75">
                  <a:extLst>
                    <a:ext uri="{FF2B5EF4-FFF2-40B4-BE49-F238E27FC236}">
                      <a16:creationId xmlns:a16="http://schemas.microsoft.com/office/drawing/2014/main" id="{87B88E14-59BA-4C55-91C6-06A45A7C7E8B}"/>
                    </a:ext>
                  </a:extLst>
                </p:cNvPr>
                <p:cNvSpPr/>
                <p:nvPr/>
              </p:nvSpPr>
              <p:spPr>
                <a:xfrm>
                  <a:off x="5154153" y="3360511"/>
                  <a:ext cx="548640" cy="329184"/>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7" name="Rectangle 76">
                  <a:extLst>
                    <a:ext uri="{FF2B5EF4-FFF2-40B4-BE49-F238E27FC236}">
                      <a16:creationId xmlns:a16="http://schemas.microsoft.com/office/drawing/2014/main" id="{89253A02-DBB8-4D17-8C1A-3F5322E07960}"/>
                    </a:ext>
                  </a:extLst>
                </p:cNvPr>
                <p:cNvSpPr/>
                <p:nvPr/>
              </p:nvSpPr>
              <p:spPr>
                <a:xfrm>
                  <a:off x="5154153" y="3728898"/>
                  <a:ext cx="548640" cy="246888"/>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8" name="Rectangle 77">
                  <a:extLst>
                    <a:ext uri="{FF2B5EF4-FFF2-40B4-BE49-F238E27FC236}">
                      <a16:creationId xmlns:a16="http://schemas.microsoft.com/office/drawing/2014/main" id="{923A84D0-2FFE-4DEA-8258-88783A402D8B}"/>
                    </a:ext>
                  </a:extLst>
                </p:cNvPr>
                <p:cNvSpPr/>
                <p:nvPr/>
              </p:nvSpPr>
              <p:spPr>
                <a:xfrm>
                  <a:off x="5154153" y="4030625"/>
                  <a:ext cx="548640" cy="246888"/>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9" name="Rectangle 78">
                  <a:extLst>
                    <a:ext uri="{FF2B5EF4-FFF2-40B4-BE49-F238E27FC236}">
                      <a16:creationId xmlns:a16="http://schemas.microsoft.com/office/drawing/2014/main" id="{B6376CD6-63C0-4639-A73A-3805214E2E37}"/>
                    </a:ext>
                  </a:extLst>
                </p:cNvPr>
                <p:cNvSpPr/>
                <p:nvPr/>
              </p:nvSpPr>
              <p:spPr>
                <a:xfrm>
                  <a:off x="5154153" y="4342217"/>
                  <a:ext cx="548640" cy="246888"/>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80" name="Rectangle 79">
                  <a:extLst>
                    <a:ext uri="{FF2B5EF4-FFF2-40B4-BE49-F238E27FC236}">
                      <a16:creationId xmlns:a16="http://schemas.microsoft.com/office/drawing/2014/main" id="{6C31B00D-C423-4338-94CF-397D995A902C}"/>
                    </a:ext>
                  </a:extLst>
                </p:cNvPr>
                <p:cNvSpPr/>
                <p:nvPr/>
              </p:nvSpPr>
              <p:spPr>
                <a:xfrm>
                  <a:off x="5154153" y="5612695"/>
                  <a:ext cx="548640"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1" name="Rectangle 80">
                  <a:extLst>
                    <a:ext uri="{FF2B5EF4-FFF2-40B4-BE49-F238E27FC236}">
                      <a16:creationId xmlns:a16="http://schemas.microsoft.com/office/drawing/2014/main" id="{FBA31A84-5A64-4A5F-BCC4-02D398863574}"/>
                    </a:ext>
                  </a:extLst>
                </p:cNvPr>
                <p:cNvSpPr/>
                <p:nvPr/>
              </p:nvSpPr>
              <p:spPr>
                <a:xfrm>
                  <a:off x="5886009" y="3417132"/>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2" name="Rectangle 81">
                  <a:extLst>
                    <a:ext uri="{FF2B5EF4-FFF2-40B4-BE49-F238E27FC236}">
                      <a16:creationId xmlns:a16="http://schemas.microsoft.com/office/drawing/2014/main" id="{AD81F981-2BE0-427A-87E0-116746D9E329}"/>
                    </a:ext>
                  </a:extLst>
                </p:cNvPr>
                <p:cNvSpPr/>
                <p:nvPr/>
              </p:nvSpPr>
              <p:spPr>
                <a:xfrm>
                  <a:off x="5886009" y="3724464"/>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83" name="Rectangle 82">
                  <a:extLst>
                    <a:ext uri="{FF2B5EF4-FFF2-40B4-BE49-F238E27FC236}">
                      <a16:creationId xmlns:a16="http://schemas.microsoft.com/office/drawing/2014/main" id="{8ED96ED8-5927-42E3-9BC1-9143290BAC8D}"/>
                    </a:ext>
                  </a:extLst>
                </p:cNvPr>
                <p:cNvSpPr/>
                <p:nvPr/>
              </p:nvSpPr>
              <p:spPr>
                <a:xfrm>
                  <a:off x="5886009" y="4339433"/>
                  <a:ext cx="557784" cy="274320"/>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grpSp>
          <p:sp>
            <p:nvSpPr>
              <p:cNvPr id="60" name="Rectangle 59">
                <a:extLst>
                  <a:ext uri="{FF2B5EF4-FFF2-40B4-BE49-F238E27FC236}">
                    <a16:creationId xmlns:a16="http://schemas.microsoft.com/office/drawing/2014/main" id="{4D632F45-B282-4618-96BF-57239C84E7F7}"/>
                  </a:ext>
                </a:extLst>
              </p:cNvPr>
              <p:cNvSpPr/>
              <p:nvPr/>
            </p:nvSpPr>
            <p:spPr>
              <a:xfrm>
                <a:off x="6513211" y="3393758"/>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1" name="Rectangle 60">
                <a:extLst>
                  <a:ext uri="{FF2B5EF4-FFF2-40B4-BE49-F238E27FC236}">
                    <a16:creationId xmlns:a16="http://schemas.microsoft.com/office/drawing/2014/main" id="{82721390-D8A5-4BE7-B587-FFBCA2820A0F}"/>
                  </a:ext>
                </a:extLst>
              </p:cNvPr>
              <p:cNvSpPr/>
              <p:nvPr/>
            </p:nvSpPr>
            <p:spPr>
              <a:xfrm>
                <a:off x="6513211" y="3701127"/>
                <a:ext cx="557784" cy="274320"/>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2" name="Rectangle 61">
                <a:extLst>
                  <a:ext uri="{FF2B5EF4-FFF2-40B4-BE49-F238E27FC236}">
                    <a16:creationId xmlns:a16="http://schemas.microsoft.com/office/drawing/2014/main" id="{EBE76646-327D-4BE1-8613-E3F7B2A2AFF2}"/>
                  </a:ext>
                </a:extLst>
              </p:cNvPr>
              <p:cNvSpPr/>
              <p:nvPr/>
            </p:nvSpPr>
            <p:spPr>
              <a:xfrm>
                <a:off x="6513211" y="4032413"/>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DFCE1FE5-2703-4710-B64D-94C76ABB581C}"/>
                  </a:ext>
                </a:extLst>
              </p:cNvPr>
              <p:cNvSpPr/>
              <p:nvPr/>
            </p:nvSpPr>
            <p:spPr>
              <a:xfrm>
                <a:off x="6513211" y="4336901"/>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2BD3608B-B8F9-4FC9-9B4F-59D9DECA81BC}"/>
                  </a:ext>
                </a:extLst>
              </p:cNvPr>
              <p:cNvSpPr/>
              <p:nvPr/>
            </p:nvSpPr>
            <p:spPr>
              <a:xfrm>
                <a:off x="6513211" y="5289756"/>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CA5AD7DE-38A7-4382-8432-4B4C56E42B4E}"/>
                  </a:ext>
                </a:extLst>
              </p:cNvPr>
              <p:cNvSpPr/>
              <p:nvPr/>
            </p:nvSpPr>
            <p:spPr>
              <a:xfrm>
                <a:off x="7175879" y="3393758"/>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6" name="Rectangle 65">
                <a:extLst>
                  <a:ext uri="{FF2B5EF4-FFF2-40B4-BE49-F238E27FC236}">
                    <a16:creationId xmlns:a16="http://schemas.microsoft.com/office/drawing/2014/main" id="{5CAD5C6B-8E38-42D7-B3B4-886BE693FCAA}"/>
                  </a:ext>
                </a:extLst>
              </p:cNvPr>
              <p:cNvSpPr/>
              <p:nvPr/>
            </p:nvSpPr>
            <p:spPr>
              <a:xfrm>
                <a:off x="7175879" y="3703173"/>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7" name="Rectangle 66">
                <a:extLst>
                  <a:ext uri="{FF2B5EF4-FFF2-40B4-BE49-F238E27FC236}">
                    <a16:creationId xmlns:a16="http://schemas.microsoft.com/office/drawing/2014/main" id="{A7D30487-E286-4114-8AF3-B19C3176A8C1}"/>
                  </a:ext>
                </a:extLst>
              </p:cNvPr>
              <p:cNvSpPr/>
              <p:nvPr/>
            </p:nvSpPr>
            <p:spPr>
              <a:xfrm>
                <a:off x="7175879" y="4350102"/>
                <a:ext cx="557784" cy="257663"/>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8" name="Rectangle 67">
                <a:extLst>
                  <a:ext uri="{FF2B5EF4-FFF2-40B4-BE49-F238E27FC236}">
                    <a16:creationId xmlns:a16="http://schemas.microsoft.com/office/drawing/2014/main" id="{60B609BA-A930-4F6A-9059-6DA558B3DD89}"/>
                  </a:ext>
                </a:extLst>
              </p:cNvPr>
              <p:cNvSpPr/>
              <p:nvPr/>
            </p:nvSpPr>
            <p:spPr>
              <a:xfrm>
                <a:off x="7175879" y="4971651"/>
                <a:ext cx="557784" cy="274320"/>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69" name="Rectangle 68">
                <a:extLst>
                  <a:ext uri="{FF2B5EF4-FFF2-40B4-BE49-F238E27FC236}">
                    <a16:creationId xmlns:a16="http://schemas.microsoft.com/office/drawing/2014/main" id="{246D9C7E-1D3F-4BF7-A072-9A0938EBD3BE}"/>
                  </a:ext>
                </a:extLst>
              </p:cNvPr>
              <p:cNvSpPr/>
              <p:nvPr/>
            </p:nvSpPr>
            <p:spPr>
              <a:xfrm>
                <a:off x="8463287" y="3398574"/>
                <a:ext cx="557784" cy="274320"/>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0" name="Rectangle 69">
                <a:extLst>
                  <a:ext uri="{FF2B5EF4-FFF2-40B4-BE49-F238E27FC236}">
                    <a16:creationId xmlns:a16="http://schemas.microsoft.com/office/drawing/2014/main" id="{DEDB1D22-7544-4A18-ACFE-244771AB3E8A}"/>
                  </a:ext>
                </a:extLst>
              </p:cNvPr>
              <p:cNvSpPr/>
              <p:nvPr/>
            </p:nvSpPr>
            <p:spPr>
              <a:xfrm>
                <a:off x="8463287" y="3721588"/>
                <a:ext cx="557784" cy="256032"/>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71" name="Rectangle 70">
                <a:extLst>
                  <a:ext uri="{FF2B5EF4-FFF2-40B4-BE49-F238E27FC236}">
                    <a16:creationId xmlns:a16="http://schemas.microsoft.com/office/drawing/2014/main" id="{C92D69BD-262A-4CA9-B9A6-2F196B09F686}"/>
                  </a:ext>
                </a:extLst>
              </p:cNvPr>
              <p:cNvSpPr/>
              <p:nvPr/>
            </p:nvSpPr>
            <p:spPr>
              <a:xfrm>
                <a:off x="8463287" y="4035406"/>
                <a:ext cx="557784" cy="256032"/>
              </a:xfrm>
              <a:prstGeom prst="rect">
                <a:avLst/>
              </a:prstGeom>
              <a:noFill/>
              <a:ln w="31750" cap="flat" cmpd="sng" algn="ctr">
                <a:solidFill>
                  <a:srgbClr val="ED7D31">
                    <a:lumMod val="75000"/>
                  </a:srgbClr>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grpSp>
      </p:grpSp>
      <p:sp>
        <p:nvSpPr>
          <p:cNvPr id="101" name="TextBox 100"/>
          <p:cNvSpPr txBox="1"/>
          <p:nvPr/>
        </p:nvSpPr>
        <p:spPr>
          <a:xfrm>
            <a:off x="173654" y="5442734"/>
            <a:ext cx="8726506" cy="1015663"/>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Note: this is not the latest org chart, but it was the easier one to show the integration of BNL and </a:t>
            </a:r>
            <a:r>
              <a:rPr lang="en-US" sz="2000" i="1" dirty="0" err="1">
                <a:latin typeface="Arial" panose="020B0604020202020204" pitchFamily="34" charset="0"/>
                <a:cs typeface="Arial" panose="020B0604020202020204" pitchFamily="34" charset="0"/>
              </a:rPr>
              <a:t>Jlab</a:t>
            </a:r>
            <a:r>
              <a:rPr lang="en-US" sz="2000" i="1" dirty="0">
                <a:latin typeface="Arial" panose="020B0604020202020204" pitchFamily="34" charset="0"/>
                <a:cs typeface="Arial" panose="020B0604020202020204" pitchFamily="34" charset="0"/>
              </a:rPr>
              <a:t>. A red outlined box indicates </a:t>
            </a:r>
            <a:r>
              <a:rPr lang="en-US" sz="2000" i="1" dirty="0" err="1">
                <a:latin typeface="Arial" panose="020B0604020202020204" pitchFamily="34" charset="0"/>
                <a:cs typeface="Arial" panose="020B0604020202020204" pitchFamily="34" charset="0"/>
              </a:rPr>
              <a:t>JLab</a:t>
            </a:r>
            <a:r>
              <a:rPr lang="en-US" sz="2000" i="1" dirty="0">
                <a:latin typeface="Arial" panose="020B0604020202020204" pitchFamily="34" charset="0"/>
                <a:cs typeface="Arial" panose="020B0604020202020204" pitchFamily="34" charset="0"/>
              </a:rPr>
              <a:t> is either leading or co-leading with BNL. </a:t>
            </a:r>
          </a:p>
        </p:txBody>
      </p:sp>
    </p:spTree>
    <p:extLst>
      <p:ext uri="{BB962C8B-B14F-4D97-AF65-F5344CB8AC3E}">
        <p14:creationId xmlns:p14="http://schemas.microsoft.com/office/powerpoint/2010/main" val="345110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dirty="0">
                <a:latin typeface="Arial" panose="020B0604020202020204" pitchFamily="34" charset="0"/>
                <a:cs typeface="Arial" panose="020B0604020202020204" pitchFamily="34" charset="0"/>
              </a:rPr>
              <a:t>EIC Project – Path to CD-2/3A and CD-3</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17</a:t>
            </a:fld>
            <a:endParaRPr lang="en-US" dirty="0"/>
          </a:p>
        </p:txBody>
      </p:sp>
      <p:sp>
        <p:nvSpPr>
          <p:cNvPr id="3" name="TextBox 2">
            <a:extLst>
              <a:ext uri="{FF2B5EF4-FFF2-40B4-BE49-F238E27FC236}">
                <a16:creationId xmlns:a16="http://schemas.microsoft.com/office/drawing/2014/main" id="{9163267B-C058-8286-1230-51B4D289451C}"/>
              </a:ext>
            </a:extLst>
          </p:cNvPr>
          <p:cNvSpPr txBox="1"/>
          <p:nvPr/>
        </p:nvSpPr>
        <p:spPr>
          <a:xfrm>
            <a:off x="442344" y="754273"/>
            <a:ext cx="8259312" cy="5022914"/>
          </a:xfrm>
          <a:prstGeom prst="rect">
            <a:avLst/>
          </a:prstGeom>
          <a:noFill/>
        </p:spPr>
        <p:txBody>
          <a:bodyPr wrap="none" rtlCol="0">
            <a:spAutoFit/>
          </a:bodyPr>
          <a:lstStyle/>
          <a:p>
            <a:pPr marL="285750" indent="-285750">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DOE OPA Status Review (Remote)	October 19-21, 2021(A)</a:t>
            </a:r>
          </a:p>
          <a:p>
            <a:pPr marL="285750" indent="-285750" fontAlgn="t">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Funding Discussion at DOE ONP (In-Person)	       April 26, 2022 (A)</a:t>
            </a:r>
          </a:p>
          <a:p>
            <a:pPr marL="285750" indent="-285750">
              <a:lnSpc>
                <a:spcPct val="120000"/>
              </a:lnSpc>
              <a:buFont typeface="Wingdings" panose="05000000000000000000" pitchFamily="2" charset="2"/>
              <a:buChar char="ü"/>
              <a:tabLst>
                <a:tab pos="7996238" algn="r"/>
              </a:tabLst>
            </a:pPr>
            <a:r>
              <a:rPr lang="en-US" sz="1800" dirty="0">
                <a:latin typeface="Arial" panose="020B0604020202020204" pitchFamily="34" charset="0"/>
                <a:cs typeface="Arial" panose="020B0604020202020204" pitchFamily="34" charset="0"/>
              </a:rPr>
              <a:t>FPD Status Update at BNL (Hybrid) 	June 28-30, 2022 (A)</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Cost and Schedule Scrutiny Meetings	 July - September 2022</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Project Detector Meetings	2022</a:t>
            </a:r>
          </a:p>
          <a:p>
            <a:pPr marL="742950" lvl="1" indent="-285750">
              <a:lnSpc>
                <a:spcPct val="120000"/>
              </a:lnSpc>
              <a:buFont typeface="Courier New" panose="02070309020205020404" pitchFamily="49" charset="0"/>
              <a:buChar char="o"/>
              <a:tabLst>
                <a:tab pos="7996238" algn="r"/>
              </a:tabLst>
            </a:pPr>
            <a:r>
              <a:rPr lang="en-US" sz="1600" i="1" dirty="0">
                <a:latin typeface="Arial" panose="020B0604020202020204" pitchFamily="34" charset="0"/>
                <a:cs typeface="Arial" panose="020B0604020202020204" pitchFamily="34" charset="0"/>
              </a:rPr>
              <a:t>Technical Subsystem Reviews	Feb. – Dec. 2022</a:t>
            </a:r>
          </a:p>
          <a:p>
            <a:pPr marL="742950" lvl="1" indent="-285750">
              <a:lnSpc>
                <a:spcPct val="120000"/>
              </a:lnSpc>
              <a:buFont typeface="Courier New" panose="02070309020205020404" pitchFamily="49" charset="0"/>
              <a:buChar char="o"/>
              <a:tabLst>
                <a:tab pos="7996238" algn="r"/>
              </a:tabLst>
            </a:pPr>
            <a:r>
              <a:rPr lang="en-US" sz="1600" i="1" dirty="0">
                <a:latin typeface="Arial" panose="020B0604020202020204" pitchFamily="34" charset="0"/>
                <a:cs typeface="Arial" panose="020B0604020202020204" pitchFamily="34" charset="0"/>
              </a:rPr>
              <a:t>Pre-Resource Review Board Kickoff Meeting	October 2022</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rPr>
              <a:t>DOE OPA Status Review - Confirm CD-2/3A Plans	Jan. 30 – Feb. 2,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Preliminary Design and Director’s Reviews</a:t>
            </a:r>
            <a:r>
              <a:rPr lang="en-US" sz="1800" dirty="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rPr>
              <a:t>	</a:t>
            </a:r>
            <a:r>
              <a:rPr lang="en-US" sz="1800" dirty="0">
                <a:latin typeface="Arial" panose="020B0604020202020204" pitchFamily="34" charset="0"/>
                <a:cs typeface="Arial" panose="020B0604020202020204" pitchFamily="34" charset="0"/>
                <a:sym typeface="Wingdings" panose="05000000000000000000" pitchFamily="2" charset="2"/>
              </a:rPr>
              <a:t>June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2/3A OPA Review and ICR, </a:t>
            </a:r>
            <a:r>
              <a:rPr lang="en-US" sz="1800" dirty="0">
                <a:solidFill>
                  <a:srgbClr val="0432FF"/>
                </a:solidFill>
                <a:latin typeface="Arial" panose="020B0604020202020204" pitchFamily="34" charset="0"/>
                <a:cs typeface="Arial" panose="020B0604020202020204" pitchFamily="34" charset="0"/>
                <a:sym typeface="Wingdings" panose="05000000000000000000" pitchFamily="2" charset="2"/>
              </a:rPr>
              <a:t>requires pre-TDR</a:t>
            </a:r>
            <a:r>
              <a:rPr lang="en-US" sz="1800" dirty="0">
                <a:latin typeface="Arial" panose="020B0604020202020204" pitchFamily="34" charset="0"/>
                <a:cs typeface="Arial" panose="020B0604020202020204" pitchFamily="34" charset="0"/>
                <a:sym typeface="Wingdings" panose="05000000000000000000" pitchFamily="2" charset="2"/>
              </a:rPr>
              <a:t> 	October 2023</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2/3A ESAAB Approval                                  	January 2024</a:t>
            </a:r>
          </a:p>
          <a:p>
            <a:pPr marL="285750" indent="-285750">
              <a:lnSpc>
                <a:spcPct val="120000"/>
              </a:lnSpc>
              <a:buFont typeface="Arial" panose="020B0604020202020204" pitchFamily="34" charset="0"/>
              <a:buChar char="•"/>
              <a:tabLst>
                <a:tab pos="7996238" algn="r"/>
              </a:tabLst>
            </a:pPr>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lnSpc>
                <a:spcPct val="120000"/>
              </a:lnSpc>
              <a:buFont typeface="Arial" panose="020B0604020202020204" pitchFamily="34" charset="0"/>
              <a:buChar char="•"/>
              <a:tabLst>
                <a:tab pos="7996238" algn="r"/>
              </a:tabLst>
            </a:pPr>
            <a:r>
              <a:rPr lang="en-US" dirty="0">
                <a:latin typeface="Arial" panose="020B0604020202020204" pitchFamily="34" charset="0"/>
                <a:cs typeface="Arial" panose="020B0604020202020204" pitchFamily="34" charset="0"/>
                <a:sym typeface="Wingdings" panose="05000000000000000000" pitchFamily="2" charset="2"/>
              </a:rPr>
              <a:t>DOE CD 3 OPA Review,</a:t>
            </a:r>
            <a:r>
              <a:rPr lang="en-US" dirty="0">
                <a:solidFill>
                  <a:srgbClr val="0432FF"/>
                </a:solidFill>
                <a:latin typeface="Arial" panose="020B0604020202020204" pitchFamily="34" charset="0"/>
                <a:cs typeface="Arial" panose="020B0604020202020204" pitchFamily="34" charset="0"/>
                <a:sym typeface="Wingdings" panose="05000000000000000000" pitchFamily="2" charset="2"/>
              </a:rPr>
              <a:t> requires TDR</a:t>
            </a:r>
            <a:r>
              <a:rPr lang="en-US" dirty="0">
                <a:latin typeface="Arial" panose="020B0604020202020204" pitchFamily="34" charset="0"/>
                <a:cs typeface="Arial" panose="020B0604020202020204" pitchFamily="34" charset="0"/>
                <a:sym typeface="Wingdings" panose="05000000000000000000" pitchFamily="2" charset="2"/>
              </a:rPr>
              <a:t>	~January 2025</a:t>
            </a:r>
          </a:p>
          <a:p>
            <a:pPr marL="285750" indent="-285750">
              <a:lnSpc>
                <a:spcPct val="120000"/>
              </a:lnSpc>
              <a:buFont typeface="Arial" panose="020B0604020202020204" pitchFamily="34" charset="0"/>
              <a:buChar char="•"/>
              <a:tabLst>
                <a:tab pos="7996238" algn="r"/>
              </a:tabLst>
            </a:pPr>
            <a:r>
              <a:rPr lang="en-US" sz="1800" dirty="0">
                <a:latin typeface="Arial" panose="020B0604020202020204" pitchFamily="34" charset="0"/>
                <a:cs typeface="Arial" panose="020B0604020202020204" pitchFamily="34" charset="0"/>
                <a:sym typeface="Wingdings" panose="05000000000000000000" pitchFamily="2" charset="2"/>
              </a:rPr>
              <a:t>DOE CD 3 ESAAB Approval	~April 2025</a:t>
            </a:r>
          </a:p>
          <a:p>
            <a:pPr algn="l"/>
            <a:endParaRPr lang="en-US" dirty="0" err="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1F974C-4631-60F5-9896-4C2544D6DDA7}"/>
              </a:ext>
            </a:extLst>
          </p:cNvPr>
          <p:cNvSpPr txBox="1"/>
          <p:nvPr/>
        </p:nvSpPr>
        <p:spPr>
          <a:xfrm>
            <a:off x="3952240" y="5445928"/>
            <a:ext cx="3848939" cy="1015663"/>
          </a:xfrm>
          <a:prstGeom prst="rect">
            <a:avLst/>
          </a:prstGeom>
          <a:noFill/>
        </p:spPr>
        <p:txBody>
          <a:bodyPr wrap="none" rtlCol="0">
            <a:spAutoFit/>
          </a:bodyPr>
          <a:lstStyle/>
          <a:p>
            <a:pPr algn="l"/>
            <a:r>
              <a:rPr lang="en-US" sz="1200" i="1" dirty="0">
                <a:latin typeface="Arial" panose="020B0604020202020204" pitchFamily="34" charset="0"/>
                <a:cs typeface="Arial" panose="020B0604020202020204" pitchFamily="34" charset="0"/>
              </a:rPr>
              <a:t>OPA = Office of Project Assessment</a:t>
            </a:r>
          </a:p>
          <a:p>
            <a:pPr algn="l"/>
            <a:r>
              <a:rPr lang="en-US" sz="1200" i="1" dirty="0">
                <a:latin typeface="Arial" panose="020B0604020202020204" pitchFamily="34" charset="0"/>
                <a:cs typeface="Arial" panose="020B0604020202020204" pitchFamily="34" charset="0"/>
              </a:rPr>
              <a:t>FPD = Federal Project Director</a:t>
            </a:r>
          </a:p>
          <a:p>
            <a:pPr algn="l"/>
            <a:r>
              <a:rPr lang="en-US" sz="1200" i="1" dirty="0">
                <a:latin typeface="Arial" panose="020B0604020202020204" pitchFamily="34" charset="0"/>
                <a:cs typeface="Arial" panose="020B0604020202020204" pitchFamily="34" charset="0"/>
              </a:rPr>
              <a:t>ICR = Independent Cost Review</a:t>
            </a:r>
          </a:p>
          <a:p>
            <a:pPr algn="l"/>
            <a:r>
              <a:rPr lang="en-US" sz="1200" i="1" dirty="0">
                <a:latin typeface="Arial" panose="020B0604020202020204" pitchFamily="34" charset="0"/>
                <a:cs typeface="Arial" panose="020B0604020202020204" pitchFamily="34" charset="0"/>
              </a:rPr>
              <a:t>ESAAB = Energy Systems Acquisition Advisory Board</a:t>
            </a:r>
          </a:p>
          <a:p>
            <a:pPr algn="l"/>
            <a:r>
              <a:rPr lang="en-US" sz="1200" i="1" dirty="0">
                <a:latin typeface="Arial" panose="020B0604020202020204" pitchFamily="34" charset="0"/>
                <a:cs typeface="Arial" panose="020B0604020202020204" pitchFamily="34" charset="0"/>
              </a:rPr>
              <a:t>TDR = Technical Design Report</a:t>
            </a:r>
          </a:p>
        </p:txBody>
      </p:sp>
    </p:spTree>
    <p:extLst>
      <p:ext uri="{BB962C8B-B14F-4D97-AF65-F5344CB8AC3E}">
        <p14:creationId xmlns:p14="http://schemas.microsoft.com/office/powerpoint/2010/main" val="151644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925979"/>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604626"/>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607209"/>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672254" y="1190900"/>
            <a:ext cx="5291137"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600"/>
              </a:spcAft>
            </a:pPr>
            <a:r>
              <a:rPr lang="en-US" sz="1800" b="1" dirty="0">
                <a:latin typeface="Arial" panose="020B0604020202020204" pitchFamily="34" charset="0"/>
              </a:rPr>
              <a:t>Finding 3: </a:t>
            </a:r>
            <a:r>
              <a:rPr lang="en-US" sz="1800" dirty="0">
                <a:latin typeface="Arial" panose="020B0604020202020204" pitchFamily="34" charset="0"/>
              </a:rPr>
              <a:t>An EIC would be a unique facility in the world and would maintain U.S. leadership in nuclear physics. </a:t>
            </a:r>
          </a:p>
          <a:p>
            <a:pPr>
              <a:lnSpc>
                <a:spcPct val="120000"/>
              </a:lnSpc>
              <a:spcBef>
                <a:spcPts val="0"/>
              </a:spcBef>
              <a:spcAft>
                <a:spcPts val="600"/>
              </a:spcAft>
            </a:pPr>
            <a:endParaRPr lang="en-US" sz="1800" dirty="0">
              <a:latin typeface="Arial" panose="020B0604020202020204" pitchFamily="34" charset="0"/>
            </a:endParaRPr>
          </a:p>
          <a:p>
            <a:pPr>
              <a:lnSpc>
                <a:spcPct val="120000"/>
              </a:lnSpc>
              <a:spcBef>
                <a:spcPts val="0"/>
              </a:spcBef>
              <a:spcAft>
                <a:spcPts val="600"/>
              </a:spcAft>
            </a:pPr>
            <a:r>
              <a:rPr lang="en-US" sz="1800" b="1" dirty="0">
                <a:latin typeface="Arial" panose="020B0604020202020204" pitchFamily="34" charset="0"/>
              </a:rPr>
              <a:t>Finding 4: </a:t>
            </a:r>
            <a:r>
              <a:rPr lang="en-US" sz="1800" b="1" dirty="0">
                <a:solidFill>
                  <a:srgbClr val="0000FF"/>
                </a:solidFill>
                <a:latin typeface="Arial" panose="020B0604020202020204" pitchFamily="34" charset="0"/>
              </a:rPr>
              <a:t>An EIC would maintain U.S. leadership in the accelerator science and technology of colliders and help to maintain scientific leadership more broadly. </a:t>
            </a:r>
          </a:p>
        </p:txBody>
      </p:sp>
      <p:pic>
        <p:nvPicPr>
          <p:cNvPr id="15" name="Content Placeholder 6" descr="NAS cover.jpeg">
            <a:extLst>
              <a:ext uri="{FF2B5EF4-FFF2-40B4-BE49-F238E27FC236}">
                <a16:creationId xmlns:a16="http://schemas.microsoft.com/office/drawing/2014/main" id="{CD459414-80F7-45AE-A490-103652A2E4D8}"/>
              </a:ext>
            </a:extLst>
          </p:cNvPr>
          <p:cNvPicPr>
            <a:picLocks noChangeAspect="1"/>
          </p:cNvPicPr>
          <p:nvPr/>
        </p:nvPicPr>
        <p:blipFill rotWithShape="1">
          <a:blip r:embed="rId2">
            <a:extLst>
              <a:ext uri="{28A0092B-C50C-407E-A947-70E740481C1C}">
                <a14:useLocalDpi xmlns:a14="http://schemas.microsoft.com/office/drawing/2010/main" val="0"/>
              </a:ext>
            </a:extLst>
          </a:blip>
          <a:srcRect l="29392" t="947" r="28540" b="92958"/>
          <a:stretch/>
        </p:blipFill>
        <p:spPr>
          <a:xfrm>
            <a:off x="5438775" y="586953"/>
            <a:ext cx="2667000" cy="556048"/>
          </a:xfrm>
          <a:prstGeom prst="rect">
            <a:avLst/>
          </a:prstGeom>
        </p:spPr>
      </p:pic>
    </p:spTree>
    <p:extLst>
      <p:ext uri="{BB962C8B-B14F-4D97-AF65-F5344CB8AC3E}">
        <p14:creationId xmlns:p14="http://schemas.microsoft.com/office/powerpoint/2010/main" val="93585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lstStyle/>
          <a:p>
            <a:r>
              <a:rPr lang="en-US" dirty="0"/>
              <a:t>EIC Accelerator Design Overview</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Arial"/>
            </a:endParaRPr>
          </a:p>
        </p:txBody>
      </p:sp>
      <p:pic>
        <p:nvPicPr>
          <p:cNvPr id="8" name="Picture 7">
            <a:extLst>
              <a:ext uri="{FF2B5EF4-FFF2-40B4-BE49-F238E27FC236}">
                <a16:creationId xmlns:a16="http://schemas.microsoft.com/office/drawing/2014/main" id="{177A0CEF-A1FA-E106-2704-D110FCE5854A}"/>
              </a:ext>
            </a:extLst>
          </p:cNvPr>
          <p:cNvPicPr>
            <a:picLocks noChangeAspect="1"/>
          </p:cNvPicPr>
          <p:nvPr/>
        </p:nvPicPr>
        <p:blipFill>
          <a:blip r:embed="rId2"/>
          <a:stretch>
            <a:fillRect/>
          </a:stretch>
        </p:blipFill>
        <p:spPr>
          <a:xfrm>
            <a:off x="5817475" y="4188577"/>
            <a:ext cx="3251892" cy="215659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867C0B1-7FF8-6BE8-755B-C66AF81AC8E1}"/>
              </a:ext>
            </a:extLst>
          </p:cNvPr>
          <p:cNvPicPr>
            <a:picLocks noChangeAspect="1"/>
          </p:cNvPicPr>
          <p:nvPr/>
        </p:nvPicPr>
        <p:blipFill>
          <a:blip r:embed="rId3"/>
          <a:stretch>
            <a:fillRect/>
          </a:stretch>
        </p:blipFill>
        <p:spPr>
          <a:xfrm>
            <a:off x="6015194" y="1260706"/>
            <a:ext cx="2977838" cy="2097904"/>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8166C18-3A0E-7EAC-9DFD-2DF275BCFFAB}"/>
              </a:ext>
            </a:extLst>
          </p:cNvPr>
          <p:cNvSpPr txBox="1"/>
          <p:nvPr/>
        </p:nvSpPr>
        <p:spPr>
          <a:xfrm>
            <a:off x="7065148" y="4641363"/>
            <a:ext cx="7651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EIC</a:t>
            </a:r>
          </a:p>
        </p:txBody>
      </p:sp>
      <p:sp>
        <p:nvSpPr>
          <p:cNvPr id="11" name="Arrow: Down 10">
            <a:extLst>
              <a:ext uri="{FF2B5EF4-FFF2-40B4-BE49-F238E27FC236}">
                <a16:creationId xmlns:a16="http://schemas.microsoft.com/office/drawing/2014/main" id="{3B4C1C54-E7B2-9D84-C6A0-3CD1A73F8FB1}"/>
              </a:ext>
            </a:extLst>
          </p:cNvPr>
          <p:cNvSpPr/>
          <p:nvPr/>
        </p:nvSpPr>
        <p:spPr>
          <a:xfrm>
            <a:off x="7065148" y="3469397"/>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7" name="Content Placeholder 2">
            <a:extLst>
              <a:ext uri="{FF2B5EF4-FFF2-40B4-BE49-F238E27FC236}">
                <a16:creationId xmlns:a16="http://schemas.microsoft.com/office/drawing/2014/main" id="{3BB5A9E3-9767-2451-2A72-644590413E4B}"/>
              </a:ext>
            </a:extLst>
          </p:cNvPr>
          <p:cNvSpPr>
            <a:spLocks noGrp="1"/>
          </p:cNvSpPr>
          <p:nvPr>
            <p:ph idx="1"/>
          </p:nvPr>
        </p:nvSpPr>
        <p:spPr>
          <a:xfrm>
            <a:off x="0" y="672993"/>
            <a:ext cx="6637020" cy="5185849"/>
          </a:xfrm>
        </p:spPr>
        <p:txBody>
          <a:bodyPr>
            <a:noAutofit/>
          </a:bodyPr>
          <a:lstStyle/>
          <a:p>
            <a:pPr>
              <a:lnSpc>
                <a:spcPct val="120000"/>
              </a:lnSpc>
            </a:pPr>
            <a:r>
              <a:rPr lang="en-US" sz="1600" b="1" dirty="0"/>
              <a:t>Hadron storage ring (HSR): 41, 100-275 GeV</a:t>
            </a:r>
            <a:r>
              <a:rPr lang="en-US" sz="1600" dirty="0">
                <a:solidFill>
                  <a:schemeClr val="accent6"/>
                </a:solidFill>
              </a:rPr>
              <a:t> (</a:t>
            </a:r>
            <a:r>
              <a:rPr lang="en-US" sz="1600" b="1" dirty="0">
                <a:solidFill>
                  <a:schemeClr val="accent6"/>
                </a:solidFill>
              </a:rPr>
              <a:t>based on RHIC</a:t>
            </a:r>
            <a:r>
              <a:rPr lang="en-US" sz="1600" dirty="0">
                <a:solidFill>
                  <a:schemeClr val="accent6"/>
                </a:solidFill>
              </a:rPr>
              <a:t>)</a:t>
            </a:r>
            <a:r>
              <a:rPr lang="en-US" sz="1600" dirty="0"/>
              <a:t> </a:t>
            </a:r>
          </a:p>
          <a:p>
            <a:pPr lvl="1">
              <a:lnSpc>
                <a:spcPct val="120000"/>
              </a:lnSpc>
              <a:buFont typeface="Courier New" panose="02070309020205020404" pitchFamily="49" charset="0"/>
              <a:buChar char="o"/>
            </a:pPr>
            <a:r>
              <a:rPr lang="en-US" dirty="0"/>
              <a:t>up to 1160 bunches, 1A beam current </a:t>
            </a:r>
            <a:r>
              <a:rPr lang="en-US" dirty="0">
                <a:solidFill>
                  <a:srgbClr val="FF0000"/>
                </a:solidFill>
              </a:rPr>
              <a:t>(3x RHIC)</a:t>
            </a:r>
          </a:p>
          <a:p>
            <a:pPr lvl="1">
              <a:lnSpc>
                <a:spcPct val="120000"/>
              </a:lnSpc>
              <a:buFont typeface="Courier New" panose="02070309020205020404" pitchFamily="49" charset="0"/>
              <a:buChar char="o"/>
            </a:pPr>
            <a:r>
              <a:rPr lang="en-US" dirty="0"/>
              <a:t>bright vertical beam emittance (1.5 nm)</a:t>
            </a:r>
          </a:p>
          <a:p>
            <a:pPr lvl="1">
              <a:lnSpc>
                <a:spcPct val="120000"/>
              </a:lnSpc>
              <a:buFont typeface="Courier New" panose="02070309020205020404" pitchFamily="49" charset="0"/>
              <a:buChar char="o"/>
            </a:pPr>
            <a:r>
              <a:rPr lang="en-US" dirty="0"/>
              <a:t>strong cooling (coherent electron cooling, ERL)</a:t>
            </a:r>
          </a:p>
          <a:p>
            <a:pPr>
              <a:lnSpc>
                <a:spcPct val="120000"/>
              </a:lnSpc>
            </a:pPr>
            <a:r>
              <a:rPr lang="en-US" sz="1600" b="1" dirty="0"/>
              <a:t>Electron storage ring (ESR): 2.5–18 GeV</a:t>
            </a:r>
            <a:r>
              <a:rPr lang="en-US" sz="1600" dirty="0"/>
              <a:t> (</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up to 1160 polarized bunches</a:t>
            </a:r>
          </a:p>
          <a:p>
            <a:pPr lvl="2">
              <a:lnSpc>
                <a:spcPct val="120000"/>
              </a:lnSpc>
              <a:buFont typeface="Courier New" panose="02070309020205020404" pitchFamily="49" charset="0"/>
              <a:buChar char="o"/>
            </a:pPr>
            <a:r>
              <a:rPr lang="en-US" sz="1600" dirty="0"/>
              <a:t>high polarization by continual reinjection from RCS</a:t>
            </a:r>
          </a:p>
          <a:p>
            <a:pPr lvl="1">
              <a:lnSpc>
                <a:spcPct val="120000"/>
              </a:lnSpc>
              <a:buFont typeface="Courier New" panose="02070309020205020404" pitchFamily="49" charset="0"/>
              <a:buChar char="o"/>
            </a:pPr>
            <a:r>
              <a:rPr lang="en-US" dirty="0"/>
              <a:t>large beam current (2.5 A) </a:t>
            </a:r>
            <a:r>
              <a:rPr lang="en-US" dirty="0">
                <a:sym typeface="Wingdings" panose="05000000000000000000" pitchFamily="2" charset="2"/>
              </a:rPr>
              <a:t> 9 MW SR power</a:t>
            </a:r>
          </a:p>
          <a:p>
            <a:pPr lvl="1">
              <a:lnSpc>
                <a:spcPct val="120000"/>
              </a:lnSpc>
              <a:buFont typeface="Courier New" panose="02070309020205020404" pitchFamily="49" charset="0"/>
              <a:buChar char="o"/>
            </a:pPr>
            <a:r>
              <a:rPr lang="en-US" dirty="0">
                <a:sym typeface="Wingdings" panose="05000000000000000000" pitchFamily="2" charset="2"/>
              </a:rPr>
              <a:t>superconducting RF cavities</a:t>
            </a:r>
          </a:p>
          <a:p>
            <a:pPr>
              <a:lnSpc>
                <a:spcPct val="120000"/>
              </a:lnSpc>
            </a:pPr>
            <a:r>
              <a:rPr lang="en-US" sz="1600" b="1" dirty="0"/>
              <a:t>Rapid cycling synchrotron (RCS): 0.4-18 GeV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2 bunches at 1 Hz; spin transparent due to high periodicity</a:t>
            </a:r>
          </a:p>
          <a:p>
            <a:pPr>
              <a:lnSpc>
                <a:spcPct val="120000"/>
              </a:lnSpc>
            </a:pPr>
            <a:r>
              <a:rPr lang="en-US" sz="1600" b="1" dirty="0"/>
              <a:t>High luminosity interaction region(s)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dirty="0"/>
              <a:t>L = 10</a:t>
            </a:r>
            <a:r>
              <a:rPr lang="en-US" baseline="30000" dirty="0"/>
              <a:t>34 </a:t>
            </a:r>
            <a:r>
              <a:rPr lang="en-US" dirty="0"/>
              <a:t>cm</a:t>
            </a:r>
            <a:r>
              <a:rPr lang="en-US" baseline="30000" dirty="0"/>
              <a:t>-2</a:t>
            </a:r>
            <a:r>
              <a:rPr lang="en-US" dirty="0"/>
              <a:t>s</a:t>
            </a:r>
            <a:r>
              <a:rPr lang="en-US" baseline="30000" dirty="0"/>
              <a:t>-1</a:t>
            </a:r>
          </a:p>
          <a:p>
            <a:pPr lvl="1">
              <a:lnSpc>
                <a:spcPct val="120000"/>
              </a:lnSpc>
              <a:buFont typeface="Courier New" panose="02070309020205020404" pitchFamily="49" charset="0"/>
              <a:buChar char="o"/>
            </a:pPr>
            <a:r>
              <a:rPr lang="en-US" dirty="0"/>
              <a:t>superconducting magnets</a:t>
            </a:r>
          </a:p>
          <a:p>
            <a:pPr lvl="1">
              <a:lnSpc>
                <a:spcPct val="120000"/>
              </a:lnSpc>
              <a:buFont typeface="Courier New" panose="02070309020205020404" pitchFamily="49" charset="0"/>
              <a:buChar char="o"/>
            </a:pPr>
            <a:r>
              <a:rPr lang="en-US" dirty="0"/>
              <a:t>25 mrad crossing angle with crab cavities</a:t>
            </a:r>
          </a:p>
          <a:p>
            <a:pPr lvl="1">
              <a:lnSpc>
                <a:spcPct val="120000"/>
              </a:lnSpc>
              <a:buFont typeface="Courier New" panose="02070309020205020404" pitchFamily="49" charset="0"/>
              <a:buChar char="o"/>
            </a:pPr>
            <a:r>
              <a:rPr lang="en-US" dirty="0"/>
              <a:t>spin rotators (produce longitudinal spin at IP)</a:t>
            </a:r>
          </a:p>
        </p:txBody>
      </p:sp>
    </p:spTree>
    <p:extLst>
      <p:ext uri="{BB962C8B-B14F-4D97-AF65-F5344CB8AC3E}">
        <p14:creationId xmlns:p14="http://schemas.microsoft.com/office/powerpoint/2010/main" val="163328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Outline</a:t>
            </a:r>
          </a:p>
        </p:txBody>
      </p:sp>
      <p:sp>
        <p:nvSpPr>
          <p:cNvPr id="5" name="Content Placeholder 2">
            <a:extLst>
              <a:ext uri="{FF2B5EF4-FFF2-40B4-BE49-F238E27FC236}">
                <a16:creationId xmlns:a16="http://schemas.microsoft.com/office/drawing/2014/main" id="{A654032A-299F-476A-A87F-DF3392AA4482}"/>
              </a:ext>
            </a:extLst>
          </p:cNvPr>
          <p:cNvSpPr txBox="1">
            <a:spLocks/>
          </p:cNvSpPr>
          <p:nvPr/>
        </p:nvSpPr>
        <p:spPr>
          <a:xfrm>
            <a:off x="308919" y="966055"/>
            <a:ext cx="8464378" cy="5381694"/>
          </a:xfrm>
          <a:prstGeom prst="rect">
            <a:avLst/>
          </a:prstGeom>
        </p:spPr>
        <p:txBody>
          <a:bodyPr vert="horz" lIns="91418" tIns="45709" rIns="91418" bIns="45709" rtlCol="0">
            <a:norm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dirty="0">
              <a:solidFill>
                <a:srgbClr val="000000"/>
              </a:solidFill>
            </a:endParaRPr>
          </a:p>
          <a:p>
            <a:pPr marL="461855" lvl="0" indent="-461855">
              <a:defRPr/>
            </a:pPr>
            <a:r>
              <a:rPr lang="en-US" dirty="0">
                <a:solidFill>
                  <a:srgbClr val="000000"/>
                </a:solidFill>
              </a:rPr>
              <a:t>The Quest to Understand the Fundamental Structure of Matter:</a:t>
            </a:r>
          </a:p>
          <a:p>
            <a:pPr marL="0" lvl="0" indent="0">
              <a:buNone/>
              <a:defRPr/>
            </a:pPr>
            <a:r>
              <a:rPr lang="en-US" dirty="0">
                <a:solidFill>
                  <a:srgbClr val="000000"/>
                </a:solidFill>
              </a:rPr>
              <a:t>			The Emergence of Mass and Structure</a:t>
            </a: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indent="-461855">
              <a:defRPr/>
            </a:pPr>
            <a:r>
              <a:rPr lang="en-US" dirty="0">
                <a:solidFill>
                  <a:srgbClr val="000000"/>
                </a:solidFill>
              </a:rPr>
              <a:t>The Electron-Ion Collider Science Foundation</a:t>
            </a:r>
          </a:p>
          <a:p>
            <a:pPr marL="461855" indent="-461855">
              <a:defRPr/>
            </a:pPr>
            <a:r>
              <a:rPr lang="en-US" dirty="0">
                <a:solidFill>
                  <a:srgbClr val="000000"/>
                </a:solidFill>
              </a:rPr>
              <a:t>The US-Based Electron-Ion Collider Scope and Status</a:t>
            </a: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Prospects for </a:t>
            </a:r>
            <a:r>
              <a:rPr lang="en-US" dirty="0">
                <a:solidFill>
                  <a:srgbClr val="000000"/>
                </a:solidFill>
              </a:rPr>
              <a:t>AI at the EIC</a:t>
            </a: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32140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91440" y="1"/>
            <a:ext cx="9052560" cy="672992"/>
          </a:xfrm>
        </p:spPr>
        <p:txBody>
          <a:bodyPr>
            <a:normAutofit/>
          </a:bodyPr>
          <a:lstStyle/>
          <a:p>
            <a:r>
              <a:rPr lang="en-US" sz="2400" dirty="0"/>
              <a:t>Accelerator Science and Technology – Ongoing EIC R&amp;D</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20</a:t>
            </a:fld>
            <a:endParaRPr lang="en-US" dirty="0"/>
          </a:p>
        </p:txBody>
      </p:sp>
      <p:pic>
        <p:nvPicPr>
          <p:cNvPr id="5" name="Picture 4" descr="Diagram&#10;&#10;Description automatically generated">
            <a:extLst>
              <a:ext uri="{FF2B5EF4-FFF2-40B4-BE49-F238E27FC236}">
                <a16:creationId xmlns:a16="http://schemas.microsoft.com/office/drawing/2014/main" id="{05A06EBB-1DCB-F26E-C1C5-EA770445917A}"/>
              </a:ext>
            </a:extLst>
          </p:cNvPr>
          <p:cNvPicPr>
            <a:picLocks noChangeAspect="1"/>
          </p:cNvPicPr>
          <p:nvPr/>
        </p:nvPicPr>
        <p:blipFill>
          <a:blip r:embed="rId2"/>
          <a:stretch>
            <a:fillRect/>
          </a:stretch>
        </p:blipFill>
        <p:spPr>
          <a:xfrm>
            <a:off x="703858" y="1746546"/>
            <a:ext cx="8348935" cy="4332579"/>
          </a:xfrm>
          <a:prstGeom prst="rect">
            <a:avLst/>
          </a:prstGeom>
        </p:spPr>
      </p:pic>
      <p:sp>
        <p:nvSpPr>
          <p:cNvPr id="6" name="TextBox 5">
            <a:extLst>
              <a:ext uri="{FF2B5EF4-FFF2-40B4-BE49-F238E27FC236}">
                <a16:creationId xmlns:a16="http://schemas.microsoft.com/office/drawing/2014/main" id="{E19664FA-1941-FE26-7F5A-19C6B2004A84}"/>
              </a:ext>
            </a:extLst>
          </p:cNvPr>
          <p:cNvSpPr txBox="1"/>
          <p:nvPr/>
        </p:nvSpPr>
        <p:spPr>
          <a:xfrm>
            <a:off x="379276" y="1962910"/>
            <a:ext cx="1290494"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Cavity</a:t>
            </a:r>
          </a:p>
          <a:p>
            <a:pPr algn="ctr"/>
            <a:r>
              <a:rPr lang="en-US" dirty="0">
                <a:latin typeface="Arial" panose="020B0604020202020204" pitchFamily="34" charset="0"/>
                <a:cs typeface="Arial" panose="020B0604020202020204" pitchFamily="34" charset="0"/>
              </a:rPr>
              <a:t>Prototype</a:t>
            </a:r>
          </a:p>
        </p:txBody>
      </p:sp>
      <p:sp>
        <p:nvSpPr>
          <p:cNvPr id="7" name="TextBox 6">
            <a:extLst>
              <a:ext uri="{FF2B5EF4-FFF2-40B4-BE49-F238E27FC236}">
                <a16:creationId xmlns:a16="http://schemas.microsoft.com/office/drawing/2014/main" id="{889AF0F0-1915-74FB-9EC7-500290072D8D}"/>
              </a:ext>
            </a:extLst>
          </p:cNvPr>
          <p:cNvSpPr txBox="1"/>
          <p:nvPr/>
        </p:nvSpPr>
        <p:spPr>
          <a:xfrm>
            <a:off x="6172815" y="4219411"/>
            <a:ext cx="1596187"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Proton Injection</a:t>
            </a:r>
          </a:p>
          <a:p>
            <a:pPr algn="ctr"/>
            <a:r>
              <a:rPr lang="en-US" dirty="0">
                <a:latin typeface="Arial" panose="020B0604020202020204" pitchFamily="34" charset="0"/>
                <a:cs typeface="Arial" panose="020B0604020202020204" pitchFamily="34" charset="0"/>
              </a:rPr>
              <a:t>Fast Kicker</a:t>
            </a:r>
          </a:p>
        </p:txBody>
      </p:sp>
      <p:sp>
        <p:nvSpPr>
          <p:cNvPr id="8" name="TextBox 7">
            <a:extLst>
              <a:ext uri="{FF2B5EF4-FFF2-40B4-BE49-F238E27FC236}">
                <a16:creationId xmlns:a16="http://schemas.microsoft.com/office/drawing/2014/main" id="{D78760FE-635B-B4AE-87E2-1E560844A9B3}"/>
              </a:ext>
            </a:extLst>
          </p:cNvPr>
          <p:cNvSpPr txBox="1"/>
          <p:nvPr/>
        </p:nvSpPr>
        <p:spPr>
          <a:xfrm>
            <a:off x="3156956" y="4833994"/>
            <a:ext cx="1909581" cy="923330"/>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IR Design and Magnet Prototyping</a:t>
            </a:r>
          </a:p>
        </p:txBody>
      </p:sp>
      <p:sp>
        <p:nvSpPr>
          <p:cNvPr id="9" name="TextBox 8">
            <a:extLst>
              <a:ext uri="{FF2B5EF4-FFF2-40B4-BE49-F238E27FC236}">
                <a16:creationId xmlns:a16="http://schemas.microsoft.com/office/drawing/2014/main" id="{FB52B5CA-CA0F-5F35-D7C0-98447838A095}"/>
              </a:ext>
            </a:extLst>
          </p:cNvPr>
          <p:cNvSpPr txBox="1"/>
          <p:nvPr/>
        </p:nvSpPr>
        <p:spPr>
          <a:xfrm>
            <a:off x="5964523" y="634515"/>
            <a:ext cx="1991103"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Cooler Electron Source</a:t>
            </a:r>
          </a:p>
        </p:txBody>
      </p:sp>
      <p:sp>
        <p:nvSpPr>
          <p:cNvPr id="10" name="TextBox 9">
            <a:extLst>
              <a:ext uri="{FF2B5EF4-FFF2-40B4-BE49-F238E27FC236}">
                <a16:creationId xmlns:a16="http://schemas.microsoft.com/office/drawing/2014/main" id="{8E318A55-A7E0-6A05-B118-CA64DC2580ED}"/>
              </a:ext>
            </a:extLst>
          </p:cNvPr>
          <p:cNvSpPr txBox="1"/>
          <p:nvPr/>
        </p:nvSpPr>
        <p:spPr>
          <a:xfrm>
            <a:off x="7999670" y="1347433"/>
            <a:ext cx="1129971"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Polarized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Source</a:t>
            </a:r>
          </a:p>
        </p:txBody>
      </p:sp>
      <p:sp>
        <p:nvSpPr>
          <p:cNvPr id="11" name="TextBox 10">
            <a:extLst>
              <a:ext uri="{FF2B5EF4-FFF2-40B4-BE49-F238E27FC236}">
                <a16:creationId xmlns:a16="http://schemas.microsoft.com/office/drawing/2014/main" id="{09541DD6-7FF2-87B8-FB88-4D0B6D1F018F}"/>
              </a:ext>
            </a:extLst>
          </p:cNvPr>
          <p:cNvSpPr txBox="1"/>
          <p:nvPr/>
        </p:nvSpPr>
        <p:spPr>
          <a:xfrm>
            <a:off x="1354752" y="989635"/>
            <a:ext cx="1410211"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a:t>
            </a:r>
          </a:p>
          <a:p>
            <a:pPr algn="ctr"/>
            <a:r>
              <a:rPr lang="en-US" dirty="0">
                <a:latin typeface="Arial" panose="020B0604020202020204" pitchFamily="34" charset="0"/>
                <a:cs typeface="Arial" panose="020B0604020202020204" pitchFamily="34" charset="0"/>
              </a:rPr>
              <a:t>Vacuum R&amp;D</a:t>
            </a:r>
          </a:p>
        </p:txBody>
      </p:sp>
      <p:cxnSp>
        <p:nvCxnSpPr>
          <p:cNvPr id="12" name="Straight Arrow Connector 11">
            <a:extLst>
              <a:ext uri="{FF2B5EF4-FFF2-40B4-BE49-F238E27FC236}">
                <a16:creationId xmlns:a16="http://schemas.microsoft.com/office/drawing/2014/main" id="{92B10118-CEC1-9FAB-B1A6-7C616DB9B2EC}"/>
              </a:ext>
            </a:extLst>
          </p:cNvPr>
          <p:cNvCxnSpPr>
            <a:cxnSpLocks/>
            <a:stCxn id="9" idx="2"/>
          </p:cNvCxnSpPr>
          <p:nvPr/>
        </p:nvCxnSpPr>
        <p:spPr>
          <a:xfrm>
            <a:off x="6960075" y="1280846"/>
            <a:ext cx="829173" cy="10980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446D1A-87D0-F098-88A2-986D147A0EA7}"/>
              </a:ext>
            </a:extLst>
          </p:cNvPr>
          <p:cNvCxnSpPr>
            <a:cxnSpLocks/>
            <a:stCxn id="10" idx="2"/>
          </p:cNvCxnSpPr>
          <p:nvPr/>
        </p:nvCxnSpPr>
        <p:spPr>
          <a:xfrm flipH="1">
            <a:off x="8112202" y="1993764"/>
            <a:ext cx="452454" cy="4475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466888-3BC7-8FB6-C18A-BBDF6BDCB81B}"/>
              </a:ext>
            </a:extLst>
          </p:cNvPr>
          <p:cNvCxnSpPr>
            <a:cxnSpLocks/>
            <a:stCxn id="28" idx="0"/>
          </p:cNvCxnSpPr>
          <p:nvPr/>
        </p:nvCxnSpPr>
        <p:spPr>
          <a:xfrm flipV="1">
            <a:off x="2918375" y="3856320"/>
            <a:ext cx="1120294" cy="3302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AC6CF0-92DF-6526-0EE8-166C0CB22994}"/>
              </a:ext>
            </a:extLst>
          </p:cNvPr>
          <p:cNvCxnSpPr>
            <a:cxnSpLocks/>
            <a:stCxn id="8" idx="0"/>
          </p:cNvCxnSpPr>
          <p:nvPr/>
        </p:nvCxnSpPr>
        <p:spPr>
          <a:xfrm flipV="1">
            <a:off x="4111747" y="3856320"/>
            <a:ext cx="701288" cy="977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A1E3AE-E89F-1D38-6C61-FAE8454BFB97}"/>
              </a:ext>
            </a:extLst>
          </p:cNvPr>
          <p:cNvCxnSpPr>
            <a:cxnSpLocks/>
            <a:stCxn id="7" idx="0"/>
          </p:cNvCxnSpPr>
          <p:nvPr/>
        </p:nvCxnSpPr>
        <p:spPr>
          <a:xfrm flipH="1" flipV="1">
            <a:off x="6405248" y="3825425"/>
            <a:ext cx="565661" cy="3939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F31BEE-5FEB-770F-A0E3-C5236CF34FD8}"/>
              </a:ext>
            </a:extLst>
          </p:cNvPr>
          <p:cNvCxnSpPr>
            <a:cxnSpLocks/>
          </p:cNvCxnSpPr>
          <p:nvPr/>
        </p:nvCxnSpPr>
        <p:spPr>
          <a:xfrm>
            <a:off x="1669770" y="2312014"/>
            <a:ext cx="660259" cy="276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BB8562-2C38-CA77-8C3E-35F70C19A130}"/>
              </a:ext>
            </a:extLst>
          </p:cNvPr>
          <p:cNvCxnSpPr>
            <a:cxnSpLocks/>
            <a:stCxn id="11" idx="2"/>
          </p:cNvCxnSpPr>
          <p:nvPr/>
        </p:nvCxnSpPr>
        <p:spPr>
          <a:xfrm>
            <a:off x="2059858" y="1635966"/>
            <a:ext cx="1190119" cy="461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5DC13E-DC26-58DF-86A5-2ED3A54B3DAC}"/>
              </a:ext>
            </a:extLst>
          </p:cNvPr>
          <p:cNvSpPr txBox="1"/>
          <p:nvPr/>
        </p:nvSpPr>
        <p:spPr>
          <a:xfrm>
            <a:off x="0" y="2931847"/>
            <a:ext cx="1158734"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RF 500kW FPC</a:t>
            </a:r>
          </a:p>
        </p:txBody>
      </p:sp>
      <p:cxnSp>
        <p:nvCxnSpPr>
          <p:cNvPr id="20" name="Straight Arrow Connector 19">
            <a:extLst>
              <a:ext uri="{FF2B5EF4-FFF2-40B4-BE49-F238E27FC236}">
                <a16:creationId xmlns:a16="http://schemas.microsoft.com/office/drawing/2014/main" id="{D6EB5CB3-9480-9DE6-765D-FB3C46A3E444}"/>
              </a:ext>
            </a:extLst>
          </p:cNvPr>
          <p:cNvCxnSpPr>
            <a:cxnSpLocks/>
            <a:stCxn id="19" idx="3"/>
          </p:cNvCxnSpPr>
          <p:nvPr/>
        </p:nvCxnSpPr>
        <p:spPr>
          <a:xfrm flipV="1">
            <a:off x="1158734" y="2739348"/>
            <a:ext cx="1238476" cy="6541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0DD8679-EFDE-9A36-835F-EA5EE3C7CDDF}"/>
              </a:ext>
            </a:extLst>
          </p:cNvPr>
          <p:cNvCxnSpPr>
            <a:cxnSpLocks/>
            <a:stCxn id="27" idx="0"/>
          </p:cNvCxnSpPr>
          <p:nvPr/>
        </p:nvCxnSpPr>
        <p:spPr>
          <a:xfrm flipV="1">
            <a:off x="671349" y="2709172"/>
            <a:ext cx="1927499" cy="1423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FF1149-097D-A908-F956-B1BDC681C71E}"/>
              </a:ext>
            </a:extLst>
          </p:cNvPr>
          <p:cNvCxnSpPr>
            <a:cxnSpLocks/>
            <a:stCxn id="30" idx="0"/>
          </p:cNvCxnSpPr>
          <p:nvPr/>
        </p:nvCxnSpPr>
        <p:spPr>
          <a:xfrm flipH="1" flipV="1">
            <a:off x="4904096" y="3904077"/>
            <a:ext cx="926967" cy="10684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AA78ADA-8F35-5FB4-F28D-7B8A54B992B6}"/>
              </a:ext>
            </a:extLst>
          </p:cNvPr>
          <p:cNvCxnSpPr>
            <a:cxnSpLocks/>
            <a:stCxn id="29" idx="2"/>
          </p:cNvCxnSpPr>
          <p:nvPr/>
        </p:nvCxnSpPr>
        <p:spPr>
          <a:xfrm>
            <a:off x="4270090" y="1896821"/>
            <a:ext cx="477825" cy="325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0CD01F-B50B-657A-1CD3-7CBE6A59314C}"/>
              </a:ext>
            </a:extLst>
          </p:cNvPr>
          <p:cNvSpPr txBox="1"/>
          <p:nvPr/>
        </p:nvSpPr>
        <p:spPr>
          <a:xfrm>
            <a:off x="3204450" y="2730912"/>
            <a:ext cx="3200798" cy="400110"/>
          </a:xfrm>
          <a:prstGeom prst="rect">
            <a:avLst/>
          </a:prstGeom>
          <a:solidFill>
            <a:schemeClr val="accent5">
              <a:lumMod val="20000"/>
              <a:lumOff val="80000"/>
            </a:schemeClr>
          </a:solidFill>
        </p:spPr>
        <p:txBody>
          <a:bodyPr wrap="square" rtlCol="0">
            <a:spAutoFit/>
          </a:bodyPr>
          <a:lstStyle/>
          <a:p>
            <a:pPr algn="ctr"/>
            <a:r>
              <a:rPr lang="en-US" sz="2000" dirty="0">
                <a:latin typeface="Arial" panose="020B0604020202020204" pitchFamily="34" charset="0"/>
                <a:cs typeface="Arial" panose="020B0604020202020204" pitchFamily="34" charset="0"/>
              </a:rPr>
              <a:t>HSR Vacuum Upgrade</a:t>
            </a:r>
          </a:p>
        </p:txBody>
      </p:sp>
      <p:sp>
        <p:nvSpPr>
          <p:cNvPr id="25" name="TextBox 24">
            <a:extLst>
              <a:ext uri="{FF2B5EF4-FFF2-40B4-BE49-F238E27FC236}">
                <a16:creationId xmlns:a16="http://schemas.microsoft.com/office/drawing/2014/main" id="{46B35BB3-23A1-9231-00AB-35A41B441D9B}"/>
              </a:ext>
            </a:extLst>
          </p:cNvPr>
          <p:cNvSpPr txBox="1"/>
          <p:nvPr/>
        </p:nvSpPr>
        <p:spPr>
          <a:xfrm>
            <a:off x="7918390" y="3532011"/>
            <a:ext cx="1225610"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Hadron Polarimetry</a:t>
            </a:r>
          </a:p>
        </p:txBody>
      </p:sp>
      <p:cxnSp>
        <p:nvCxnSpPr>
          <p:cNvPr id="26" name="Straight Arrow Connector 25">
            <a:extLst>
              <a:ext uri="{FF2B5EF4-FFF2-40B4-BE49-F238E27FC236}">
                <a16:creationId xmlns:a16="http://schemas.microsoft.com/office/drawing/2014/main" id="{289510CB-6906-4FD8-6AA9-0B4C9C256259}"/>
              </a:ext>
            </a:extLst>
          </p:cNvPr>
          <p:cNvCxnSpPr>
            <a:cxnSpLocks/>
            <a:stCxn id="25" idx="0"/>
          </p:cNvCxnSpPr>
          <p:nvPr/>
        </p:nvCxnSpPr>
        <p:spPr>
          <a:xfrm flipH="1" flipV="1">
            <a:off x="7708332" y="3430545"/>
            <a:ext cx="822863" cy="1014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256E304-EABE-EF4C-F4D2-881AF291CD8D}"/>
              </a:ext>
            </a:extLst>
          </p:cNvPr>
          <p:cNvSpPr txBox="1"/>
          <p:nvPr/>
        </p:nvSpPr>
        <p:spPr>
          <a:xfrm>
            <a:off x="9529" y="4132591"/>
            <a:ext cx="1323639"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ESR RF HOM Damper</a:t>
            </a:r>
          </a:p>
        </p:txBody>
      </p:sp>
      <p:sp>
        <p:nvSpPr>
          <p:cNvPr id="28" name="TextBox 27">
            <a:extLst>
              <a:ext uri="{FF2B5EF4-FFF2-40B4-BE49-F238E27FC236}">
                <a16:creationId xmlns:a16="http://schemas.microsoft.com/office/drawing/2014/main" id="{9ECA852F-B723-6548-0C76-363096968BDD}"/>
              </a:ext>
            </a:extLst>
          </p:cNvPr>
          <p:cNvSpPr txBox="1"/>
          <p:nvPr/>
        </p:nvSpPr>
        <p:spPr>
          <a:xfrm>
            <a:off x="2130329" y="4186590"/>
            <a:ext cx="1576092" cy="646331"/>
          </a:xfrm>
          <a:prstGeom prst="rect">
            <a:avLst/>
          </a:prstGeom>
          <a:solidFill>
            <a:schemeClr val="accent5">
              <a:lumMod val="20000"/>
              <a:lumOff val="80000"/>
            </a:schemeClr>
          </a:solidFill>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Crab Cavity</a:t>
            </a:r>
          </a:p>
          <a:p>
            <a:pPr algn="ctr"/>
            <a:r>
              <a:rPr lang="en-US" dirty="0">
                <a:latin typeface="Arial" panose="020B0604020202020204" pitchFamily="34" charset="0"/>
                <a:cs typeface="Arial" panose="020B0604020202020204" pitchFamily="34" charset="0"/>
              </a:rPr>
              <a:t>Prototype</a:t>
            </a:r>
          </a:p>
        </p:txBody>
      </p:sp>
      <p:sp>
        <p:nvSpPr>
          <p:cNvPr id="29" name="TextBox 28">
            <a:extLst>
              <a:ext uri="{FF2B5EF4-FFF2-40B4-BE49-F238E27FC236}">
                <a16:creationId xmlns:a16="http://schemas.microsoft.com/office/drawing/2014/main" id="{A0AE26A4-870F-01AE-059F-2771D790CC3E}"/>
              </a:ext>
            </a:extLst>
          </p:cNvPr>
          <p:cNvSpPr txBox="1"/>
          <p:nvPr/>
        </p:nvSpPr>
        <p:spPr>
          <a:xfrm>
            <a:off x="3506020" y="973491"/>
            <a:ext cx="1528139" cy="923330"/>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Electron Injection</a:t>
            </a:r>
          </a:p>
          <a:p>
            <a:pPr algn="ctr"/>
            <a:r>
              <a:rPr lang="en-US" dirty="0">
                <a:latin typeface="Arial" panose="020B0604020202020204" pitchFamily="34" charset="0"/>
                <a:cs typeface="Arial" panose="020B0604020202020204" pitchFamily="34" charset="0"/>
              </a:rPr>
              <a:t>Fast Kicker</a:t>
            </a:r>
          </a:p>
        </p:txBody>
      </p:sp>
      <p:sp>
        <p:nvSpPr>
          <p:cNvPr id="30" name="TextBox 29">
            <a:extLst>
              <a:ext uri="{FF2B5EF4-FFF2-40B4-BE49-F238E27FC236}">
                <a16:creationId xmlns:a16="http://schemas.microsoft.com/office/drawing/2014/main" id="{648BBFC3-D31F-9785-CCF6-961E75AC1ADB}"/>
              </a:ext>
            </a:extLst>
          </p:cNvPr>
          <p:cNvSpPr txBox="1"/>
          <p:nvPr/>
        </p:nvSpPr>
        <p:spPr>
          <a:xfrm>
            <a:off x="5256878" y="4972493"/>
            <a:ext cx="1148370"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IR Vacuum Chamber</a:t>
            </a:r>
          </a:p>
        </p:txBody>
      </p:sp>
      <p:sp>
        <p:nvSpPr>
          <p:cNvPr id="31" name="Rectangle 30">
            <a:extLst>
              <a:ext uri="{FF2B5EF4-FFF2-40B4-BE49-F238E27FC236}">
                <a16:creationId xmlns:a16="http://schemas.microsoft.com/office/drawing/2014/main" id="{E7E35C8D-FAB9-E0D1-ED67-109D195BA567}"/>
              </a:ext>
            </a:extLst>
          </p:cNvPr>
          <p:cNvSpPr/>
          <p:nvPr/>
        </p:nvSpPr>
        <p:spPr>
          <a:xfrm>
            <a:off x="4038669" y="3259400"/>
            <a:ext cx="774366" cy="25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ePIC</a:t>
            </a:r>
          </a:p>
        </p:txBody>
      </p:sp>
      <p:sp>
        <p:nvSpPr>
          <p:cNvPr id="32" name="Rectangle 31">
            <a:extLst>
              <a:ext uri="{FF2B5EF4-FFF2-40B4-BE49-F238E27FC236}">
                <a16:creationId xmlns:a16="http://schemas.microsoft.com/office/drawing/2014/main" id="{DA7BE25B-2156-F99F-815F-E29D45BDE948}"/>
              </a:ext>
            </a:extLst>
          </p:cNvPr>
          <p:cNvSpPr/>
          <p:nvPr/>
        </p:nvSpPr>
        <p:spPr>
          <a:xfrm>
            <a:off x="2345404" y="2989148"/>
            <a:ext cx="774366" cy="25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2</a:t>
            </a:r>
            <a:r>
              <a:rPr lang="en-US" baseline="30000">
                <a:latin typeface="Arial" panose="020B0604020202020204" pitchFamily="34" charset="0"/>
                <a:cs typeface="Arial" panose="020B0604020202020204" pitchFamily="34" charset="0"/>
              </a:rPr>
              <a:t>nd</a:t>
            </a:r>
            <a:r>
              <a:rPr lang="en-US">
                <a:latin typeface="Arial" panose="020B0604020202020204" pitchFamily="34" charset="0"/>
                <a:cs typeface="Arial" panose="020B0604020202020204" pitchFamily="34" charset="0"/>
              </a:rPr>
              <a:t> IR</a:t>
            </a:r>
          </a:p>
        </p:txBody>
      </p:sp>
      <p:sp>
        <p:nvSpPr>
          <p:cNvPr id="33" name="TextBox 32">
            <a:extLst>
              <a:ext uri="{FF2B5EF4-FFF2-40B4-BE49-F238E27FC236}">
                <a16:creationId xmlns:a16="http://schemas.microsoft.com/office/drawing/2014/main" id="{ABA08DD6-EE5D-3E56-8F90-C5E36BA5A00C}"/>
              </a:ext>
            </a:extLst>
          </p:cNvPr>
          <p:cNvSpPr txBox="1"/>
          <p:nvPr/>
        </p:nvSpPr>
        <p:spPr>
          <a:xfrm>
            <a:off x="341462" y="5583497"/>
            <a:ext cx="2313455" cy="646331"/>
          </a:xfrm>
          <a:prstGeom prst="rect">
            <a:avLst/>
          </a:prstGeom>
          <a:noFill/>
          <a:ln w="15875">
            <a:solidFill>
              <a:srgbClr val="00B0F0"/>
            </a:solidFill>
          </a:ln>
        </p:spPr>
        <p:txBody>
          <a:bodyPr wrap="none" rtlCol="0">
            <a:spAutoFit/>
          </a:bodyPr>
          <a:lstStyle/>
          <a:p>
            <a:pPr algn="ctr"/>
            <a:r>
              <a:rPr lang="en-US" b="1" i="1">
                <a:latin typeface="Arial" panose="020B0604020202020204" pitchFamily="34" charset="0"/>
                <a:cs typeface="Arial" panose="020B0604020202020204" pitchFamily="34" charset="0"/>
              </a:rPr>
              <a:t>Existing tunnel and</a:t>
            </a:r>
          </a:p>
          <a:p>
            <a:pPr algn="ctr"/>
            <a:r>
              <a:rPr lang="en-US" b="1" i="1">
                <a:latin typeface="Arial" panose="020B0604020202020204" pitchFamily="34" charset="0"/>
                <a:cs typeface="Arial" panose="020B0604020202020204" pitchFamily="34" charset="0"/>
              </a:rPr>
              <a:t>experiment halls</a:t>
            </a:r>
          </a:p>
        </p:txBody>
      </p:sp>
      <p:sp>
        <p:nvSpPr>
          <p:cNvPr id="56" name="TextBox 55">
            <a:extLst>
              <a:ext uri="{FF2B5EF4-FFF2-40B4-BE49-F238E27FC236}">
                <a16:creationId xmlns:a16="http://schemas.microsoft.com/office/drawing/2014/main" id="{BEB43AF1-0E2B-993D-97C5-B001A6884E71}"/>
              </a:ext>
            </a:extLst>
          </p:cNvPr>
          <p:cNvSpPr txBox="1"/>
          <p:nvPr/>
        </p:nvSpPr>
        <p:spPr>
          <a:xfrm>
            <a:off x="5565981" y="1457772"/>
            <a:ext cx="1377840" cy="646331"/>
          </a:xfrm>
          <a:prstGeom prst="rect">
            <a:avLst/>
          </a:prstGeom>
          <a:solidFill>
            <a:schemeClr val="accent5">
              <a:lumMod val="20000"/>
              <a:lumOff val="80000"/>
            </a:schemeClr>
          </a:solidFill>
          <a:ln w="19050">
            <a:noFill/>
          </a:ln>
        </p:spPr>
        <p:txBody>
          <a:bodyPr wrap="square" lIns="0" tIns="45720" rIns="0" bIns="45720" rtlCol="0" anchor="ctr" anchorCtr="0">
            <a:spAutoFit/>
          </a:bodyPr>
          <a:lstStyle/>
          <a:p>
            <a:pPr algn="ctr"/>
            <a:r>
              <a:rPr lang="en-US" dirty="0">
                <a:latin typeface="Arial" panose="020B0604020202020204" pitchFamily="34" charset="0"/>
                <a:cs typeface="Arial" panose="020B0604020202020204" pitchFamily="34" charset="0"/>
              </a:rPr>
              <a:t>Strong Cooling</a:t>
            </a:r>
          </a:p>
        </p:txBody>
      </p:sp>
      <p:cxnSp>
        <p:nvCxnSpPr>
          <p:cNvPr id="57" name="Straight Arrow Connector 56">
            <a:extLst>
              <a:ext uri="{FF2B5EF4-FFF2-40B4-BE49-F238E27FC236}">
                <a16:creationId xmlns:a16="http://schemas.microsoft.com/office/drawing/2014/main" id="{C7843869-51D7-BEBA-2194-E336D4A036F1}"/>
              </a:ext>
            </a:extLst>
          </p:cNvPr>
          <p:cNvCxnSpPr>
            <a:cxnSpLocks/>
            <a:stCxn id="56" idx="2"/>
          </p:cNvCxnSpPr>
          <p:nvPr/>
        </p:nvCxnSpPr>
        <p:spPr>
          <a:xfrm>
            <a:off x="6254901" y="2104103"/>
            <a:ext cx="801452" cy="451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69B6C5B-324F-32C1-D56B-F2F54076C49E}"/>
              </a:ext>
            </a:extLst>
          </p:cNvPr>
          <p:cNvSpPr txBox="1"/>
          <p:nvPr/>
        </p:nvSpPr>
        <p:spPr>
          <a:xfrm>
            <a:off x="3627120" y="5899442"/>
            <a:ext cx="5330793" cy="646331"/>
          </a:xfrm>
          <a:prstGeom prst="rect">
            <a:avLst/>
          </a:prstGeom>
          <a:solidFill>
            <a:srgbClr val="FFFF00"/>
          </a:solidFill>
        </p:spPr>
        <p:txBody>
          <a:bodyPr wrap="square" rtlCol="0">
            <a:spAutoFit/>
          </a:bodyPr>
          <a:lstStyle/>
          <a:p>
            <a:pPr algn="l"/>
            <a:r>
              <a:rPr lang="en-US" dirty="0">
                <a:latin typeface="Arial" panose="020B0604020202020204" pitchFamily="34" charset="0"/>
                <a:cs typeface="Arial" panose="020B0604020202020204" pitchFamily="34" charset="0"/>
              </a:rPr>
              <a:t>EIC is the ONLY new collider in foreseeable future. Allows to remain at frontier of Accelerator S&amp;T.</a:t>
            </a:r>
          </a:p>
        </p:txBody>
      </p:sp>
      <p:sp>
        <p:nvSpPr>
          <p:cNvPr id="34" name="TextBox 33"/>
          <p:cNvSpPr txBox="1"/>
          <p:nvPr/>
        </p:nvSpPr>
        <p:spPr>
          <a:xfrm>
            <a:off x="3627120" y="6471715"/>
            <a:ext cx="5330793" cy="261610"/>
          </a:xfrm>
          <a:prstGeom prst="rect">
            <a:avLst/>
          </a:prstGeom>
          <a:solidFill>
            <a:srgbClr val="FFFF00"/>
          </a:solidFill>
        </p:spPr>
        <p:txBody>
          <a:bodyPr wrap="square" rtlCol="0">
            <a:spAutoFit/>
          </a:bodyPr>
          <a:lstStyle/>
          <a:p>
            <a:pPr algn="l"/>
            <a:r>
              <a:rPr lang="en-US" sz="1100" i="1" dirty="0">
                <a:latin typeface="Arial" panose="020B0604020202020204" pitchFamily="34" charset="0"/>
                <a:cs typeface="Arial" panose="020B0604020202020204" pitchFamily="34" charset="0"/>
              </a:rPr>
              <a:t>… and enable applications (isotopes, space radiation, water treatment, etc.)</a:t>
            </a:r>
          </a:p>
        </p:txBody>
      </p:sp>
    </p:spTree>
    <p:extLst>
      <p:ext uri="{BB962C8B-B14F-4D97-AF65-F5344CB8AC3E}">
        <p14:creationId xmlns:p14="http://schemas.microsoft.com/office/powerpoint/2010/main" val="111059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0" y="6592567"/>
            <a:ext cx="2057400" cy="2605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12" name="Title 3">
            <a:extLst>
              <a:ext uri="{FF2B5EF4-FFF2-40B4-BE49-F238E27FC236}">
                <a16:creationId xmlns:a16="http://schemas.microsoft.com/office/drawing/2014/main" id="{46727055-457E-4396-AA98-15F232FC0E1F}"/>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rPr>
              <a:t>Worldwide Interest in EIC</a:t>
            </a:r>
          </a:p>
        </p:txBody>
      </p:sp>
      <p:pic>
        <p:nvPicPr>
          <p:cNvPr id="5" name="Picture 4">
            <a:extLst>
              <a:ext uri="{FF2B5EF4-FFF2-40B4-BE49-F238E27FC236}">
                <a16:creationId xmlns:a16="http://schemas.microsoft.com/office/drawing/2014/main" id="{CB3A1F34-6FEA-4FA8-950D-2C1126892B74}"/>
              </a:ext>
            </a:extLst>
          </p:cNvPr>
          <p:cNvPicPr>
            <a:picLocks noChangeAspect="1"/>
          </p:cNvPicPr>
          <p:nvPr/>
        </p:nvPicPr>
        <p:blipFill>
          <a:blip r:embed="rId2"/>
          <a:srcRect/>
          <a:stretch/>
        </p:blipFill>
        <p:spPr>
          <a:xfrm>
            <a:off x="3727821" y="637865"/>
            <a:ext cx="5146304" cy="3347892"/>
          </a:xfrm>
          <a:prstGeom prst="rect">
            <a:avLst/>
          </a:prstGeom>
        </p:spPr>
      </p:pic>
      <p:sp>
        <p:nvSpPr>
          <p:cNvPr id="6" name="TextBox 5">
            <a:extLst>
              <a:ext uri="{FF2B5EF4-FFF2-40B4-BE49-F238E27FC236}">
                <a16:creationId xmlns:a16="http://schemas.microsoft.com/office/drawing/2014/main" id="{BD4E47E0-5E06-422B-B327-8638EAC4B101}"/>
              </a:ext>
            </a:extLst>
          </p:cNvPr>
          <p:cNvSpPr txBox="1"/>
          <p:nvPr/>
        </p:nvSpPr>
        <p:spPr>
          <a:xfrm>
            <a:off x="4739446" y="637865"/>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7" name="Title 1">
            <a:extLst>
              <a:ext uri="{FF2B5EF4-FFF2-40B4-BE49-F238E27FC236}">
                <a16:creationId xmlns:a16="http://schemas.microsoft.com/office/drawing/2014/main" id="{8C40160B-3A12-4573-BF7E-7404FD4CE606}"/>
              </a:ext>
            </a:extLst>
          </p:cNvPr>
          <p:cNvSpPr txBox="1">
            <a:spLocks/>
          </p:cNvSpPr>
          <p:nvPr/>
        </p:nvSpPr>
        <p:spPr>
          <a:xfrm>
            <a:off x="286371" y="1384266"/>
            <a:ext cx="3162147" cy="1594396"/>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t>Formed 2016 – </a:t>
            </a:r>
          </a:p>
          <a:p>
            <a:pPr marL="285750" indent="-285750" algn="l">
              <a:buFont typeface="Arial" panose="020B0604020202020204" pitchFamily="34" charset="0"/>
              <a:buChar char="•"/>
            </a:pPr>
            <a:r>
              <a:rPr lang="is-IS" sz="1800" dirty="0"/>
              <a:t>1361 collaborators,</a:t>
            </a:r>
          </a:p>
          <a:p>
            <a:pPr marL="285750" indent="-285750" algn="l">
              <a:buFont typeface="Arial" panose="020B0604020202020204" pitchFamily="34" charset="0"/>
              <a:buChar char="•"/>
            </a:pPr>
            <a:r>
              <a:rPr lang="is-IS" sz="1800" dirty="0"/>
              <a:t>36 countries,</a:t>
            </a:r>
          </a:p>
          <a:p>
            <a:pPr marL="285750" indent="-285750" algn="l">
              <a:buFont typeface="Arial" panose="020B0604020202020204" pitchFamily="34" charset="0"/>
              <a:buChar char="•"/>
            </a:pPr>
            <a:r>
              <a:rPr lang="is-IS" sz="1800" dirty="0"/>
              <a:t>267 institutions as of September 20, 2022.</a:t>
            </a:r>
          </a:p>
          <a:p>
            <a:pPr algn="l"/>
            <a:r>
              <a:rPr lang="is-IS" sz="1800" dirty="0">
                <a:solidFill>
                  <a:srgbClr val="0000FF"/>
                </a:solidFill>
              </a:rPr>
              <a:t>Strong and Growing International Participation</a:t>
            </a:r>
            <a:r>
              <a:rPr lang="is-IS" sz="1800" dirty="0"/>
              <a:t>.</a:t>
            </a:r>
            <a:endParaRPr lang="en-US" sz="1800" dirty="0"/>
          </a:p>
        </p:txBody>
      </p:sp>
      <p:sp>
        <p:nvSpPr>
          <p:cNvPr id="9" name="Rectangle 8">
            <a:extLst>
              <a:ext uri="{FF2B5EF4-FFF2-40B4-BE49-F238E27FC236}">
                <a16:creationId xmlns:a16="http://schemas.microsoft.com/office/drawing/2014/main" id="{D73DAE54-0734-40C2-BD60-87E8454B578C}"/>
              </a:ext>
            </a:extLst>
          </p:cNvPr>
          <p:cNvSpPr/>
          <p:nvPr/>
        </p:nvSpPr>
        <p:spPr>
          <a:xfrm>
            <a:off x="286370" y="644776"/>
            <a:ext cx="2673986" cy="646331"/>
          </a:xfrm>
          <a:prstGeom prst="rect">
            <a:avLst/>
          </a:prstGeom>
          <a:ln w="25400">
            <a:solidFill>
              <a:srgbClr val="0000FF"/>
            </a:solidFill>
          </a:ln>
        </p:spPr>
        <p:txBody>
          <a:bodyPr wrap="squar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latin typeface="Arial" panose="020B0604020202020204" pitchFamily="34" charset="0"/>
                <a:cs typeface="Arial" panose="020B0604020202020204" pitchFamily="34" charset="0"/>
                <a:hlinkClick r:id="rId3"/>
              </a:rPr>
              <a:t>https://eicug.github.io/</a:t>
            </a:r>
            <a:r>
              <a:rPr lang="en-US" altLang="en-US" b="1" dirty="0">
                <a:solidFill>
                  <a:srgbClr val="0000FF"/>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67533DE-FD74-4D2D-B042-C0587FD1ED80}"/>
              </a:ext>
            </a:extLst>
          </p:cNvPr>
          <p:cNvSpPr txBox="1"/>
          <p:nvPr/>
        </p:nvSpPr>
        <p:spPr>
          <a:xfrm>
            <a:off x="3421662" y="3879641"/>
            <a:ext cx="2796258" cy="2554545"/>
          </a:xfrm>
          <a:prstGeom prst="rect">
            <a:avLst/>
          </a:prstGeom>
          <a:solidFill>
            <a:schemeClr val="bg1"/>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Annual EICUG meeting</a:t>
            </a:r>
          </a:p>
          <a:p>
            <a:r>
              <a:rPr lang="en-US" sz="1600" dirty="0">
                <a:latin typeface="Arial" panose="020B0604020202020204" pitchFamily="34" charset="0"/>
                <a:cs typeface="Arial" panose="020B0604020202020204" pitchFamily="34" charset="0"/>
              </a:rPr>
              <a:t>2016 UC Berkeley, CA</a:t>
            </a:r>
          </a:p>
          <a:p>
            <a:r>
              <a:rPr lang="en-US" sz="1600" dirty="0">
                <a:latin typeface="Arial" panose="020B0604020202020204" pitchFamily="34" charset="0"/>
                <a:cs typeface="Arial" panose="020B0604020202020204" pitchFamily="34" charset="0"/>
              </a:rPr>
              <a:t>2016 Argonne, IL</a:t>
            </a:r>
          </a:p>
          <a:p>
            <a:r>
              <a:rPr lang="en-US" sz="1600" dirty="0">
                <a:solidFill>
                  <a:srgbClr val="FF0000"/>
                </a:solidFill>
                <a:latin typeface="Arial" panose="020B0604020202020204" pitchFamily="34" charset="0"/>
                <a:cs typeface="Arial" panose="020B0604020202020204" pitchFamily="34" charset="0"/>
              </a:rPr>
              <a:t>2017 Trieste, Italy</a:t>
            </a:r>
          </a:p>
          <a:p>
            <a:r>
              <a:rPr lang="en-US" sz="1600" dirty="0">
                <a:latin typeface="Arial" panose="020B0604020202020204" pitchFamily="34" charset="0"/>
                <a:cs typeface="Arial" panose="020B0604020202020204" pitchFamily="34" charset="0"/>
              </a:rPr>
              <a:t>2018 CUA, Washington, DC</a:t>
            </a:r>
          </a:p>
          <a:p>
            <a:r>
              <a:rPr lang="en-US" sz="1600" dirty="0">
                <a:solidFill>
                  <a:srgbClr val="FF0000"/>
                </a:solidFill>
                <a:latin typeface="Arial" panose="020B0604020202020204" pitchFamily="34" charset="0"/>
                <a:cs typeface="Arial" panose="020B0604020202020204" pitchFamily="34" charset="0"/>
              </a:rPr>
              <a:t>2019 Paris, France</a:t>
            </a:r>
          </a:p>
          <a:p>
            <a:r>
              <a:rPr lang="en-US" sz="1600" dirty="0">
                <a:solidFill>
                  <a:srgbClr val="0432FF"/>
                </a:solidFill>
                <a:latin typeface="Arial" panose="020B0604020202020204" pitchFamily="34" charset="0"/>
                <a:cs typeface="Arial" panose="020B0604020202020204" pitchFamily="34" charset="0"/>
              </a:rPr>
              <a:t>2020 Miami, FL</a:t>
            </a:r>
          </a:p>
          <a:p>
            <a:r>
              <a:rPr lang="en-US" sz="1600" dirty="0">
                <a:solidFill>
                  <a:srgbClr val="0432FF"/>
                </a:solidFill>
                <a:latin typeface="Arial" panose="020B0604020202020204" pitchFamily="34" charset="0"/>
                <a:cs typeface="Arial" panose="020B0604020202020204" pitchFamily="34" charset="0"/>
              </a:rPr>
              <a:t>2021 VUU, VA  &amp; UCR, CA</a:t>
            </a:r>
          </a:p>
          <a:p>
            <a:r>
              <a:rPr lang="en-US" sz="1600" dirty="0">
                <a:latin typeface="Arial" panose="020B0604020202020204" pitchFamily="34" charset="0"/>
                <a:cs typeface="Arial" panose="020B0604020202020204" pitchFamily="34" charset="0"/>
              </a:rPr>
              <a:t>2022 Stony Brook U, NY</a:t>
            </a:r>
          </a:p>
          <a:p>
            <a:r>
              <a:rPr lang="en-US" sz="1600" dirty="0">
                <a:solidFill>
                  <a:srgbClr val="FF0000"/>
                </a:solidFill>
                <a:latin typeface="Arial" panose="020B0604020202020204" pitchFamily="34" charset="0"/>
                <a:cs typeface="Arial" panose="020B0604020202020204" pitchFamily="34" charset="0"/>
              </a:rPr>
              <a:t>2023 Warsaw, Poland</a:t>
            </a:r>
          </a:p>
        </p:txBody>
      </p:sp>
      <p:pic>
        <p:nvPicPr>
          <p:cNvPr id="11" name="Picture 10" descr="Chart, pie chart&#10;&#10;Description automatically generated">
            <a:extLst>
              <a:ext uri="{FF2B5EF4-FFF2-40B4-BE49-F238E27FC236}">
                <a16:creationId xmlns:a16="http://schemas.microsoft.com/office/drawing/2014/main" id="{EF0C0E49-B634-46C5-ADBA-B2E169F8F528}"/>
              </a:ext>
            </a:extLst>
          </p:cNvPr>
          <p:cNvPicPr>
            <a:picLocks noChangeAspect="1"/>
          </p:cNvPicPr>
          <p:nvPr/>
        </p:nvPicPr>
        <p:blipFill rotWithShape="1">
          <a:blip r:embed="rId4"/>
          <a:srcRect l="6252" r="4560"/>
          <a:stretch/>
        </p:blipFill>
        <p:spPr>
          <a:xfrm>
            <a:off x="6184449" y="3879640"/>
            <a:ext cx="2973816" cy="2565721"/>
          </a:xfrm>
          <a:prstGeom prst="rect">
            <a:avLst/>
          </a:prstGeom>
        </p:spPr>
      </p:pic>
      <p:graphicFrame>
        <p:nvGraphicFramePr>
          <p:cNvPr id="13" name="Chart 12">
            <a:extLst>
              <a:ext uri="{FF2B5EF4-FFF2-40B4-BE49-F238E27FC236}">
                <a16:creationId xmlns:a16="http://schemas.microsoft.com/office/drawing/2014/main" id="{E56B0278-52E7-464E-88FD-0E205751D1DA}"/>
              </a:ext>
            </a:extLst>
          </p:cNvPr>
          <p:cNvGraphicFramePr>
            <a:graphicFrameLocks/>
          </p:cNvGraphicFramePr>
          <p:nvPr/>
        </p:nvGraphicFramePr>
        <p:xfrm>
          <a:off x="1" y="3444240"/>
          <a:ext cx="3421662" cy="30110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2751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Latest News on the Funding and Schedule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22</a:t>
            </a:fld>
            <a:endParaRPr lang="en-US" dirty="0"/>
          </a:p>
        </p:txBody>
      </p:sp>
      <p:sp>
        <p:nvSpPr>
          <p:cNvPr id="8" name="TextBox 7">
            <a:extLst>
              <a:ext uri="{FF2B5EF4-FFF2-40B4-BE49-F238E27FC236}">
                <a16:creationId xmlns:a16="http://schemas.microsoft.com/office/drawing/2014/main" id="{00197013-68FA-A25E-569D-37E3AD7D1AD7}"/>
              </a:ext>
            </a:extLst>
          </p:cNvPr>
          <p:cNvSpPr txBox="1"/>
          <p:nvPr/>
        </p:nvSpPr>
        <p:spPr>
          <a:xfrm>
            <a:off x="375920" y="980760"/>
            <a:ext cx="3515360" cy="1477328"/>
          </a:xfrm>
          <a:prstGeom prst="rect">
            <a:avLst/>
          </a:prstGeom>
          <a:noFill/>
        </p:spPr>
        <p:txBody>
          <a:bodyPr wrap="square" rtlCol="0">
            <a:spAutoFit/>
          </a:bodyPr>
          <a:lstStyle/>
          <a:p>
            <a:r>
              <a:rPr lang="en-US" dirty="0">
                <a:highlight>
                  <a:srgbClr val="00FF00"/>
                </a:highlight>
                <a:latin typeface="Arial" panose="020B0604020202020204" pitchFamily="34" charset="0"/>
                <a:cs typeface="Arial" panose="020B0604020202020204" pitchFamily="34" charset="0"/>
              </a:rPr>
              <a:t>Inflation Reduction Act: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$217M to Nuclear Physics in FY22 to be spent by FY27.</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Includes EIC (to get to CD-2) –  $138.24M.</a:t>
            </a:r>
          </a:p>
        </p:txBody>
      </p:sp>
      <p:sp>
        <p:nvSpPr>
          <p:cNvPr id="4" name="TextBox 3">
            <a:extLst>
              <a:ext uri="{FF2B5EF4-FFF2-40B4-BE49-F238E27FC236}">
                <a16:creationId xmlns:a16="http://schemas.microsoft.com/office/drawing/2014/main" id="{D94EA712-10C9-7B9E-FBEE-88A999F88F92}"/>
              </a:ext>
            </a:extLst>
          </p:cNvPr>
          <p:cNvSpPr txBox="1"/>
          <p:nvPr/>
        </p:nvSpPr>
        <p:spPr>
          <a:xfrm>
            <a:off x="544496" y="2619515"/>
            <a:ext cx="3270168" cy="1015663"/>
          </a:xfrm>
          <a:prstGeom prst="rect">
            <a:avLst/>
          </a:prstGeom>
          <a:noFill/>
        </p:spPr>
        <p:txBody>
          <a:bodyPr wrap="square" rtlCol="0">
            <a:spAutoFit/>
          </a:bodyPr>
          <a:lstStyle/>
          <a:p>
            <a:pPr algn="l">
              <a:spcAft>
                <a:spcPts val="600"/>
              </a:spcAft>
            </a:pPr>
            <a:r>
              <a:rPr lang="en-US" sz="2000" b="1" dirty="0">
                <a:solidFill>
                  <a:srgbClr val="0432FF"/>
                </a:solidFill>
                <a:latin typeface="Arial" panose="020B0604020202020204" pitchFamily="34" charset="0"/>
                <a:cs typeface="Arial" panose="020B0604020202020204" pitchFamily="34" charset="0"/>
              </a:rPr>
              <a:t>(IRA funds can ONLY be used for project scope, but NOT to add scope)</a:t>
            </a:r>
          </a:p>
        </p:txBody>
      </p:sp>
      <p:pic>
        <p:nvPicPr>
          <p:cNvPr id="15" name="Picture 14">
            <a:extLst>
              <a:ext uri="{FF2B5EF4-FFF2-40B4-BE49-F238E27FC236}">
                <a16:creationId xmlns:a16="http://schemas.microsoft.com/office/drawing/2014/main" id="{F060858B-D18F-1ED7-7504-362ADB2919A7}"/>
              </a:ext>
            </a:extLst>
          </p:cNvPr>
          <p:cNvPicPr>
            <a:picLocks noChangeAspect="1"/>
          </p:cNvPicPr>
          <p:nvPr/>
        </p:nvPicPr>
        <p:blipFill>
          <a:blip r:embed="rId2"/>
          <a:stretch>
            <a:fillRect/>
          </a:stretch>
        </p:blipFill>
        <p:spPr>
          <a:xfrm>
            <a:off x="4002603" y="786460"/>
            <a:ext cx="4257815" cy="2968400"/>
          </a:xfrm>
          <a:prstGeom prst="rect">
            <a:avLst/>
          </a:prstGeom>
        </p:spPr>
      </p:pic>
      <p:cxnSp>
        <p:nvCxnSpPr>
          <p:cNvPr id="17" name="Straight Arrow Connector 16">
            <a:extLst>
              <a:ext uri="{FF2B5EF4-FFF2-40B4-BE49-F238E27FC236}">
                <a16:creationId xmlns:a16="http://schemas.microsoft.com/office/drawing/2014/main" id="{4D43C377-F972-F7C4-53C3-CC1F995F3AFA}"/>
              </a:ext>
            </a:extLst>
          </p:cNvPr>
          <p:cNvCxnSpPr>
            <a:cxnSpLocks/>
          </p:cNvCxnSpPr>
          <p:nvPr/>
        </p:nvCxnSpPr>
        <p:spPr>
          <a:xfrm>
            <a:off x="2296160" y="2270660"/>
            <a:ext cx="2973158" cy="294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DDC0681-156E-9E5E-3C2A-A0AFA0FE5329}"/>
              </a:ext>
            </a:extLst>
          </p:cNvPr>
          <p:cNvSpPr txBox="1"/>
          <p:nvPr/>
        </p:nvSpPr>
        <p:spPr>
          <a:xfrm>
            <a:off x="544496" y="4049571"/>
            <a:ext cx="8268321" cy="1032590"/>
          </a:xfrm>
          <a:prstGeom prst="rect">
            <a:avLst/>
          </a:prstGeom>
          <a:noFill/>
        </p:spPr>
        <p:txBody>
          <a:bodyPr wrap="square" lIns="68580" tIns="34290" rIns="68580" bIns="34290" anchor="t">
            <a:spAutoFit/>
          </a:bodyPr>
          <a:lstStyle/>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Schedule:  </a:t>
            </a:r>
            <a:r>
              <a:rPr lang="en-US" sz="1600" dirty="0">
                <a:solidFill>
                  <a:srgbClr val="000000"/>
                </a:solidFill>
                <a:latin typeface="Arial" panose="020B0604020202020204" pitchFamily="34" charset="0"/>
                <a:cs typeface="Arial" panose="020B0604020202020204" pitchFamily="34" charset="0"/>
              </a:rPr>
              <a:t>CD-2/3A = January 2024; CD-3 = April 2025; CD-4 Project Completion = 2034</a:t>
            </a:r>
          </a:p>
          <a:p>
            <a:pPr marL="685800" indent="-685800" defTabSz="685800">
              <a:lnSpc>
                <a:spcPct val="90000"/>
              </a:lnSpc>
              <a:spcAft>
                <a:spcPts val="225"/>
              </a:spcAft>
              <a:tabLst>
                <a:tab pos="1084263" algn="l"/>
              </a:tabLst>
            </a:pPr>
            <a:r>
              <a:rPr lang="en-US" sz="1600" dirty="0">
                <a:solidFill>
                  <a:srgbClr val="000000"/>
                </a:solidFill>
                <a:latin typeface="Arial" panose="020B0604020202020204" pitchFamily="34" charset="0"/>
                <a:cs typeface="Arial" panose="020B0604020202020204" pitchFamily="34" charset="0"/>
              </a:rPr>
              <a:t>		RHIC operations conclude and EIC tunnel work starts in June 2025</a:t>
            </a: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endParaRPr lang="en-US" sz="1600" b="1" dirty="0">
              <a:solidFill>
                <a:srgbClr val="000000"/>
              </a:solidFill>
              <a:latin typeface="Arial" panose="020B0604020202020204" pitchFamily="34" charset="0"/>
              <a:cs typeface="Arial" panose="020B0604020202020204" pitchFamily="34" charset="0"/>
            </a:endParaRPr>
          </a:p>
          <a:p>
            <a:pPr marL="685800" indent="-685800" defTabSz="685800">
              <a:lnSpc>
                <a:spcPct val="90000"/>
              </a:lnSpc>
              <a:spcAft>
                <a:spcPts val="225"/>
              </a:spcAft>
              <a:tabLst>
                <a:tab pos="1084263" algn="l"/>
              </a:tabLst>
            </a:pPr>
            <a:r>
              <a:rPr lang="en-US" sz="1600" b="1" dirty="0">
                <a:solidFill>
                  <a:srgbClr val="000000"/>
                </a:solidFill>
                <a:latin typeface="Arial" panose="020B0604020202020204" pitchFamily="34" charset="0"/>
                <a:cs typeface="Arial" panose="020B0604020202020204" pitchFamily="34" charset="0"/>
              </a:rPr>
              <a:t>Cost:	 	</a:t>
            </a:r>
            <a:r>
              <a:rPr lang="en-US" sz="1600" dirty="0">
                <a:solidFill>
                  <a:srgbClr val="000000"/>
                </a:solidFill>
                <a:latin typeface="Arial" panose="020B0604020202020204" pitchFamily="34" charset="0"/>
                <a:cs typeface="Arial" panose="020B0604020202020204" pitchFamily="34" charset="0"/>
              </a:rPr>
              <a:t>CD-1 cost range of $1.7B-$2.8B</a:t>
            </a:r>
          </a:p>
        </p:txBody>
      </p:sp>
      <p:sp>
        <p:nvSpPr>
          <p:cNvPr id="19" name="TextBox 18">
            <a:extLst>
              <a:ext uri="{FF2B5EF4-FFF2-40B4-BE49-F238E27FC236}">
                <a16:creationId xmlns:a16="http://schemas.microsoft.com/office/drawing/2014/main" id="{9D534EF3-371B-E9B4-BAF4-599B4535D188}"/>
              </a:ext>
            </a:extLst>
          </p:cNvPr>
          <p:cNvSpPr txBox="1"/>
          <p:nvPr/>
        </p:nvSpPr>
        <p:spPr>
          <a:xfrm>
            <a:off x="1579856" y="5278416"/>
            <a:ext cx="6197600" cy="1015663"/>
          </a:xfrm>
          <a:prstGeom prst="rect">
            <a:avLst/>
          </a:prstGeom>
          <a:solidFill>
            <a:srgbClr val="FFFF00"/>
          </a:solidFill>
          <a:ln>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DOE funding to ensure CD-2/3A timeline (baselining, start of long-</a:t>
            </a:r>
            <a:r>
              <a:rPr lang="en-US" sz="2000" b="1" dirty="0">
                <a:solidFill>
                  <a:prstClr val="black"/>
                </a:solidFill>
                <a:latin typeface="Arial" panose="020B0604020202020204" pitchFamily="34" charset="0"/>
                <a:cs typeface="Arial" panose="020B0604020202020204" pitchFamily="34" charset="0"/>
              </a:rPr>
              <a:t>lead procurement items) and CD-3 (start of construction)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seems secured.</a:t>
            </a:r>
          </a:p>
        </p:txBody>
      </p:sp>
    </p:spTree>
    <p:extLst>
      <p:ext uri="{BB962C8B-B14F-4D97-AF65-F5344CB8AC3E}">
        <p14:creationId xmlns:p14="http://schemas.microsoft.com/office/powerpoint/2010/main" val="3709717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Uniqueness of EIC</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23</a:t>
            </a:fld>
            <a:endParaRPr lang="en-US">
              <a:latin typeface="+mj-lt"/>
            </a:endParaRPr>
          </a:p>
        </p:txBody>
      </p:sp>
      <p:sp>
        <p:nvSpPr>
          <p:cNvPr id="3" name="TextBox 2">
            <a:extLst>
              <a:ext uri="{FF2B5EF4-FFF2-40B4-BE49-F238E27FC236}">
                <a16:creationId xmlns:a16="http://schemas.microsoft.com/office/drawing/2014/main" id="{A84AE6B7-C291-456D-9398-EE12D09D9DC3}"/>
              </a:ext>
            </a:extLst>
          </p:cNvPr>
          <p:cNvSpPr txBox="1"/>
          <p:nvPr/>
        </p:nvSpPr>
        <p:spPr>
          <a:xfrm>
            <a:off x="666750" y="728001"/>
            <a:ext cx="7991475" cy="622991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EIC will be unique</a:t>
            </a:r>
            <a:r>
              <a:rPr lang="en-US" sz="2000" b="1" dirty="0">
                <a:solidFill>
                  <a:srgbClr val="000000"/>
                </a:solidFill>
                <a:latin typeface="Arial" panose="020B0604020202020204" pitchFamily="34" charset="0"/>
                <a:cs typeface="Arial" panose="020B0604020202020204" pitchFamily="34" charset="0"/>
              </a:rPr>
              <a:t> facility worldwide</a:t>
            </a:r>
            <a:r>
              <a:rPr lang="en-US" sz="2000" dirty="0">
                <a:solidFill>
                  <a:srgbClr val="000000"/>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t</a:t>
            </a:r>
            <a:r>
              <a:rPr kumimoji="0" lang="en-US" sz="20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her</a:t>
            </a:r>
            <a:r>
              <a:rPr lang="en-US" sz="2000" dirty="0">
                <a:solidFill>
                  <a:srgbClr val="0000FF"/>
                </a:solidFill>
                <a:latin typeface="Arial" panose="020B0604020202020204" pitchFamily="34" charset="0"/>
                <a:cs typeface="Arial" panose="020B0604020202020204" pitchFamily="34" charset="0"/>
              </a:rPr>
              <a:t>e is no </a:t>
            </a:r>
            <a:r>
              <a:rPr kumimoji="0" lang="en-US" sz="20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equivalent of the EIC science capabilities </a:t>
            </a:r>
            <a:r>
              <a:rPr kumimoji="0" lang="en-US" sz="2000"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due to its versatility in energies, polarization, and ion species</a:t>
            </a:r>
            <a:r>
              <a:rPr kumimoji="0" lang="en-US" sz="20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Global competition can exist in subsets of the EIC science, e.g.: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Ideas for an Electron-Ion Collider in China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EicC</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which would operate at center-of-mass energies </a:t>
            </a:r>
            <a:r>
              <a:rPr lang="en-US" dirty="0">
                <a:solidFill>
                  <a:srgbClr val="000000"/>
                </a:solidFill>
                <a:latin typeface="Arial" panose="020B0604020202020204" pitchFamily="34" charset="0"/>
                <a:cs typeface="Arial" panose="020B0604020202020204" pitchFamily="34" charset="0"/>
              </a:rPr>
              <a:t>up to</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COMPASS@CERN.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Annual ongoing workshops related to adding a high-energy electron beam to interact with LHC beams at CERN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LHeC</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addition, several programs have natural complementarity: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Consideration to add a fixed-target spin program at the LHC –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LHCspin</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(@LHCb).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AMBER experiment at CERN mainly emphasizing the valence and sea quark regions with pion and kaon beams.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Ultraperipheral and heavy-ion reactions at CERN/LHC to constrain low-x behavior.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(within the US) The polarized RHIC pp and </a:t>
            </a:r>
            <a:r>
              <a:rPr kumimoji="0" lang="en-US"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pA</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program, addressing universality questions in QCD.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(within the US) The Jefferson Lab fixed-target program at high </a:t>
            </a:r>
            <a:r>
              <a:rPr lang="en-US" dirty="0">
                <a:solidFill>
                  <a:srgbClr val="000000"/>
                </a:solidFill>
                <a:latin typeface="Arial" panose="020B0604020202020204" pitchFamily="34" charset="0"/>
                <a:cs typeface="Arial" panose="020B0604020202020204" pitchFamily="34" charset="0"/>
              </a:rPr>
              <a:t>luminosity </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GeV and energy extension), adding crucial </a:t>
            </a:r>
            <a:r>
              <a:rPr lang="en-US" dirty="0">
                <a:solidFill>
                  <a:srgbClr val="000000"/>
                </a:solidFill>
                <a:latin typeface="Arial" panose="020B0604020202020204" pitchFamily="34" charset="0"/>
                <a:cs typeface="Arial" panose="020B0604020202020204" pitchFamily="34" charset="0"/>
              </a:rPr>
              <a:t>data in the strongly-interacting</a:t>
            </a:r>
            <a:r>
              <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valence quark region.</a:t>
            </a:r>
          </a:p>
          <a:p>
            <a:pPr algn="l"/>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4539744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a:xfrm>
            <a:off x="599440" y="586952"/>
            <a:ext cx="8107680" cy="5737956"/>
          </a:xfrm>
        </p:spPr>
        <p:txBody>
          <a:bodyPr>
            <a:normAutofit/>
          </a:bodyPr>
          <a:lstStyle/>
          <a:p>
            <a:pPr>
              <a:lnSpc>
                <a:spcPct val="110000"/>
              </a:lnSpc>
              <a:spcBef>
                <a:spcPts val="0"/>
              </a:spcBef>
              <a:spcAft>
                <a:spcPts val="600"/>
              </a:spcAft>
            </a:pPr>
            <a:r>
              <a:rPr lang="en-US" sz="1600" dirty="0">
                <a:sym typeface="Wingdings" pitchFamily="2" charset="2"/>
              </a:rPr>
              <a:t>“</a:t>
            </a:r>
            <a:r>
              <a:rPr lang="en-US" sz="1600" b="1" i="1" dirty="0">
                <a:sym typeface="Wingdings" pitchFamily="2" charset="2"/>
              </a:rPr>
              <a:t>Now is the time to realize the EIC in the U.S.” </a:t>
            </a:r>
            <a:r>
              <a:rPr lang="en-US" sz="1600" dirty="0">
                <a:sym typeface="Wingdings" pitchFamily="2" charset="2"/>
              </a:rPr>
              <a:t>(LRP 2015).</a:t>
            </a:r>
            <a:endParaRPr lang="en-US" sz="1600" b="1" dirty="0">
              <a:sym typeface="Wingdings" pitchFamily="2" charset="2"/>
            </a:endParaRPr>
          </a:p>
          <a:p>
            <a:pPr>
              <a:lnSpc>
                <a:spcPct val="110000"/>
              </a:lnSpc>
              <a:spcBef>
                <a:spcPts val="0"/>
              </a:spcBef>
              <a:spcAft>
                <a:spcPts val="600"/>
              </a:spcAft>
            </a:pPr>
            <a:r>
              <a:rPr lang="en-US" sz="1600" dirty="0">
                <a:sym typeface="Wingdings" pitchFamily="2" charset="2"/>
              </a:rPr>
              <a:t>The NAS Report concluded: “</a:t>
            </a:r>
            <a:r>
              <a:rPr lang="en-US" sz="1600" b="1" i="1" dirty="0">
                <a:sym typeface="Wingdings" pitchFamily="2" charset="2"/>
              </a:rPr>
              <a:t>EIC science is compelling, timely and fundamental.”</a:t>
            </a:r>
          </a:p>
          <a:p>
            <a:pPr>
              <a:lnSpc>
                <a:spcPct val="110000"/>
              </a:lnSpc>
              <a:spcBef>
                <a:spcPts val="0"/>
              </a:spcBef>
              <a:spcAft>
                <a:spcPts val="600"/>
              </a:spcAft>
            </a:pPr>
            <a:r>
              <a:rPr lang="en-US" sz="1600" dirty="0"/>
              <a:t>The EIC Science Case is as strong as, if not stronger than, before.</a:t>
            </a:r>
          </a:p>
          <a:p>
            <a:pPr>
              <a:lnSpc>
                <a:spcPct val="110000"/>
              </a:lnSpc>
              <a:spcBef>
                <a:spcPts val="0"/>
              </a:spcBef>
              <a:spcAft>
                <a:spcPts val="600"/>
              </a:spcAft>
            </a:pPr>
            <a:r>
              <a:rPr lang="en-US" sz="1600" dirty="0">
                <a:sym typeface="Wingdings" pitchFamily="2" charset="2"/>
              </a:rPr>
              <a:t>The EIC is executed as a </a:t>
            </a:r>
            <a:r>
              <a:rPr lang="en-US" sz="1600" b="1" dirty="0">
                <a:sym typeface="Wingdings" pitchFamily="2" charset="2"/>
              </a:rPr>
              <a:t>partnership of BNL and </a:t>
            </a:r>
            <a:r>
              <a:rPr lang="en-US" sz="1600" b="1" dirty="0" err="1">
                <a:sym typeface="Wingdings" pitchFamily="2" charset="2"/>
              </a:rPr>
              <a:t>JLab</a:t>
            </a:r>
            <a:r>
              <a:rPr lang="en-US" sz="1600" dirty="0">
                <a:sym typeface="Wingdings" pitchFamily="2" charset="2"/>
              </a:rPr>
              <a:t>, in strong collaboration with the large EIC user community.</a:t>
            </a:r>
          </a:p>
          <a:p>
            <a:pPr>
              <a:lnSpc>
                <a:spcPct val="110000"/>
              </a:lnSpc>
              <a:spcBef>
                <a:spcPts val="0"/>
              </a:spcBef>
              <a:spcAft>
                <a:spcPts val="600"/>
              </a:spcAft>
            </a:pPr>
            <a:r>
              <a:rPr lang="en-US" sz="1600" dirty="0">
                <a:sym typeface="Wingdings" pitchFamily="2" charset="2"/>
              </a:rPr>
              <a:t>The EIC User Group continues growing, and currently stands at </a:t>
            </a:r>
            <a:r>
              <a:rPr lang="en-US" sz="1600" b="1" dirty="0">
                <a:sym typeface="Wingdings" pitchFamily="2" charset="2"/>
              </a:rPr>
              <a:t>1361 members in 36 countries.</a:t>
            </a:r>
          </a:p>
          <a:p>
            <a:pPr lvl="1">
              <a:lnSpc>
                <a:spcPct val="110000"/>
              </a:lnSpc>
              <a:spcBef>
                <a:spcPts val="0"/>
              </a:spcBef>
              <a:spcAft>
                <a:spcPts val="600"/>
              </a:spcAft>
            </a:pPr>
            <a:r>
              <a:rPr lang="en-US" dirty="0">
                <a:sym typeface="Wingdings" pitchFamily="2" charset="2"/>
              </a:rPr>
              <a:t>This is a strong community that has delivered on the EIC Science White Paper, the Yellow Report, and three detector proposals.</a:t>
            </a:r>
          </a:p>
          <a:p>
            <a:pPr lvl="1">
              <a:lnSpc>
                <a:spcPct val="110000"/>
              </a:lnSpc>
              <a:spcBef>
                <a:spcPts val="0"/>
              </a:spcBef>
              <a:spcAft>
                <a:spcPts val="600"/>
              </a:spcAft>
            </a:pPr>
            <a:r>
              <a:rPr lang="en-US" dirty="0">
                <a:sym typeface="Wingdings" pitchFamily="2" charset="2"/>
              </a:rPr>
              <a:t>Efforts towards the </a:t>
            </a:r>
            <a:r>
              <a:rPr lang="en-US" dirty="0" err="1">
                <a:sym typeface="Wingdings" pitchFamily="2" charset="2"/>
              </a:rPr>
              <a:t>ePIC</a:t>
            </a:r>
            <a:r>
              <a:rPr lang="en-US" dirty="0">
                <a:sym typeface="Wingdings" pitchFamily="2" charset="2"/>
              </a:rPr>
              <a:t> detector and a path to a 2</a:t>
            </a:r>
            <a:r>
              <a:rPr lang="en-US" baseline="30000" dirty="0">
                <a:sym typeface="Wingdings" pitchFamily="2" charset="2"/>
              </a:rPr>
              <a:t>nd</a:t>
            </a:r>
            <a:r>
              <a:rPr lang="en-US" dirty="0">
                <a:sym typeface="Wingdings" pitchFamily="2" charset="2"/>
              </a:rPr>
              <a:t> detector are ongoing.  </a:t>
            </a:r>
          </a:p>
          <a:p>
            <a:pPr>
              <a:lnSpc>
                <a:spcPct val="110000"/>
              </a:lnSpc>
              <a:spcBef>
                <a:spcPts val="0"/>
              </a:spcBef>
              <a:spcAft>
                <a:spcPts val="600"/>
              </a:spcAft>
            </a:pPr>
            <a:r>
              <a:rPr lang="en-US" sz="1600" b="1" dirty="0">
                <a:sym typeface="Wingdings" pitchFamily="2" charset="2"/>
              </a:rPr>
              <a:t>Recent IRA funding results in a phase change </a:t>
            </a:r>
            <a:r>
              <a:rPr lang="en-US" sz="1600" dirty="0">
                <a:sym typeface="Wingdings" pitchFamily="2" charset="2"/>
              </a:rPr>
              <a:t>– the schedule for EIC to CD-3 (~2025) is likely to be technically driven.</a:t>
            </a:r>
          </a:p>
          <a:p>
            <a:pPr lvl="1">
              <a:lnSpc>
                <a:spcPct val="110000"/>
              </a:lnSpc>
              <a:spcBef>
                <a:spcPts val="0"/>
              </a:spcBef>
              <a:spcAft>
                <a:spcPts val="600"/>
              </a:spcAft>
            </a:pPr>
            <a:r>
              <a:rPr lang="en-US" dirty="0">
                <a:sym typeface="Wingdings" pitchFamily="2" charset="2"/>
              </a:rPr>
              <a:t>This underscores DOE/SC is committed to EIC as a top priority</a:t>
            </a:r>
          </a:p>
          <a:p>
            <a:pPr lvl="1">
              <a:lnSpc>
                <a:spcPct val="110000"/>
              </a:lnSpc>
              <a:spcBef>
                <a:spcPts val="0"/>
              </a:spcBef>
              <a:spcAft>
                <a:spcPts val="600"/>
              </a:spcAft>
            </a:pPr>
            <a:r>
              <a:rPr lang="en-US" dirty="0">
                <a:sym typeface="Wingdings" pitchFamily="2" charset="2"/>
              </a:rPr>
              <a:t>The focus of the EIC Project will be schedule, schedule, schedule</a:t>
            </a:r>
          </a:p>
          <a:p>
            <a:pPr>
              <a:lnSpc>
                <a:spcPct val="110000"/>
              </a:lnSpc>
              <a:spcBef>
                <a:spcPts val="0"/>
              </a:spcBef>
              <a:spcAft>
                <a:spcPts val="600"/>
              </a:spcAft>
            </a:pPr>
            <a:r>
              <a:rPr lang="en-US" sz="1600" b="1" dirty="0">
                <a:sym typeface="Wingdings" pitchFamily="2" charset="2"/>
              </a:rPr>
              <a:t>There will be one EIC with this high level of performance in the world.</a:t>
            </a:r>
          </a:p>
          <a:p>
            <a:pPr lvl="1">
              <a:lnSpc>
                <a:spcPct val="110000"/>
              </a:lnSpc>
              <a:spcBef>
                <a:spcPts val="0"/>
              </a:spcBef>
              <a:spcAft>
                <a:spcPts val="600"/>
              </a:spcAft>
            </a:pPr>
            <a:r>
              <a:rPr lang="en-US" dirty="0">
                <a:sym typeface="Wingdings" pitchFamily="2" charset="2"/>
              </a:rPr>
              <a:t>This will keep the U.S. on the frontiers of nuclear science, accelerator, and detector technologies.</a:t>
            </a:r>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Arial"/>
            </a:endParaRPr>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EIC Status: Take-Away Messages</a:t>
            </a:r>
          </a:p>
        </p:txBody>
      </p:sp>
    </p:spTree>
    <p:extLst>
      <p:ext uri="{BB962C8B-B14F-4D97-AF65-F5344CB8AC3E}">
        <p14:creationId xmlns:p14="http://schemas.microsoft.com/office/powerpoint/2010/main" val="4202105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B65FD-E01F-EB4E-8F8F-289318C279CB}"/>
              </a:ext>
            </a:extLst>
          </p:cNvPr>
          <p:cNvSpPr>
            <a:spLocks noGrp="1"/>
          </p:cNvSpPr>
          <p:nvPr>
            <p:ph idx="1"/>
          </p:nvPr>
        </p:nvSpPr>
        <p:spPr>
          <a:xfrm>
            <a:off x="299720" y="586952"/>
            <a:ext cx="8544560" cy="6090008"/>
          </a:xfrm>
        </p:spPr>
        <p:txBody>
          <a:bodyPr>
            <a:noAutofit/>
          </a:bodyPr>
          <a:lstStyle/>
          <a:p>
            <a:pPr>
              <a:lnSpc>
                <a:spcPct val="110000"/>
              </a:lnSpc>
              <a:spcBef>
                <a:spcPts val="0"/>
              </a:spcBef>
              <a:spcAft>
                <a:spcPts val="600"/>
              </a:spcAft>
            </a:pPr>
            <a:r>
              <a:rPr lang="en-US" dirty="0">
                <a:sym typeface="Wingdings" pitchFamily="2" charset="2"/>
              </a:rPr>
              <a:t>Relevance of AI for EIC highlighted in the Yellow Report:</a:t>
            </a:r>
          </a:p>
          <a:p>
            <a:pPr lvl="1">
              <a:lnSpc>
                <a:spcPct val="110000"/>
              </a:lnSpc>
              <a:spcBef>
                <a:spcPts val="0"/>
              </a:spcBef>
              <a:spcAft>
                <a:spcPts val="600"/>
              </a:spcAft>
              <a:buFont typeface="Wingdings" panose="05000000000000000000" pitchFamily="2" charset="2"/>
              <a:buChar char="Ø"/>
            </a:pPr>
            <a:r>
              <a:rPr lang="en-US" dirty="0">
                <a:sym typeface="Wingdings" pitchFamily="2" charset="2"/>
              </a:rPr>
              <a:t>Volume I – Executive Summary (chapter 4, “Opportunities for Detector Technology and Computing”)</a:t>
            </a:r>
          </a:p>
          <a:p>
            <a:pPr lvl="1">
              <a:lnSpc>
                <a:spcPct val="110000"/>
              </a:lnSpc>
              <a:spcBef>
                <a:spcPts val="0"/>
              </a:spcBef>
              <a:spcAft>
                <a:spcPts val="600"/>
              </a:spcAft>
              <a:buFont typeface="Wingdings" panose="05000000000000000000" pitchFamily="2" charset="2"/>
              <a:buChar char="Ø"/>
            </a:pPr>
            <a:r>
              <a:rPr lang="en-US" dirty="0">
                <a:sym typeface="Wingdings" pitchFamily="2" charset="2"/>
              </a:rPr>
              <a:t>Volume III – Detector (chapter 11.12 “Artificial Intelligence for the EIC Detector”)</a:t>
            </a:r>
          </a:p>
          <a:p>
            <a:pPr>
              <a:lnSpc>
                <a:spcPct val="110000"/>
              </a:lnSpc>
              <a:spcBef>
                <a:spcPts val="0"/>
              </a:spcBef>
              <a:spcAft>
                <a:spcPts val="600"/>
              </a:spcAft>
            </a:pPr>
            <a:endParaRPr lang="en-US" dirty="0">
              <a:sym typeface="Wingdings" pitchFamily="2" charset="2"/>
            </a:endParaRPr>
          </a:p>
          <a:p>
            <a:pPr>
              <a:lnSpc>
                <a:spcPct val="110000"/>
              </a:lnSpc>
              <a:spcBef>
                <a:spcPts val="0"/>
              </a:spcBef>
              <a:spcAft>
                <a:spcPts val="600"/>
              </a:spcAft>
            </a:pPr>
            <a:endParaRPr lang="en-US" dirty="0">
              <a:sym typeface="Wingdings" pitchFamily="2" charset="2"/>
            </a:endParaRPr>
          </a:p>
          <a:p>
            <a:pPr>
              <a:lnSpc>
                <a:spcPct val="110000"/>
              </a:lnSpc>
              <a:spcBef>
                <a:spcPts val="0"/>
              </a:spcBef>
              <a:spcAft>
                <a:spcPts val="600"/>
              </a:spcAft>
            </a:pPr>
            <a:endParaRPr lang="en-US" dirty="0">
              <a:sym typeface="Wingdings" pitchFamily="2" charset="2"/>
            </a:endParaRPr>
          </a:p>
          <a:p>
            <a:pPr>
              <a:lnSpc>
                <a:spcPct val="110000"/>
              </a:lnSpc>
              <a:spcBef>
                <a:spcPts val="0"/>
              </a:spcBef>
              <a:spcAft>
                <a:spcPts val="600"/>
              </a:spcAft>
            </a:pPr>
            <a:endParaRPr lang="en-US" dirty="0">
              <a:sym typeface="Wingdings" pitchFamily="2" charset="2"/>
            </a:endParaRPr>
          </a:p>
          <a:p>
            <a:pPr marL="0" indent="0">
              <a:lnSpc>
                <a:spcPct val="110000"/>
              </a:lnSpc>
              <a:spcBef>
                <a:spcPts val="0"/>
              </a:spcBef>
              <a:spcAft>
                <a:spcPts val="600"/>
              </a:spcAft>
              <a:buNone/>
            </a:pPr>
            <a:endParaRPr lang="en-US" dirty="0">
              <a:sym typeface="Wingdings" pitchFamily="2" charset="2"/>
            </a:endParaRPr>
          </a:p>
          <a:p>
            <a:pPr marL="0" indent="0">
              <a:lnSpc>
                <a:spcPct val="110000"/>
              </a:lnSpc>
              <a:spcBef>
                <a:spcPts val="0"/>
              </a:spcBef>
              <a:spcAft>
                <a:spcPts val="600"/>
              </a:spcAft>
              <a:buNone/>
            </a:pPr>
            <a:endParaRPr lang="en-US" dirty="0">
              <a:sym typeface="Wingdings" pitchFamily="2" charset="2"/>
            </a:endParaRPr>
          </a:p>
          <a:p>
            <a:pPr>
              <a:lnSpc>
                <a:spcPct val="100000"/>
              </a:lnSpc>
            </a:pPr>
            <a:r>
              <a:rPr lang="en-US" dirty="0">
                <a:solidFill>
                  <a:srgbClr val="000000"/>
                </a:solidFill>
                <a:uFill>
                  <a:solidFill>
                    <a:srgbClr val="000000"/>
                  </a:solidFill>
                </a:uFill>
                <a:sym typeface="Arial"/>
              </a:rPr>
              <a:t>AI4EIC 1</a:t>
            </a:r>
            <a:r>
              <a:rPr lang="en-US" baseline="30000" dirty="0">
                <a:solidFill>
                  <a:srgbClr val="000000"/>
                </a:solidFill>
                <a:uFill>
                  <a:solidFill>
                    <a:srgbClr val="000000"/>
                  </a:solidFill>
                </a:uFill>
                <a:sym typeface="Arial"/>
              </a:rPr>
              <a:t>st</a:t>
            </a:r>
            <a:r>
              <a:rPr lang="en-US" dirty="0">
                <a:solidFill>
                  <a:srgbClr val="000000"/>
                </a:solidFill>
                <a:uFill>
                  <a:solidFill>
                    <a:srgbClr val="000000"/>
                  </a:solidFill>
                </a:uFill>
                <a:sym typeface="Arial"/>
              </a:rPr>
              <a:t> workshop – summary of similar EIC Overview and Schedule talk:             </a:t>
            </a:r>
            <a:r>
              <a:rPr lang="en-US" dirty="0">
                <a:solidFill>
                  <a:srgbClr val="000000"/>
                </a:solidFill>
                <a:highlight>
                  <a:srgbClr val="FFFF00"/>
                </a:highlight>
                <a:uFill>
                  <a:solidFill>
                    <a:srgbClr val="000000"/>
                  </a:solidFill>
                </a:uFill>
                <a:sym typeface="Arial"/>
              </a:rPr>
              <a:t>AI is becoming ubiquitous in Nuclear and Particle Physics</a:t>
            </a:r>
          </a:p>
          <a:p>
            <a:pPr lvl="1">
              <a:lnSpc>
                <a:spcPct val="100000"/>
              </a:lnSpc>
              <a:buFont typeface="Wingdings" panose="05000000000000000000" pitchFamily="2" charset="2"/>
              <a:buChar char="Ø"/>
            </a:pPr>
            <a:r>
              <a:rPr lang="en-US" sz="1400" dirty="0">
                <a:solidFill>
                  <a:srgbClr val="000000"/>
                </a:solidFill>
                <a:highlight>
                  <a:srgbClr val="FFFF00"/>
                </a:highlight>
                <a:uFill>
                  <a:solidFill>
                    <a:srgbClr val="000000"/>
                  </a:solidFill>
                </a:uFill>
                <a:sym typeface="Arial"/>
              </a:rPr>
              <a:t>Logical development if one folds in complexities of relativistic, quantum-mechanical, strongly interacting many-body system where data will always be sparse and limited.</a:t>
            </a:r>
          </a:p>
          <a:p>
            <a:pPr lvl="1">
              <a:lnSpc>
                <a:spcPct val="100000"/>
              </a:lnSpc>
              <a:buFont typeface="Wingdings" panose="05000000000000000000" pitchFamily="2" charset="2"/>
              <a:buChar char="Ø"/>
            </a:pPr>
            <a:r>
              <a:rPr lang="en-US" sz="1400" dirty="0">
                <a:solidFill>
                  <a:srgbClr val="000000"/>
                </a:solidFill>
                <a:highlight>
                  <a:srgbClr val="FFFF00"/>
                </a:highlight>
                <a:uFill>
                  <a:solidFill>
                    <a:srgbClr val="000000"/>
                  </a:solidFill>
                </a:uFill>
                <a:sym typeface="Arial"/>
              </a:rPr>
              <a:t>Time to engage in AI for EIC is now, from material and detector design and optimization, to large-scale simulations, to embedding AI in streaming readout and software, to including AI in high-level physics data analysis and visualizations.</a:t>
            </a:r>
          </a:p>
        </p:txBody>
      </p:sp>
      <p:sp>
        <p:nvSpPr>
          <p:cNvPr id="4" name="Slide Number Placeholder 3">
            <a:extLst>
              <a:ext uri="{FF2B5EF4-FFF2-40B4-BE49-F238E27FC236}">
                <a16:creationId xmlns:a16="http://schemas.microsoft.com/office/drawing/2014/main" id="{5B413100-D152-7940-8BC6-D83B6C5744D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rial"/>
            </a:endParaRPr>
          </a:p>
        </p:txBody>
      </p:sp>
      <p:sp>
        <p:nvSpPr>
          <p:cNvPr id="5" name="Title 4">
            <a:extLst>
              <a:ext uri="{FF2B5EF4-FFF2-40B4-BE49-F238E27FC236}">
                <a16:creationId xmlns:a16="http://schemas.microsoft.com/office/drawing/2014/main" id="{ADD91619-9E4C-7B42-B84B-D77CF864B4B8}"/>
              </a:ext>
            </a:extLst>
          </p:cNvPr>
          <p:cNvSpPr>
            <a:spLocks noGrp="1"/>
          </p:cNvSpPr>
          <p:nvPr>
            <p:ph type="title"/>
          </p:nvPr>
        </p:nvSpPr>
        <p:spPr/>
        <p:txBody>
          <a:bodyPr/>
          <a:lstStyle/>
          <a:p>
            <a:r>
              <a:rPr lang="en-US" dirty="0"/>
              <a:t>Prospects for AI at the EIC</a:t>
            </a:r>
          </a:p>
        </p:txBody>
      </p:sp>
      <p:pic>
        <p:nvPicPr>
          <p:cNvPr id="6" name="Picture 5">
            <a:extLst>
              <a:ext uri="{FF2B5EF4-FFF2-40B4-BE49-F238E27FC236}">
                <a16:creationId xmlns:a16="http://schemas.microsoft.com/office/drawing/2014/main" id="{B0B53F60-AA0F-6857-DC48-AC6368C2FC24}"/>
              </a:ext>
            </a:extLst>
          </p:cNvPr>
          <p:cNvPicPr>
            <a:picLocks noChangeAspect="1"/>
          </p:cNvPicPr>
          <p:nvPr/>
        </p:nvPicPr>
        <p:blipFill>
          <a:blip r:embed="rId2"/>
          <a:stretch>
            <a:fillRect/>
          </a:stretch>
        </p:blipFill>
        <p:spPr>
          <a:xfrm>
            <a:off x="104172" y="2026076"/>
            <a:ext cx="8935656" cy="2118168"/>
          </a:xfrm>
          <a:prstGeom prst="rect">
            <a:avLst/>
          </a:prstGeom>
          <a:ln w="28575">
            <a:solidFill>
              <a:schemeClr val="tx1"/>
            </a:solidFill>
          </a:ln>
        </p:spPr>
      </p:pic>
    </p:spTree>
    <p:extLst>
      <p:ext uri="{BB962C8B-B14F-4D97-AF65-F5344CB8AC3E}">
        <p14:creationId xmlns:p14="http://schemas.microsoft.com/office/powerpoint/2010/main" val="129018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EIC: Fully Integrated Detector/Interaction Region++</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26</a:t>
            </a:fld>
            <a:endParaRPr lang="en-US">
              <a:latin typeface="+mj-lt"/>
            </a:endParaRPr>
          </a:p>
        </p:txBody>
      </p:sp>
      <p:sp>
        <p:nvSpPr>
          <p:cNvPr id="3" name="TextBox 2">
            <a:extLst>
              <a:ext uri="{FF2B5EF4-FFF2-40B4-BE49-F238E27FC236}">
                <a16:creationId xmlns:a16="http://schemas.microsoft.com/office/drawing/2014/main" id="{12AF3928-FAFF-C09A-F7B9-8CB49DB1409B}"/>
              </a:ext>
            </a:extLst>
          </p:cNvPr>
          <p:cNvSpPr txBox="1"/>
          <p:nvPr/>
        </p:nvSpPr>
        <p:spPr>
          <a:xfrm>
            <a:off x="5610750" y="4428079"/>
            <a:ext cx="3452037" cy="1200329"/>
          </a:xfrm>
          <a:prstGeom prst="rect">
            <a:avLst/>
          </a:prstGeom>
          <a:solidFill>
            <a:schemeClr val="bg1"/>
          </a:solidFill>
          <a:ln w="28575">
            <a:solidFill>
              <a:srgbClr val="3942F9"/>
            </a:solidFill>
          </a:ln>
        </p:spPr>
        <p:txBody>
          <a:bodyPr wrap="square" rtlCol="0">
            <a:spAutoFit/>
          </a:bodyPr>
          <a:lstStyle/>
          <a:p>
            <a:r>
              <a:rPr lang="en-US" dirty="0">
                <a:latin typeface="Arial" panose="020B0604020202020204" pitchFamily="34" charset="0"/>
                <a:cs typeface="Arial" panose="020B0604020202020204" pitchFamily="34" charset="0"/>
              </a:rPr>
              <a:t>Ultimate EIC Streaming Model:</a:t>
            </a:r>
          </a:p>
          <a:p>
            <a:r>
              <a:rPr lang="en-US" dirty="0">
                <a:latin typeface="Arial" panose="020B0604020202020204" pitchFamily="34" charset="0"/>
                <a:cs typeface="Arial" panose="020B0604020202020204" pitchFamily="34" charset="0"/>
              </a:rPr>
              <a:t>integrate machine, detector, electronics, data acquisition, software and physics analysis.</a:t>
            </a:r>
          </a:p>
        </p:txBody>
      </p:sp>
      <p:sp>
        <p:nvSpPr>
          <p:cNvPr id="5" name="TextBox 4">
            <a:extLst>
              <a:ext uri="{FF2B5EF4-FFF2-40B4-BE49-F238E27FC236}">
                <a16:creationId xmlns:a16="http://schemas.microsoft.com/office/drawing/2014/main" id="{7BC6F21A-B226-3D23-BA78-125BDF6274B8}"/>
              </a:ext>
            </a:extLst>
          </p:cNvPr>
          <p:cNvSpPr txBox="1"/>
          <p:nvPr/>
        </p:nvSpPr>
        <p:spPr>
          <a:xfrm>
            <a:off x="5550095" y="1391136"/>
            <a:ext cx="3573349" cy="2308324"/>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EIC science: ALL particles count!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Many particles with </a:t>
            </a:r>
            <a:r>
              <a:rPr lang="en-US" dirty="0">
                <a:latin typeface="Symbol" panose="05050102010706020507" pitchFamily="18" charset="2"/>
                <a:cs typeface="Arial" panose="020B0604020202020204" pitchFamily="34" charset="0"/>
              </a:rPr>
              <a:t>b</a:t>
            </a:r>
            <a:r>
              <a:rPr lang="en-US" dirty="0">
                <a:latin typeface="Arial" panose="020B0604020202020204" pitchFamily="34" charset="0"/>
                <a:cs typeface="Arial" panose="020B0604020202020204" pitchFamily="34" charset="0"/>
              </a:rPr>
              <a:t> = 1, but in the far-forward region @ 30 m distance also many particles with </a:t>
            </a:r>
            <a:r>
              <a:rPr lang="en-US" dirty="0">
                <a:latin typeface="Symbol" panose="05050102010706020507" pitchFamily="18" charset="2"/>
                <a:cs typeface="Arial" panose="020B0604020202020204" pitchFamily="34" charset="0"/>
              </a:rPr>
              <a:t>b</a:t>
            </a:r>
            <a:r>
              <a:rPr lang="en-US" dirty="0">
                <a:latin typeface="Arial" panose="020B0604020202020204" pitchFamily="34" charset="0"/>
                <a:cs typeface="Arial" panose="020B0604020202020204" pitchFamily="34" charset="0"/>
              </a:rPr>
              <a:t> = 0.5 or so</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sym typeface="Wingdings" panose="05000000000000000000" pitchFamily="2" charset="2"/>
              </a:rPr>
              <a:t>	 </a:t>
            </a:r>
            <a:r>
              <a:rPr lang="en-US" dirty="0">
                <a:latin typeface="Symbol" panose="05050102010706020507" pitchFamily="18" charset="2"/>
                <a:cs typeface="Arial" panose="020B0604020202020204" pitchFamily="34" charset="0"/>
                <a:sym typeface="Wingdings" panose="05000000000000000000" pitchFamily="2" charset="2"/>
              </a:rPr>
              <a:t>D</a:t>
            </a:r>
            <a:r>
              <a:rPr lang="en-US" dirty="0">
                <a:latin typeface="Arial" panose="020B0604020202020204" pitchFamily="34" charset="0"/>
                <a:cs typeface="Arial" panose="020B0604020202020204" pitchFamily="34" charset="0"/>
                <a:sym typeface="Wingdings" panose="05000000000000000000" pitchFamily="2" charset="2"/>
              </a:rPr>
              <a:t>t = 200 ns</a:t>
            </a:r>
          </a:p>
        </p:txBody>
      </p:sp>
      <p:sp>
        <p:nvSpPr>
          <p:cNvPr id="7" name="Arrow: Down 6">
            <a:extLst>
              <a:ext uri="{FF2B5EF4-FFF2-40B4-BE49-F238E27FC236}">
                <a16:creationId xmlns:a16="http://schemas.microsoft.com/office/drawing/2014/main" id="{56B07148-49C0-913D-D0F6-091781E2569E}"/>
              </a:ext>
            </a:extLst>
          </p:cNvPr>
          <p:cNvSpPr/>
          <p:nvPr/>
        </p:nvSpPr>
        <p:spPr>
          <a:xfrm>
            <a:off x="7094453" y="3699460"/>
            <a:ext cx="484632" cy="728619"/>
          </a:xfrm>
          <a:prstGeom prst="downArrow">
            <a:avLst/>
          </a:prstGeom>
          <a:solidFill>
            <a:srgbClr val="3942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2F9"/>
              </a:solidFill>
            </a:endParaRPr>
          </a:p>
        </p:txBody>
      </p:sp>
      <p:pic>
        <p:nvPicPr>
          <p:cNvPr id="8" name="Picture 7">
            <a:extLst>
              <a:ext uri="{FF2B5EF4-FFF2-40B4-BE49-F238E27FC236}">
                <a16:creationId xmlns:a16="http://schemas.microsoft.com/office/drawing/2014/main" id="{E367E61B-2A65-2591-E253-092BFE33EDC3}"/>
              </a:ext>
            </a:extLst>
          </p:cNvPr>
          <p:cNvPicPr>
            <a:picLocks noChangeAspect="1"/>
          </p:cNvPicPr>
          <p:nvPr/>
        </p:nvPicPr>
        <p:blipFill>
          <a:blip r:embed="rId3"/>
          <a:stretch>
            <a:fillRect/>
          </a:stretch>
        </p:blipFill>
        <p:spPr>
          <a:xfrm>
            <a:off x="0" y="1941850"/>
            <a:ext cx="5416828" cy="3295819"/>
          </a:xfrm>
          <a:prstGeom prst="rect">
            <a:avLst/>
          </a:prstGeom>
        </p:spPr>
      </p:pic>
      <p:sp>
        <p:nvSpPr>
          <p:cNvPr id="9" name="TextBox 8">
            <a:extLst>
              <a:ext uri="{FF2B5EF4-FFF2-40B4-BE49-F238E27FC236}">
                <a16:creationId xmlns:a16="http://schemas.microsoft.com/office/drawing/2014/main" id="{B19E4473-F87F-32D2-9FC8-4E4F744ADD1A}"/>
              </a:ext>
            </a:extLst>
          </p:cNvPr>
          <p:cNvSpPr txBox="1"/>
          <p:nvPr/>
        </p:nvSpPr>
        <p:spPr>
          <a:xfrm>
            <a:off x="20556" y="1219260"/>
            <a:ext cx="1743447" cy="64633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Far-Backward Region ~ 40 m</a:t>
            </a:r>
          </a:p>
        </p:txBody>
      </p:sp>
      <p:sp>
        <p:nvSpPr>
          <p:cNvPr id="10" name="TextBox 9">
            <a:extLst>
              <a:ext uri="{FF2B5EF4-FFF2-40B4-BE49-F238E27FC236}">
                <a16:creationId xmlns:a16="http://schemas.microsoft.com/office/drawing/2014/main" id="{246DB145-1113-A860-9840-1D323E2F7B72}"/>
              </a:ext>
            </a:extLst>
          </p:cNvPr>
          <p:cNvSpPr txBox="1"/>
          <p:nvPr/>
        </p:nvSpPr>
        <p:spPr>
          <a:xfrm>
            <a:off x="3675839" y="5313928"/>
            <a:ext cx="1740990" cy="64633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Far-Forward Region ~ 40 m</a:t>
            </a:r>
          </a:p>
        </p:txBody>
      </p:sp>
      <p:sp>
        <p:nvSpPr>
          <p:cNvPr id="11" name="TextBox 10">
            <a:extLst>
              <a:ext uri="{FF2B5EF4-FFF2-40B4-BE49-F238E27FC236}">
                <a16:creationId xmlns:a16="http://schemas.microsoft.com/office/drawing/2014/main" id="{08CCB29E-EA9C-7799-22E4-C9D5DEA238E2}"/>
              </a:ext>
            </a:extLst>
          </p:cNvPr>
          <p:cNvSpPr txBox="1"/>
          <p:nvPr/>
        </p:nvSpPr>
        <p:spPr>
          <a:xfrm>
            <a:off x="1859041" y="4566578"/>
            <a:ext cx="1190980" cy="923330"/>
          </a:xfrm>
          <a:prstGeom prst="rect">
            <a:avLst/>
          </a:prstGeom>
          <a:noFill/>
          <a:ln w="28575">
            <a:solidFill>
              <a:srgbClr val="FFC000"/>
            </a:solidFill>
          </a:ln>
        </p:spPr>
        <p:txBody>
          <a:bodyPr wrap="square" rtlCol="0">
            <a:spAutoFit/>
          </a:bodyPr>
          <a:lstStyle/>
          <a:p>
            <a:r>
              <a:rPr lang="en-US" dirty="0">
                <a:latin typeface="Arial" panose="020B0604020202020204" pitchFamily="34" charset="0"/>
                <a:cs typeface="Arial" panose="020B0604020202020204" pitchFamily="34" charset="0"/>
              </a:rPr>
              <a:t>Central Detector ~ 10 m</a:t>
            </a:r>
          </a:p>
        </p:txBody>
      </p:sp>
      <p:cxnSp>
        <p:nvCxnSpPr>
          <p:cNvPr id="13" name="Straight Arrow Connector 12">
            <a:extLst>
              <a:ext uri="{FF2B5EF4-FFF2-40B4-BE49-F238E27FC236}">
                <a16:creationId xmlns:a16="http://schemas.microsoft.com/office/drawing/2014/main" id="{3F7B54FA-8E95-F949-6D3A-412CCBD16EF9}"/>
              </a:ext>
            </a:extLst>
          </p:cNvPr>
          <p:cNvCxnSpPr>
            <a:cxnSpLocks/>
          </p:cNvCxnSpPr>
          <p:nvPr/>
        </p:nvCxnSpPr>
        <p:spPr>
          <a:xfrm flipH="1" flipV="1">
            <a:off x="2143760" y="3463919"/>
            <a:ext cx="304770" cy="111158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26527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685D-BAEE-4C2B-97E0-CF6758EF2A66}"/>
              </a:ext>
            </a:extLst>
          </p:cNvPr>
          <p:cNvSpPr>
            <a:spLocks noGrp="1"/>
          </p:cNvSpPr>
          <p:nvPr>
            <p:ph type="title"/>
          </p:nvPr>
        </p:nvSpPr>
        <p:spPr>
          <a:xfrm>
            <a:off x="0" y="13176"/>
            <a:ext cx="9115572" cy="625944"/>
          </a:xfrm>
        </p:spPr>
        <p:txBody>
          <a:bodyPr>
            <a:normAutofit/>
          </a:bodyPr>
          <a:lstStyle/>
          <a:p>
            <a:r>
              <a:rPr lang="en-US" sz="3200" dirty="0">
                <a:latin typeface="+mj-lt"/>
              </a:rPr>
              <a:t>EIC General Purpose Detector: Concept</a:t>
            </a:r>
          </a:p>
        </p:txBody>
      </p:sp>
      <p:sp>
        <p:nvSpPr>
          <p:cNvPr id="3" name="Slide Number Placeholder 2">
            <a:extLst>
              <a:ext uri="{FF2B5EF4-FFF2-40B4-BE49-F238E27FC236}">
                <a16:creationId xmlns:a16="http://schemas.microsoft.com/office/drawing/2014/main" id="{64FB0184-84ED-4467-BDD0-6C7F6F67161B}"/>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7" name="TextBox 6">
            <a:extLst>
              <a:ext uri="{FF2B5EF4-FFF2-40B4-BE49-F238E27FC236}">
                <a16:creationId xmlns:a16="http://schemas.microsoft.com/office/drawing/2014/main" id="{2E7EE360-9827-2E58-EAAB-1C9BF8798582}"/>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mj-lt"/>
              </a:rPr>
              <a:t>Forward-</a:t>
            </a:r>
            <a:r>
              <a:rPr lang="en-US" sz="1600" dirty="0">
                <a:latin typeface="Symbol" pitchFamily="2" charset="2"/>
              </a:rPr>
              <a:t>h</a:t>
            </a:r>
          </a:p>
        </p:txBody>
      </p:sp>
      <p:sp>
        <p:nvSpPr>
          <p:cNvPr id="8" name="TextBox 7">
            <a:extLst>
              <a:ext uri="{FF2B5EF4-FFF2-40B4-BE49-F238E27FC236}">
                <a16:creationId xmlns:a16="http://schemas.microsoft.com/office/drawing/2014/main" id="{20D5D7F9-D8DB-A3D2-BFDF-A70C36A6F040}"/>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mj-lt"/>
              </a:rPr>
              <a:t>Backward-</a:t>
            </a:r>
            <a:r>
              <a:rPr lang="en-US" sz="1600" dirty="0">
                <a:latin typeface="Symbol" pitchFamily="2" charset="2"/>
              </a:rPr>
              <a:t>h</a:t>
            </a:r>
          </a:p>
        </p:txBody>
      </p:sp>
      <p:sp>
        <p:nvSpPr>
          <p:cNvPr id="9" name="TextBox 8">
            <a:extLst>
              <a:ext uri="{FF2B5EF4-FFF2-40B4-BE49-F238E27FC236}">
                <a16:creationId xmlns:a16="http://schemas.microsoft.com/office/drawing/2014/main" id="{2EA07A6A-6F27-719C-9AEF-26ACA0943429}"/>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mj-lt"/>
              </a:rPr>
              <a:t>very low Q</a:t>
            </a:r>
            <a:r>
              <a:rPr lang="en-US" sz="1100" baseline="30000" dirty="0">
                <a:latin typeface="+mj-lt"/>
              </a:rPr>
              <a:t>2</a:t>
            </a:r>
            <a:r>
              <a:rPr lang="en-US" sz="1100" dirty="0">
                <a:latin typeface="+mj-lt"/>
              </a:rPr>
              <a:t> </a:t>
            </a:r>
          </a:p>
          <a:p>
            <a:pPr algn="ctr"/>
            <a:r>
              <a:rPr lang="en-US" sz="1100" dirty="0">
                <a:latin typeface="+mj-lt"/>
              </a:rPr>
              <a:t>scattered lepton</a:t>
            </a:r>
          </a:p>
          <a:p>
            <a:pPr algn="ctr"/>
            <a:endParaRPr lang="en-US" sz="800" dirty="0">
              <a:latin typeface="+mj-lt"/>
            </a:endParaRPr>
          </a:p>
          <a:p>
            <a:pPr algn="ctr"/>
            <a:r>
              <a:rPr lang="en-US" sz="1100" dirty="0">
                <a:latin typeface="+mj-lt"/>
              </a:rPr>
              <a:t>Bethe-</a:t>
            </a:r>
            <a:r>
              <a:rPr lang="en-US" sz="1100" dirty="0" err="1">
                <a:latin typeface="+mj-lt"/>
              </a:rPr>
              <a:t>Heitler</a:t>
            </a:r>
            <a:r>
              <a:rPr lang="en-US" sz="1100" dirty="0">
                <a:latin typeface="+mj-lt"/>
              </a:rPr>
              <a:t> photons </a:t>
            </a:r>
          </a:p>
          <a:p>
            <a:pPr algn="ctr"/>
            <a:r>
              <a:rPr lang="en-US" sz="1100" dirty="0">
                <a:latin typeface="+mj-lt"/>
              </a:rPr>
              <a:t>for luminosity</a:t>
            </a:r>
          </a:p>
        </p:txBody>
      </p:sp>
      <p:sp>
        <p:nvSpPr>
          <p:cNvPr id="10" name="TextBox 9">
            <a:extLst>
              <a:ext uri="{FF2B5EF4-FFF2-40B4-BE49-F238E27FC236}">
                <a16:creationId xmlns:a16="http://schemas.microsoft.com/office/drawing/2014/main" id="{2A7E5921-2D0D-8178-D48A-7B2531454F33}"/>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mj-lt"/>
              </a:rPr>
              <a:t>particles from nuclear</a:t>
            </a:r>
          </a:p>
          <a:p>
            <a:pPr algn="ctr"/>
            <a:r>
              <a:rPr lang="en-US" sz="1100" dirty="0">
                <a:latin typeface="+mj-lt"/>
              </a:rPr>
              <a:t>breakup and</a:t>
            </a:r>
          </a:p>
          <a:p>
            <a:pPr algn="ctr"/>
            <a:r>
              <a:rPr lang="en-US" sz="1100" dirty="0">
                <a:latin typeface="+mj-lt"/>
              </a:rPr>
              <a:t>from diffractive reactions</a:t>
            </a:r>
          </a:p>
        </p:txBody>
      </p:sp>
      <p:cxnSp>
        <p:nvCxnSpPr>
          <p:cNvPr id="11" name="Straight Arrow Connector 10">
            <a:extLst>
              <a:ext uri="{FF2B5EF4-FFF2-40B4-BE49-F238E27FC236}">
                <a16:creationId xmlns:a16="http://schemas.microsoft.com/office/drawing/2014/main" id="{DD2F1B2F-9E57-7361-42AE-4F4703BD2174}"/>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2C8005-8789-4638-69A9-BAC74FFA95F3}"/>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C49BCF-1C4C-68A2-07DD-0D95257C8176}"/>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mj-lt"/>
              </a:rPr>
              <a:t>electron beam</a:t>
            </a:r>
          </a:p>
        </p:txBody>
      </p:sp>
      <p:sp>
        <p:nvSpPr>
          <p:cNvPr id="14" name="TextBox 13">
            <a:extLst>
              <a:ext uri="{FF2B5EF4-FFF2-40B4-BE49-F238E27FC236}">
                <a16:creationId xmlns:a16="http://schemas.microsoft.com/office/drawing/2014/main" id="{C4AAAE97-6F2C-C336-9055-213061EFD551}"/>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mj-lt"/>
              </a:rPr>
              <a:t>p/A beam</a:t>
            </a:r>
          </a:p>
        </p:txBody>
      </p:sp>
      <p:pic>
        <p:nvPicPr>
          <p:cNvPr id="15" name="Picture 14">
            <a:extLst>
              <a:ext uri="{FF2B5EF4-FFF2-40B4-BE49-F238E27FC236}">
                <a16:creationId xmlns:a16="http://schemas.microsoft.com/office/drawing/2014/main" id="{06CA2287-9E55-273E-CCFD-B61644A73496}"/>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16" name="Picture 15">
            <a:extLst>
              <a:ext uri="{FF2B5EF4-FFF2-40B4-BE49-F238E27FC236}">
                <a16:creationId xmlns:a16="http://schemas.microsoft.com/office/drawing/2014/main" id="{E09A05CE-8390-2503-0021-5ACC13E85608}"/>
              </a:ext>
            </a:extLst>
          </p:cNvPr>
          <p:cNvPicPr>
            <a:picLocks noChangeAspect="1"/>
          </p:cNvPicPr>
          <p:nvPr/>
        </p:nvPicPr>
        <p:blipFill>
          <a:blip r:embed="rId3"/>
          <a:srcRect/>
          <a:stretch/>
        </p:blipFill>
        <p:spPr>
          <a:xfrm>
            <a:off x="1010349" y="1201124"/>
            <a:ext cx="7112327" cy="3999453"/>
          </a:xfrm>
          <a:prstGeom prst="rect">
            <a:avLst/>
          </a:prstGeom>
        </p:spPr>
      </p:pic>
      <p:pic>
        <p:nvPicPr>
          <p:cNvPr id="17" name="Picture 3">
            <a:extLst>
              <a:ext uri="{FF2B5EF4-FFF2-40B4-BE49-F238E27FC236}">
                <a16:creationId xmlns:a16="http://schemas.microsoft.com/office/drawing/2014/main" id="{AEB3BB49-6F3F-54D7-8190-4E54E98488CD}"/>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18" name="TextBox 17">
            <a:extLst>
              <a:ext uri="{FF2B5EF4-FFF2-40B4-BE49-F238E27FC236}">
                <a16:creationId xmlns:a16="http://schemas.microsoft.com/office/drawing/2014/main" id="{B89DBC71-72DF-14AF-933C-4AD64C78C6B8}"/>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mj-lt"/>
              </a:rPr>
              <a:t>inclusive DIS:</a:t>
            </a:r>
          </a:p>
        </p:txBody>
      </p:sp>
      <p:sp>
        <p:nvSpPr>
          <p:cNvPr id="19" name="TextBox 18">
            <a:extLst>
              <a:ext uri="{FF2B5EF4-FFF2-40B4-BE49-F238E27FC236}">
                <a16:creationId xmlns:a16="http://schemas.microsoft.com/office/drawing/2014/main" id="{8ECA2F9F-2C19-9AA2-3D3E-DD6C77F60C1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mj-lt"/>
              </a:rPr>
              <a:t>Low Q</a:t>
            </a:r>
            <a:r>
              <a:rPr lang="en-US" sz="1600" baseline="30000" dirty="0">
                <a:solidFill>
                  <a:srgbClr val="FF40FF"/>
                </a:solidFill>
                <a:latin typeface="+mj-lt"/>
              </a:rPr>
              <a:t>2</a:t>
            </a:r>
            <a:r>
              <a:rPr lang="en-US" sz="1600" dirty="0">
                <a:solidFill>
                  <a:srgbClr val="FF40FF"/>
                </a:solidFill>
                <a:latin typeface="+mj-lt"/>
              </a:rPr>
              <a:t>-Tagger</a:t>
            </a:r>
          </a:p>
        </p:txBody>
      </p:sp>
      <p:sp>
        <p:nvSpPr>
          <p:cNvPr id="20" name="TextBox 19">
            <a:extLst>
              <a:ext uri="{FF2B5EF4-FFF2-40B4-BE49-F238E27FC236}">
                <a16:creationId xmlns:a16="http://schemas.microsoft.com/office/drawing/2014/main" id="{E9FCA351-B0C7-6E10-CC38-B6BA7C5EB9DF}"/>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mj-lt"/>
              </a:rPr>
              <a:t>Luminosity Detector</a:t>
            </a:r>
          </a:p>
        </p:txBody>
      </p:sp>
      <p:sp>
        <p:nvSpPr>
          <p:cNvPr id="21" name="Rectangle 20">
            <a:extLst>
              <a:ext uri="{FF2B5EF4-FFF2-40B4-BE49-F238E27FC236}">
                <a16:creationId xmlns:a16="http://schemas.microsoft.com/office/drawing/2014/main" id="{FA002ED3-D56B-48DA-4279-524EE25F3042}"/>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2D0ED6-5047-B43C-37D9-6FEC4DC9C034}"/>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6087C40-F8F7-F28A-05CF-8371516976E5}"/>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mj-lt"/>
              </a:rPr>
              <a:t>Central</a:t>
            </a:r>
          </a:p>
          <a:p>
            <a:pPr algn="ctr"/>
            <a:r>
              <a:rPr lang="en-US" sz="1600" b="1" dirty="0">
                <a:latin typeface="+mj-lt"/>
              </a:rPr>
              <a:t>Detector</a:t>
            </a:r>
          </a:p>
        </p:txBody>
      </p:sp>
      <p:sp>
        <p:nvSpPr>
          <p:cNvPr id="26" name="TextBox 25">
            <a:extLst>
              <a:ext uri="{FF2B5EF4-FFF2-40B4-BE49-F238E27FC236}">
                <a16:creationId xmlns:a16="http://schemas.microsoft.com/office/drawing/2014/main" id="{F60AB0DC-1411-CD5D-76DF-09A55CF8DDF8}"/>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mj-lt"/>
              </a:rPr>
              <a:t>Lepton</a:t>
            </a:r>
          </a:p>
          <a:p>
            <a:pPr algn="ctr"/>
            <a:r>
              <a:rPr lang="en-US" sz="1400" b="1" dirty="0">
                <a:latin typeface="+mj-lt"/>
              </a:rPr>
              <a:t>Endcap</a:t>
            </a:r>
          </a:p>
        </p:txBody>
      </p:sp>
      <p:grpSp>
        <p:nvGrpSpPr>
          <p:cNvPr id="27" name="Group 26">
            <a:extLst>
              <a:ext uri="{FF2B5EF4-FFF2-40B4-BE49-F238E27FC236}">
                <a16:creationId xmlns:a16="http://schemas.microsoft.com/office/drawing/2014/main" id="{A8DC1432-E8BC-D495-C0FA-78E626279708}"/>
              </a:ext>
            </a:extLst>
          </p:cNvPr>
          <p:cNvGrpSpPr/>
          <p:nvPr/>
        </p:nvGrpSpPr>
        <p:grpSpPr>
          <a:xfrm>
            <a:off x="2938404" y="3583093"/>
            <a:ext cx="338554" cy="1226638"/>
            <a:chOff x="2938404" y="3412965"/>
            <a:chExt cx="338554" cy="1226638"/>
          </a:xfrm>
        </p:grpSpPr>
        <p:sp>
          <p:nvSpPr>
            <p:cNvPr id="28" name="Rectangle 27">
              <a:extLst>
                <a:ext uri="{FF2B5EF4-FFF2-40B4-BE49-F238E27FC236}">
                  <a16:creationId xmlns:a16="http://schemas.microsoft.com/office/drawing/2014/main" id="{0BF270DA-42BB-EDBB-C820-B63E4B100DB1}"/>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2AA3E3-10FF-D961-1B3B-39A3CAD2281F}"/>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mj-lt"/>
                </a:rPr>
                <a:t>ECAL</a:t>
              </a:r>
            </a:p>
          </p:txBody>
        </p:sp>
      </p:grpSp>
      <p:grpSp>
        <p:nvGrpSpPr>
          <p:cNvPr id="30" name="Group 29">
            <a:extLst>
              <a:ext uri="{FF2B5EF4-FFF2-40B4-BE49-F238E27FC236}">
                <a16:creationId xmlns:a16="http://schemas.microsoft.com/office/drawing/2014/main" id="{2FC44C7F-1FD3-BAA1-C9E3-D0B085572212}"/>
              </a:ext>
            </a:extLst>
          </p:cNvPr>
          <p:cNvGrpSpPr/>
          <p:nvPr/>
        </p:nvGrpSpPr>
        <p:grpSpPr>
          <a:xfrm>
            <a:off x="2739930" y="3343973"/>
            <a:ext cx="338554" cy="1459839"/>
            <a:chOff x="2739930" y="3173845"/>
            <a:chExt cx="338554" cy="1459839"/>
          </a:xfrm>
        </p:grpSpPr>
        <p:sp>
          <p:nvSpPr>
            <p:cNvPr id="31" name="Rectangle 30">
              <a:extLst>
                <a:ext uri="{FF2B5EF4-FFF2-40B4-BE49-F238E27FC236}">
                  <a16:creationId xmlns:a16="http://schemas.microsoft.com/office/drawing/2014/main" id="{66558258-BB32-432C-FD37-82831A0F41D9}"/>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9AA94D9-D88A-EAF7-67F1-EF0759287A2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mj-lt"/>
                </a:rPr>
                <a:t>HCAL</a:t>
              </a:r>
            </a:p>
          </p:txBody>
        </p:sp>
      </p:grpSp>
      <p:sp>
        <p:nvSpPr>
          <p:cNvPr id="33" name="Rectangle 32">
            <a:extLst>
              <a:ext uri="{FF2B5EF4-FFF2-40B4-BE49-F238E27FC236}">
                <a16:creationId xmlns:a16="http://schemas.microsoft.com/office/drawing/2014/main" id="{199CFABD-05BB-9DD5-AA7E-1C0EC7955F51}"/>
              </a:ext>
            </a:extLst>
          </p:cNvPr>
          <p:cNvSpPr/>
          <p:nvPr/>
        </p:nvSpPr>
        <p:spPr>
          <a:xfrm>
            <a:off x="4582274" y="3767116"/>
            <a:ext cx="1120391" cy="1085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0A0D3BF-E425-B0BE-60A8-0B3B7FA551FF}"/>
              </a:ext>
            </a:extLst>
          </p:cNvPr>
          <p:cNvGrpSpPr/>
          <p:nvPr/>
        </p:nvGrpSpPr>
        <p:grpSpPr>
          <a:xfrm rot="16200000">
            <a:off x="3093794" y="4147643"/>
            <a:ext cx="976872" cy="370427"/>
            <a:chOff x="5895033" y="6114223"/>
            <a:chExt cx="1292576" cy="482961"/>
          </a:xfrm>
        </p:grpSpPr>
        <p:sp>
          <p:nvSpPr>
            <p:cNvPr id="35" name="Rectangle 34">
              <a:extLst>
                <a:ext uri="{FF2B5EF4-FFF2-40B4-BE49-F238E27FC236}">
                  <a16:creationId xmlns:a16="http://schemas.microsoft.com/office/drawing/2014/main" id="{D37CE662-F75C-A915-4125-CB229290BDF4}"/>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6EBCB7-0F02-96B2-FE0C-CB1EB71B3282}"/>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mj-lt"/>
                </a:rPr>
                <a:t>Tracking</a:t>
              </a:r>
            </a:p>
          </p:txBody>
        </p:sp>
      </p:grpSp>
      <p:sp>
        <p:nvSpPr>
          <p:cNvPr id="37" name="TextBox 36">
            <a:extLst>
              <a:ext uri="{FF2B5EF4-FFF2-40B4-BE49-F238E27FC236}">
                <a16:creationId xmlns:a16="http://schemas.microsoft.com/office/drawing/2014/main" id="{0EDCFE08-2122-62BA-1318-D8B67340871A}"/>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mj-lt"/>
              </a:rPr>
              <a:t>HCAL</a:t>
            </a:r>
          </a:p>
        </p:txBody>
      </p:sp>
      <p:sp>
        <p:nvSpPr>
          <p:cNvPr id="38" name="TextBox 37">
            <a:extLst>
              <a:ext uri="{FF2B5EF4-FFF2-40B4-BE49-F238E27FC236}">
                <a16:creationId xmlns:a16="http://schemas.microsoft.com/office/drawing/2014/main" id="{69EF5AE8-38FB-15FD-A9BC-6F858B953605}"/>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mj-lt"/>
              </a:rPr>
              <a:t>ECAL</a:t>
            </a:r>
          </a:p>
        </p:txBody>
      </p:sp>
      <p:sp>
        <p:nvSpPr>
          <p:cNvPr id="39" name="TextBox 38">
            <a:extLst>
              <a:ext uri="{FF2B5EF4-FFF2-40B4-BE49-F238E27FC236}">
                <a16:creationId xmlns:a16="http://schemas.microsoft.com/office/drawing/2014/main" id="{11CCC64B-75E7-1EE1-D467-10B55A211D1A}"/>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mj-lt"/>
              </a:rPr>
              <a:t>Tracking</a:t>
            </a:r>
          </a:p>
        </p:txBody>
      </p:sp>
      <p:sp>
        <p:nvSpPr>
          <p:cNvPr id="40" name="TextBox 39">
            <a:extLst>
              <a:ext uri="{FF2B5EF4-FFF2-40B4-BE49-F238E27FC236}">
                <a16:creationId xmlns:a16="http://schemas.microsoft.com/office/drawing/2014/main" id="{BE7377C3-69FC-5052-1005-9E61DAC09169}"/>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mj-lt"/>
              </a:rPr>
              <a:t>Magnet</a:t>
            </a:r>
          </a:p>
        </p:txBody>
      </p:sp>
      <p:sp>
        <p:nvSpPr>
          <p:cNvPr id="41" name="TextBox 40">
            <a:extLst>
              <a:ext uri="{FF2B5EF4-FFF2-40B4-BE49-F238E27FC236}">
                <a16:creationId xmlns:a16="http://schemas.microsoft.com/office/drawing/2014/main" id="{311109AD-C2CA-B57B-12CF-862A323B79A1}"/>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mj-lt"/>
              </a:rPr>
              <a:t>Hadron</a:t>
            </a:r>
          </a:p>
          <a:p>
            <a:pPr algn="ctr"/>
            <a:r>
              <a:rPr lang="en-US" sz="1400" b="1" dirty="0">
                <a:latin typeface="+mj-lt"/>
              </a:rPr>
              <a:t>Endcap</a:t>
            </a:r>
          </a:p>
        </p:txBody>
      </p:sp>
      <p:grpSp>
        <p:nvGrpSpPr>
          <p:cNvPr id="42" name="Group 41">
            <a:extLst>
              <a:ext uri="{FF2B5EF4-FFF2-40B4-BE49-F238E27FC236}">
                <a16:creationId xmlns:a16="http://schemas.microsoft.com/office/drawing/2014/main" id="{76FD88E3-0790-2ED3-EA7E-F6547D609357}"/>
              </a:ext>
            </a:extLst>
          </p:cNvPr>
          <p:cNvGrpSpPr/>
          <p:nvPr/>
        </p:nvGrpSpPr>
        <p:grpSpPr>
          <a:xfrm>
            <a:off x="5678060" y="3768503"/>
            <a:ext cx="338554" cy="1055405"/>
            <a:chOff x="5678060" y="3258119"/>
            <a:chExt cx="338554" cy="1055405"/>
          </a:xfrm>
        </p:grpSpPr>
        <p:sp>
          <p:nvSpPr>
            <p:cNvPr id="43" name="Rectangle 42">
              <a:extLst>
                <a:ext uri="{FF2B5EF4-FFF2-40B4-BE49-F238E27FC236}">
                  <a16:creationId xmlns:a16="http://schemas.microsoft.com/office/drawing/2014/main" id="{82C716CA-AD15-2ED3-DB60-A85938DCFC12}"/>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A75D3B8-6D61-779F-B125-5A5C1F05AB2C}"/>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mj-lt"/>
                </a:rPr>
                <a:t>PID</a:t>
              </a:r>
            </a:p>
          </p:txBody>
        </p:sp>
      </p:grpSp>
      <p:grpSp>
        <p:nvGrpSpPr>
          <p:cNvPr id="45" name="Group 44">
            <a:extLst>
              <a:ext uri="{FF2B5EF4-FFF2-40B4-BE49-F238E27FC236}">
                <a16:creationId xmlns:a16="http://schemas.microsoft.com/office/drawing/2014/main" id="{7F9F281F-C672-83D6-63A4-32BAD39BC992}"/>
              </a:ext>
            </a:extLst>
          </p:cNvPr>
          <p:cNvGrpSpPr/>
          <p:nvPr/>
        </p:nvGrpSpPr>
        <p:grpSpPr>
          <a:xfrm>
            <a:off x="3182951" y="3758044"/>
            <a:ext cx="338554" cy="1055405"/>
            <a:chOff x="3182951" y="3247660"/>
            <a:chExt cx="338554" cy="1055405"/>
          </a:xfrm>
        </p:grpSpPr>
        <p:sp>
          <p:nvSpPr>
            <p:cNvPr id="46" name="Rectangle 45">
              <a:extLst>
                <a:ext uri="{FF2B5EF4-FFF2-40B4-BE49-F238E27FC236}">
                  <a16:creationId xmlns:a16="http://schemas.microsoft.com/office/drawing/2014/main" id="{A68919D8-12E6-9380-E79F-3C59B9B63CA6}"/>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F231C32-8F8D-7E7F-077A-F7B7DBF0AEF3}"/>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mj-lt"/>
                </a:rPr>
                <a:t>PID</a:t>
              </a:r>
            </a:p>
          </p:txBody>
        </p:sp>
      </p:grpSp>
      <p:grpSp>
        <p:nvGrpSpPr>
          <p:cNvPr id="48" name="Group 47">
            <a:extLst>
              <a:ext uri="{FF2B5EF4-FFF2-40B4-BE49-F238E27FC236}">
                <a16:creationId xmlns:a16="http://schemas.microsoft.com/office/drawing/2014/main" id="{07B3AA7F-9AC7-141D-3E12-2BEF0E51302D}"/>
              </a:ext>
            </a:extLst>
          </p:cNvPr>
          <p:cNvGrpSpPr/>
          <p:nvPr/>
        </p:nvGrpSpPr>
        <p:grpSpPr>
          <a:xfrm>
            <a:off x="5908435" y="3583093"/>
            <a:ext cx="338554" cy="1226638"/>
            <a:chOff x="5908435" y="3072709"/>
            <a:chExt cx="338554" cy="1226638"/>
          </a:xfrm>
        </p:grpSpPr>
        <p:sp>
          <p:nvSpPr>
            <p:cNvPr id="49" name="Rectangle 48">
              <a:extLst>
                <a:ext uri="{FF2B5EF4-FFF2-40B4-BE49-F238E27FC236}">
                  <a16:creationId xmlns:a16="http://schemas.microsoft.com/office/drawing/2014/main" id="{40A41D4B-4FFD-CA2E-B8FC-E2083C5D10BE}"/>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07F532C-C942-3DBB-D702-BC0B4069D09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mj-lt"/>
                </a:rPr>
                <a:t>ECAL</a:t>
              </a:r>
            </a:p>
          </p:txBody>
        </p:sp>
      </p:grpSp>
      <p:grpSp>
        <p:nvGrpSpPr>
          <p:cNvPr id="51" name="Group 50">
            <a:extLst>
              <a:ext uri="{FF2B5EF4-FFF2-40B4-BE49-F238E27FC236}">
                <a16:creationId xmlns:a16="http://schemas.microsoft.com/office/drawing/2014/main" id="{1332148B-AFE8-31CC-1D34-92FCD06AAC99}"/>
              </a:ext>
            </a:extLst>
          </p:cNvPr>
          <p:cNvGrpSpPr/>
          <p:nvPr/>
        </p:nvGrpSpPr>
        <p:grpSpPr>
          <a:xfrm>
            <a:off x="6156527" y="3339844"/>
            <a:ext cx="338554" cy="1459839"/>
            <a:chOff x="6156527" y="2829460"/>
            <a:chExt cx="338554" cy="1459839"/>
          </a:xfrm>
        </p:grpSpPr>
        <p:sp>
          <p:nvSpPr>
            <p:cNvPr id="52" name="Rectangle 51">
              <a:extLst>
                <a:ext uri="{FF2B5EF4-FFF2-40B4-BE49-F238E27FC236}">
                  <a16:creationId xmlns:a16="http://schemas.microsoft.com/office/drawing/2014/main" id="{E4DA659C-83C4-1CA7-CA65-F9DEF7F12F5F}"/>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6EBC3B9-C22C-F438-6BA8-9DFE065DCE6F}"/>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mj-lt"/>
                </a:rPr>
                <a:t>HCAL</a:t>
              </a:r>
            </a:p>
          </p:txBody>
        </p:sp>
      </p:grpSp>
      <p:sp>
        <p:nvSpPr>
          <p:cNvPr id="54" name="TextBox 53">
            <a:extLst>
              <a:ext uri="{FF2B5EF4-FFF2-40B4-BE49-F238E27FC236}">
                <a16:creationId xmlns:a16="http://schemas.microsoft.com/office/drawing/2014/main" id="{10531CD8-FAE3-0F45-C41B-3EE363CDD71B}"/>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mj-lt"/>
              </a:rPr>
              <a:t>PID</a:t>
            </a:r>
          </a:p>
        </p:txBody>
      </p:sp>
      <p:pic>
        <p:nvPicPr>
          <p:cNvPr id="55" name="Picture 30" descr="sidis-diagram.eps">
            <a:extLst>
              <a:ext uri="{FF2B5EF4-FFF2-40B4-BE49-F238E27FC236}">
                <a16:creationId xmlns:a16="http://schemas.microsoft.com/office/drawing/2014/main" id="{19BB31DA-ECBC-4484-C136-E1332AD76105}"/>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56" name="TextBox 55">
            <a:extLst>
              <a:ext uri="{FF2B5EF4-FFF2-40B4-BE49-F238E27FC236}">
                <a16:creationId xmlns:a16="http://schemas.microsoft.com/office/drawing/2014/main" id="{62349F55-AA4E-E94E-AF21-D446C6F176DA}"/>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mj-lt"/>
              </a:rPr>
              <a:t>semi-inclusive DIS</a:t>
            </a:r>
          </a:p>
        </p:txBody>
      </p:sp>
      <p:grpSp>
        <p:nvGrpSpPr>
          <p:cNvPr id="57" name="Group 56">
            <a:extLst>
              <a:ext uri="{FF2B5EF4-FFF2-40B4-BE49-F238E27FC236}">
                <a16:creationId xmlns:a16="http://schemas.microsoft.com/office/drawing/2014/main" id="{70ED98AC-E858-2632-27A2-06D833DB244E}"/>
              </a:ext>
            </a:extLst>
          </p:cNvPr>
          <p:cNvGrpSpPr/>
          <p:nvPr/>
        </p:nvGrpSpPr>
        <p:grpSpPr>
          <a:xfrm rot="16200000">
            <a:off x="5013905" y="4177147"/>
            <a:ext cx="984302" cy="370428"/>
            <a:chOff x="5885202" y="6114222"/>
            <a:chExt cx="1302407" cy="482962"/>
          </a:xfrm>
        </p:grpSpPr>
        <p:sp>
          <p:nvSpPr>
            <p:cNvPr id="58" name="Rectangle 57">
              <a:extLst>
                <a:ext uri="{FF2B5EF4-FFF2-40B4-BE49-F238E27FC236}">
                  <a16:creationId xmlns:a16="http://schemas.microsoft.com/office/drawing/2014/main" id="{5956ACFC-EDD8-1C28-F133-17FE5121A676}"/>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325A7841-46E0-906C-7621-BDDF3AE826AB}"/>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mj-lt"/>
                </a:rPr>
                <a:t>Tracking</a:t>
              </a:r>
            </a:p>
          </p:txBody>
        </p:sp>
      </p:grpSp>
      <p:sp>
        <p:nvSpPr>
          <p:cNvPr id="60" name="TextBox 59">
            <a:extLst>
              <a:ext uri="{FF2B5EF4-FFF2-40B4-BE49-F238E27FC236}">
                <a16:creationId xmlns:a16="http://schemas.microsoft.com/office/drawing/2014/main" id="{392DF8F8-0FAF-AE5C-78B0-7AB305B44199}"/>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mj-lt"/>
              </a:rPr>
              <a:t>ZDC</a:t>
            </a:r>
          </a:p>
        </p:txBody>
      </p:sp>
      <p:sp>
        <p:nvSpPr>
          <p:cNvPr id="61" name="TextBox 60">
            <a:extLst>
              <a:ext uri="{FF2B5EF4-FFF2-40B4-BE49-F238E27FC236}">
                <a16:creationId xmlns:a16="http://schemas.microsoft.com/office/drawing/2014/main" id="{1834179A-7E2D-418B-CF21-23026316439B}"/>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mj-lt"/>
              </a:rPr>
              <a:t>Forward Tracking</a:t>
            </a:r>
          </a:p>
        </p:txBody>
      </p:sp>
      <p:pic>
        <p:nvPicPr>
          <p:cNvPr id="62" name="Picture 61" descr="GPD.png">
            <a:extLst>
              <a:ext uri="{FF2B5EF4-FFF2-40B4-BE49-F238E27FC236}">
                <a16:creationId xmlns:a16="http://schemas.microsoft.com/office/drawing/2014/main" id="{DCB4E3AB-8884-364B-DA33-851BCA6E173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63" name="TextBox 62">
            <a:extLst>
              <a:ext uri="{FF2B5EF4-FFF2-40B4-BE49-F238E27FC236}">
                <a16:creationId xmlns:a16="http://schemas.microsoft.com/office/drawing/2014/main" id="{4103078D-B23B-707F-BBA5-D088A4CAE729}"/>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mj-lt"/>
              </a:rPr>
              <a:t>exclusive DIS</a:t>
            </a:r>
          </a:p>
        </p:txBody>
      </p:sp>
    </p:spTree>
    <p:extLst>
      <p:ext uri="{BB962C8B-B14F-4D97-AF65-F5344CB8AC3E}">
        <p14:creationId xmlns:p14="http://schemas.microsoft.com/office/powerpoint/2010/main" val="95873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4" grpId="0" animBg="1"/>
      <p:bldP spid="25" grpId="0"/>
      <p:bldP spid="26" grpId="0"/>
      <p:bldP spid="33" grpId="0" animBg="1"/>
      <p:bldP spid="33" grpId="1" animBg="1"/>
      <p:bldP spid="33" grpId="2" animBg="1"/>
      <p:bldP spid="33" grpId="3" animBg="1"/>
      <p:bldP spid="37" grpId="0"/>
      <p:bldP spid="38" grpId="0"/>
      <p:bldP spid="39" grpId="0"/>
      <p:bldP spid="40" grpId="0"/>
      <p:bldP spid="41" grpId="0"/>
      <p:bldP spid="54" grpId="0"/>
      <p:bldP spid="56" grpId="0"/>
      <p:bldP spid="60" grpId="0" animBg="1"/>
      <p:bldP spid="61" grpId="0" animBg="1"/>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685D-BAEE-4C2B-97E0-CF6758EF2A66}"/>
              </a:ext>
            </a:extLst>
          </p:cNvPr>
          <p:cNvSpPr>
            <a:spLocks noGrp="1"/>
          </p:cNvSpPr>
          <p:nvPr>
            <p:ph type="title"/>
          </p:nvPr>
        </p:nvSpPr>
        <p:spPr>
          <a:xfrm>
            <a:off x="0" y="13176"/>
            <a:ext cx="9115572" cy="625944"/>
          </a:xfrm>
        </p:spPr>
        <p:txBody>
          <a:bodyPr>
            <a:normAutofit/>
          </a:bodyPr>
          <a:lstStyle/>
          <a:p>
            <a:r>
              <a:rPr lang="en-US" sz="3200" dirty="0">
                <a:latin typeface="+mj-lt"/>
              </a:rPr>
              <a:t>EPIC Central Detector</a:t>
            </a:r>
          </a:p>
        </p:txBody>
      </p:sp>
      <p:sp>
        <p:nvSpPr>
          <p:cNvPr id="3" name="Slide Number Placeholder 2">
            <a:extLst>
              <a:ext uri="{FF2B5EF4-FFF2-40B4-BE49-F238E27FC236}">
                <a16:creationId xmlns:a16="http://schemas.microsoft.com/office/drawing/2014/main" id="{64FB0184-84ED-4467-BDD0-6C7F6F67161B}"/>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pic>
        <p:nvPicPr>
          <p:cNvPr id="4" name="Picture 3">
            <a:extLst>
              <a:ext uri="{FF2B5EF4-FFF2-40B4-BE49-F238E27FC236}">
                <a16:creationId xmlns:a16="http://schemas.microsoft.com/office/drawing/2014/main" id="{4B81A609-C836-CD45-8B85-370728555EE9}"/>
              </a:ext>
            </a:extLst>
          </p:cNvPr>
          <p:cNvPicPr>
            <a:picLocks noChangeAspect="1"/>
          </p:cNvPicPr>
          <p:nvPr/>
        </p:nvPicPr>
        <p:blipFill>
          <a:blip r:embed="rId2"/>
          <a:stretch>
            <a:fillRect/>
          </a:stretch>
        </p:blipFill>
        <p:spPr>
          <a:xfrm>
            <a:off x="1998554" y="3472065"/>
            <a:ext cx="7114649" cy="3406435"/>
          </a:xfrm>
          <a:prstGeom prst="rect">
            <a:avLst/>
          </a:prstGeom>
        </p:spPr>
      </p:pic>
      <p:grpSp>
        <p:nvGrpSpPr>
          <p:cNvPr id="5" name="Group 4">
            <a:extLst>
              <a:ext uri="{FF2B5EF4-FFF2-40B4-BE49-F238E27FC236}">
                <a16:creationId xmlns:a16="http://schemas.microsoft.com/office/drawing/2014/main" id="{4C0BBDB8-CF9D-2EDC-15FC-996AD195490A}"/>
              </a:ext>
            </a:extLst>
          </p:cNvPr>
          <p:cNvGrpSpPr/>
          <p:nvPr/>
        </p:nvGrpSpPr>
        <p:grpSpPr>
          <a:xfrm>
            <a:off x="101297" y="325423"/>
            <a:ext cx="4333865" cy="3076623"/>
            <a:chOff x="2353429" y="3038833"/>
            <a:chExt cx="4333865" cy="3076623"/>
          </a:xfrm>
        </p:grpSpPr>
        <p:pic>
          <p:nvPicPr>
            <p:cNvPr id="6" name="Picture 5">
              <a:extLst>
                <a:ext uri="{FF2B5EF4-FFF2-40B4-BE49-F238E27FC236}">
                  <a16:creationId xmlns:a16="http://schemas.microsoft.com/office/drawing/2014/main" id="{D92B4BFB-2E75-3A69-0768-EA66A25064AB}"/>
                </a:ext>
              </a:extLst>
            </p:cNvPr>
            <p:cNvPicPr/>
            <p:nvPr/>
          </p:nvPicPr>
          <p:blipFill rotWithShape="1">
            <a:blip r:embed="rId3">
              <a:extLst>
                <a:ext uri="{28A0092B-C50C-407E-A947-70E740481C1C}">
                  <a14:useLocalDpi xmlns:a14="http://schemas.microsoft.com/office/drawing/2010/main" val="0"/>
                </a:ext>
              </a:extLst>
            </a:blip>
            <a:srcRect l="7712" t="44538" r="9680" b="12387"/>
            <a:stretch/>
          </p:blipFill>
          <p:spPr>
            <a:xfrm>
              <a:off x="2353429" y="3038833"/>
              <a:ext cx="4333865" cy="3076623"/>
            </a:xfrm>
            <a:prstGeom prst="rect">
              <a:avLst/>
            </a:prstGeom>
          </p:spPr>
        </p:pic>
        <p:sp>
          <p:nvSpPr>
            <p:cNvPr id="22" name="Rectangle 21">
              <a:extLst>
                <a:ext uri="{FF2B5EF4-FFF2-40B4-BE49-F238E27FC236}">
                  <a16:creationId xmlns:a16="http://schemas.microsoft.com/office/drawing/2014/main" id="{CEF91BEA-3AE7-AB74-1DA7-5A1CF87E34F0}"/>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3500607-DA11-A503-906E-243BBA407C77}"/>
              </a:ext>
            </a:extLst>
          </p:cNvPr>
          <p:cNvSpPr txBox="1"/>
          <p:nvPr/>
        </p:nvSpPr>
        <p:spPr>
          <a:xfrm>
            <a:off x="145537" y="91787"/>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64" name="TextBox 63">
            <a:extLst>
              <a:ext uri="{FF2B5EF4-FFF2-40B4-BE49-F238E27FC236}">
                <a16:creationId xmlns:a16="http://schemas.microsoft.com/office/drawing/2014/main" id="{4D67A1CA-781D-66E4-3872-4A0F0484538F}"/>
              </a:ext>
            </a:extLst>
          </p:cNvPr>
          <p:cNvSpPr txBox="1"/>
          <p:nvPr/>
        </p:nvSpPr>
        <p:spPr>
          <a:xfrm>
            <a:off x="216490" y="411131"/>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65" name="TextBox 64">
            <a:extLst>
              <a:ext uri="{FF2B5EF4-FFF2-40B4-BE49-F238E27FC236}">
                <a16:creationId xmlns:a16="http://schemas.microsoft.com/office/drawing/2014/main" id="{B31E48D4-DD23-39C1-701B-024BCDD87DAC}"/>
              </a:ext>
            </a:extLst>
          </p:cNvPr>
          <p:cNvSpPr txBox="1"/>
          <p:nvPr/>
        </p:nvSpPr>
        <p:spPr>
          <a:xfrm>
            <a:off x="3517572" y="208542"/>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66" name="TextBox 65">
            <a:extLst>
              <a:ext uri="{FF2B5EF4-FFF2-40B4-BE49-F238E27FC236}">
                <a16:creationId xmlns:a16="http://schemas.microsoft.com/office/drawing/2014/main" id="{3AB85316-3D59-0458-8625-88F17B02B5D0}"/>
              </a:ext>
            </a:extLst>
          </p:cNvPr>
          <p:cNvSpPr txBox="1"/>
          <p:nvPr/>
        </p:nvSpPr>
        <p:spPr>
          <a:xfrm>
            <a:off x="1717155" y="411131"/>
            <a:ext cx="1750800"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67" name="TextBox 66">
            <a:extLst>
              <a:ext uri="{FF2B5EF4-FFF2-40B4-BE49-F238E27FC236}">
                <a16:creationId xmlns:a16="http://schemas.microsoft.com/office/drawing/2014/main" id="{E01B6E9E-43F0-51D9-B925-AAA92F7C14AD}"/>
              </a:ext>
            </a:extLst>
          </p:cNvPr>
          <p:cNvSpPr txBox="1"/>
          <p:nvPr/>
        </p:nvSpPr>
        <p:spPr>
          <a:xfrm>
            <a:off x="1998554" y="90728"/>
            <a:ext cx="1103187"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coils</a:t>
            </a:r>
          </a:p>
        </p:txBody>
      </p:sp>
      <p:pic>
        <p:nvPicPr>
          <p:cNvPr id="69" name="Picture 68">
            <a:extLst>
              <a:ext uri="{FF2B5EF4-FFF2-40B4-BE49-F238E27FC236}">
                <a16:creationId xmlns:a16="http://schemas.microsoft.com/office/drawing/2014/main" id="{C5E4A6DC-67A1-638C-C85D-75953F2248D1}"/>
              </a:ext>
            </a:extLst>
          </p:cNvPr>
          <p:cNvPicPr>
            <a:picLocks noChangeAspect="1"/>
          </p:cNvPicPr>
          <p:nvPr/>
        </p:nvPicPr>
        <p:blipFill>
          <a:blip r:embed="rId4"/>
          <a:stretch>
            <a:fillRect/>
          </a:stretch>
        </p:blipFill>
        <p:spPr>
          <a:xfrm>
            <a:off x="5379142" y="728217"/>
            <a:ext cx="3343565" cy="2659991"/>
          </a:xfrm>
          <a:prstGeom prst="rect">
            <a:avLst/>
          </a:prstGeom>
        </p:spPr>
      </p:pic>
      <p:sp>
        <p:nvSpPr>
          <p:cNvPr id="70" name="TextBox 55">
            <a:extLst>
              <a:ext uri="{FF2B5EF4-FFF2-40B4-BE49-F238E27FC236}">
                <a16:creationId xmlns:a16="http://schemas.microsoft.com/office/drawing/2014/main" id="{9F181DB1-2223-BBFC-59D6-2FE7A088EE61}"/>
              </a:ext>
            </a:extLst>
          </p:cNvPr>
          <p:cNvSpPr txBox="1"/>
          <p:nvPr/>
        </p:nvSpPr>
        <p:spPr>
          <a:xfrm>
            <a:off x="1133019" y="5400915"/>
            <a:ext cx="214313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Arial" panose="020B0604020202020204" pitchFamily="34" charset="0"/>
                <a:cs typeface="Arial" panose="020B0604020202020204" pitchFamily="34" charset="0"/>
              </a:rPr>
              <a:t>Overall integration model that we try to keep consistent with the geometry database</a:t>
            </a:r>
          </a:p>
        </p:txBody>
      </p:sp>
      <p:sp>
        <p:nvSpPr>
          <p:cNvPr id="68" name="TextBox 55">
            <a:extLst>
              <a:ext uri="{FF2B5EF4-FFF2-40B4-BE49-F238E27FC236}">
                <a16:creationId xmlns:a16="http://schemas.microsoft.com/office/drawing/2014/main" id="{044587E4-62B8-5E3A-06A9-84E8F8C4F6A4}"/>
              </a:ext>
            </a:extLst>
          </p:cNvPr>
          <p:cNvSpPr txBox="1"/>
          <p:nvPr/>
        </p:nvSpPr>
        <p:spPr>
          <a:xfrm>
            <a:off x="6225808" y="2997957"/>
            <a:ext cx="145778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latin typeface="Arial" panose="020B0604020202020204" pitchFamily="34" charset="0"/>
                <a:cs typeface="Arial" panose="020B0604020202020204" pitchFamily="34" charset="0"/>
              </a:rPr>
              <a:t>CAD model</a:t>
            </a:r>
          </a:p>
        </p:txBody>
      </p:sp>
    </p:spTree>
    <p:extLst>
      <p:ext uri="{BB962C8B-B14F-4D97-AF65-F5344CB8AC3E}">
        <p14:creationId xmlns:p14="http://schemas.microsoft.com/office/powerpoint/2010/main" val="320082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Streaming Readout Architecture</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29</a:t>
            </a:fld>
            <a:endParaRPr lang="en-US">
              <a:latin typeface="+mj-lt"/>
            </a:endParaRPr>
          </a:p>
        </p:txBody>
      </p:sp>
      <p:pic>
        <p:nvPicPr>
          <p:cNvPr id="3" name="Picture 2">
            <a:extLst>
              <a:ext uri="{FF2B5EF4-FFF2-40B4-BE49-F238E27FC236}">
                <a16:creationId xmlns:a16="http://schemas.microsoft.com/office/drawing/2014/main" id="{AF1E0710-BC8B-5E02-D252-0313D6ECAA28}"/>
              </a:ext>
            </a:extLst>
          </p:cNvPr>
          <p:cNvPicPr>
            <a:picLocks noChangeAspect="1"/>
          </p:cNvPicPr>
          <p:nvPr/>
        </p:nvPicPr>
        <p:blipFill>
          <a:blip r:embed="rId3"/>
          <a:stretch>
            <a:fillRect/>
          </a:stretch>
        </p:blipFill>
        <p:spPr>
          <a:xfrm>
            <a:off x="156714" y="2068333"/>
            <a:ext cx="8900636" cy="3813810"/>
          </a:xfrm>
          <a:prstGeom prst="rect">
            <a:avLst/>
          </a:prstGeom>
        </p:spPr>
      </p:pic>
      <p:sp>
        <p:nvSpPr>
          <p:cNvPr id="5" name="Content Placeholder 8">
            <a:extLst>
              <a:ext uri="{FF2B5EF4-FFF2-40B4-BE49-F238E27FC236}">
                <a16:creationId xmlns:a16="http://schemas.microsoft.com/office/drawing/2014/main" id="{51DE341F-9622-213F-8907-EB85141D2CE8}"/>
              </a:ext>
            </a:extLst>
          </p:cNvPr>
          <p:cNvSpPr txBox="1">
            <a:spLocks/>
          </p:cNvSpPr>
          <p:nvPr/>
        </p:nvSpPr>
        <p:spPr>
          <a:xfrm>
            <a:off x="309880" y="675676"/>
            <a:ext cx="8305800" cy="123028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Triggerless streaming architecture gives much more flexibility to do physics</a:t>
            </a:r>
          </a:p>
          <a:p>
            <a:r>
              <a:rPr lang="en-US" dirty="0"/>
              <a:t>Rates quoted are at output of each stage</a:t>
            </a:r>
          </a:p>
        </p:txBody>
      </p:sp>
    </p:spTree>
    <p:extLst>
      <p:ext uri="{BB962C8B-B14F-4D97-AF65-F5344CB8AC3E}">
        <p14:creationId xmlns:p14="http://schemas.microsoft.com/office/powerpoint/2010/main" val="314580115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The Quest to Understand the Fundamental Structure of Matter</a:t>
            </a:r>
          </a:p>
        </p:txBody>
      </p:sp>
      <p:pic>
        <p:nvPicPr>
          <p:cNvPr id="23" name="Content Placeholder 6" descr="Screen Shot 2018-07-31 at 11.56.50 AM.png">
            <a:extLst>
              <a:ext uri="{FF2B5EF4-FFF2-40B4-BE49-F238E27FC236}">
                <a16:creationId xmlns:a16="http://schemas.microsoft.com/office/drawing/2014/main" id="{B3191B70-52B6-4460-B3EC-752415598B8D}"/>
              </a:ext>
            </a:extLst>
          </p:cNvPr>
          <p:cNvPicPr>
            <a:picLocks noChangeAspect="1"/>
          </p:cNvPicPr>
          <p:nvPr/>
        </p:nvPicPr>
        <p:blipFill>
          <a:blip r:embed="rId2">
            <a:extLst>
              <a:ext uri="{28A0092B-C50C-407E-A947-70E740481C1C}">
                <a14:useLocalDpi xmlns:a14="http://schemas.microsoft.com/office/drawing/2010/main" val="0"/>
              </a:ext>
            </a:extLst>
          </a:blip>
          <a:srcRect l="-14721" r="-14721"/>
          <a:stretch>
            <a:fillRect/>
          </a:stretch>
        </p:blipFill>
        <p:spPr>
          <a:xfrm>
            <a:off x="457200" y="829026"/>
            <a:ext cx="8229600" cy="4525963"/>
          </a:xfrm>
          <a:prstGeom prst="rect">
            <a:avLst/>
          </a:prstGeom>
        </p:spPr>
      </p:pic>
      <p:sp>
        <p:nvSpPr>
          <p:cNvPr id="24" name="TextBox 23">
            <a:extLst>
              <a:ext uri="{FF2B5EF4-FFF2-40B4-BE49-F238E27FC236}">
                <a16:creationId xmlns:a16="http://schemas.microsoft.com/office/drawing/2014/main" id="{C5B6B108-36C6-45B9-9204-E9D76B295C15}"/>
              </a:ext>
            </a:extLst>
          </p:cNvPr>
          <p:cNvSpPr txBox="1"/>
          <p:nvPr/>
        </p:nvSpPr>
        <p:spPr>
          <a:xfrm>
            <a:off x="7547429" y="720580"/>
            <a:ext cx="697627" cy="369332"/>
          </a:xfrm>
          <a:prstGeom prst="rect">
            <a:avLst/>
          </a:prstGeom>
          <a:noFill/>
        </p:spPr>
        <p:txBody>
          <a:bodyPr wrap="none" rtlCol="0">
            <a:spAutoFit/>
          </a:bodyPr>
          <a:lstStyle/>
          <a:p>
            <a:r>
              <a:rPr lang="en-US" b="1" dirty="0">
                <a:latin typeface="+mj-lt"/>
              </a:rPr>
              <a:t>1874</a:t>
            </a:r>
          </a:p>
        </p:txBody>
      </p:sp>
      <p:sp>
        <p:nvSpPr>
          <p:cNvPr id="32" name="TextBox 31">
            <a:extLst>
              <a:ext uri="{FF2B5EF4-FFF2-40B4-BE49-F238E27FC236}">
                <a16:creationId xmlns:a16="http://schemas.microsoft.com/office/drawing/2014/main" id="{D020FEE6-D960-424B-8847-A9041F249EC7}"/>
              </a:ext>
            </a:extLst>
          </p:cNvPr>
          <p:cNvSpPr txBox="1"/>
          <p:nvPr/>
        </p:nvSpPr>
        <p:spPr>
          <a:xfrm>
            <a:off x="7499051" y="2244578"/>
            <a:ext cx="684867" cy="369332"/>
          </a:xfrm>
          <a:prstGeom prst="rect">
            <a:avLst/>
          </a:prstGeom>
          <a:noFill/>
        </p:spPr>
        <p:txBody>
          <a:bodyPr wrap="none" rtlCol="0">
            <a:spAutoFit/>
          </a:bodyPr>
          <a:lstStyle/>
          <a:p>
            <a:r>
              <a:rPr lang="en-US" b="1" dirty="0">
                <a:latin typeface="+mj-lt"/>
              </a:rPr>
              <a:t>1911</a:t>
            </a:r>
          </a:p>
        </p:txBody>
      </p:sp>
      <p:sp>
        <p:nvSpPr>
          <p:cNvPr id="33" name="TextBox 32">
            <a:extLst>
              <a:ext uri="{FF2B5EF4-FFF2-40B4-BE49-F238E27FC236}">
                <a16:creationId xmlns:a16="http://schemas.microsoft.com/office/drawing/2014/main" id="{5E275611-87C9-4636-88BC-FC0FA2808569}"/>
              </a:ext>
            </a:extLst>
          </p:cNvPr>
          <p:cNvSpPr txBox="1"/>
          <p:nvPr/>
        </p:nvSpPr>
        <p:spPr>
          <a:xfrm>
            <a:off x="6579812" y="4857150"/>
            <a:ext cx="697627" cy="369332"/>
          </a:xfrm>
          <a:prstGeom prst="rect">
            <a:avLst/>
          </a:prstGeom>
          <a:noFill/>
        </p:spPr>
        <p:txBody>
          <a:bodyPr wrap="none" rtlCol="0">
            <a:spAutoFit/>
          </a:bodyPr>
          <a:lstStyle/>
          <a:p>
            <a:r>
              <a:rPr lang="en-US" b="1" dirty="0">
                <a:latin typeface="+mj-lt"/>
              </a:rPr>
              <a:t>1932</a:t>
            </a:r>
          </a:p>
        </p:txBody>
      </p:sp>
      <p:sp>
        <p:nvSpPr>
          <p:cNvPr id="34" name="TextBox 33">
            <a:extLst>
              <a:ext uri="{FF2B5EF4-FFF2-40B4-BE49-F238E27FC236}">
                <a16:creationId xmlns:a16="http://schemas.microsoft.com/office/drawing/2014/main" id="{81346522-A755-477C-9247-9FDAE75093FA}"/>
              </a:ext>
            </a:extLst>
          </p:cNvPr>
          <p:cNvSpPr txBox="1"/>
          <p:nvPr/>
        </p:nvSpPr>
        <p:spPr>
          <a:xfrm>
            <a:off x="4350690" y="811727"/>
            <a:ext cx="697627" cy="369332"/>
          </a:xfrm>
          <a:prstGeom prst="rect">
            <a:avLst/>
          </a:prstGeom>
          <a:noFill/>
        </p:spPr>
        <p:txBody>
          <a:bodyPr wrap="none" rtlCol="0">
            <a:spAutoFit/>
          </a:bodyPr>
          <a:lstStyle/>
          <a:p>
            <a:r>
              <a:rPr lang="en-US" b="1" dirty="0">
                <a:latin typeface="+mj-lt"/>
              </a:rPr>
              <a:t>1808</a:t>
            </a:r>
          </a:p>
        </p:txBody>
      </p:sp>
      <p:sp>
        <p:nvSpPr>
          <p:cNvPr id="35" name="TextBox 34">
            <a:extLst>
              <a:ext uri="{FF2B5EF4-FFF2-40B4-BE49-F238E27FC236}">
                <a16:creationId xmlns:a16="http://schemas.microsoft.com/office/drawing/2014/main" id="{8CF80D12-7344-485A-AFB0-2A34AAA22798}"/>
              </a:ext>
            </a:extLst>
          </p:cNvPr>
          <p:cNvSpPr txBox="1"/>
          <p:nvPr/>
        </p:nvSpPr>
        <p:spPr>
          <a:xfrm>
            <a:off x="5563811" y="2909817"/>
            <a:ext cx="697627" cy="369332"/>
          </a:xfrm>
          <a:prstGeom prst="rect">
            <a:avLst/>
          </a:prstGeom>
          <a:noFill/>
        </p:spPr>
        <p:txBody>
          <a:bodyPr wrap="none" rtlCol="0">
            <a:spAutoFit/>
          </a:bodyPr>
          <a:lstStyle/>
          <a:p>
            <a:r>
              <a:rPr lang="en-US" b="1" dirty="0">
                <a:latin typeface="+mj-lt"/>
              </a:rPr>
              <a:t>1913</a:t>
            </a:r>
          </a:p>
        </p:txBody>
      </p:sp>
      <p:sp>
        <p:nvSpPr>
          <p:cNvPr id="36" name="TextBox 35">
            <a:extLst>
              <a:ext uri="{FF2B5EF4-FFF2-40B4-BE49-F238E27FC236}">
                <a16:creationId xmlns:a16="http://schemas.microsoft.com/office/drawing/2014/main" id="{91754710-A558-4D5A-B84F-EA937DEA99D0}"/>
              </a:ext>
            </a:extLst>
          </p:cNvPr>
          <p:cNvSpPr txBox="1"/>
          <p:nvPr/>
        </p:nvSpPr>
        <p:spPr>
          <a:xfrm>
            <a:off x="3519714" y="3049344"/>
            <a:ext cx="697627" cy="369332"/>
          </a:xfrm>
          <a:prstGeom prst="rect">
            <a:avLst/>
          </a:prstGeom>
          <a:noFill/>
        </p:spPr>
        <p:txBody>
          <a:bodyPr wrap="none" rtlCol="0">
            <a:spAutoFit/>
          </a:bodyPr>
          <a:lstStyle/>
          <a:p>
            <a:r>
              <a:rPr lang="en-US" b="1" dirty="0">
                <a:latin typeface="+mj-lt"/>
              </a:rPr>
              <a:t>1968</a:t>
            </a:r>
          </a:p>
        </p:txBody>
      </p:sp>
      <p:sp>
        <p:nvSpPr>
          <p:cNvPr id="37" name="TextBox 36">
            <a:extLst>
              <a:ext uri="{FF2B5EF4-FFF2-40B4-BE49-F238E27FC236}">
                <a16:creationId xmlns:a16="http://schemas.microsoft.com/office/drawing/2014/main" id="{58D0595C-49CF-4EF8-A766-DE93F3330230}"/>
              </a:ext>
            </a:extLst>
          </p:cNvPr>
          <p:cNvSpPr txBox="1"/>
          <p:nvPr/>
        </p:nvSpPr>
        <p:spPr>
          <a:xfrm>
            <a:off x="3132674" y="5062117"/>
            <a:ext cx="697627" cy="369332"/>
          </a:xfrm>
          <a:prstGeom prst="rect">
            <a:avLst/>
          </a:prstGeom>
          <a:noFill/>
        </p:spPr>
        <p:txBody>
          <a:bodyPr wrap="none" rtlCol="0">
            <a:spAutoFit/>
          </a:bodyPr>
          <a:lstStyle/>
          <a:p>
            <a:r>
              <a:rPr lang="en-US" b="1" dirty="0">
                <a:latin typeface="+mj-lt"/>
              </a:rPr>
              <a:t>1978</a:t>
            </a:r>
          </a:p>
        </p:txBody>
      </p:sp>
      <p:sp>
        <p:nvSpPr>
          <p:cNvPr id="3" name="TextBox 2">
            <a:extLst>
              <a:ext uri="{FF2B5EF4-FFF2-40B4-BE49-F238E27FC236}">
                <a16:creationId xmlns:a16="http://schemas.microsoft.com/office/drawing/2014/main" id="{0EDFDB01-0A27-427E-8C20-B45A7D71EC93}"/>
              </a:ext>
            </a:extLst>
          </p:cNvPr>
          <p:cNvSpPr txBox="1"/>
          <p:nvPr/>
        </p:nvSpPr>
        <p:spPr>
          <a:xfrm>
            <a:off x="457201" y="5575239"/>
            <a:ext cx="8229600" cy="797078"/>
          </a:xfrm>
          <a:prstGeom prst="rect">
            <a:avLst/>
          </a:prstGeom>
          <a:noFill/>
        </p:spPr>
        <p:txBody>
          <a:bodyPr wrap="square" rtlCol="0">
            <a:spAutoFit/>
          </a:bodyPr>
          <a:lstStyle/>
          <a:p>
            <a:pPr algn="ctr">
              <a:lnSpc>
                <a:spcPct val="120000"/>
              </a:lnSpc>
            </a:pPr>
            <a:r>
              <a:rPr lang="en-US" sz="2000" i="1" dirty="0">
                <a:latin typeface="+mj-lt"/>
              </a:rPr>
              <a:t>EIC: Understanding the Glue that Binds Us All - </a:t>
            </a:r>
            <a:r>
              <a:rPr lang="en-US" sz="2000" b="1" i="1" dirty="0">
                <a:solidFill>
                  <a:srgbClr val="0000FF"/>
                </a:solidFill>
                <a:latin typeface="+mj-lt"/>
              </a:rPr>
              <a:t>Without gluons, </a:t>
            </a:r>
            <a:r>
              <a:rPr lang="en-US" sz="2000" b="1" i="1" dirty="0">
                <a:solidFill>
                  <a:prstClr val="black"/>
                </a:solidFill>
                <a:latin typeface="+mj-lt"/>
              </a:rPr>
              <a:t>there would be no nucleons,  no atomic nuclei… </a:t>
            </a:r>
            <a:r>
              <a:rPr lang="en-US" sz="2000" b="1" i="1" dirty="0">
                <a:solidFill>
                  <a:srgbClr val="0000FF"/>
                </a:solidFill>
                <a:latin typeface="+mj-lt"/>
              </a:rPr>
              <a:t>no visible world! </a:t>
            </a:r>
            <a:endParaRPr lang="en-US" sz="1400" dirty="0">
              <a:solidFill>
                <a:prstClr val="black"/>
              </a:solidFill>
              <a:latin typeface="+mj-lt"/>
            </a:endParaRPr>
          </a:p>
        </p:txBody>
      </p:sp>
      <p:sp>
        <p:nvSpPr>
          <p:cNvPr id="13" name="TextBox 12">
            <a:extLst>
              <a:ext uri="{FF2B5EF4-FFF2-40B4-BE49-F238E27FC236}">
                <a16:creationId xmlns:a16="http://schemas.microsoft.com/office/drawing/2014/main" id="{9BD630D1-F3A4-F914-9E9A-AD258EFC0187}"/>
              </a:ext>
            </a:extLst>
          </p:cNvPr>
          <p:cNvSpPr txBox="1"/>
          <p:nvPr/>
        </p:nvSpPr>
        <p:spPr>
          <a:xfrm>
            <a:off x="0" y="4509029"/>
            <a:ext cx="2882687" cy="1015663"/>
          </a:xfrm>
          <a:prstGeom prst="rect">
            <a:avLst/>
          </a:prstGeom>
          <a:solidFill>
            <a:srgbClr val="0432FF"/>
          </a:solidFill>
        </p:spPr>
        <p:txBody>
          <a:bodyPr wrap="square" rtlCol="0">
            <a:spAutoFit/>
          </a:bodyPr>
          <a:lstStyle/>
          <a:p>
            <a:pPr defTabSz="914186"/>
            <a:r>
              <a:rPr lang="en-US" sz="2000" i="1" dirty="0">
                <a:solidFill>
                  <a:schemeClr val="bg1"/>
                </a:solidFill>
                <a:latin typeface="Arial" panose="020B0604020202020204"/>
              </a:rPr>
              <a:t>Towards a new science frontier – Nuclear </a:t>
            </a:r>
            <a:r>
              <a:rPr lang="en-US" sz="2000" i="1" dirty="0" err="1">
                <a:solidFill>
                  <a:schemeClr val="bg1"/>
                </a:solidFill>
                <a:latin typeface="Arial" panose="020B0604020202020204"/>
              </a:rPr>
              <a:t>Femtography</a:t>
            </a:r>
            <a:endParaRPr lang="en-US" sz="2000" i="1" dirty="0">
              <a:solidFill>
                <a:schemeClr val="bg1"/>
              </a:solidFill>
              <a:latin typeface="Arial" panose="020B0604020202020204"/>
            </a:endParaRPr>
          </a:p>
        </p:txBody>
      </p:sp>
    </p:spTree>
    <p:extLst>
      <p:ext uri="{BB962C8B-B14F-4D97-AF65-F5344CB8AC3E}">
        <p14:creationId xmlns:p14="http://schemas.microsoft.com/office/powerpoint/2010/main" val="2510091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Assumptions About EIC Detector Readout</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30</a:t>
            </a:fld>
            <a:endParaRPr lang="en-US">
              <a:latin typeface="+mj-lt"/>
            </a:endParaRPr>
          </a:p>
        </p:txBody>
      </p:sp>
      <p:pic>
        <p:nvPicPr>
          <p:cNvPr id="3" name="Picture 2">
            <a:extLst>
              <a:ext uri="{FF2B5EF4-FFF2-40B4-BE49-F238E27FC236}">
                <a16:creationId xmlns:a16="http://schemas.microsoft.com/office/drawing/2014/main" id="{E3022012-468F-2395-56F3-1329338B8D25}"/>
              </a:ext>
            </a:extLst>
          </p:cNvPr>
          <p:cNvPicPr>
            <a:picLocks noChangeAspect="1"/>
          </p:cNvPicPr>
          <p:nvPr/>
        </p:nvPicPr>
        <p:blipFill>
          <a:blip r:embed="rId3"/>
          <a:stretch>
            <a:fillRect/>
          </a:stretch>
        </p:blipFill>
        <p:spPr>
          <a:xfrm>
            <a:off x="6349117" y="933849"/>
            <a:ext cx="2627243" cy="5284684"/>
          </a:xfrm>
          <a:prstGeom prst="rect">
            <a:avLst/>
          </a:prstGeom>
        </p:spPr>
      </p:pic>
      <p:sp>
        <p:nvSpPr>
          <p:cNvPr id="5" name="Content Placeholder 14">
            <a:extLst>
              <a:ext uri="{FF2B5EF4-FFF2-40B4-BE49-F238E27FC236}">
                <a16:creationId xmlns:a16="http://schemas.microsoft.com/office/drawing/2014/main" id="{9CF55AEF-E5D9-1BDC-13DC-FA3923C7B615}"/>
              </a:ext>
            </a:extLst>
          </p:cNvPr>
          <p:cNvSpPr txBox="1">
            <a:spLocks/>
          </p:cNvSpPr>
          <p:nvPr/>
        </p:nvSpPr>
        <p:spPr>
          <a:xfrm>
            <a:off x="132080" y="933849"/>
            <a:ext cx="6135758" cy="5618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detector will be read out by a streaming data acquisition</a:t>
            </a:r>
          </a:p>
          <a:p>
            <a:pPr lvl="1"/>
            <a:r>
              <a:rPr lang="en-US" sz="1800" dirty="0"/>
              <a:t>Rate around 100 terabits per second</a:t>
            </a:r>
          </a:p>
          <a:p>
            <a:r>
              <a:rPr lang="en-US" sz="2000" dirty="0"/>
              <a:t>Online systems (hardware, firmware, and software) suppress empty channels and aggregate streams to make efficient use of network hardware</a:t>
            </a:r>
          </a:p>
          <a:p>
            <a:pPr lvl="1"/>
            <a:r>
              <a:rPr lang="en-US" sz="1800" dirty="0"/>
              <a:t>Suppressed and aggregated rate about 100 terabits per second</a:t>
            </a:r>
          </a:p>
          <a:p>
            <a:r>
              <a:rPr lang="en-US" sz="2000" dirty="0"/>
              <a:t>An online filter reduces the rate by a further factor of ten to a rate that can be stored in a buffer</a:t>
            </a:r>
          </a:p>
          <a:p>
            <a:pPr lvl="1"/>
            <a:r>
              <a:rPr lang="en-US" sz="1800" dirty="0"/>
              <a:t>Buffer input and output rate 1 terabit per second</a:t>
            </a:r>
          </a:p>
          <a:p>
            <a:r>
              <a:rPr lang="en-US" sz="2000" dirty="0"/>
              <a:t>Asynchronously a slower offline filter reads data from the buffer, processes it to reduce the rate by another factor of ten, and transmits the data over the network to </a:t>
            </a:r>
            <a:r>
              <a:rPr lang="en-US" sz="2000" u="sng" dirty="0"/>
              <a:t>both</a:t>
            </a:r>
            <a:r>
              <a:rPr lang="en-US" sz="2000" dirty="0"/>
              <a:t> </a:t>
            </a:r>
            <a:r>
              <a:rPr lang="en-US" sz="2000" dirty="0" err="1"/>
              <a:t>JLab</a:t>
            </a:r>
            <a:r>
              <a:rPr lang="en-US" sz="2000" dirty="0"/>
              <a:t> and BNL. </a:t>
            </a:r>
          </a:p>
          <a:p>
            <a:pPr lvl="1"/>
            <a:r>
              <a:rPr lang="en-US" sz="1800" dirty="0"/>
              <a:t>Rate over network 100 gigabits per second – </a:t>
            </a:r>
            <a:r>
              <a:rPr lang="en-US" sz="1800" dirty="0" err="1"/>
              <a:t>JLab</a:t>
            </a:r>
            <a:r>
              <a:rPr lang="en-US" sz="1800" dirty="0"/>
              <a:t> and BNL will soon be linked via </a:t>
            </a:r>
            <a:r>
              <a:rPr lang="en-US" sz="1800" dirty="0" err="1"/>
              <a:t>ESnet</a:t>
            </a:r>
            <a:r>
              <a:rPr lang="en-US" sz="1800" dirty="0"/>
              <a:t> 6 at this rate</a:t>
            </a:r>
          </a:p>
        </p:txBody>
      </p:sp>
      <p:sp>
        <p:nvSpPr>
          <p:cNvPr id="6" name="TextBox 5">
            <a:extLst>
              <a:ext uri="{FF2B5EF4-FFF2-40B4-BE49-F238E27FC236}">
                <a16:creationId xmlns:a16="http://schemas.microsoft.com/office/drawing/2014/main" id="{5FE0FD77-A25D-CD2A-B53E-72483525C12F}"/>
              </a:ext>
            </a:extLst>
          </p:cNvPr>
          <p:cNvSpPr txBox="1"/>
          <p:nvPr/>
        </p:nvSpPr>
        <p:spPr>
          <a:xfrm>
            <a:off x="132080" y="528099"/>
            <a:ext cx="3903633"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Slide courtesy Graham </a:t>
            </a:r>
            <a:r>
              <a:rPr lang="en-US" i="1" dirty="0" err="1">
                <a:latin typeface="Arial" panose="020B0604020202020204" pitchFamily="34" charset="0"/>
                <a:cs typeface="Arial" panose="020B0604020202020204" pitchFamily="34" charset="0"/>
              </a:rPr>
              <a:t>Heyes</a:t>
            </a: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JLab</a:t>
            </a:r>
            <a:r>
              <a:rPr lang="en-US"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1347260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The Network Bandwidth Will Grow!</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31</a:t>
            </a:fld>
            <a:endParaRPr lang="en-US">
              <a:latin typeface="+mj-lt"/>
            </a:endParaRPr>
          </a:p>
        </p:txBody>
      </p:sp>
      <p:pic>
        <p:nvPicPr>
          <p:cNvPr id="6" name="Picture 5">
            <a:extLst>
              <a:ext uri="{FF2B5EF4-FFF2-40B4-BE49-F238E27FC236}">
                <a16:creationId xmlns:a16="http://schemas.microsoft.com/office/drawing/2014/main" id="{C8D4E8CC-5913-81F0-7CA8-4C1B8CD05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59" y="743926"/>
            <a:ext cx="6167438" cy="4010501"/>
          </a:xfrm>
          <a:prstGeom prst="rect">
            <a:avLst/>
          </a:prstGeom>
        </p:spPr>
      </p:pic>
      <p:pic>
        <p:nvPicPr>
          <p:cNvPr id="7" name="Picture 6">
            <a:extLst>
              <a:ext uri="{FF2B5EF4-FFF2-40B4-BE49-F238E27FC236}">
                <a16:creationId xmlns:a16="http://schemas.microsoft.com/office/drawing/2014/main" id="{FB691B44-91A5-ACE5-E2A0-6BADD5BB08A5}"/>
              </a:ext>
            </a:extLst>
          </p:cNvPr>
          <p:cNvPicPr>
            <a:picLocks noChangeAspect="1"/>
          </p:cNvPicPr>
          <p:nvPr/>
        </p:nvPicPr>
        <p:blipFill>
          <a:blip r:embed="rId4"/>
          <a:stretch>
            <a:fillRect/>
          </a:stretch>
        </p:blipFill>
        <p:spPr>
          <a:xfrm>
            <a:off x="414233" y="4816773"/>
            <a:ext cx="8315533" cy="1713787"/>
          </a:xfrm>
          <a:prstGeom prst="rect">
            <a:avLst/>
          </a:prstGeom>
        </p:spPr>
      </p:pic>
    </p:spTree>
    <p:extLst>
      <p:ext uri="{BB962C8B-B14F-4D97-AF65-F5344CB8AC3E}">
        <p14:creationId xmlns:p14="http://schemas.microsoft.com/office/powerpoint/2010/main" val="25246973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Heterogeneous Computing</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32</a:t>
            </a:fld>
            <a:endParaRPr lang="en-US">
              <a:latin typeface="+mj-lt"/>
            </a:endParaRPr>
          </a:p>
        </p:txBody>
      </p:sp>
      <p:pic>
        <p:nvPicPr>
          <p:cNvPr id="3" name="Picture 2">
            <a:extLst>
              <a:ext uri="{FF2B5EF4-FFF2-40B4-BE49-F238E27FC236}">
                <a16:creationId xmlns:a16="http://schemas.microsoft.com/office/drawing/2014/main" id="{BBB1CF9B-3A14-F3D4-5DD4-F4E7DECCA3BB}"/>
              </a:ext>
            </a:extLst>
          </p:cNvPr>
          <p:cNvPicPr>
            <a:picLocks noChangeAspect="1"/>
          </p:cNvPicPr>
          <p:nvPr/>
        </p:nvPicPr>
        <p:blipFill>
          <a:blip r:embed="rId3"/>
          <a:stretch>
            <a:fillRect/>
          </a:stretch>
        </p:blipFill>
        <p:spPr>
          <a:xfrm>
            <a:off x="647152" y="1005125"/>
            <a:ext cx="7849695" cy="5687219"/>
          </a:xfrm>
          <a:prstGeom prst="rect">
            <a:avLst/>
          </a:prstGeom>
        </p:spPr>
      </p:pic>
      <p:sp>
        <p:nvSpPr>
          <p:cNvPr id="5" name="TextBox 4">
            <a:extLst>
              <a:ext uri="{FF2B5EF4-FFF2-40B4-BE49-F238E27FC236}">
                <a16:creationId xmlns:a16="http://schemas.microsoft.com/office/drawing/2014/main" id="{EF961C59-1934-1ACF-4FE9-EA33B3D2E6F5}"/>
              </a:ext>
            </a:extLst>
          </p:cNvPr>
          <p:cNvSpPr txBox="1"/>
          <p:nvPr/>
        </p:nvSpPr>
        <p:spPr>
          <a:xfrm>
            <a:off x="292494" y="638962"/>
            <a:ext cx="855901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First use of CPUs and GPUs together, inspired by Lattice QCD needs</a:t>
            </a:r>
          </a:p>
        </p:txBody>
      </p:sp>
    </p:spTree>
    <p:extLst>
      <p:ext uri="{BB962C8B-B14F-4D97-AF65-F5344CB8AC3E}">
        <p14:creationId xmlns:p14="http://schemas.microsoft.com/office/powerpoint/2010/main" val="173389690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sz="2400" dirty="0">
                <a:latin typeface="+mj-lt"/>
              </a:rPr>
              <a:t>Heterogeneous Architectures – Advantage for Streaming/AI  </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33</a:t>
            </a:fld>
            <a:endParaRPr lang="en-US">
              <a:latin typeface="+mj-lt"/>
            </a:endParaRPr>
          </a:p>
        </p:txBody>
      </p:sp>
      <p:pic>
        <p:nvPicPr>
          <p:cNvPr id="3" name="Picture 2">
            <a:extLst>
              <a:ext uri="{FF2B5EF4-FFF2-40B4-BE49-F238E27FC236}">
                <a16:creationId xmlns:a16="http://schemas.microsoft.com/office/drawing/2014/main" id="{6B70CC67-D4BC-C0C7-8AEC-8DA9A0D9ABC0}"/>
              </a:ext>
            </a:extLst>
          </p:cNvPr>
          <p:cNvPicPr>
            <a:picLocks noChangeAspect="1"/>
          </p:cNvPicPr>
          <p:nvPr/>
        </p:nvPicPr>
        <p:blipFill rotWithShape="1">
          <a:blip r:embed="rId3"/>
          <a:srcRect b="67351"/>
          <a:stretch/>
        </p:blipFill>
        <p:spPr>
          <a:xfrm>
            <a:off x="67133" y="1435518"/>
            <a:ext cx="6435524" cy="1296203"/>
          </a:xfrm>
          <a:prstGeom prst="rect">
            <a:avLst/>
          </a:prstGeom>
        </p:spPr>
      </p:pic>
      <p:pic>
        <p:nvPicPr>
          <p:cNvPr id="5" name="Picture 4">
            <a:extLst>
              <a:ext uri="{FF2B5EF4-FFF2-40B4-BE49-F238E27FC236}">
                <a16:creationId xmlns:a16="http://schemas.microsoft.com/office/drawing/2014/main" id="{0656B0DC-F3D5-D668-0635-E0510CA3F981}"/>
              </a:ext>
            </a:extLst>
          </p:cNvPr>
          <p:cNvPicPr>
            <a:picLocks noChangeAspect="1"/>
          </p:cNvPicPr>
          <p:nvPr/>
        </p:nvPicPr>
        <p:blipFill rotWithShape="1">
          <a:blip r:embed="rId3"/>
          <a:srcRect t="55566"/>
          <a:stretch/>
        </p:blipFill>
        <p:spPr>
          <a:xfrm>
            <a:off x="95463" y="4648685"/>
            <a:ext cx="6435524" cy="1764081"/>
          </a:xfrm>
          <a:prstGeom prst="rect">
            <a:avLst/>
          </a:prstGeom>
        </p:spPr>
      </p:pic>
      <p:sp>
        <p:nvSpPr>
          <p:cNvPr id="7" name="TextBox 6">
            <a:extLst>
              <a:ext uri="{FF2B5EF4-FFF2-40B4-BE49-F238E27FC236}">
                <a16:creationId xmlns:a16="http://schemas.microsoft.com/office/drawing/2014/main" id="{926CA59A-D707-BB32-8489-91505C882A4B}"/>
              </a:ext>
            </a:extLst>
          </p:cNvPr>
          <p:cNvSpPr txBox="1"/>
          <p:nvPr/>
        </p:nvSpPr>
        <p:spPr>
          <a:xfrm>
            <a:off x="533400" y="793894"/>
            <a:ext cx="3954929"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Based on slide of Nathan Brei (</a:t>
            </a:r>
            <a:r>
              <a:rPr lang="en-US" i="1" dirty="0" err="1">
                <a:latin typeface="Arial" panose="020B0604020202020204" pitchFamily="34" charset="0"/>
                <a:cs typeface="Arial" panose="020B0604020202020204" pitchFamily="34" charset="0"/>
              </a:rPr>
              <a:t>JLab</a:t>
            </a:r>
            <a:r>
              <a:rPr lang="en-US" i="1"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A26D4EB9-E591-0435-63B7-0827F959D0D4}"/>
              </a:ext>
            </a:extLst>
          </p:cNvPr>
          <p:cNvPicPr>
            <a:picLocks noChangeAspect="1"/>
          </p:cNvPicPr>
          <p:nvPr/>
        </p:nvPicPr>
        <p:blipFill>
          <a:blip r:embed="rId4"/>
          <a:stretch>
            <a:fillRect/>
          </a:stretch>
        </p:blipFill>
        <p:spPr>
          <a:xfrm>
            <a:off x="5767114" y="1904751"/>
            <a:ext cx="3281423" cy="3190272"/>
          </a:xfrm>
          <a:prstGeom prst="rect">
            <a:avLst/>
          </a:prstGeom>
        </p:spPr>
      </p:pic>
      <p:sp>
        <p:nvSpPr>
          <p:cNvPr id="9" name="TextBox 8">
            <a:extLst>
              <a:ext uri="{FF2B5EF4-FFF2-40B4-BE49-F238E27FC236}">
                <a16:creationId xmlns:a16="http://schemas.microsoft.com/office/drawing/2014/main" id="{6CA93CFD-6AB8-B8EA-0D5D-1F8EA437AB13}"/>
              </a:ext>
            </a:extLst>
          </p:cNvPr>
          <p:cNvSpPr txBox="1"/>
          <p:nvPr/>
        </p:nvSpPr>
        <p:spPr>
          <a:xfrm>
            <a:off x="5726832" y="1064970"/>
            <a:ext cx="3230880" cy="830997"/>
          </a:xfrm>
          <a:prstGeom prst="rect">
            <a:avLst/>
          </a:prstGeom>
          <a:noFill/>
        </p:spPr>
        <p:txBody>
          <a:bodyPr wrap="square" rtlCol="0">
            <a:spAutoFit/>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The optimization of commercial hardware and specialized software enables cost-effective supercomputing.</a:t>
            </a:r>
          </a:p>
        </p:txBody>
      </p:sp>
      <p:sp>
        <p:nvSpPr>
          <p:cNvPr id="10" name="TextBox 9">
            <a:extLst>
              <a:ext uri="{FF2B5EF4-FFF2-40B4-BE49-F238E27FC236}">
                <a16:creationId xmlns:a16="http://schemas.microsoft.com/office/drawing/2014/main" id="{BBFBDC61-0046-C7FF-44BA-2AAC5612EC46}"/>
              </a:ext>
            </a:extLst>
          </p:cNvPr>
          <p:cNvSpPr txBox="1"/>
          <p:nvPr/>
        </p:nvSpPr>
        <p:spPr>
          <a:xfrm>
            <a:off x="6075748" y="5113855"/>
            <a:ext cx="2533048"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2015 NSAC Long-Range Plan, Figure courtesy Balint </a:t>
            </a:r>
            <a:r>
              <a:rPr lang="en-US" sz="1200" dirty="0" err="1">
                <a:latin typeface="Arial" panose="020B0604020202020204" pitchFamily="34" charset="0"/>
                <a:cs typeface="Arial" panose="020B0604020202020204" pitchFamily="34" charset="0"/>
              </a:rPr>
              <a:t>Joo</a:t>
            </a:r>
            <a:r>
              <a:rPr lang="en-US" sz="1200" dirty="0">
                <a:latin typeface="Arial" panose="020B0604020202020204" pitchFamily="34" charset="0"/>
                <a:cs typeface="Arial" panose="020B0604020202020204" pitchFamily="34" charset="0"/>
              </a:rPr>
              <a:t> (ORNL)</a:t>
            </a:r>
          </a:p>
        </p:txBody>
      </p:sp>
    </p:spTree>
    <p:extLst>
      <p:ext uri="{BB962C8B-B14F-4D97-AF65-F5344CB8AC3E}">
        <p14:creationId xmlns:p14="http://schemas.microsoft.com/office/powerpoint/2010/main" val="403774624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EIC Detector Computing Technology choices </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34</a:t>
            </a:fld>
            <a:endParaRPr lang="en-US">
              <a:latin typeface="+mj-lt"/>
            </a:endParaRPr>
          </a:p>
        </p:txBody>
      </p:sp>
      <p:sp>
        <p:nvSpPr>
          <p:cNvPr id="5" name="TextBox 4">
            <a:extLst>
              <a:ext uri="{FF2B5EF4-FFF2-40B4-BE49-F238E27FC236}">
                <a16:creationId xmlns:a16="http://schemas.microsoft.com/office/drawing/2014/main" id="{E0976054-97CD-8ED3-ACC7-D0D3548FBF60}"/>
              </a:ext>
            </a:extLst>
          </p:cNvPr>
          <p:cNvSpPr txBox="1"/>
          <p:nvPr/>
        </p:nvSpPr>
        <p:spPr>
          <a:xfrm>
            <a:off x="294640" y="1029511"/>
            <a:ext cx="8554720" cy="5940088"/>
          </a:xfrm>
          <a:prstGeom prst="rect">
            <a:avLst/>
          </a:prstGeom>
          <a:noFill/>
        </p:spPr>
        <p:txBody>
          <a:bodyPr wrap="square" rtlCol="0">
            <a:spAutoFit/>
          </a:bodyPr>
          <a:lstStyle/>
          <a:p>
            <a:pPr marL="342900" indent="-342900" algn="l">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Two areas of computing that are rapidly evolving currently are the use of heterogeneous hardware and AI/ML</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In some ways these drive each other. </a:t>
            </a:r>
          </a:p>
          <a:p>
            <a:pPr marL="342900" indent="-342900" algn="l">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Heterogeneous Hardware</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We anticipate supporting heterogeneous hardware at all stages of pipeline</a:t>
            </a:r>
          </a:p>
          <a:p>
            <a:pPr marL="1257300" lvl="2" indent="-342900">
              <a:spcAft>
                <a:spcPts val="60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GPU, TPU, CPU, FPGA, …</a:t>
            </a:r>
          </a:p>
          <a:p>
            <a:pPr marL="1257300" lvl="2" indent="-342900">
              <a:spcAft>
                <a:spcPts val="60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Currently the optimum mix of hardware flavors is not known. We expect studies over the next few years will clarify</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What is key is that the infrastructure and frameworks support exists</a:t>
            </a:r>
          </a:p>
          <a:p>
            <a:pPr marL="1257300" lvl="2" indent="-342900">
              <a:spcAft>
                <a:spcPts val="60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BNL and </a:t>
            </a:r>
            <a:r>
              <a:rPr lang="en-US" sz="1400" dirty="0" err="1">
                <a:latin typeface="Arial" panose="020B0604020202020204" pitchFamily="34" charset="0"/>
                <a:cs typeface="Arial" panose="020B0604020202020204" pitchFamily="34" charset="0"/>
              </a:rPr>
              <a:t>JLab</a:t>
            </a:r>
            <a:r>
              <a:rPr lang="en-US" sz="1400" dirty="0">
                <a:latin typeface="Arial" panose="020B0604020202020204" pitchFamily="34" charset="0"/>
                <a:cs typeface="Arial" panose="020B0604020202020204" pitchFamily="34" charset="0"/>
              </a:rPr>
              <a:t> are working on the infrastructure</a:t>
            </a:r>
          </a:p>
          <a:p>
            <a:pPr marL="1257300" lvl="2" indent="-342900">
              <a:spcAft>
                <a:spcPts val="60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Detector software groups are working on the frameworks</a:t>
            </a:r>
          </a:p>
          <a:p>
            <a:pPr marL="342900" indent="-342900" algn="l">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AI/ML support</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Expected at all stages (design, simulation, filtering, calibration, reconstruction, analysis, …)</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Type of hardware depends on AI model (some models run faster on CPU)</a:t>
            </a:r>
          </a:p>
          <a:p>
            <a:pPr marL="800100" lvl="1" indent="-342900">
              <a:spcAft>
                <a:spcPts val="600"/>
              </a:spcAft>
              <a:buFont typeface="Courier New" panose="02070309020205020404" pitchFamily="49" charset="0"/>
              <a:buChar char="o"/>
            </a:pPr>
            <a:r>
              <a:rPr lang="en-US" sz="1600" dirty="0">
                <a:latin typeface="Arial" panose="020B0604020202020204" pitchFamily="34" charset="0"/>
                <a:cs typeface="Arial" panose="020B0604020202020204" pitchFamily="34" charset="0"/>
              </a:rPr>
              <a:t>Many groups are working independently in these areas, but coherence is starting to emerge. For example, workshops on AI for nuclear physics, AI for EIC, …</a:t>
            </a:r>
          </a:p>
          <a:p>
            <a:pPr marL="342900" indent="-342900" algn="l">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l">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2B2481-F5EB-B160-1C47-1D338DD6C802}"/>
              </a:ext>
            </a:extLst>
          </p:cNvPr>
          <p:cNvSpPr txBox="1"/>
          <p:nvPr/>
        </p:nvSpPr>
        <p:spPr>
          <a:xfrm>
            <a:off x="67133" y="528099"/>
            <a:ext cx="6955750"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Based on slide of Graham </a:t>
            </a:r>
            <a:r>
              <a:rPr lang="en-US" i="1" dirty="0" err="1">
                <a:latin typeface="Arial" panose="020B0604020202020204" pitchFamily="34" charset="0"/>
                <a:cs typeface="Arial" panose="020B0604020202020204" pitchFamily="34" charset="0"/>
              </a:rPr>
              <a:t>Heyes</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JLab</a:t>
            </a:r>
            <a:r>
              <a:rPr lang="en-US" i="1" dirty="0">
                <a:latin typeface="Arial" panose="020B0604020202020204" pitchFamily="34" charset="0"/>
                <a:cs typeface="Arial" panose="020B0604020202020204" pitchFamily="34" charset="0"/>
              </a:rPr>
              <a:t>) and Jerome </a:t>
            </a:r>
            <a:r>
              <a:rPr lang="en-US" i="1" dirty="0" err="1">
                <a:latin typeface="Arial" panose="020B0604020202020204" pitchFamily="34" charset="0"/>
                <a:cs typeface="Arial" panose="020B0604020202020204" pitchFamily="34" charset="0"/>
              </a:rPr>
              <a:t>Lauret</a:t>
            </a:r>
            <a:r>
              <a:rPr lang="en-US" i="1" dirty="0">
                <a:latin typeface="Arial" panose="020B0604020202020204" pitchFamily="34" charset="0"/>
                <a:cs typeface="Arial" panose="020B0604020202020204" pitchFamily="34" charset="0"/>
              </a:rPr>
              <a:t> (BNL)</a:t>
            </a:r>
          </a:p>
        </p:txBody>
      </p:sp>
    </p:spTree>
    <p:extLst>
      <p:ext uri="{BB962C8B-B14F-4D97-AF65-F5344CB8AC3E}">
        <p14:creationId xmlns:p14="http://schemas.microsoft.com/office/powerpoint/2010/main" val="164563678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AI/ML for Streaming Readout at the EIC</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35</a:t>
            </a:fld>
            <a:endParaRPr lang="en-US">
              <a:latin typeface="+mj-lt"/>
            </a:endParaRPr>
          </a:p>
        </p:txBody>
      </p:sp>
      <p:pic>
        <p:nvPicPr>
          <p:cNvPr id="11" name="Picture 10">
            <a:extLst>
              <a:ext uri="{FF2B5EF4-FFF2-40B4-BE49-F238E27FC236}">
                <a16:creationId xmlns:a16="http://schemas.microsoft.com/office/drawing/2014/main" id="{931DE136-D044-D017-5FB7-E43ED87B7292}"/>
              </a:ext>
            </a:extLst>
          </p:cNvPr>
          <p:cNvPicPr>
            <a:picLocks noChangeAspect="1"/>
          </p:cNvPicPr>
          <p:nvPr/>
        </p:nvPicPr>
        <p:blipFill rotWithShape="1">
          <a:blip r:embed="rId3"/>
          <a:srcRect l="56578"/>
          <a:stretch/>
        </p:blipFill>
        <p:spPr>
          <a:xfrm>
            <a:off x="4557812" y="547237"/>
            <a:ext cx="4586188" cy="5165203"/>
          </a:xfrm>
          <a:prstGeom prst="rect">
            <a:avLst/>
          </a:prstGeom>
        </p:spPr>
      </p:pic>
      <p:pic>
        <p:nvPicPr>
          <p:cNvPr id="12" name="Picture 11">
            <a:extLst>
              <a:ext uri="{FF2B5EF4-FFF2-40B4-BE49-F238E27FC236}">
                <a16:creationId xmlns:a16="http://schemas.microsoft.com/office/drawing/2014/main" id="{E904293A-215A-6A7F-266E-BC7FE0A37E0A}"/>
              </a:ext>
            </a:extLst>
          </p:cNvPr>
          <p:cNvPicPr>
            <a:picLocks noChangeAspect="1"/>
          </p:cNvPicPr>
          <p:nvPr/>
        </p:nvPicPr>
        <p:blipFill>
          <a:blip r:embed="rId4"/>
          <a:stretch>
            <a:fillRect/>
          </a:stretch>
        </p:blipFill>
        <p:spPr>
          <a:xfrm>
            <a:off x="2156215" y="5763023"/>
            <a:ext cx="4694691" cy="466460"/>
          </a:xfrm>
          <a:prstGeom prst="rect">
            <a:avLst/>
          </a:prstGeom>
        </p:spPr>
      </p:pic>
      <p:pic>
        <p:nvPicPr>
          <p:cNvPr id="13" name="Picture 12">
            <a:extLst>
              <a:ext uri="{FF2B5EF4-FFF2-40B4-BE49-F238E27FC236}">
                <a16:creationId xmlns:a16="http://schemas.microsoft.com/office/drawing/2014/main" id="{6BB96756-DAE8-D6D5-080C-EC2122BCEF80}"/>
              </a:ext>
            </a:extLst>
          </p:cNvPr>
          <p:cNvPicPr>
            <a:picLocks noChangeAspect="1"/>
          </p:cNvPicPr>
          <p:nvPr/>
        </p:nvPicPr>
        <p:blipFill rotWithShape="1">
          <a:blip r:embed="rId3"/>
          <a:srcRect r="57260"/>
          <a:stretch/>
        </p:blipFill>
        <p:spPr>
          <a:xfrm>
            <a:off x="57845" y="547237"/>
            <a:ext cx="4514155" cy="5165203"/>
          </a:xfrm>
          <a:prstGeom prst="rect">
            <a:avLst/>
          </a:prstGeom>
        </p:spPr>
      </p:pic>
      <p:sp>
        <p:nvSpPr>
          <p:cNvPr id="15" name="TextBox 14">
            <a:extLst>
              <a:ext uri="{FF2B5EF4-FFF2-40B4-BE49-F238E27FC236}">
                <a16:creationId xmlns:a16="http://schemas.microsoft.com/office/drawing/2014/main" id="{68F1C60C-4291-F6D7-9CCC-1AB99A5391D5}"/>
              </a:ext>
            </a:extLst>
          </p:cNvPr>
          <p:cNvSpPr txBox="1"/>
          <p:nvPr/>
        </p:nvSpPr>
        <p:spPr>
          <a:xfrm>
            <a:off x="2089533" y="6268957"/>
            <a:ext cx="4828053" cy="523220"/>
          </a:xfrm>
          <a:prstGeom prst="rect">
            <a:avLst/>
          </a:prstGeom>
          <a:solidFill>
            <a:schemeClr val="bg1"/>
          </a:solidFill>
          <a:ln>
            <a:solidFill>
              <a:schemeClr val="bg1"/>
            </a:solidFill>
          </a:ln>
        </p:spPr>
        <p:txBody>
          <a:bodyPr wrap="none" rtlCol="0">
            <a:spAutoFit/>
          </a:bodyPr>
          <a:lstStyle/>
          <a:p>
            <a:pPr algn="l"/>
            <a:r>
              <a:rPr lang="en-US" sz="1400" b="1" dirty="0">
                <a:latin typeface="Arial" panose="020B0604020202020204" pitchFamily="34" charset="0"/>
                <a:cs typeface="Arial" panose="020B0604020202020204" pitchFamily="34" charset="0"/>
              </a:rPr>
              <a:t>Or another example from Miguel Arratia’s Presentation</a:t>
            </a:r>
          </a:p>
          <a:p>
            <a:pPr algn="l"/>
            <a:r>
              <a:rPr lang="en-US" sz="1400" b="1" dirty="0">
                <a:solidFill>
                  <a:srgbClr val="FF0000"/>
                </a:solidFill>
                <a:latin typeface="Arial" panose="020B0604020202020204" pitchFamily="34" charset="0"/>
                <a:cs typeface="Arial" panose="020B0604020202020204" pitchFamily="34" charset="0"/>
              </a:rPr>
              <a:t>New (or Old, from H1) Jet Observables using ML</a:t>
            </a:r>
          </a:p>
        </p:txBody>
      </p:sp>
    </p:spTree>
    <p:extLst>
      <p:ext uri="{BB962C8B-B14F-4D97-AF65-F5344CB8AC3E}">
        <p14:creationId xmlns:p14="http://schemas.microsoft.com/office/powerpoint/2010/main" val="2599791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AI for a QCD Event-Level Analysis </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36</a:t>
            </a:fld>
            <a:endParaRPr lang="en-US">
              <a:latin typeface="+mj-lt"/>
            </a:endParaRPr>
          </a:p>
        </p:txBody>
      </p:sp>
      <p:pic>
        <p:nvPicPr>
          <p:cNvPr id="5" name="Picture 4">
            <a:extLst>
              <a:ext uri="{FF2B5EF4-FFF2-40B4-BE49-F238E27FC236}">
                <a16:creationId xmlns:a16="http://schemas.microsoft.com/office/drawing/2014/main" id="{27B1A83E-4DDA-9144-C3AA-E0E59D6560D7}"/>
              </a:ext>
            </a:extLst>
          </p:cNvPr>
          <p:cNvPicPr>
            <a:picLocks noChangeAspect="1"/>
          </p:cNvPicPr>
          <p:nvPr/>
        </p:nvPicPr>
        <p:blipFill>
          <a:blip r:embed="rId3"/>
          <a:stretch>
            <a:fillRect/>
          </a:stretch>
        </p:blipFill>
        <p:spPr>
          <a:xfrm>
            <a:off x="1331088" y="1399743"/>
            <a:ext cx="6481823" cy="3507129"/>
          </a:xfrm>
          <a:prstGeom prst="rect">
            <a:avLst/>
          </a:prstGeom>
        </p:spPr>
      </p:pic>
      <p:sp>
        <p:nvSpPr>
          <p:cNvPr id="7" name="TextBox 6">
            <a:extLst>
              <a:ext uri="{FF2B5EF4-FFF2-40B4-BE49-F238E27FC236}">
                <a16:creationId xmlns:a16="http://schemas.microsoft.com/office/drawing/2014/main" id="{B230CEF3-4597-F83F-7940-C5083DDFEF95}"/>
              </a:ext>
            </a:extLst>
          </p:cNvPr>
          <p:cNvSpPr txBox="1"/>
          <p:nvPr/>
        </p:nvSpPr>
        <p:spPr>
          <a:xfrm>
            <a:off x="270334" y="647268"/>
            <a:ext cx="8761906"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Figure describing workflow for a QCD event-level analysis from a </a:t>
            </a:r>
            <a:r>
              <a:rPr lang="en-US" i="1" dirty="0" err="1">
                <a:latin typeface="Arial" panose="020B0604020202020204" pitchFamily="34" charset="0"/>
                <a:cs typeface="Arial" panose="020B0604020202020204" pitchFamily="34" charset="0"/>
              </a:rPr>
              <a:t>SciDAC</a:t>
            </a:r>
            <a:r>
              <a:rPr lang="en-US" i="1" dirty="0">
                <a:latin typeface="Arial" panose="020B0604020202020204" pitchFamily="34" charset="0"/>
                <a:cs typeface="Arial" panose="020B0604020202020204" pitchFamily="34" charset="0"/>
              </a:rPr>
              <a:t>-approved proposal on </a:t>
            </a:r>
            <a:r>
              <a:rPr lang="en-US" i="1" dirty="0" err="1">
                <a:latin typeface="Arial" panose="020B0604020202020204" pitchFamily="34" charset="0"/>
                <a:cs typeface="Arial" panose="020B0604020202020204" pitchFamily="34" charset="0"/>
              </a:rPr>
              <a:t>Femtoscale</a:t>
            </a:r>
            <a:r>
              <a:rPr lang="en-US" i="1" dirty="0">
                <a:latin typeface="Arial" panose="020B0604020202020204" pitchFamily="34" charset="0"/>
                <a:cs typeface="Arial" panose="020B0604020202020204" pitchFamily="34" charset="0"/>
              </a:rPr>
              <a:t> Imaging of Nuclei using </a:t>
            </a:r>
            <a:r>
              <a:rPr lang="en-US" i="1" dirty="0" err="1">
                <a:latin typeface="Arial" panose="020B0604020202020204" pitchFamily="34" charset="0"/>
                <a:cs typeface="Arial" panose="020B0604020202020204" pitchFamily="34" charset="0"/>
              </a:rPr>
              <a:t>Exascale</a:t>
            </a:r>
            <a:r>
              <a:rPr lang="en-US" i="1" dirty="0">
                <a:latin typeface="Arial" panose="020B0604020202020204" pitchFamily="34" charset="0"/>
                <a:cs typeface="Arial" panose="020B0604020202020204" pitchFamily="34" charset="0"/>
              </a:rPr>
              <a:t> Computing (ANL, </a:t>
            </a:r>
            <a:r>
              <a:rPr lang="en-US" i="1" dirty="0" err="1">
                <a:latin typeface="Arial" panose="020B0604020202020204" pitchFamily="34" charset="0"/>
                <a:cs typeface="Arial" panose="020B0604020202020204" pitchFamily="34" charset="0"/>
              </a:rPr>
              <a:t>JLab</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VaTech</a:t>
            </a:r>
            <a:r>
              <a:rPr lang="en-US" i="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647307C7-44CB-CDAF-540D-46F88B79D135}"/>
              </a:ext>
            </a:extLst>
          </p:cNvPr>
          <p:cNvSpPr txBox="1"/>
          <p:nvPr/>
        </p:nvSpPr>
        <p:spPr>
          <a:xfrm>
            <a:off x="1028700" y="5013016"/>
            <a:ext cx="7444740" cy="1200329"/>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AI can (and undoubtedly will) be applied at every level of this workflow! </a:t>
            </a:r>
            <a:r>
              <a:rPr lang="en-US" dirty="0">
                <a:latin typeface="Arial" panose="020B0604020202020204" pitchFamily="34" charset="0"/>
                <a:cs typeface="Arial" panose="020B0604020202020204" pitchFamily="34" charset="0"/>
                <a:sym typeface="Wingdings" panose="05000000000000000000" pitchFamily="2" charset="2"/>
              </a:rPr>
              <a:t> @event-level discriminator, @”QCD background”-level for parameter generator, @trial QCF model to trial PMD model, @calibration level for detector model, @ visualization at the </a:t>
            </a:r>
            <a:r>
              <a:rPr lang="en-US" dirty="0" err="1">
                <a:latin typeface="Arial" panose="020B0604020202020204" pitchFamily="34" charset="0"/>
                <a:cs typeface="Arial" panose="020B0604020202020204" pitchFamily="34" charset="0"/>
                <a:sym typeface="Wingdings" panose="05000000000000000000" pitchFamily="2" charset="2"/>
              </a:rPr>
              <a:t>Femtoscale</a:t>
            </a:r>
            <a:r>
              <a:rPr lang="en-US" dirty="0">
                <a:latin typeface="Arial" panose="020B0604020202020204" pitchFamily="34" charset="0"/>
                <a:cs typeface="Arial" panose="020B0604020202020204" pitchFamily="34" charset="0"/>
                <a:sym typeface="Wingdings" panose="05000000000000000000" pitchFamily="2" charset="2"/>
              </a:rPr>
              <a:t> level, @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64649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Final Thoughts – EIC in the AI Era</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37</a:t>
            </a:fld>
            <a:endParaRPr lang="en-US">
              <a:latin typeface="+mj-lt"/>
            </a:endParaRPr>
          </a:p>
        </p:txBody>
      </p:sp>
      <p:sp>
        <p:nvSpPr>
          <p:cNvPr id="3" name="TextBox 2">
            <a:extLst>
              <a:ext uri="{FF2B5EF4-FFF2-40B4-BE49-F238E27FC236}">
                <a16:creationId xmlns:a16="http://schemas.microsoft.com/office/drawing/2014/main" id="{F03F9763-1242-C64C-E316-1B85DC220123}"/>
              </a:ext>
            </a:extLst>
          </p:cNvPr>
          <p:cNvSpPr txBox="1"/>
          <p:nvPr/>
        </p:nvSpPr>
        <p:spPr>
          <a:xfrm>
            <a:off x="125128" y="4875196"/>
            <a:ext cx="8893743"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Heterogenous architectures, AI/ML, and the other technologies are rapidly evolving… On the timescale of EIC data taking the landscape is likely to be completely different. </a:t>
            </a:r>
            <a:r>
              <a:rPr lang="en-US" b="1" i="1" dirty="0">
                <a:latin typeface="Arial" panose="020B0604020202020204" pitchFamily="34" charset="0"/>
                <a:cs typeface="Arial" panose="020B0604020202020204" pitchFamily="34" charset="0"/>
              </a:rPr>
              <a:t>We must ensure an agile framework that can evolve rapidly over time!</a:t>
            </a:r>
          </a:p>
        </p:txBody>
      </p:sp>
      <p:sp>
        <p:nvSpPr>
          <p:cNvPr id="5" name="TextBox 4">
            <a:extLst>
              <a:ext uri="{FF2B5EF4-FFF2-40B4-BE49-F238E27FC236}">
                <a16:creationId xmlns:a16="http://schemas.microsoft.com/office/drawing/2014/main" id="{1CD24CD6-802C-AE6A-9F7F-D6D20F73AD43}"/>
              </a:ext>
            </a:extLst>
          </p:cNvPr>
          <p:cNvSpPr txBox="1"/>
          <p:nvPr/>
        </p:nvSpPr>
        <p:spPr>
          <a:xfrm>
            <a:off x="834765" y="1232685"/>
            <a:ext cx="7474467" cy="2462213"/>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sym typeface="Wingdings" panose="05000000000000000000" pitchFamily="2" charset="2"/>
              </a:rPr>
              <a:t>Combining Streaming, AI, heterogeneous computing and modern software in our physics detector, data handling and analysis (from calibration to high-level physics analysis) is </a:t>
            </a:r>
            <a:r>
              <a:rPr lang="en-US" sz="2400" b="1" dirty="0">
                <a:latin typeface="Arial" panose="020B0604020202020204" pitchFamily="34" charset="0"/>
                <a:cs typeface="Arial" panose="020B0604020202020204" pitchFamily="34" charset="0"/>
                <a:sym typeface="Wingdings" panose="05000000000000000000" pitchFamily="2" charset="2"/>
              </a:rPr>
              <a:t>a no-brainer</a:t>
            </a:r>
            <a:r>
              <a:rPr lang="en-US" sz="2400" dirty="0">
                <a:latin typeface="Arial" panose="020B0604020202020204" pitchFamily="34" charset="0"/>
                <a:cs typeface="Arial" panose="020B0604020202020204" pitchFamily="34" charset="0"/>
                <a:sym typeface="Wingdings" panose="05000000000000000000" pitchFamily="2" charset="2"/>
              </a:rPr>
              <a:t>.</a:t>
            </a:r>
          </a:p>
          <a:p>
            <a:pPr>
              <a:spcAft>
                <a:spcPts val="600"/>
              </a:spcAft>
            </a:pPr>
            <a:endParaRPr lang="en-US" sz="2400" dirty="0">
              <a:latin typeface="Arial" panose="020B0604020202020204" pitchFamily="34" charset="0"/>
              <a:cs typeface="Arial" panose="020B0604020202020204" pitchFamily="34" charset="0"/>
              <a:sym typeface="Wingdings" panose="05000000000000000000" pitchFamily="2" charset="2"/>
            </a:endParaRPr>
          </a:p>
          <a:p>
            <a:pPr algn="ctr">
              <a:spcAft>
                <a:spcPts val="600"/>
              </a:spcAft>
            </a:pPr>
            <a:r>
              <a:rPr lang="en-US" sz="2400" b="1" dirty="0">
                <a:latin typeface="Arial" panose="020B0604020202020204" pitchFamily="34" charset="0"/>
                <a:cs typeface="Arial" panose="020B0604020202020204" pitchFamily="34" charset="0"/>
                <a:sym typeface="Wingdings" panose="05000000000000000000" pitchFamily="2" charset="2"/>
              </a:rPr>
              <a:t>We “just” have to make it work.</a:t>
            </a:r>
          </a:p>
        </p:txBody>
      </p:sp>
    </p:spTree>
    <p:extLst>
      <p:ext uri="{BB962C8B-B14F-4D97-AF65-F5344CB8AC3E}">
        <p14:creationId xmlns:p14="http://schemas.microsoft.com/office/powerpoint/2010/main" val="93121330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Backup</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38</a:t>
            </a:fld>
            <a:endParaRPr lang="en-US">
              <a:latin typeface="+mj-lt"/>
            </a:endParaRPr>
          </a:p>
        </p:txBody>
      </p:sp>
    </p:spTree>
    <p:extLst>
      <p:ext uri="{BB962C8B-B14F-4D97-AF65-F5344CB8AC3E}">
        <p14:creationId xmlns:p14="http://schemas.microsoft.com/office/powerpoint/2010/main" val="396283493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7684D-F233-4640-8386-2C0602E23EBD}"/>
              </a:ext>
            </a:extLst>
          </p:cNvPr>
          <p:cNvSpPr txBox="1"/>
          <p:nvPr/>
        </p:nvSpPr>
        <p:spPr>
          <a:xfrm>
            <a:off x="102259" y="621194"/>
            <a:ext cx="8840567" cy="6386364"/>
          </a:xfrm>
          <a:prstGeom prst="rect">
            <a:avLst/>
          </a:prstGeom>
          <a:noFill/>
        </p:spPr>
        <p:txBody>
          <a:bodyPr wrap="square" rtlCol="0">
            <a:spAutoFit/>
          </a:bodyPr>
          <a:lstStyle/>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CD-0 approval					December 19, 2019</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Community-wide Yellow Report effort		Dec. 2019 – Feb.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CD-1 review (includes CDR)			January  26-29,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Call for Collaboration Proposals for Detectors	March 6,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CD-1 approval					June 29, 2021</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DOE/OPA Status Review			October 19-21, 2021</a:t>
            </a:r>
            <a:endParaRPr lang="en-US" sz="800" dirty="0">
              <a:solidFill>
                <a:prstClr val="black"/>
              </a:solidFill>
              <a:latin typeface="Arial" panose="020B0604020202020204" pitchFamily="34" charset="0"/>
              <a:cs typeface="Arial" panose="020B0604020202020204" pitchFamily="34" charset="0"/>
            </a:endParaRP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Status Update to Federal Project Director 	June 28-30, 2022, @BNL</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Cost and Schedule Event(s)			May-June 2022</a:t>
            </a:r>
          </a:p>
          <a:p>
            <a:pPr marL="342900" indent="-342900">
              <a:spcAft>
                <a:spcPts val="600"/>
              </a:spcAft>
              <a:buClr>
                <a:srgbClr val="0432FF"/>
              </a:buClr>
              <a:buFont typeface="Wingdings" pitchFamily="2" charset="2"/>
              <a:buChar char="q"/>
              <a:defRPr/>
            </a:pPr>
            <a:endParaRPr lang="en-US" sz="800" dirty="0">
              <a:solidFill>
                <a:prstClr val="black"/>
              </a:solidFill>
              <a:latin typeface="Arial" panose="020B0604020202020204" pitchFamily="34" charset="0"/>
              <a:cs typeface="Arial" panose="020B0604020202020204" pitchFamily="34" charset="0"/>
            </a:endParaRP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Technical Subsystem Reviews                                 January – December 2022</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OPA Status Review				</a:t>
            </a:r>
            <a:r>
              <a:rPr lang="en-US" dirty="0">
                <a:solidFill>
                  <a:srgbClr val="FF0000"/>
                </a:solidFill>
                <a:latin typeface="Arial" panose="020B0604020202020204" pitchFamily="34" charset="0"/>
                <a:cs typeface="Arial" panose="020B0604020202020204" pitchFamily="34" charset="0"/>
              </a:rPr>
              <a:t>Jan. 30 – Feb. 2,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Preliminary Design Complete &amp; Review 		May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Final Design/Maturity Readiness for CD-3A Items	May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CD-2/3A review (expectation), </a:t>
            </a:r>
            <a:r>
              <a:rPr lang="en-US" dirty="0">
                <a:solidFill>
                  <a:srgbClr val="0000FF"/>
                </a:solidFill>
                <a:latin typeface="Arial" panose="020B0604020202020204" pitchFamily="34" charset="0"/>
                <a:cs typeface="Arial" panose="020B0604020202020204" pitchFamily="34" charset="0"/>
              </a:rPr>
              <a:t>requires pre-TDR </a:t>
            </a:r>
            <a:r>
              <a:rPr lang="en-US" dirty="0">
                <a:solidFill>
                  <a:prstClr val="black"/>
                </a:solidFill>
                <a:latin typeface="Arial" panose="020B0604020202020204" pitchFamily="34" charset="0"/>
                <a:cs typeface="Arial" panose="020B0604020202020204" pitchFamily="34" charset="0"/>
              </a:rPr>
              <a:t>	~October 2023</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CD-2/3A (expectation)				~January 2024</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CD-3 review (expectation)			~January 2025</a:t>
            </a:r>
          </a:p>
          <a:p>
            <a:pPr marL="342900" indent="-342900">
              <a:spcAft>
                <a:spcPts val="600"/>
              </a:spcAft>
              <a:buClr>
                <a:srgbClr val="0432FF"/>
              </a:buClr>
              <a:buFont typeface="Wingdings" pitchFamily="2" charset="2"/>
              <a:buChar char="q"/>
              <a:defRPr/>
            </a:pPr>
            <a:r>
              <a:rPr lang="en-US" dirty="0">
                <a:solidFill>
                  <a:prstClr val="black"/>
                </a:solidFill>
                <a:latin typeface="Arial" panose="020B0604020202020204" pitchFamily="34" charset="0"/>
                <a:cs typeface="Arial" panose="020B0604020202020204" pitchFamily="34" charset="0"/>
              </a:rPr>
              <a:t>CD-3 (expectation), requires TDR		~April 2025</a:t>
            </a:r>
          </a:p>
          <a:p>
            <a:pPr marL="800100" lvl="1" indent="-342900">
              <a:spcAft>
                <a:spcPts val="600"/>
              </a:spcAft>
              <a:buClr>
                <a:srgbClr val="0432FF"/>
              </a:buClr>
              <a:buFont typeface="Wingdings" pitchFamily="2" charset="2"/>
              <a:buChar char="q"/>
              <a:defRPr/>
            </a:pPr>
            <a:endParaRPr lang="en-US" dirty="0">
              <a:solidFill>
                <a:prstClr val="black"/>
              </a:solidFill>
              <a:latin typeface="Arial" panose="020B0604020202020204" pitchFamily="34" charset="0"/>
              <a:cs typeface="Arial" panose="020B0604020202020204" pitchFamily="34" charset="0"/>
            </a:endParaRPr>
          </a:p>
        </p:txBody>
      </p:sp>
      <p:cxnSp>
        <p:nvCxnSpPr>
          <p:cNvPr id="5" name="Straight Connector 4"/>
          <p:cNvCxnSpPr/>
          <p:nvPr/>
        </p:nvCxnSpPr>
        <p:spPr>
          <a:xfrm flipV="1">
            <a:off x="0" y="3483957"/>
            <a:ext cx="9144000" cy="36945"/>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21686B2-C370-7E43-9DEB-580EFF1AF912}"/>
              </a:ext>
            </a:extLst>
          </p:cNvPr>
          <p:cNvSpPr/>
          <p:nvPr/>
        </p:nvSpPr>
        <p:spPr>
          <a:xfrm>
            <a:off x="102259" y="3647439"/>
            <a:ext cx="8410370" cy="7010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A2A8B0AB-9736-EDCB-7084-722B9FD46F97}"/>
              </a:ext>
            </a:extLst>
          </p:cNvPr>
          <p:cNvSpPr txBox="1">
            <a:spLocks/>
          </p:cNvSpPr>
          <p:nvPr/>
        </p:nvSpPr>
        <p:spPr>
          <a:xfrm>
            <a:off x="0" y="-7877"/>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latin typeface="Arial" panose="020B0604020202020204" pitchFamily="34" charset="0"/>
                <a:cs typeface="Arial" panose="020B0604020202020204" pitchFamily="34" charset="0"/>
              </a:rPr>
              <a:t>EIC Timeline – What Is Coming</a:t>
            </a:r>
            <a:endPar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10"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Tree>
    <p:extLst>
      <p:ext uri="{BB962C8B-B14F-4D97-AF65-F5344CB8AC3E}">
        <p14:creationId xmlns:p14="http://schemas.microsoft.com/office/powerpoint/2010/main" val="178076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Nuclear </a:t>
            </a:r>
            <a:r>
              <a:rPr lang="en-US" dirty="0" err="1">
                <a:latin typeface="Arial" pitchFamily="34" charset="0"/>
              </a:rPr>
              <a:t>Femtography</a:t>
            </a:r>
            <a:r>
              <a:rPr lang="en-US" dirty="0">
                <a:latin typeface="Arial" pitchFamily="34" charset="0"/>
              </a:rPr>
              <a:t> – Subatomic Matter is Unique</a:t>
            </a:r>
            <a:endParaRPr lang="en-US" dirty="0"/>
          </a:p>
        </p:txBody>
      </p:sp>
      <p:grpSp>
        <p:nvGrpSpPr>
          <p:cNvPr id="26" name="Group 25">
            <a:extLst>
              <a:ext uri="{FF2B5EF4-FFF2-40B4-BE49-F238E27FC236}">
                <a16:creationId xmlns:a16="http://schemas.microsoft.com/office/drawing/2014/main" id="{0A83CDB7-CC3A-4541-B956-97887270F6CE}"/>
              </a:ext>
            </a:extLst>
          </p:cNvPr>
          <p:cNvGrpSpPr/>
          <p:nvPr/>
        </p:nvGrpSpPr>
        <p:grpSpPr>
          <a:xfrm>
            <a:off x="0" y="814591"/>
            <a:ext cx="9238360" cy="2685876"/>
            <a:chOff x="34011" y="3779456"/>
            <a:chExt cx="9238360" cy="2685876"/>
          </a:xfrm>
        </p:grpSpPr>
        <p:grpSp>
          <p:nvGrpSpPr>
            <p:cNvPr id="27" name="Group 26">
              <a:extLst>
                <a:ext uri="{FF2B5EF4-FFF2-40B4-BE49-F238E27FC236}">
                  <a16:creationId xmlns:a16="http://schemas.microsoft.com/office/drawing/2014/main" id="{6495CED1-1A35-4F95-B041-7CD5C35C7D08}"/>
                </a:ext>
              </a:extLst>
            </p:cNvPr>
            <p:cNvGrpSpPr/>
            <p:nvPr/>
          </p:nvGrpSpPr>
          <p:grpSpPr>
            <a:xfrm>
              <a:off x="34011" y="3779456"/>
              <a:ext cx="9238360" cy="2685876"/>
              <a:chOff x="34011" y="3779456"/>
              <a:chExt cx="9238360" cy="2685876"/>
            </a:xfrm>
          </p:grpSpPr>
          <p:sp>
            <p:nvSpPr>
              <p:cNvPr id="54" name="TextBox 53">
                <a:extLst>
                  <a:ext uri="{FF2B5EF4-FFF2-40B4-BE49-F238E27FC236}">
                    <a16:creationId xmlns:a16="http://schemas.microsoft.com/office/drawing/2014/main" id="{B2C4B44E-B2A7-47C2-A45F-7A6BF3EF6F27}"/>
                  </a:ext>
                </a:extLst>
              </p:cNvPr>
              <p:cNvSpPr txBox="1"/>
              <p:nvPr/>
            </p:nvSpPr>
            <p:spPr>
              <a:xfrm>
                <a:off x="34011" y="3779456"/>
                <a:ext cx="9238360" cy="400077"/>
              </a:xfrm>
              <a:prstGeom prst="rect">
                <a:avLst/>
              </a:prstGeom>
              <a:noFill/>
            </p:spPr>
            <p:txBody>
              <a:bodyPr wrap="none" lIns="91407" tIns="45704" rIns="91407" bIns="45704" rtlCol="0">
                <a:spAutoFit/>
              </a:bodyPr>
              <a:lstStyle/>
              <a:p>
                <a:pPr defTabSz="820487"/>
                <a:r>
                  <a:rPr lang="en-US" sz="2000" dirty="0">
                    <a:solidFill>
                      <a:srgbClr val="006600"/>
                    </a:solidFill>
                    <a:latin typeface="Arial" panose="020B0604020202020204"/>
                  </a:rPr>
                  <a:t>Most known matter has localized mass and charge centers – vast “open” space</a:t>
                </a:r>
              </a:p>
            </p:txBody>
          </p:sp>
          <p:grpSp>
            <p:nvGrpSpPr>
              <p:cNvPr id="55" name="Group 54">
                <a:extLst>
                  <a:ext uri="{FF2B5EF4-FFF2-40B4-BE49-F238E27FC236}">
                    <a16:creationId xmlns:a16="http://schemas.microsoft.com/office/drawing/2014/main" id="{DAC91A27-C0A1-4D41-A15C-9FFC6ED3C9A5}"/>
                  </a:ext>
                </a:extLst>
              </p:cNvPr>
              <p:cNvGrpSpPr/>
              <p:nvPr/>
            </p:nvGrpSpPr>
            <p:grpSpPr>
              <a:xfrm>
                <a:off x="609600" y="4191000"/>
                <a:ext cx="2095307" cy="2274332"/>
                <a:chOff x="609600" y="4191000"/>
                <a:chExt cx="2095307" cy="2274332"/>
              </a:xfrm>
            </p:grpSpPr>
            <p:sp>
              <p:nvSpPr>
                <p:cNvPr id="56" name="TextBox 55">
                  <a:extLst>
                    <a:ext uri="{FF2B5EF4-FFF2-40B4-BE49-F238E27FC236}">
                      <a16:creationId xmlns:a16="http://schemas.microsoft.com/office/drawing/2014/main" id="{0AC3DB0B-3E7F-4624-9975-90AF24937B39}"/>
                    </a:ext>
                  </a:extLst>
                </p:cNvPr>
                <p:cNvSpPr txBox="1"/>
                <p:nvPr/>
              </p:nvSpPr>
              <p:spPr>
                <a:xfrm>
                  <a:off x="609600" y="4191000"/>
                  <a:ext cx="1172116"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Molecule:</a:t>
                  </a:r>
                </a:p>
              </p:txBody>
            </p:sp>
            <p:pic>
              <p:nvPicPr>
                <p:cNvPr id="57" name="Picture 56" descr="Screen Shot 2017-09-28 at 3.34.52 AM.png">
                  <a:extLst>
                    <a:ext uri="{FF2B5EF4-FFF2-40B4-BE49-F238E27FC236}">
                      <a16:creationId xmlns:a16="http://schemas.microsoft.com/office/drawing/2014/main" id="{5151ADEE-9B8B-4DFA-8E53-3EC2C0D4D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0"/>
                  <a:ext cx="2019107" cy="1524000"/>
                </a:xfrm>
                <a:prstGeom prst="rect">
                  <a:avLst/>
                </a:prstGeom>
              </p:spPr>
            </p:pic>
            <p:sp>
              <p:nvSpPr>
                <p:cNvPr id="58" name="TextBox 57">
                  <a:extLst>
                    <a:ext uri="{FF2B5EF4-FFF2-40B4-BE49-F238E27FC236}">
                      <a16:creationId xmlns:a16="http://schemas.microsoft.com/office/drawing/2014/main" id="{12B356C1-B057-43F4-B52C-9F1E5B1CD379}"/>
                    </a:ext>
                  </a:extLst>
                </p:cNvPr>
                <p:cNvSpPr txBox="1"/>
                <p:nvPr/>
              </p:nvSpPr>
              <p:spPr>
                <a:xfrm>
                  <a:off x="1524000" y="6096000"/>
                  <a:ext cx="945515"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“Water”</a:t>
                  </a:r>
                </a:p>
              </p:txBody>
            </p:sp>
          </p:grpSp>
        </p:grpSp>
        <p:grpSp>
          <p:nvGrpSpPr>
            <p:cNvPr id="28" name="Group 27">
              <a:extLst>
                <a:ext uri="{FF2B5EF4-FFF2-40B4-BE49-F238E27FC236}">
                  <a16:creationId xmlns:a16="http://schemas.microsoft.com/office/drawing/2014/main" id="{7CAE6162-002F-47AE-B3E5-C45AC6030E55}"/>
                </a:ext>
              </a:extLst>
            </p:cNvPr>
            <p:cNvGrpSpPr/>
            <p:nvPr/>
          </p:nvGrpSpPr>
          <p:grpSpPr>
            <a:xfrm>
              <a:off x="3352800" y="4191000"/>
              <a:ext cx="2005677" cy="2274332"/>
              <a:chOff x="3352800" y="4191000"/>
              <a:chExt cx="2005677" cy="2274332"/>
            </a:xfrm>
          </p:grpSpPr>
          <p:pic>
            <p:nvPicPr>
              <p:cNvPr id="51" name="Picture 50" descr="Screen Shot 2017-09-28 at 10.17.48 AM.png">
                <a:extLst>
                  <a:ext uri="{FF2B5EF4-FFF2-40B4-BE49-F238E27FC236}">
                    <a16:creationId xmlns:a16="http://schemas.microsoft.com/office/drawing/2014/main" id="{5B65E73C-3ADC-4547-BBF6-D0AF24C65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419600"/>
                <a:ext cx="1676400" cy="1735220"/>
              </a:xfrm>
              <a:prstGeom prst="rect">
                <a:avLst/>
              </a:prstGeom>
            </p:spPr>
          </p:pic>
          <p:sp>
            <p:nvSpPr>
              <p:cNvPr id="52" name="TextBox 51">
                <a:extLst>
                  <a:ext uri="{FF2B5EF4-FFF2-40B4-BE49-F238E27FC236}">
                    <a16:creationId xmlns:a16="http://schemas.microsoft.com/office/drawing/2014/main" id="{C9B31EBA-EFE3-4192-85B9-BC2B4D6DC09C}"/>
                  </a:ext>
                </a:extLst>
              </p:cNvPr>
              <p:cNvSpPr txBox="1"/>
              <p:nvPr/>
            </p:nvSpPr>
            <p:spPr>
              <a:xfrm>
                <a:off x="3352800" y="4191000"/>
                <a:ext cx="966931"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Crystal:</a:t>
                </a:r>
              </a:p>
            </p:txBody>
          </p:sp>
          <p:sp>
            <p:nvSpPr>
              <p:cNvPr id="53" name="TextBox 52">
                <a:extLst>
                  <a:ext uri="{FF2B5EF4-FFF2-40B4-BE49-F238E27FC236}">
                    <a16:creationId xmlns:a16="http://schemas.microsoft.com/office/drawing/2014/main" id="{CD2EFD0F-6B38-4B4C-91CE-BF030FA9F323}"/>
                  </a:ext>
                </a:extLst>
              </p:cNvPr>
              <p:cNvSpPr txBox="1"/>
              <p:nvPr/>
            </p:nvSpPr>
            <p:spPr>
              <a:xfrm>
                <a:off x="3352800" y="6096000"/>
                <a:ext cx="2005677"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Rare-Earth metal </a:t>
                </a:r>
              </a:p>
            </p:txBody>
          </p:sp>
        </p:grpSp>
        <p:grpSp>
          <p:nvGrpSpPr>
            <p:cNvPr id="29" name="Group 28">
              <a:extLst>
                <a:ext uri="{FF2B5EF4-FFF2-40B4-BE49-F238E27FC236}">
                  <a16:creationId xmlns:a16="http://schemas.microsoft.com/office/drawing/2014/main" id="{E16568DF-1344-454E-844A-1CF2450B1F1B}"/>
                </a:ext>
              </a:extLst>
            </p:cNvPr>
            <p:cNvGrpSpPr/>
            <p:nvPr/>
          </p:nvGrpSpPr>
          <p:grpSpPr>
            <a:xfrm>
              <a:off x="5887928" y="4191000"/>
              <a:ext cx="3120894" cy="2274332"/>
              <a:chOff x="5887928" y="4191000"/>
              <a:chExt cx="3120894" cy="2274332"/>
            </a:xfrm>
          </p:grpSpPr>
          <p:pic>
            <p:nvPicPr>
              <p:cNvPr id="30" name="Picture 29" descr="carbon-nano.jpg">
                <a:extLst>
                  <a:ext uri="{FF2B5EF4-FFF2-40B4-BE49-F238E27FC236}">
                    <a16:creationId xmlns:a16="http://schemas.microsoft.com/office/drawing/2014/main" id="{B2404B70-E528-41B4-8011-FED04BE00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308" y="4522176"/>
                <a:ext cx="1967174" cy="1780248"/>
              </a:xfrm>
              <a:prstGeom prst="rect">
                <a:avLst/>
              </a:prstGeom>
            </p:spPr>
          </p:pic>
          <p:sp>
            <p:nvSpPr>
              <p:cNvPr id="31" name="TextBox 30">
                <a:extLst>
                  <a:ext uri="{FF2B5EF4-FFF2-40B4-BE49-F238E27FC236}">
                    <a16:creationId xmlns:a16="http://schemas.microsoft.com/office/drawing/2014/main" id="{6CAB0F5B-EB64-44D6-9975-D8D510EF1D07}"/>
                  </a:ext>
                </a:extLst>
              </p:cNvPr>
              <p:cNvSpPr txBox="1"/>
              <p:nvPr/>
            </p:nvSpPr>
            <p:spPr>
              <a:xfrm>
                <a:off x="5887928" y="4191000"/>
                <a:ext cx="1620957"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Nanomaterial:</a:t>
                </a:r>
              </a:p>
            </p:txBody>
          </p:sp>
          <p:sp>
            <p:nvSpPr>
              <p:cNvPr id="50" name="TextBox 49">
                <a:extLst>
                  <a:ext uri="{FF2B5EF4-FFF2-40B4-BE49-F238E27FC236}">
                    <a16:creationId xmlns:a16="http://schemas.microsoft.com/office/drawing/2014/main" id="{BB5E040C-341A-46ED-AB26-D89148EEBD7F}"/>
                  </a:ext>
                </a:extLst>
              </p:cNvPr>
              <p:cNvSpPr txBox="1"/>
              <p:nvPr/>
            </p:nvSpPr>
            <p:spPr>
              <a:xfrm>
                <a:off x="7362217" y="6096000"/>
                <a:ext cx="1646605"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Carbon-based</a:t>
                </a:r>
              </a:p>
            </p:txBody>
          </p:sp>
        </p:grpSp>
      </p:grpSp>
      <p:sp>
        <p:nvSpPr>
          <p:cNvPr id="59" name="TextBox 58">
            <a:extLst>
              <a:ext uri="{FF2B5EF4-FFF2-40B4-BE49-F238E27FC236}">
                <a16:creationId xmlns:a16="http://schemas.microsoft.com/office/drawing/2014/main" id="{4F697D63-B1C9-4887-B329-E7F068E20C39}"/>
              </a:ext>
            </a:extLst>
          </p:cNvPr>
          <p:cNvSpPr txBox="1"/>
          <p:nvPr/>
        </p:nvSpPr>
        <p:spPr>
          <a:xfrm>
            <a:off x="71877" y="3553865"/>
            <a:ext cx="8710173" cy="1323407"/>
          </a:xfrm>
          <a:prstGeom prst="rect">
            <a:avLst/>
          </a:prstGeom>
          <a:noFill/>
        </p:spPr>
        <p:txBody>
          <a:bodyPr wrap="square" lIns="91407" tIns="45704" rIns="91407" bIns="45704" rtlCol="0">
            <a:spAutoFit/>
          </a:bodyPr>
          <a:lstStyle/>
          <a:p>
            <a:pPr defTabSz="820487"/>
            <a:r>
              <a:rPr lang="en-US" sz="2000" dirty="0">
                <a:solidFill>
                  <a:srgbClr val="006600"/>
                </a:solidFill>
                <a:latin typeface="Arial" panose="020B0604020202020204"/>
              </a:rPr>
              <a:t>Not so in nuclear matter! – unlike the more familiar molecular and atomic matter, the interactions and structures are inextricably mixed up in protons and other forms of nuclear matter, and </a:t>
            </a:r>
            <a:r>
              <a:rPr lang="en-US" sz="2000" kern="0" dirty="0">
                <a:solidFill>
                  <a:srgbClr val="000000"/>
                </a:solidFill>
                <a:latin typeface="Arial" panose="020B0604020202020204" pitchFamily="34" charset="0"/>
                <a:cs typeface="Arial" panose="020B0604020202020204" pitchFamily="34" charset="0"/>
              </a:rPr>
              <a:t>the </a:t>
            </a:r>
            <a:r>
              <a:rPr lang="en-US" sz="2000" kern="0" dirty="0">
                <a:solidFill>
                  <a:srgbClr val="FF0000"/>
                </a:solidFill>
                <a:latin typeface="Arial" panose="020B0604020202020204" pitchFamily="34" charset="0"/>
                <a:cs typeface="Arial" panose="020B0604020202020204" pitchFamily="34" charset="0"/>
              </a:rPr>
              <a:t>observed properties </a:t>
            </a:r>
            <a:r>
              <a:rPr lang="en-US" sz="2000" kern="0" dirty="0">
                <a:solidFill>
                  <a:srgbClr val="000000"/>
                </a:solidFill>
                <a:latin typeface="Arial" panose="020B0604020202020204" pitchFamily="34" charset="0"/>
                <a:cs typeface="Arial" panose="020B0604020202020204" pitchFamily="34" charset="0"/>
              </a:rPr>
              <a:t>of nucleons and nuclei, such as mass &amp; spin, </a:t>
            </a:r>
            <a:r>
              <a:rPr lang="en-US" sz="2000" kern="0" dirty="0">
                <a:solidFill>
                  <a:srgbClr val="FF0000"/>
                </a:solidFill>
                <a:latin typeface="Arial" panose="020B0604020202020204" pitchFamily="34" charset="0"/>
                <a:cs typeface="Arial" panose="020B0604020202020204" pitchFamily="34" charset="0"/>
              </a:rPr>
              <a:t>emerge</a:t>
            </a:r>
            <a:r>
              <a:rPr lang="en-US" sz="2000" kern="0" dirty="0">
                <a:solidFill>
                  <a:srgbClr val="000000"/>
                </a:solidFill>
                <a:latin typeface="Arial" panose="020B0604020202020204" pitchFamily="34" charset="0"/>
                <a:cs typeface="Arial" panose="020B0604020202020204" pitchFamily="34" charset="0"/>
              </a:rPr>
              <a:t> out of this complex system. </a:t>
            </a:r>
            <a:endParaRPr lang="en-US" sz="2000" dirty="0">
              <a:solidFill>
                <a:srgbClr val="006600"/>
              </a:solidFill>
              <a:latin typeface="Arial" panose="020B0604020202020204"/>
            </a:endParaRPr>
          </a:p>
        </p:txBody>
      </p:sp>
      <p:pic>
        <p:nvPicPr>
          <p:cNvPr id="60" name="Picture 59">
            <a:extLst>
              <a:ext uri="{FF2B5EF4-FFF2-40B4-BE49-F238E27FC236}">
                <a16:creationId xmlns:a16="http://schemas.microsoft.com/office/drawing/2014/main" id="{FC4C549A-15BC-4E79-9B47-07BB727E0B83}"/>
              </a:ext>
            </a:extLst>
          </p:cNvPr>
          <p:cNvPicPr>
            <a:picLocks noChangeAspect="1"/>
          </p:cNvPicPr>
          <p:nvPr/>
        </p:nvPicPr>
        <p:blipFill>
          <a:blip r:embed="rId5"/>
          <a:stretch>
            <a:fillRect/>
          </a:stretch>
        </p:blipFill>
        <p:spPr>
          <a:xfrm>
            <a:off x="1161647" y="4963077"/>
            <a:ext cx="3372476" cy="1489202"/>
          </a:xfrm>
          <a:prstGeom prst="rect">
            <a:avLst/>
          </a:prstGeom>
        </p:spPr>
      </p:pic>
      <p:sp>
        <p:nvSpPr>
          <p:cNvPr id="61" name="TextBox 60">
            <a:extLst>
              <a:ext uri="{FF2B5EF4-FFF2-40B4-BE49-F238E27FC236}">
                <a16:creationId xmlns:a16="http://schemas.microsoft.com/office/drawing/2014/main" id="{B3053A46-21B2-4A8E-9E15-DBC753D4E340}"/>
              </a:ext>
            </a:extLst>
          </p:cNvPr>
          <p:cNvSpPr txBox="1"/>
          <p:nvPr/>
        </p:nvSpPr>
        <p:spPr>
          <a:xfrm>
            <a:off x="4708525" y="5148353"/>
            <a:ext cx="4073525" cy="830997"/>
          </a:xfrm>
          <a:prstGeom prst="rect">
            <a:avLst/>
          </a:prstGeom>
          <a:noFill/>
        </p:spPr>
        <p:txBody>
          <a:bodyPr wrap="square" rtlCol="0">
            <a:spAutoFit/>
          </a:bodyPr>
          <a:lstStyle/>
          <a:p>
            <a:r>
              <a:rPr lang="en-US" sz="2400"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 Physical Systems is Key to New Understanding</a:t>
            </a:r>
          </a:p>
        </p:txBody>
      </p:sp>
    </p:spTree>
    <p:extLst>
      <p:ext uri="{BB962C8B-B14F-4D97-AF65-F5344CB8AC3E}">
        <p14:creationId xmlns:p14="http://schemas.microsoft.com/office/powerpoint/2010/main" val="225975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a:extLst>
              <a:ext uri="{FF2B5EF4-FFF2-40B4-BE49-F238E27FC236}">
                <a16:creationId xmlns:a16="http://schemas.microsoft.com/office/drawing/2014/main" id="{7047B308-C8AD-4CDF-B416-B465E32B66E0}"/>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latin typeface="Arial"/>
              </a:rPr>
              <a:t>Schedule – what do the CD milestones mean?</a:t>
            </a:r>
            <a:endPar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16" name="Slide Number Placeholder 1">
            <a:extLst>
              <a:ext uri="{FF2B5EF4-FFF2-40B4-BE49-F238E27FC236}">
                <a16:creationId xmlns:a16="http://schemas.microsoft.com/office/drawing/2014/main" id="{1EAF894A-94BF-4288-A127-8788CF3A7ED8}"/>
              </a:ext>
            </a:extLst>
          </p:cNvPr>
          <p:cNvSpPr>
            <a:spLocks noGrp="1"/>
          </p:cNvSpPr>
          <p:nvPr>
            <p:ph type="sldNum" sz="quarter" idx="12"/>
          </p:nvPr>
        </p:nvSpPr>
        <p:spPr>
          <a:xfrm>
            <a:off x="0" y="6592567"/>
            <a:ext cx="2057400" cy="260515"/>
          </a:xfrm>
        </p:spPr>
        <p:txBody>
          <a:bodyPr/>
          <a:lstStyle/>
          <a:p>
            <a:pPr algn="l"/>
            <a:fld id="{87034D8C-3CB4-402A-BC46-2AB14C0FE90A}" type="slidenum">
              <a:rPr lang="en-US" smtClean="0">
                <a:latin typeface="+mj-lt"/>
              </a:rPr>
              <a:pPr algn="l"/>
              <a:t>40</a:t>
            </a:fld>
            <a:endParaRPr lang="en-US">
              <a:latin typeface="+mj-lt"/>
            </a:endParaRPr>
          </a:p>
        </p:txBody>
      </p:sp>
      <p:sp>
        <p:nvSpPr>
          <p:cNvPr id="2" name="TextBox 1">
            <a:extLst>
              <a:ext uri="{FF2B5EF4-FFF2-40B4-BE49-F238E27FC236}">
                <a16:creationId xmlns:a16="http://schemas.microsoft.com/office/drawing/2014/main" id="{F91571B2-32B2-4DBB-BE65-1C64CBE59188}"/>
              </a:ext>
            </a:extLst>
          </p:cNvPr>
          <p:cNvSpPr txBox="1"/>
          <p:nvPr/>
        </p:nvSpPr>
        <p:spPr>
          <a:xfrm>
            <a:off x="226031" y="944643"/>
            <a:ext cx="8784405" cy="5386859"/>
          </a:xfrm>
          <a:prstGeom prst="rect">
            <a:avLst/>
          </a:prstGeom>
          <a:noFill/>
        </p:spPr>
        <p:txBody>
          <a:bodyPr wrap="square" rtlCol="0">
            <a:spAutoFit/>
          </a:bodyPr>
          <a:lstStyle/>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CD-0 – Approve mission need</a:t>
            </a:r>
            <a:r>
              <a:rPr lang="en-US" sz="1600" dirty="0">
                <a:effectLst/>
                <a:latin typeface="Arial" panose="020B0604020202020204" pitchFamily="34" charset="0"/>
                <a:ea typeface="Calibri" panose="020F0502020204030204" pitchFamily="34" charset="0"/>
                <a:cs typeface="Arial" panose="020B0604020202020204" pitchFamily="34" charset="0"/>
              </a:rPr>
              <a:t>: this documents that a scientific goal or a new capability, requiring material investment exists.</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CD-1 – Approve Alternative Selection and Cost Range</a:t>
            </a:r>
            <a:r>
              <a:rPr lang="en-US" sz="1600" dirty="0">
                <a:effectLst/>
                <a:latin typeface="Arial" panose="020B0604020202020204" pitchFamily="34" charset="0"/>
                <a:ea typeface="Calibri" panose="020F0502020204030204" pitchFamily="34" charset="0"/>
                <a:cs typeface="Arial" panose="020B0604020202020204" pitchFamily="34" charset="0"/>
              </a:rPr>
              <a:t>: serves as a determination that the selected alternative and approach is optimized to meet the mission need defined at CD-0. What is perhaps most relevant is that CD-1 allows for release of Project Engineering and Design (PED) funds, which means the next phases of design of accelerator and detector can begin.</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CD-2 – Approve Performance Baseline</a:t>
            </a:r>
            <a:r>
              <a:rPr lang="en-US"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 CD-2 is an approval of the preliminary design of the project and the baseline scope, cost, and schedule. What is most relevant is that CD-2 means there is now a definitive plan that the project will be measured against in cost, schedule and technical performance. </a:t>
            </a:r>
          </a:p>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effectLst/>
                <a:latin typeface="Arial" panose="020B0604020202020204" pitchFamily="34" charset="0"/>
                <a:ea typeface="Calibri" panose="020F0502020204030204" pitchFamily="34" charset="0"/>
                <a:cs typeface="Arial" panose="020B0604020202020204" pitchFamily="34" charset="0"/>
              </a:rPr>
              <a:t>: CD-3 is an approval of the project’s final design and authorizes release of funds for construction. What is most relevant is that projects can now proceed with construction related procurements and activities. </a:t>
            </a:r>
            <a:r>
              <a:rPr lang="en-US" sz="1600" dirty="0">
                <a:effectLst/>
                <a:highlight>
                  <a:srgbClr val="FFFF00"/>
                </a:highlight>
                <a:latin typeface="Arial" panose="020B0604020202020204" pitchFamily="34" charset="0"/>
                <a:ea typeface="Calibri" panose="020F0502020204030204" pitchFamily="34" charset="0"/>
                <a:cs typeface="Arial" panose="020B0604020202020204" pitchFamily="34" charset="0"/>
              </a:rPr>
              <a:t>CD-3 is sometimes split in CD-3A in a tailored approach </a:t>
            </a:r>
            <a:r>
              <a:rPr lang="en-US" sz="1600" dirty="0">
                <a:highlight>
                  <a:srgbClr val="FFFF00"/>
                </a:highlight>
                <a:latin typeface="Arial" panose="020B0604020202020204" pitchFamily="34" charset="0"/>
                <a:ea typeface="Calibri" panose="020F0502020204030204" pitchFamily="34" charset="0"/>
                <a:cs typeface="Arial" panose="020B0604020202020204" pitchFamily="34" charset="0"/>
              </a:rPr>
              <a:t>to approve start construction for long-lead procurements.</a:t>
            </a:r>
            <a:endParaRPr lang="en-US" sz="16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600" b="1" dirty="0">
                <a:effectLst/>
                <a:latin typeface="Arial" panose="020B0604020202020204" pitchFamily="34" charset="0"/>
                <a:ea typeface="Calibri" panose="020F0502020204030204" pitchFamily="34" charset="0"/>
                <a:cs typeface="Arial" panose="020B0604020202020204" pitchFamily="34" charset="0"/>
              </a:rPr>
              <a:t>CD-4 – Approve Start of Operations or Project Completion</a:t>
            </a:r>
            <a:r>
              <a:rPr lang="en-US" sz="1600" dirty="0">
                <a:effectLst/>
                <a:latin typeface="Arial" panose="020B0604020202020204" pitchFamily="34" charset="0"/>
                <a:ea typeface="Calibri" panose="020F0502020204030204" pitchFamily="34" charset="0"/>
                <a:cs typeface="Arial" panose="020B0604020202020204" pitchFamily="34" charset="0"/>
              </a:rPr>
              <a:t>: CD-4 provides recognition that the project’s objectives have been met. CD-4 is sometimes split in CD-4A that allows, after agreed-upon criteria for technical success have been met, for transition into operations, and CD-4B that provides the formal closeout of the project.</a:t>
            </a:r>
          </a:p>
        </p:txBody>
      </p:sp>
    </p:spTree>
    <p:extLst>
      <p:ext uri="{BB962C8B-B14F-4D97-AF65-F5344CB8AC3E}">
        <p14:creationId xmlns:p14="http://schemas.microsoft.com/office/powerpoint/2010/main" val="2479753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sz="2400" dirty="0">
                <a:latin typeface="+mj-lt"/>
              </a:rPr>
              <a:t>Benefits of Heterogeneous Hardware to Nuclear Physics</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41</a:t>
            </a:fld>
            <a:endParaRPr lang="en-US">
              <a:latin typeface="+mj-lt"/>
            </a:endParaRPr>
          </a:p>
        </p:txBody>
      </p:sp>
      <p:sp>
        <p:nvSpPr>
          <p:cNvPr id="3" name="TextBox 2">
            <a:extLst>
              <a:ext uri="{FF2B5EF4-FFF2-40B4-BE49-F238E27FC236}">
                <a16:creationId xmlns:a16="http://schemas.microsoft.com/office/drawing/2014/main" id="{F576B57B-FCA0-E282-72BA-116AB3FF6337}"/>
              </a:ext>
            </a:extLst>
          </p:cNvPr>
          <p:cNvSpPr txBox="1"/>
          <p:nvPr/>
        </p:nvSpPr>
        <p:spPr>
          <a:xfrm>
            <a:off x="279890" y="680310"/>
            <a:ext cx="4070345"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Slide courtesy David Lawrence (</a:t>
            </a:r>
            <a:r>
              <a:rPr lang="en-US" i="1" dirty="0" err="1">
                <a:latin typeface="Arial" panose="020B0604020202020204" pitchFamily="34" charset="0"/>
                <a:cs typeface="Arial" panose="020B0604020202020204" pitchFamily="34" charset="0"/>
              </a:rPr>
              <a:t>JLab</a:t>
            </a:r>
            <a:r>
              <a:rPr lang="en-US" i="1" dirty="0">
                <a:latin typeface="Arial" panose="020B0604020202020204" pitchFamily="34" charset="0"/>
                <a:cs typeface="Arial" panose="020B0604020202020204" pitchFamily="34" charset="0"/>
              </a:rPr>
              <a:t>)</a:t>
            </a:r>
          </a:p>
        </p:txBody>
      </p:sp>
      <p:sp>
        <p:nvSpPr>
          <p:cNvPr id="5" name="Google Shape;55;p13">
            <a:extLst>
              <a:ext uri="{FF2B5EF4-FFF2-40B4-BE49-F238E27FC236}">
                <a16:creationId xmlns:a16="http://schemas.microsoft.com/office/drawing/2014/main" id="{C2F2E535-E111-0256-3E42-56996D82D786}"/>
              </a:ext>
            </a:extLst>
          </p:cNvPr>
          <p:cNvSpPr txBox="1">
            <a:spLocks/>
          </p:cNvSpPr>
          <p:nvPr/>
        </p:nvSpPr>
        <p:spPr>
          <a:xfrm>
            <a:off x="311700" y="1152475"/>
            <a:ext cx="8425900" cy="5256492"/>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spcBef>
                <a:spcPts val="0"/>
              </a:spcBef>
              <a:spcAft>
                <a:spcPts val="600"/>
              </a:spcAft>
              <a:buClr>
                <a:schemeClr val="dk1"/>
              </a:buClr>
              <a:buSzPts val="1800"/>
              <a:buFont typeface="Arial" panose="020B0604020202020204" pitchFamily="34" charset="0"/>
              <a:buChar char="●"/>
            </a:pPr>
            <a:r>
              <a:rPr lang="en-US" dirty="0" err="1">
                <a:solidFill>
                  <a:schemeClr val="dk1"/>
                </a:solidFill>
              </a:rPr>
              <a:t>GFlop</a:t>
            </a:r>
            <a:r>
              <a:rPr lang="en-US" dirty="0">
                <a:solidFill>
                  <a:schemeClr val="dk1"/>
                </a:solidFill>
              </a:rPr>
              <a:t>/Watt is significantly lower for GPUs than CPUs</a:t>
            </a:r>
          </a:p>
          <a:p>
            <a:pPr marL="914400" lvl="1" indent="-317500">
              <a:spcBef>
                <a:spcPts val="0"/>
              </a:spcBef>
              <a:spcAft>
                <a:spcPts val="600"/>
              </a:spcAft>
              <a:buClr>
                <a:schemeClr val="dk1"/>
              </a:buClr>
              <a:buSzPts val="1400"/>
              <a:buFont typeface="PingFangSC-Regular" charset="-122"/>
              <a:buChar char="○"/>
            </a:pPr>
            <a:r>
              <a:rPr lang="en-US" i="1" dirty="0">
                <a:solidFill>
                  <a:schemeClr val="dk1"/>
                </a:solidFill>
              </a:rPr>
              <a:t>e.g.</a:t>
            </a:r>
            <a:r>
              <a:rPr lang="en-US" dirty="0">
                <a:solidFill>
                  <a:schemeClr val="dk1"/>
                </a:solidFill>
              </a:rPr>
              <a:t> </a:t>
            </a:r>
            <a:r>
              <a:rPr lang="en-US" sz="1200" i="1" u="sng" dirty="0">
                <a:solidFill>
                  <a:schemeClr val="hlink"/>
                </a:solidFill>
                <a:hlinkClick r:id="rId3"/>
              </a:rPr>
              <a:t>https://www.karlrupp.net/2013/06/cpu-gpu-and-mic-hardware-characteristics-over-time/</a:t>
            </a:r>
            <a:r>
              <a:rPr lang="en-US" sz="1200" i="1" dirty="0">
                <a:solidFill>
                  <a:srgbClr val="000000"/>
                </a:solidFill>
              </a:rPr>
              <a:t> </a:t>
            </a:r>
            <a:endParaRPr lang="en-US" dirty="0">
              <a:solidFill>
                <a:schemeClr val="dk1"/>
              </a:solidFill>
            </a:endParaRPr>
          </a:p>
          <a:p>
            <a:pPr marL="457200" indent="-342900">
              <a:spcBef>
                <a:spcPts val="0"/>
              </a:spcBef>
              <a:spcAft>
                <a:spcPts val="600"/>
              </a:spcAft>
              <a:buClr>
                <a:schemeClr val="dk1"/>
              </a:buClr>
              <a:buSzPts val="1800"/>
              <a:buFont typeface="Arial" panose="020B0604020202020204" pitchFamily="34" charset="0"/>
              <a:buChar char="●"/>
            </a:pPr>
            <a:r>
              <a:rPr lang="en-US" dirty="0">
                <a:solidFill>
                  <a:schemeClr val="dk1"/>
                </a:solidFill>
              </a:rPr>
              <a:t>Price per flop is lower for GPUs than CPUs</a:t>
            </a:r>
          </a:p>
          <a:p>
            <a:pPr marL="914400" lvl="1" indent="-317500">
              <a:spcBef>
                <a:spcPts val="0"/>
              </a:spcBef>
              <a:spcAft>
                <a:spcPts val="600"/>
              </a:spcAft>
              <a:buClr>
                <a:schemeClr val="dk1"/>
              </a:buClr>
              <a:buSzPts val="1400"/>
              <a:buFont typeface="PingFangSC-Regular" charset="-122"/>
              <a:buChar char="○"/>
            </a:pPr>
            <a:r>
              <a:rPr lang="en-US" i="1" dirty="0" err="1">
                <a:solidFill>
                  <a:schemeClr val="dk1"/>
                </a:solidFill>
              </a:rPr>
              <a:t>n.b.</a:t>
            </a:r>
            <a:r>
              <a:rPr lang="en-US" i="1" dirty="0">
                <a:solidFill>
                  <a:schemeClr val="dk1"/>
                </a:solidFill>
              </a:rPr>
              <a:t> can be hard though to keep GPU fully busy</a:t>
            </a:r>
          </a:p>
          <a:p>
            <a:pPr marL="457200" indent="-342900">
              <a:spcBef>
                <a:spcPts val="0"/>
              </a:spcBef>
              <a:spcAft>
                <a:spcPts val="600"/>
              </a:spcAft>
              <a:buClr>
                <a:schemeClr val="dk1"/>
              </a:buClr>
              <a:buSzPts val="1800"/>
              <a:buFont typeface="Arial" panose="020B0604020202020204" pitchFamily="34" charset="0"/>
              <a:buChar char="●"/>
            </a:pPr>
            <a:r>
              <a:rPr lang="en-US" dirty="0">
                <a:solidFill>
                  <a:schemeClr val="dk1"/>
                </a:solidFill>
              </a:rPr>
              <a:t>Large HPC/HTC systems have significant compute capability tied up in heterogeneous hardware </a:t>
            </a:r>
            <a:r>
              <a:rPr lang="en-US" sz="1400" i="1" dirty="0">
                <a:solidFill>
                  <a:schemeClr val="dk1"/>
                </a:solidFill>
              </a:rPr>
              <a:t>(including cloud services)</a:t>
            </a:r>
          </a:p>
          <a:p>
            <a:pPr marL="457200" indent="-342900">
              <a:spcBef>
                <a:spcPts val="0"/>
              </a:spcBef>
              <a:spcAft>
                <a:spcPts val="600"/>
              </a:spcAft>
              <a:buClr>
                <a:schemeClr val="dk1"/>
              </a:buClr>
              <a:buSzPts val="1800"/>
              <a:buFont typeface="Arial" panose="020B0604020202020204" pitchFamily="34" charset="0"/>
              <a:buChar char="●"/>
            </a:pPr>
            <a:r>
              <a:rPr lang="en-US" dirty="0">
                <a:solidFill>
                  <a:schemeClr val="dk1"/>
                </a:solidFill>
              </a:rPr>
              <a:t>Higher memory bandwidth </a:t>
            </a:r>
            <a:r>
              <a:rPr lang="en-US" sz="1400" i="1" dirty="0">
                <a:solidFill>
                  <a:schemeClr val="dk1"/>
                </a:solidFill>
              </a:rPr>
              <a:t>(good for streaming)</a:t>
            </a:r>
          </a:p>
          <a:p>
            <a:pPr marL="914400" lvl="1" indent="-317500">
              <a:spcBef>
                <a:spcPts val="0"/>
              </a:spcBef>
              <a:spcAft>
                <a:spcPts val="600"/>
              </a:spcAft>
              <a:buClr>
                <a:schemeClr val="dk1"/>
              </a:buClr>
              <a:buSzPts val="1400"/>
              <a:buFont typeface="PingFangSC-Regular" charset="-122"/>
              <a:buChar char="○"/>
            </a:pPr>
            <a:r>
              <a:rPr lang="en-US" dirty="0">
                <a:solidFill>
                  <a:schemeClr val="dk1"/>
                </a:solidFill>
              </a:rPr>
              <a:t>See </a:t>
            </a:r>
            <a:r>
              <a:rPr lang="en-US" dirty="0" err="1">
                <a:solidFill>
                  <a:schemeClr val="dk1"/>
                </a:solidFill>
              </a:rPr>
              <a:t>LHCb</a:t>
            </a:r>
            <a:r>
              <a:rPr lang="en-US" dirty="0">
                <a:solidFill>
                  <a:schemeClr val="dk1"/>
                </a:solidFill>
              </a:rPr>
              <a:t> Allen project: </a:t>
            </a:r>
            <a:r>
              <a:rPr lang="en-US" u="sng" dirty="0">
                <a:solidFill>
                  <a:schemeClr val="hlink"/>
                </a:solidFill>
                <a:hlinkClick r:id="rId4"/>
              </a:rPr>
              <a:t>https://arxiv.org/abs/1912.09161</a:t>
            </a:r>
            <a:r>
              <a:rPr lang="en-US" dirty="0">
                <a:solidFill>
                  <a:schemeClr val="dk1"/>
                </a:solidFill>
              </a:rPr>
              <a:t> </a:t>
            </a:r>
          </a:p>
          <a:p>
            <a:pPr marL="457200" indent="-342900">
              <a:spcBef>
                <a:spcPts val="0"/>
              </a:spcBef>
              <a:spcAft>
                <a:spcPts val="600"/>
              </a:spcAft>
              <a:buClr>
                <a:schemeClr val="dk1"/>
              </a:buClr>
              <a:buSzPts val="1800"/>
              <a:buFont typeface="Arial" panose="020B0604020202020204" pitchFamily="34" charset="0"/>
              <a:buChar char="●"/>
            </a:pPr>
            <a:r>
              <a:rPr lang="en-US" dirty="0">
                <a:solidFill>
                  <a:schemeClr val="dk1"/>
                </a:solidFill>
              </a:rPr>
              <a:t>Well-suited for AI/ML models</a:t>
            </a:r>
          </a:p>
          <a:p>
            <a:pPr marL="914400" lvl="1" indent="-317500">
              <a:spcBef>
                <a:spcPts val="0"/>
              </a:spcBef>
              <a:spcAft>
                <a:spcPts val="600"/>
              </a:spcAft>
              <a:buClr>
                <a:schemeClr val="dk1"/>
              </a:buClr>
              <a:buSzPts val="1400"/>
              <a:buFont typeface="PingFangSC-Regular" charset="-122"/>
              <a:buChar char="○"/>
            </a:pPr>
            <a:r>
              <a:rPr lang="en-US" i="1" dirty="0">
                <a:solidFill>
                  <a:schemeClr val="dk1"/>
                </a:solidFill>
              </a:rPr>
              <a:t>not all models are efficient on GPUs, but some (e.g. CNNs) are extremely efficient</a:t>
            </a:r>
          </a:p>
          <a:p>
            <a:pPr marL="914400" lvl="1" indent="-317500">
              <a:spcBef>
                <a:spcPts val="0"/>
              </a:spcBef>
              <a:spcAft>
                <a:spcPts val="600"/>
              </a:spcAft>
              <a:buClr>
                <a:schemeClr val="dk1"/>
              </a:buClr>
              <a:buSzPts val="1400"/>
              <a:buFont typeface="PingFangSC-Regular" charset="-122"/>
              <a:buChar char="○"/>
            </a:pPr>
            <a:r>
              <a:rPr lang="en-US" i="1" dirty="0">
                <a:solidFill>
                  <a:schemeClr val="dk1"/>
                </a:solidFill>
              </a:rPr>
              <a:t>tools like HLS4ML making FPGAs more accessible (</a:t>
            </a:r>
            <a:r>
              <a:rPr lang="en-US" i="1" u="sng" dirty="0">
                <a:solidFill>
                  <a:schemeClr val="hlink"/>
                </a:solidFill>
                <a:hlinkClick r:id="rId5"/>
              </a:rPr>
              <a:t>https://fastmachinelearning.org/hls4ml/</a:t>
            </a:r>
            <a:r>
              <a:rPr lang="en-US" i="1" dirty="0">
                <a:solidFill>
                  <a:schemeClr val="dk1"/>
                </a:solidFill>
              </a:rPr>
              <a:t>)</a:t>
            </a:r>
          </a:p>
          <a:p>
            <a:pPr marL="457200" indent="-342900">
              <a:spcBef>
                <a:spcPts val="0"/>
              </a:spcBef>
              <a:spcAft>
                <a:spcPts val="600"/>
              </a:spcAft>
              <a:buClr>
                <a:schemeClr val="dk1"/>
              </a:buClr>
              <a:buSzPts val="1800"/>
              <a:buFont typeface="Arial" panose="020B0604020202020204" pitchFamily="34" charset="0"/>
              <a:buChar char="●"/>
            </a:pPr>
            <a:r>
              <a:rPr lang="en-US" dirty="0">
                <a:solidFill>
                  <a:schemeClr val="dk1"/>
                </a:solidFill>
              </a:rPr>
              <a:t>Faster simulation via GANs</a:t>
            </a:r>
          </a:p>
        </p:txBody>
      </p:sp>
    </p:spTree>
    <p:extLst>
      <p:ext uri="{BB962C8B-B14F-4D97-AF65-F5344CB8AC3E}">
        <p14:creationId xmlns:p14="http://schemas.microsoft.com/office/powerpoint/2010/main" val="919289919"/>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Nuclear </a:t>
            </a:r>
            <a:r>
              <a:rPr lang="en-US" dirty="0" err="1">
                <a:latin typeface="Arial" panose="020B0604020202020204" pitchFamily="34" charset="0"/>
                <a:cs typeface="Arial" panose="020B0604020202020204" pitchFamily="34" charset="0"/>
              </a:rPr>
              <a:t>Femtography</a:t>
            </a:r>
            <a:r>
              <a:rPr lang="en-US" dirty="0">
                <a:latin typeface="Arial" panose="020B0604020202020204" pitchFamily="34" charset="0"/>
                <a:cs typeface="Arial" panose="020B0604020202020204" pitchFamily="34" charset="0"/>
              </a:rPr>
              <a:t> - Imaging</a:t>
            </a:r>
            <a:endParaRPr lang="en-US" dirty="0"/>
          </a:p>
        </p:txBody>
      </p:sp>
      <p:sp>
        <p:nvSpPr>
          <p:cNvPr id="6" name="Content Placeholder 2">
            <a:extLst>
              <a:ext uri="{FF2B5EF4-FFF2-40B4-BE49-F238E27FC236}">
                <a16:creationId xmlns:a16="http://schemas.microsoft.com/office/drawing/2014/main" id="{5930D570-CD3C-43AA-BE6C-650B2C34C1BA}"/>
              </a:ext>
            </a:extLst>
          </p:cNvPr>
          <p:cNvSpPr txBox="1">
            <a:spLocks/>
          </p:cNvSpPr>
          <p:nvPr/>
        </p:nvSpPr>
        <p:spPr>
          <a:xfrm>
            <a:off x="411892" y="586952"/>
            <a:ext cx="8360633" cy="53816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pPr>
            <a:r>
              <a:rPr lang="en-US" dirty="0">
                <a:latin typeface="+mj-lt"/>
              </a:rPr>
              <a:t>In other sciences, imaging the physical systems under study</a:t>
            </a:r>
          </a:p>
          <a:p>
            <a:pPr algn="l">
              <a:spcBef>
                <a:spcPts val="300"/>
              </a:spcBef>
            </a:pPr>
            <a:r>
              <a:rPr lang="en-US" dirty="0">
                <a:latin typeface="+mj-lt"/>
              </a:rPr>
              <a:t>has been key</a:t>
            </a:r>
          </a:p>
          <a:p>
            <a:pPr algn="l">
              <a:spcBef>
                <a:spcPts val="300"/>
              </a:spcBef>
            </a:pPr>
            <a:r>
              <a:rPr lang="en-US" dirty="0">
                <a:latin typeface="+mj-lt"/>
              </a:rPr>
              <a:t>to gaining new </a:t>
            </a:r>
          </a:p>
          <a:p>
            <a:pPr algn="l">
              <a:spcBef>
                <a:spcPts val="300"/>
              </a:spcBef>
            </a:pPr>
            <a:r>
              <a:rPr lang="en-US" dirty="0">
                <a:latin typeface="+mj-lt"/>
              </a:rPr>
              <a:t>understanding.  </a:t>
            </a:r>
          </a:p>
        </p:txBody>
      </p:sp>
      <p:pic>
        <p:nvPicPr>
          <p:cNvPr id="7" name="Picture 6">
            <a:extLst>
              <a:ext uri="{FF2B5EF4-FFF2-40B4-BE49-F238E27FC236}">
                <a16:creationId xmlns:a16="http://schemas.microsoft.com/office/drawing/2014/main" id="{C86CB9C6-62A7-474F-8C7E-B44770A8A3E7}"/>
              </a:ext>
            </a:extLst>
          </p:cNvPr>
          <p:cNvPicPr>
            <a:picLocks noChangeAspect="1"/>
          </p:cNvPicPr>
          <p:nvPr/>
        </p:nvPicPr>
        <p:blipFill>
          <a:blip r:embed="rId2"/>
          <a:stretch>
            <a:fillRect/>
          </a:stretch>
        </p:blipFill>
        <p:spPr>
          <a:xfrm>
            <a:off x="3264259" y="1008122"/>
            <a:ext cx="5544631" cy="4605021"/>
          </a:xfrm>
          <a:prstGeom prst="rect">
            <a:avLst/>
          </a:prstGeom>
        </p:spPr>
      </p:pic>
      <p:sp>
        <p:nvSpPr>
          <p:cNvPr id="8" name="Rectangle 7">
            <a:extLst>
              <a:ext uri="{FF2B5EF4-FFF2-40B4-BE49-F238E27FC236}">
                <a16:creationId xmlns:a16="http://schemas.microsoft.com/office/drawing/2014/main" id="{88A3B5ED-3457-47D2-B9CE-B69B09FDC4F4}"/>
              </a:ext>
            </a:extLst>
          </p:cNvPr>
          <p:cNvSpPr/>
          <p:nvPr/>
        </p:nvSpPr>
        <p:spPr>
          <a:xfrm>
            <a:off x="3712911" y="2066878"/>
            <a:ext cx="1411794" cy="56420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 name="Picture 8">
            <a:extLst>
              <a:ext uri="{FF2B5EF4-FFF2-40B4-BE49-F238E27FC236}">
                <a16:creationId xmlns:a16="http://schemas.microsoft.com/office/drawing/2014/main" id="{8DA80035-A8EB-4AA9-93AF-17DC70A17A20}"/>
              </a:ext>
            </a:extLst>
          </p:cNvPr>
          <p:cNvPicPr>
            <a:picLocks noChangeAspect="1"/>
          </p:cNvPicPr>
          <p:nvPr/>
        </p:nvPicPr>
        <p:blipFill rotWithShape="1">
          <a:blip r:embed="rId3"/>
          <a:srcRect l="67890" t="4405" r="17945" b="61781"/>
          <a:stretch/>
        </p:blipFill>
        <p:spPr>
          <a:xfrm>
            <a:off x="6408828" y="1988359"/>
            <a:ext cx="409024" cy="424460"/>
          </a:xfrm>
          <a:prstGeom prst="rect">
            <a:avLst/>
          </a:prstGeom>
        </p:spPr>
      </p:pic>
      <p:pic>
        <p:nvPicPr>
          <p:cNvPr id="10" name="Picture 9">
            <a:extLst>
              <a:ext uri="{FF2B5EF4-FFF2-40B4-BE49-F238E27FC236}">
                <a16:creationId xmlns:a16="http://schemas.microsoft.com/office/drawing/2014/main" id="{2A89D741-F81E-48FC-BB3F-414C93B986ED}"/>
              </a:ext>
            </a:extLst>
          </p:cNvPr>
          <p:cNvPicPr>
            <a:picLocks noChangeAspect="1"/>
          </p:cNvPicPr>
          <p:nvPr/>
        </p:nvPicPr>
        <p:blipFill rotWithShape="1">
          <a:blip r:embed="rId3"/>
          <a:srcRect r="39992" b="56360"/>
          <a:stretch/>
        </p:blipFill>
        <p:spPr>
          <a:xfrm>
            <a:off x="4263015" y="1344825"/>
            <a:ext cx="1794886" cy="567466"/>
          </a:xfrm>
          <a:prstGeom prst="rect">
            <a:avLst/>
          </a:prstGeom>
        </p:spPr>
      </p:pic>
      <p:cxnSp>
        <p:nvCxnSpPr>
          <p:cNvPr id="11" name="Straight Arrow Connector 10">
            <a:extLst>
              <a:ext uri="{FF2B5EF4-FFF2-40B4-BE49-F238E27FC236}">
                <a16:creationId xmlns:a16="http://schemas.microsoft.com/office/drawing/2014/main" id="{9825DE2E-73BF-4782-B739-D35EE68BD78B}"/>
              </a:ext>
            </a:extLst>
          </p:cNvPr>
          <p:cNvCxnSpPr>
            <a:cxnSpLocks/>
          </p:cNvCxnSpPr>
          <p:nvPr/>
        </p:nvCxnSpPr>
        <p:spPr>
          <a:xfrm flipH="1" flipV="1">
            <a:off x="6938899" y="2472203"/>
            <a:ext cx="330740" cy="882896"/>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818546-DA77-45F3-8A15-D6B885AC83DA}"/>
              </a:ext>
            </a:extLst>
          </p:cNvPr>
          <p:cNvPicPr>
            <a:picLocks noChangeAspect="1"/>
          </p:cNvPicPr>
          <p:nvPr/>
        </p:nvPicPr>
        <p:blipFill>
          <a:blip r:embed="rId4"/>
          <a:stretch>
            <a:fillRect/>
          </a:stretch>
        </p:blipFill>
        <p:spPr>
          <a:xfrm>
            <a:off x="489175" y="2374497"/>
            <a:ext cx="4195031" cy="1852422"/>
          </a:xfrm>
          <a:prstGeom prst="rect">
            <a:avLst/>
          </a:prstGeom>
        </p:spPr>
      </p:pic>
      <p:sp>
        <p:nvSpPr>
          <p:cNvPr id="13" name="TextBox 12">
            <a:extLst>
              <a:ext uri="{FF2B5EF4-FFF2-40B4-BE49-F238E27FC236}">
                <a16:creationId xmlns:a16="http://schemas.microsoft.com/office/drawing/2014/main" id="{BC2BA14C-78D1-44A1-9FBB-F47535FEE6CD}"/>
              </a:ext>
            </a:extLst>
          </p:cNvPr>
          <p:cNvSpPr txBox="1"/>
          <p:nvPr/>
        </p:nvSpPr>
        <p:spPr>
          <a:xfrm>
            <a:off x="335110" y="4833994"/>
            <a:ext cx="3890296" cy="1569660"/>
          </a:xfrm>
          <a:prstGeom prst="rect">
            <a:avLst/>
          </a:prstGeom>
          <a:noFill/>
        </p:spPr>
        <p:txBody>
          <a:bodyPr wrap="none" rtlCol="0">
            <a:spAutoFit/>
          </a:bodyPr>
          <a:lstStyle/>
          <a:p>
            <a:r>
              <a:rPr lang="en-US" sz="2400" dirty="0">
                <a:latin typeface="+mj-lt"/>
              </a:rPr>
              <a:t>Structure mapped</a:t>
            </a:r>
          </a:p>
          <a:p>
            <a:r>
              <a:rPr lang="en-US" sz="2400" dirty="0">
                <a:latin typeface="+mj-lt"/>
              </a:rPr>
              <a:t>in terms of</a:t>
            </a:r>
          </a:p>
          <a:p>
            <a:r>
              <a:rPr lang="en-US" sz="2400" b="1" dirty="0" err="1">
                <a:latin typeface="+mj-lt"/>
              </a:rPr>
              <a:t>b</a:t>
            </a:r>
            <a:r>
              <a:rPr lang="en-US" sz="2400" baseline="-25000" dirty="0" err="1">
                <a:latin typeface="+mj-lt"/>
              </a:rPr>
              <a:t>T</a:t>
            </a:r>
            <a:r>
              <a:rPr lang="en-US" sz="2400" dirty="0">
                <a:latin typeface="+mj-lt"/>
              </a:rPr>
              <a:t> = transverse position</a:t>
            </a:r>
          </a:p>
          <a:p>
            <a:r>
              <a:rPr lang="en-US" sz="2400" b="1" dirty="0" err="1">
                <a:latin typeface="+mj-lt"/>
              </a:rPr>
              <a:t>k</a:t>
            </a:r>
            <a:r>
              <a:rPr lang="en-US" sz="2400" baseline="-25000" dirty="0" err="1">
                <a:latin typeface="+mj-lt"/>
              </a:rPr>
              <a:t>T</a:t>
            </a:r>
            <a:r>
              <a:rPr lang="en-US" sz="2400" dirty="0">
                <a:latin typeface="+mj-lt"/>
              </a:rPr>
              <a:t> = transverse momentum</a:t>
            </a:r>
          </a:p>
        </p:txBody>
      </p:sp>
      <p:sp>
        <p:nvSpPr>
          <p:cNvPr id="3" name="TextBox 2">
            <a:extLst>
              <a:ext uri="{FF2B5EF4-FFF2-40B4-BE49-F238E27FC236}">
                <a16:creationId xmlns:a16="http://schemas.microsoft.com/office/drawing/2014/main" id="{E2E37AFF-E4F2-47CF-9BB9-C01AA74911D9}"/>
              </a:ext>
            </a:extLst>
          </p:cNvPr>
          <p:cNvSpPr txBox="1"/>
          <p:nvPr/>
        </p:nvSpPr>
        <p:spPr>
          <a:xfrm>
            <a:off x="4882230" y="5613143"/>
            <a:ext cx="3890295" cy="830997"/>
          </a:xfrm>
          <a:prstGeom prst="rect">
            <a:avLst/>
          </a:prstGeom>
          <a:solidFill>
            <a:srgbClr val="FFFF00"/>
          </a:solidFill>
        </p:spPr>
        <p:txBody>
          <a:bodyPr wrap="square" rtlCol="0">
            <a:spAutoFit/>
          </a:bodyPr>
          <a:lstStyle/>
          <a:p>
            <a:pPr algn="l"/>
            <a:r>
              <a:rPr lang="en-US" sz="2400" dirty="0">
                <a:solidFill>
                  <a:srgbClr val="FF0000"/>
                </a:solidFill>
                <a:latin typeface="+mj-lt"/>
              </a:rPr>
              <a:t>Also information on orbital angular momentum: </a:t>
            </a:r>
            <a:r>
              <a:rPr lang="en-US" sz="2400" b="1" dirty="0">
                <a:solidFill>
                  <a:srgbClr val="FF0000"/>
                </a:solidFill>
                <a:latin typeface="+mj-lt"/>
              </a:rPr>
              <a:t>r</a:t>
            </a:r>
            <a:r>
              <a:rPr lang="en-US" sz="2400" dirty="0">
                <a:solidFill>
                  <a:srgbClr val="FF0000"/>
                </a:solidFill>
                <a:latin typeface="+mj-lt"/>
              </a:rPr>
              <a:t> x </a:t>
            </a:r>
            <a:r>
              <a:rPr lang="en-US" sz="2400" b="1" dirty="0">
                <a:solidFill>
                  <a:srgbClr val="FF0000"/>
                </a:solidFill>
                <a:latin typeface="+mj-lt"/>
              </a:rPr>
              <a:t>p</a:t>
            </a:r>
          </a:p>
        </p:txBody>
      </p:sp>
    </p:spTree>
    <p:extLst>
      <p:ext uri="{BB962C8B-B14F-4D97-AF65-F5344CB8AC3E}">
        <p14:creationId xmlns:p14="http://schemas.microsoft.com/office/powerpoint/2010/main" val="158783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Exploring the 3D Nucleon Structure</a:t>
            </a:r>
          </a:p>
        </p:txBody>
      </p:sp>
      <p:sp>
        <p:nvSpPr>
          <p:cNvPr id="3" name="Rectangle 2">
            <a:extLst>
              <a:ext uri="{FF2B5EF4-FFF2-40B4-BE49-F238E27FC236}">
                <a16:creationId xmlns:a16="http://schemas.microsoft.com/office/drawing/2014/main" id="{0EEE1CB8-0989-4DE0-A3AE-E2AA42CFDF6E}"/>
              </a:ext>
            </a:extLst>
          </p:cNvPr>
          <p:cNvSpPr/>
          <p:nvPr/>
        </p:nvSpPr>
        <p:spPr>
          <a:xfrm>
            <a:off x="371790" y="3738880"/>
            <a:ext cx="7985569" cy="95375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D7AB9F-A270-438F-BB05-E6A0943A8E61}"/>
              </a:ext>
            </a:extLst>
          </p:cNvPr>
          <p:cNvSpPr/>
          <p:nvPr/>
        </p:nvSpPr>
        <p:spPr>
          <a:xfrm>
            <a:off x="371790" y="4963886"/>
            <a:ext cx="7985569" cy="12561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1234A3-1EFC-49FF-B8A3-EC571458971F}"/>
              </a:ext>
            </a:extLst>
          </p:cNvPr>
          <p:cNvSpPr txBox="1"/>
          <p:nvPr/>
        </p:nvSpPr>
        <p:spPr>
          <a:xfrm>
            <a:off x="371790" y="957051"/>
            <a:ext cx="8058778"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decades of study of the partonic structure of the nucleon we finally have the experimental and theoretical tools to systematically move beyond a 1D momentum fraction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Bj</a:t>
            </a:r>
            <a:r>
              <a:rPr lang="en-US" dirty="0">
                <a:latin typeface="Arial" panose="020B0604020202020204" pitchFamily="34" charset="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Deep Exclusive Scattering (DES) </a:t>
            </a:r>
            <a:r>
              <a:rPr lang="en-US" dirty="0">
                <a:latin typeface="Arial" panose="020B0604020202020204" pitchFamily="34" charset="0"/>
                <a:cs typeface="Arial" panose="020B0604020202020204" pitchFamily="34" charset="0"/>
              </a:rPr>
              <a:t>cross sections give sensitivity to electron-quark scattering off quarks with </a:t>
            </a:r>
            <a:r>
              <a:rPr lang="en-US" dirty="0">
                <a:solidFill>
                  <a:srgbClr val="000000"/>
                </a:solidFill>
                <a:latin typeface="Arial"/>
                <a:cs typeface="Arial"/>
              </a:rPr>
              <a:t>longitudinal momentum fraction (</a:t>
            </a:r>
            <a:r>
              <a:rPr lang="en-US" dirty="0" err="1">
                <a:solidFill>
                  <a:srgbClr val="000000"/>
                </a:solidFill>
                <a:latin typeface="Arial"/>
                <a:cs typeface="Arial"/>
              </a:rPr>
              <a:t>Bjorken</a:t>
            </a:r>
            <a:r>
              <a:rPr lang="en-US" dirty="0">
                <a:solidFill>
                  <a:srgbClr val="000000"/>
                </a:solidFill>
                <a:latin typeface="Arial"/>
                <a:cs typeface="Arial"/>
              </a:rPr>
              <a:t>) x at a transverse location </a:t>
            </a:r>
            <a:r>
              <a:rPr lang="en-US" b="1" dirty="0" err="1">
                <a:solidFill>
                  <a:srgbClr val="000000"/>
                </a:solidFill>
                <a:latin typeface="Arial"/>
                <a:cs typeface="Arial"/>
              </a:rPr>
              <a:t>b</a:t>
            </a:r>
            <a:r>
              <a:rPr lang="en-US" b="1" baseline="-25000" dirty="0" err="1">
                <a:solidFill>
                  <a:srgbClr val="000000"/>
                </a:solidFill>
                <a:latin typeface="Arial"/>
                <a:cs typeface="Arial"/>
              </a:rPr>
              <a:t>T</a:t>
            </a:r>
            <a:r>
              <a:rPr lang="en-US" dirty="0" err="1">
                <a:solidFill>
                  <a:srgbClr val="000000"/>
                </a:solidFill>
                <a:latin typeface="Arial"/>
                <a:cs typeface="Arial"/>
              </a:rPr>
              <a:t>.</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Semi-Inclusive Deep Inelastic Scattering (SIDIS)</a:t>
            </a:r>
            <a:r>
              <a:rPr lang="en-US" dirty="0">
                <a:latin typeface="Arial" panose="020B0604020202020204" pitchFamily="34" charset="0"/>
                <a:cs typeface="Arial" panose="020B0604020202020204" pitchFamily="34" charset="0"/>
              </a:rPr>
              <a:t> cross sections depend on transverse momentum of hadron, P</a:t>
            </a:r>
            <a:r>
              <a:rPr lang="en-US" baseline="-25000" dirty="0">
                <a:latin typeface="Arial" panose="020B0604020202020204" pitchFamily="34" charset="0"/>
                <a:cs typeface="Arial" panose="020B0604020202020204" pitchFamily="34" charset="0"/>
              </a:rPr>
              <a:t>h⊥</a:t>
            </a:r>
            <a:r>
              <a:rPr lang="en-US" dirty="0">
                <a:latin typeface="Arial" panose="020B0604020202020204" pitchFamily="34" charset="0"/>
                <a:cs typeface="Arial" panose="020B0604020202020204" pitchFamily="34" charset="0"/>
              </a:rPr>
              <a:t>, but this arises from both intrinsic transverse momentum (</a:t>
            </a:r>
            <a:r>
              <a:rPr lang="en-US" b="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of a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and transverse momentum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created during the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hadron] </a:t>
            </a:r>
            <a:r>
              <a:rPr lang="en-US" dirty="0">
                <a:latin typeface="Arial" panose="020B0604020202020204" pitchFamily="34" charset="0"/>
                <a:cs typeface="Arial" panose="020B0604020202020204" pitchFamily="34" charset="0"/>
              </a:rPr>
              <a:t>fragmentation process.</a:t>
            </a:r>
          </a:p>
        </p:txBody>
      </p:sp>
      <p:sp>
        <p:nvSpPr>
          <p:cNvPr id="12" name="TextBox 11">
            <a:extLst>
              <a:ext uri="{FF2B5EF4-FFF2-40B4-BE49-F238E27FC236}">
                <a16:creationId xmlns:a16="http://schemas.microsoft.com/office/drawing/2014/main" id="{81B2830C-3BC3-4BF3-BE61-3EDEC60B1465}"/>
              </a:ext>
            </a:extLst>
          </p:cNvPr>
          <p:cNvSpPr txBox="1"/>
          <p:nvPr/>
        </p:nvSpPr>
        <p:spPr>
          <a:xfrm rot="5400000">
            <a:off x="7332832" y="4713712"/>
            <a:ext cx="2821606"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Nuclear </a:t>
            </a:r>
            <a:r>
              <a:rPr lang="en-US" sz="2000" b="1" dirty="0" err="1">
                <a:solidFill>
                  <a:srgbClr val="0000FF"/>
                </a:solidFill>
                <a:latin typeface="Arial" panose="020B0604020202020204" pitchFamily="34" charset="0"/>
                <a:cs typeface="Arial" panose="020B0604020202020204" pitchFamily="34" charset="0"/>
              </a:rPr>
              <a:t>Femtography</a:t>
            </a:r>
            <a:endParaRPr lang="en-US" sz="2000" b="1"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E8FFF8-2B2A-52F3-EFD9-8883EEFC899F}"/>
              </a:ext>
            </a:extLst>
          </p:cNvPr>
          <p:cNvSpPr txBox="1"/>
          <p:nvPr/>
        </p:nvSpPr>
        <p:spPr>
          <a:xfrm rot="5400000">
            <a:off x="8322683" y="1234462"/>
            <a:ext cx="841897"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PDFs</a:t>
            </a:r>
          </a:p>
        </p:txBody>
      </p:sp>
      <p:cxnSp>
        <p:nvCxnSpPr>
          <p:cNvPr id="7" name="Straight Arrow Connector 6">
            <a:extLst>
              <a:ext uri="{FF2B5EF4-FFF2-40B4-BE49-F238E27FC236}">
                <a16:creationId xmlns:a16="http://schemas.microsoft.com/office/drawing/2014/main" id="{CA7A012E-9837-2EC6-E6DF-9C30730B6C1C}"/>
              </a:ext>
            </a:extLst>
          </p:cNvPr>
          <p:cNvCxnSpPr>
            <a:stCxn id="9" idx="3"/>
            <a:endCxn id="12" idx="1"/>
          </p:cNvCxnSpPr>
          <p:nvPr/>
        </p:nvCxnSpPr>
        <p:spPr>
          <a:xfrm>
            <a:off x="8743632" y="1855466"/>
            <a:ext cx="3" cy="164749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44</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fontScale="90000"/>
          </a:bodyPr>
          <a:lstStyle/>
          <a:p>
            <a:r>
              <a:rPr lang="en-US" dirty="0">
                <a:latin typeface="Arial" pitchFamily="34" charset="0"/>
              </a:rPr>
              <a:t>Imaging Physical Systems is Key to New Understanding</a:t>
            </a:r>
            <a:endParaRPr lang="en-US" dirty="0"/>
          </a:p>
        </p:txBody>
      </p:sp>
      <p:graphicFrame>
        <p:nvGraphicFramePr>
          <p:cNvPr id="31" name="Table 30">
            <a:extLst>
              <a:ext uri="{FF2B5EF4-FFF2-40B4-BE49-F238E27FC236}">
                <a16:creationId xmlns:a16="http://schemas.microsoft.com/office/drawing/2014/main" id="{FD0BC217-BC83-4D06-B490-0215F2ADD57D}"/>
              </a:ext>
            </a:extLst>
          </p:cNvPr>
          <p:cNvGraphicFramePr>
            <a:graphicFrameLocks noGrp="1"/>
          </p:cNvGraphicFramePr>
          <p:nvPr/>
        </p:nvGraphicFramePr>
        <p:xfrm>
          <a:off x="114531" y="839556"/>
          <a:ext cx="8875559" cy="5554045"/>
        </p:xfrm>
        <a:graphic>
          <a:graphicData uri="http://schemas.openxmlformats.org/drawingml/2006/table">
            <a:tbl>
              <a:tblPr firstRow="1" bandRow="1">
                <a:tableStyleId>{5C22544A-7EE6-4342-B048-85BDC9FD1C3A}</a:tableStyleId>
              </a:tblPr>
              <a:tblGrid>
                <a:gridCol w="1513940">
                  <a:extLst>
                    <a:ext uri="{9D8B030D-6E8A-4147-A177-3AD203B41FA5}">
                      <a16:colId xmlns:a16="http://schemas.microsoft.com/office/drawing/2014/main" val="20000"/>
                    </a:ext>
                  </a:extLst>
                </a:gridCol>
                <a:gridCol w="1840076">
                  <a:extLst>
                    <a:ext uri="{9D8B030D-6E8A-4147-A177-3AD203B41FA5}">
                      <a16:colId xmlns:a16="http://schemas.microsoft.com/office/drawing/2014/main" val="20001"/>
                    </a:ext>
                  </a:extLst>
                </a:gridCol>
                <a:gridCol w="1861444">
                  <a:extLst>
                    <a:ext uri="{9D8B030D-6E8A-4147-A177-3AD203B41FA5}">
                      <a16:colId xmlns:a16="http://schemas.microsoft.com/office/drawing/2014/main" val="20002"/>
                    </a:ext>
                  </a:extLst>
                </a:gridCol>
                <a:gridCol w="1884987">
                  <a:extLst>
                    <a:ext uri="{9D8B030D-6E8A-4147-A177-3AD203B41FA5}">
                      <a16:colId xmlns:a16="http://schemas.microsoft.com/office/drawing/2014/main" val="20003"/>
                    </a:ext>
                  </a:extLst>
                </a:gridCol>
                <a:gridCol w="1775112">
                  <a:extLst>
                    <a:ext uri="{9D8B030D-6E8A-4147-A177-3AD203B41FA5}">
                      <a16:colId xmlns:a16="http://schemas.microsoft.com/office/drawing/2014/main" val="20004"/>
                    </a:ext>
                  </a:extLst>
                </a:gridCol>
              </a:tblGrid>
              <a:tr h="566789">
                <a:tc>
                  <a:txBody>
                    <a:bodyPr/>
                    <a:lstStyle/>
                    <a:p>
                      <a:r>
                        <a:rPr lang="en-US" sz="1500" dirty="0">
                          <a:solidFill>
                            <a:schemeClr val="bg1"/>
                          </a:solidFill>
                          <a:latin typeface="Arial" panose="020B0604020202020204" pitchFamily="34" charset="0"/>
                          <a:cs typeface="Arial" panose="020B0604020202020204" pitchFamily="34" charset="0"/>
                        </a:rPr>
                        <a:t>Dynamical</a:t>
                      </a:r>
                      <a:r>
                        <a:rPr lang="en-US" sz="1500" baseline="0" dirty="0">
                          <a:solidFill>
                            <a:schemeClr val="bg1"/>
                          </a:solidFill>
                          <a:latin typeface="Arial" panose="020B0604020202020204" pitchFamily="34" charset="0"/>
                          <a:cs typeface="Arial" panose="020B0604020202020204" pitchFamily="34" charset="0"/>
                        </a:rPr>
                        <a:t> System</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Fundamental</a:t>
                      </a:r>
                    </a:p>
                    <a:p>
                      <a:r>
                        <a:rPr lang="en-US" sz="1500" dirty="0" err="1">
                          <a:solidFill>
                            <a:schemeClr val="bg1"/>
                          </a:solidFill>
                          <a:latin typeface="Arial" panose="020B0604020202020204" pitchFamily="34" charset="0"/>
                          <a:cs typeface="Arial" panose="020B0604020202020204" pitchFamily="34" charset="0"/>
                        </a:rPr>
                        <a:t>Known</a:t>
                      </a:r>
                      <a:r>
                        <a:rPr lang="en-US" sz="1500" baseline="0" dirty="0" err="1">
                          <a:solidFill>
                            <a:schemeClr val="bg1"/>
                          </a:solidFill>
                          <a:latin typeface="Arial" panose="020B0604020202020204" pitchFamily="34" charset="0"/>
                          <a:cs typeface="Arial" panose="020B0604020202020204" pitchFamily="34" charset="0"/>
                        </a:rPr>
                        <a:t>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Breakthrough Structure</a:t>
                      </a:r>
                      <a:r>
                        <a:rPr lang="en-US" sz="1500" baseline="0" dirty="0">
                          <a:solidFill>
                            <a:schemeClr val="bg1"/>
                          </a:solidFill>
                          <a:latin typeface="Arial" panose="020B0604020202020204" pitchFamily="34" charset="0"/>
                          <a:cs typeface="Arial" panose="020B0604020202020204" pitchFamily="34" charset="0"/>
                        </a:rPr>
                        <a:t> Probes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bg1"/>
                          </a:solidFill>
                          <a:latin typeface="Arial" panose="020B0604020202020204" pitchFamily="34" charset="0"/>
                          <a:cs typeface="Arial" panose="020B0604020202020204" pitchFamily="34" charset="0"/>
                        </a:rPr>
                        <a:t>New</a:t>
                      </a:r>
                      <a:r>
                        <a:rPr lang="en-US" sz="1500" baseline="0" dirty="0">
                          <a:solidFill>
                            <a:schemeClr val="bg1"/>
                          </a:solidFill>
                          <a:latin typeface="Arial" panose="020B0604020202020204" pitchFamily="34" charset="0"/>
                          <a:cs typeface="Arial" panose="020B0604020202020204" pitchFamily="34" charset="0"/>
                        </a:rPr>
                        <a:t> Sciences,</a:t>
                      </a:r>
                    </a:p>
                    <a:p>
                      <a:r>
                        <a:rPr lang="en-US" sz="1500" baseline="0" dirty="0">
                          <a:solidFill>
                            <a:schemeClr val="bg1"/>
                          </a:solidFill>
                          <a:latin typeface="Arial" panose="020B0604020202020204" pitchFamily="34" charset="0"/>
                          <a:cs typeface="Arial" panose="020B0604020202020204" pitchFamily="34" charset="0"/>
                        </a:rPr>
                        <a:t>New Frontiers</a:t>
                      </a:r>
                      <a:endParaRPr lang="en-US" sz="15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3461">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3366FF"/>
                        </a:solidFill>
                        <a:latin typeface="Arial" panose="020B0604020202020204" pitchFamily="34" charset="0"/>
                        <a:cs typeface="Arial" panose="020B0604020202020204" pitchFamily="34" charset="0"/>
                      </a:endParaRPr>
                    </a:p>
                    <a:p>
                      <a:endParaRPr lang="en-US" sz="16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56562">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97233">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600" baseline="0" dirty="0">
                        <a:solidFill>
                          <a:srgbClr val="000000"/>
                        </a:solidFill>
                        <a:latin typeface="Arial" panose="020B0604020202020204" pitchFamily="34" charset="0"/>
                        <a:cs typeface="Arial" panose="020B0604020202020204" pitchFamily="34" charset="0"/>
                      </a:endParaRPr>
                    </a:p>
                    <a:p>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500" baseline="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pic>
        <p:nvPicPr>
          <p:cNvPr id="32" name="Picture 31">
            <a:extLst>
              <a:ext uri="{FF2B5EF4-FFF2-40B4-BE49-F238E27FC236}">
                <a16:creationId xmlns:a16="http://schemas.microsoft.com/office/drawing/2014/main" id="{40DC3F12-EE95-428C-B532-5062249229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80388" y="1929425"/>
            <a:ext cx="1492639" cy="835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2D2BD44-2969-4F32-97A7-799559BE9C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7367" y="1767690"/>
            <a:ext cx="978459" cy="960539"/>
          </a:xfrm>
          <a:prstGeom prst="rect">
            <a:avLst/>
          </a:prstGeom>
          <a:ln>
            <a:noFill/>
          </a:ln>
        </p:spPr>
      </p:pic>
      <p:pic>
        <p:nvPicPr>
          <p:cNvPr id="34" name="Picture 33">
            <a:extLst>
              <a:ext uri="{FF2B5EF4-FFF2-40B4-BE49-F238E27FC236}">
                <a16:creationId xmlns:a16="http://schemas.microsoft.com/office/drawing/2014/main" id="{CB2596B1-FAC7-4AFB-9647-793EA7BF35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7089" y="1909414"/>
            <a:ext cx="971380" cy="927227"/>
          </a:xfrm>
          <a:prstGeom prst="rect">
            <a:avLst/>
          </a:prstGeom>
        </p:spPr>
      </p:pic>
      <p:pic>
        <p:nvPicPr>
          <p:cNvPr id="35" name="Picture 34">
            <a:extLst>
              <a:ext uri="{FF2B5EF4-FFF2-40B4-BE49-F238E27FC236}">
                <a16:creationId xmlns:a16="http://schemas.microsoft.com/office/drawing/2014/main" id="{057783B9-864D-4062-905D-A13F5F24A1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7160" y="3527263"/>
            <a:ext cx="1286876" cy="836177"/>
          </a:xfrm>
          <a:prstGeom prst="rect">
            <a:avLst/>
          </a:prstGeom>
        </p:spPr>
      </p:pic>
      <p:pic>
        <p:nvPicPr>
          <p:cNvPr id="36" name="Picture 35">
            <a:extLst>
              <a:ext uri="{FF2B5EF4-FFF2-40B4-BE49-F238E27FC236}">
                <a16:creationId xmlns:a16="http://schemas.microsoft.com/office/drawing/2014/main" id="{55880E28-8F38-4D20-8D1C-D69B1BE47E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0919" y="3575348"/>
            <a:ext cx="1423343" cy="577711"/>
          </a:xfrm>
          <a:prstGeom prst="rect">
            <a:avLst/>
          </a:prstGeom>
        </p:spPr>
      </p:pic>
      <p:pic>
        <p:nvPicPr>
          <p:cNvPr id="37" name="Picture 36">
            <a:extLst>
              <a:ext uri="{FF2B5EF4-FFF2-40B4-BE49-F238E27FC236}">
                <a16:creationId xmlns:a16="http://schemas.microsoft.com/office/drawing/2014/main" id="{6E321E8B-9F2F-42A8-8A96-20843768E8EC}"/>
              </a:ext>
            </a:extLst>
          </p:cNvPr>
          <p:cNvPicPr>
            <a:picLocks noChangeAspect="1"/>
          </p:cNvPicPr>
          <p:nvPr/>
        </p:nvPicPr>
        <p:blipFill>
          <a:blip r:embed="rId7"/>
          <a:stretch>
            <a:fillRect/>
          </a:stretch>
        </p:blipFill>
        <p:spPr>
          <a:xfrm>
            <a:off x="255325" y="2091931"/>
            <a:ext cx="1269303" cy="647344"/>
          </a:xfrm>
          <a:prstGeom prst="rect">
            <a:avLst/>
          </a:prstGeom>
        </p:spPr>
      </p:pic>
      <p:pic>
        <p:nvPicPr>
          <p:cNvPr id="38" name="Picture 37">
            <a:extLst>
              <a:ext uri="{FF2B5EF4-FFF2-40B4-BE49-F238E27FC236}">
                <a16:creationId xmlns:a16="http://schemas.microsoft.com/office/drawing/2014/main" id="{953A831B-F6BD-4E4C-BF1E-5608E05E6C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92253" y="2059820"/>
            <a:ext cx="1267948" cy="679620"/>
          </a:xfrm>
          <a:prstGeom prst="rect">
            <a:avLst/>
          </a:prstGeom>
        </p:spPr>
      </p:pic>
      <p:pic>
        <p:nvPicPr>
          <p:cNvPr id="39" name="Picture 38">
            <a:extLst>
              <a:ext uri="{FF2B5EF4-FFF2-40B4-BE49-F238E27FC236}">
                <a16:creationId xmlns:a16="http://schemas.microsoft.com/office/drawing/2014/main" id="{70591F2B-2EFB-4F73-AF7E-A75FD1441F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56584" y="3460086"/>
            <a:ext cx="1229727" cy="924755"/>
          </a:xfrm>
          <a:prstGeom prst="rect">
            <a:avLst/>
          </a:prstGeom>
        </p:spPr>
      </p:pic>
      <p:pic>
        <p:nvPicPr>
          <p:cNvPr id="40" name="Picture 2">
            <a:extLst>
              <a:ext uri="{FF2B5EF4-FFF2-40B4-BE49-F238E27FC236}">
                <a16:creationId xmlns:a16="http://schemas.microsoft.com/office/drawing/2014/main" id="{8A730A8C-B211-4445-82FA-A6FD8896EF8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53815" y="5170102"/>
            <a:ext cx="1592732" cy="202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40">
            <a:extLst>
              <a:ext uri="{FF2B5EF4-FFF2-40B4-BE49-F238E27FC236}">
                <a16:creationId xmlns:a16="http://schemas.microsoft.com/office/drawing/2014/main" id="{9863B39A-E461-4F5A-9338-D4105B17411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0218" y="5192143"/>
            <a:ext cx="1088499" cy="1101457"/>
          </a:xfrm>
          <a:prstGeom prst="rect">
            <a:avLst/>
          </a:prstGeom>
        </p:spPr>
      </p:pic>
      <p:sp>
        <p:nvSpPr>
          <p:cNvPr id="44" name="TextBox 43">
            <a:extLst>
              <a:ext uri="{FF2B5EF4-FFF2-40B4-BE49-F238E27FC236}">
                <a16:creationId xmlns:a16="http://schemas.microsoft.com/office/drawing/2014/main" id="{CCAFE9F3-114A-4005-B526-D972A986F5EB}"/>
              </a:ext>
            </a:extLst>
          </p:cNvPr>
          <p:cNvSpPr txBox="1"/>
          <p:nvPr/>
        </p:nvSpPr>
        <p:spPr>
          <a:xfrm>
            <a:off x="4587982" y="1930817"/>
            <a:ext cx="639919" cy="338554"/>
          </a:xfrm>
          <a:prstGeom prst="rect">
            <a:avLst/>
          </a:prstGeom>
          <a:noFill/>
        </p:spPr>
        <p:txBody>
          <a:bodyPr wrap="none" rtlCol="0">
            <a:spAutoFit/>
          </a:bodyPr>
          <a:lstStyle/>
          <a:p>
            <a:r>
              <a:rPr lang="en-US" sz="1600" dirty="0">
                <a:latin typeface="+mj-lt"/>
              </a:rPr>
              <a:t>1801</a:t>
            </a:r>
          </a:p>
        </p:txBody>
      </p:sp>
      <p:sp>
        <p:nvSpPr>
          <p:cNvPr id="45" name="TextBox 44">
            <a:extLst>
              <a:ext uri="{FF2B5EF4-FFF2-40B4-BE49-F238E27FC236}">
                <a16:creationId xmlns:a16="http://schemas.microsoft.com/office/drawing/2014/main" id="{0F99ECAB-CB47-490D-A9C4-8DEA2C8A8C6E}"/>
              </a:ext>
            </a:extLst>
          </p:cNvPr>
          <p:cNvSpPr txBox="1"/>
          <p:nvPr/>
        </p:nvSpPr>
        <p:spPr>
          <a:xfrm>
            <a:off x="8272054" y="2104374"/>
            <a:ext cx="615874" cy="338554"/>
          </a:xfrm>
          <a:prstGeom prst="rect">
            <a:avLst/>
          </a:prstGeom>
          <a:noFill/>
        </p:spPr>
        <p:txBody>
          <a:bodyPr wrap="none" rtlCol="0">
            <a:spAutoFit/>
          </a:bodyPr>
          <a:lstStyle/>
          <a:p>
            <a:r>
              <a:rPr lang="en-US" sz="1600" dirty="0">
                <a:solidFill>
                  <a:schemeClr val="tx1"/>
                </a:solidFill>
                <a:latin typeface="+mj-lt"/>
              </a:rPr>
              <a:t>DNA</a:t>
            </a:r>
          </a:p>
        </p:txBody>
      </p:sp>
      <p:pic>
        <p:nvPicPr>
          <p:cNvPr id="46" name="Picture 45">
            <a:extLst>
              <a:ext uri="{FF2B5EF4-FFF2-40B4-BE49-F238E27FC236}">
                <a16:creationId xmlns:a16="http://schemas.microsoft.com/office/drawing/2014/main" id="{F77CB818-8EB0-492F-B534-B11201F302D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1996" y="5215088"/>
            <a:ext cx="1542391" cy="1028260"/>
          </a:xfrm>
          <a:prstGeom prst="rect">
            <a:avLst/>
          </a:prstGeom>
        </p:spPr>
      </p:pic>
      <p:pic>
        <p:nvPicPr>
          <p:cNvPr id="47" name="Picture 46" descr="gluon.gif">
            <a:extLst>
              <a:ext uri="{FF2B5EF4-FFF2-40B4-BE49-F238E27FC236}">
                <a16:creationId xmlns:a16="http://schemas.microsoft.com/office/drawing/2014/main" id="{7BACECD7-57B7-463A-BCEA-2AC2F8EEA6FC}"/>
              </a:ext>
            </a:extLst>
          </p:cNvPr>
          <p:cNvPicPr>
            <a:picLocks noChangeAspect="1"/>
          </p:cNvPicPr>
          <p:nvPr/>
        </p:nvPicPr>
        <p:blipFill rotWithShape="1">
          <a:blip r:embed="rId13">
            <a:extLst>
              <a:ext uri="{28A0092B-C50C-407E-A947-70E740481C1C}">
                <a14:useLocalDpi xmlns:a14="http://schemas.microsoft.com/office/drawing/2010/main"/>
              </a:ext>
            </a:extLst>
          </a:blip>
          <a:srcRect b="27148"/>
          <a:stretch/>
        </p:blipFill>
        <p:spPr>
          <a:xfrm>
            <a:off x="1723910" y="5457914"/>
            <a:ext cx="1604633" cy="922344"/>
          </a:xfrm>
          <a:prstGeom prst="rect">
            <a:avLst/>
          </a:prstGeom>
        </p:spPr>
      </p:pic>
      <p:pic>
        <p:nvPicPr>
          <p:cNvPr id="50" name="Picture 49" descr="P&amp;W.png">
            <a:extLst>
              <a:ext uri="{FF2B5EF4-FFF2-40B4-BE49-F238E27FC236}">
                <a16:creationId xmlns:a16="http://schemas.microsoft.com/office/drawing/2014/main" id="{605194EF-FCBE-452B-A857-D359C3A752D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680388" y="3718073"/>
            <a:ext cx="1265260" cy="645367"/>
          </a:xfrm>
          <a:prstGeom prst="rect">
            <a:avLst/>
          </a:prstGeom>
        </p:spPr>
      </p:pic>
      <p:pic>
        <p:nvPicPr>
          <p:cNvPr id="52" name="Picture 51" descr="wmap.png">
            <a:extLst>
              <a:ext uri="{FF2B5EF4-FFF2-40B4-BE49-F238E27FC236}">
                <a16:creationId xmlns:a16="http://schemas.microsoft.com/office/drawing/2014/main" id="{427EAA95-4FB8-4286-9B6E-830FCDA65007}"/>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343032" y="3715062"/>
            <a:ext cx="1418263" cy="682539"/>
          </a:xfrm>
          <a:prstGeom prst="rect">
            <a:avLst/>
          </a:prstGeom>
        </p:spPr>
      </p:pic>
      <p:sp>
        <p:nvSpPr>
          <p:cNvPr id="53" name="TextBox 52">
            <a:extLst>
              <a:ext uri="{FF2B5EF4-FFF2-40B4-BE49-F238E27FC236}">
                <a16:creationId xmlns:a16="http://schemas.microsoft.com/office/drawing/2014/main" id="{C317BB28-C04D-4760-88AC-B7D771E86F8E}"/>
              </a:ext>
            </a:extLst>
          </p:cNvPr>
          <p:cNvSpPr txBox="1"/>
          <p:nvPr/>
        </p:nvSpPr>
        <p:spPr>
          <a:xfrm>
            <a:off x="4138606" y="3576330"/>
            <a:ext cx="1095172" cy="323165"/>
          </a:xfrm>
          <a:prstGeom prst="rect">
            <a:avLst/>
          </a:prstGeom>
          <a:noFill/>
        </p:spPr>
        <p:txBody>
          <a:bodyPr wrap="none" rtlCol="0">
            <a:spAutoFit/>
          </a:bodyPr>
          <a:lstStyle/>
          <a:p>
            <a:r>
              <a:rPr lang="en-US" sz="1500" dirty="0">
                <a:solidFill>
                  <a:schemeClr val="tx1"/>
                </a:solidFill>
                <a:latin typeface="+mj-lt"/>
              </a:rPr>
              <a:t>CMB 1965</a:t>
            </a:r>
          </a:p>
        </p:txBody>
      </p:sp>
      <p:pic>
        <p:nvPicPr>
          <p:cNvPr id="54" name="Picture 53" descr="WMAP_spacecraft.png">
            <a:extLst>
              <a:ext uri="{FF2B5EF4-FFF2-40B4-BE49-F238E27FC236}">
                <a16:creationId xmlns:a16="http://schemas.microsoft.com/office/drawing/2014/main" id="{D2DA0E35-3ECC-4EBA-A656-5C5B57545C3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09025" y="3190038"/>
            <a:ext cx="667128" cy="710772"/>
          </a:xfrm>
          <a:prstGeom prst="rect">
            <a:avLst/>
          </a:prstGeom>
        </p:spPr>
      </p:pic>
      <p:pic>
        <p:nvPicPr>
          <p:cNvPr id="55" name="Picture 2" descr="cteq-pdfs-10gev2-liny">
            <a:extLst>
              <a:ext uri="{FF2B5EF4-FFF2-40B4-BE49-F238E27FC236}">
                <a16:creationId xmlns:a16="http://schemas.microsoft.com/office/drawing/2014/main" id="{549FD669-618C-4AB6-9A4B-293A0B273C4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749786" y="5000864"/>
            <a:ext cx="907595" cy="600205"/>
          </a:xfrm>
          <a:prstGeom prst="rect">
            <a:avLst/>
          </a:prstGeom>
          <a:noFill/>
          <a:ln w="9525">
            <a:noFill/>
            <a:miter lim="800000"/>
            <a:headEnd/>
            <a:tailEnd/>
          </a:ln>
        </p:spPr>
      </p:pic>
      <p:pic>
        <p:nvPicPr>
          <p:cNvPr id="56" name="Picture 55">
            <a:extLst>
              <a:ext uri="{FF2B5EF4-FFF2-40B4-BE49-F238E27FC236}">
                <a16:creationId xmlns:a16="http://schemas.microsoft.com/office/drawing/2014/main" id="{539E84F9-E79F-4727-AB36-2E952ADF593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424526" y="2106459"/>
            <a:ext cx="541289" cy="549827"/>
          </a:xfrm>
          <a:prstGeom prst="rect">
            <a:avLst/>
          </a:prstGeom>
        </p:spPr>
      </p:pic>
      <p:sp>
        <p:nvSpPr>
          <p:cNvPr id="57" name="TextBox 56">
            <a:extLst>
              <a:ext uri="{FF2B5EF4-FFF2-40B4-BE49-F238E27FC236}">
                <a16:creationId xmlns:a16="http://schemas.microsoft.com/office/drawing/2014/main" id="{BADD4A28-3368-447E-8B79-E43F7EB59C15}"/>
              </a:ext>
            </a:extLst>
          </p:cNvPr>
          <p:cNvSpPr txBox="1"/>
          <p:nvPr/>
        </p:nvSpPr>
        <p:spPr>
          <a:xfrm>
            <a:off x="4718444" y="4914206"/>
            <a:ext cx="614271" cy="323165"/>
          </a:xfrm>
          <a:prstGeom prst="rect">
            <a:avLst/>
          </a:prstGeom>
          <a:noFill/>
        </p:spPr>
        <p:txBody>
          <a:bodyPr wrap="none" rtlCol="0">
            <a:spAutoFit/>
          </a:bodyPr>
          <a:lstStyle/>
          <a:p>
            <a:r>
              <a:rPr lang="en-US" sz="1500" dirty="0">
                <a:solidFill>
                  <a:schemeClr val="tx1"/>
                </a:solidFill>
                <a:latin typeface="+mj-lt"/>
              </a:rPr>
              <a:t>2017</a:t>
            </a:r>
          </a:p>
        </p:txBody>
      </p:sp>
      <p:sp>
        <p:nvSpPr>
          <p:cNvPr id="58" name="TextBox 57">
            <a:extLst>
              <a:ext uri="{FF2B5EF4-FFF2-40B4-BE49-F238E27FC236}">
                <a16:creationId xmlns:a16="http://schemas.microsoft.com/office/drawing/2014/main" id="{A551E918-CF06-4EFC-92F6-20EAFE12529B}"/>
              </a:ext>
            </a:extLst>
          </p:cNvPr>
          <p:cNvSpPr txBox="1"/>
          <p:nvPr/>
        </p:nvSpPr>
        <p:spPr>
          <a:xfrm>
            <a:off x="101678" y="1425763"/>
            <a:ext cx="710451" cy="323165"/>
          </a:xfrm>
          <a:prstGeom prst="rect">
            <a:avLst/>
          </a:prstGeom>
          <a:noFill/>
        </p:spPr>
        <p:txBody>
          <a:bodyPr wrap="none" rtlCol="0">
            <a:spAutoFit/>
          </a:bodyPr>
          <a:lstStyle/>
          <a:p>
            <a:r>
              <a:rPr lang="en-US" sz="1500" dirty="0">
                <a:solidFill>
                  <a:schemeClr val="tx1"/>
                </a:solidFill>
                <a:latin typeface="+mj-lt"/>
              </a:rPr>
              <a:t>Solids</a:t>
            </a:r>
          </a:p>
        </p:txBody>
      </p:sp>
      <p:sp>
        <p:nvSpPr>
          <p:cNvPr id="59" name="TextBox 58">
            <a:extLst>
              <a:ext uri="{FF2B5EF4-FFF2-40B4-BE49-F238E27FC236}">
                <a16:creationId xmlns:a16="http://schemas.microsoft.com/office/drawing/2014/main" id="{C685EEAB-A80C-4AF0-8430-DD2A15A1A259}"/>
              </a:ext>
            </a:extLst>
          </p:cNvPr>
          <p:cNvSpPr txBox="1"/>
          <p:nvPr/>
        </p:nvSpPr>
        <p:spPr>
          <a:xfrm>
            <a:off x="1628438" y="1392349"/>
            <a:ext cx="1726755" cy="553998"/>
          </a:xfrm>
          <a:prstGeom prst="rect">
            <a:avLst/>
          </a:prstGeom>
          <a:noFill/>
        </p:spPr>
        <p:txBody>
          <a:bodyPr wrap="none" rtlCol="0">
            <a:spAutoFit/>
          </a:bodyPr>
          <a:lstStyle/>
          <a:p>
            <a:r>
              <a:rPr lang="en-US" sz="1500" dirty="0">
                <a:solidFill>
                  <a:schemeClr val="tx1"/>
                </a:solidFill>
                <a:latin typeface="+mj-lt"/>
              </a:rPr>
              <a:t>Electromagnetism</a:t>
            </a:r>
          </a:p>
          <a:p>
            <a:r>
              <a:rPr lang="en-US" sz="1500" dirty="0">
                <a:solidFill>
                  <a:schemeClr val="tx1"/>
                </a:solidFill>
                <a:latin typeface="+mj-lt"/>
              </a:rPr>
              <a:t>Atoms</a:t>
            </a:r>
          </a:p>
        </p:txBody>
      </p:sp>
      <p:sp>
        <p:nvSpPr>
          <p:cNvPr id="60" name="TextBox 59">
            <a:extLst>
              <a:ext uri="{FF2B5EF4-FFF2-40B4-BE49-F238E27FC236}">
                <a16:creationId xmlns:a16="http://schemas.microsoft.com/office/drawing/2014/main" id="{578547F3-C4C9-4B4B-8AB8-9920BC466E2C}"/>
              </a:ext>
            </a:extLst>
          </p:cNvPr>
          <p:cNvSpPr txBox="1"/>
          <p:nvPr/>
        </p:nvSpPr>
        <p:spPr>
          <a:xfrm>
            <a:off x="3469597" y="1388115"/>
            <a:ext cx="965329" cy="323165"/>
          </a:xfrm>
          <a:prstGeom prst="rect">
            <a:avLst/>
          </a:prstGeom>
          <a:noFill/>
        </p:spPr>
        <p:txBody>
          <a:bodyPr wrap="none" rtlCol="0">
            <a:spAutoFit/>
          </a:bodyPr>
          <a:lstStyle/>
          <a:p>
            <a:r>
              <a:rPr lang="en-US" sz="1500" dirty="0">
                <a:solidFill>
                  <a:srgbClr val="3366FF"/>
                </a:solidFill>
                <a:latin typeface="+mj-lt"/>
              </a:rPr>
              <a:t>Structure</a:t>
            </a:r>
          </a:p>
        </p:txBody>
      </p:sp>
      <p:sp>
        <p:nvSpPr>
          <p:cNvPr id="61" name="TextBox 60">
            <a:extLst>
              <a:ext uri="{FF2B5EF4-FFF2-40B4-BE49-F238E27FC236}">
                <a16:creationId xmlns:a16="http://schemas.microsoft.com/office/drawing/2014/main" id="{5BAF4C02-5D6A-4D2C-B13C-9A81B407FA05}"/>
              </a:ext>
            </a:extLst>
          </p:cNvPr>
          <p:cNvSpPr txBox="1"/>
          <p:nvPr/>
        </p:nvSpPr>
        <p:spPr>
          <a:xfrm>
            <a:off x="5348325" y="1392347"/>
            <a:ext cx="1561389" cy="553998"/>
          </a:xfrm>
          <a:prstGeom prst="rect">
            <a:avLst/>
          </a:prstGeom>
          <a:noFill/>
        </p:spPr>
        <p:txBody>
          <a:bodyPr wrap="none" rtlCol="0">
            <a:spAutoFit/>
          </a:bodyPr>
          <a:lstStyle/>
          <a:p>
            <a:r>
              <a:rPr lang="en-US" sz="1500" dirty="0">
                <a:solidFill>
                  <a:schemeClr val="tx1"/>
                </a:solidFill>
                <a:latin typeface="+mj-lt"/>
              </a:rPr>
              <a:t>X-ray Diffraction</a:t>
            </a:r>
          </a:p>
          <a:p>
            <a:r>
              <a:rPr lang="en-US" sz="1500" dirty="0">
                <a:solidFill>
                  <a:schemeClr val="tx1"/>
                </a:solidFill>
                <a:latin typeface="+mj-lt"/>
              </a:rPr>
              <a:t>(~1920)</a:t>
            </a:r>
          </a:p>
        </p:txBody>
      </p:sp>
      <p:sp>
        <p:nvSpPr>
          <p:cNvPr id="62" name="TextBox 61">
            <a:extLst>
              <a:ext uri="{FF2B5EF4-FFF2-40B4-BE49-F238E27FC236}">
                <a16:creationId xmlns:a16="http://schemas.microsoft.com/office/drawing/2014/main" id="{71702E33-A015-490C-9B6B-1134CB138D12}"/>
              </a:ext>
            </a:extLst>
          </p:cNvPr>
          <p:cNvSpPr txBox="1"/>
          <p:nvPr/>
        </p:nvSpPr>
        <p:spPr>
          <a:xfrm>
            <a:off x="7206913" y="1381577"/>
            <a:ext cx="1779654" cy="553998"/>
          </a:xfrm>
          <a:prstGeom prst="rect">
            <a:avLst/>
          </a:prstGeom>
          <a:noFill/>
        </p:spPr>
        <p:txBody>
          <a:bodyPr wrap="none" rtlCol="0">
            <a:spAutoFit/>
          </a:bodyPr>
          <a:lstStyle/>
          <a:p>
            <a:r>
              <a:rPr lang="en-US" sz="1500" dirty="0">
                <a:solidFill>
                  <a:schemeClr val="tx1"/>
                </a:solidFill>
                <a:latin typeface="+mj-lt"/>
              </a:rPr>
              <a:t>Solid state physics</a:t>
            </a:r>
          </a:p>
          <a:p>
            <a:r>
              <a:rPr lang="en-US" sz="1500" dirty="0">
                <a:solidFill>
                  <a:schemeClr val="tx1"/>
                </a:solidFill>
                <a:latin typeface="+mj-lt"/>
              </a:rPr>
              <a:t>Molecular biology</a:t>
            </a:r>
          </a:p>
        </p:txBody>
      </p:sp>
      <p:sp>
        <p:nvSpPr>
          <p:cNvPr id="63" name="TextBox 62">
            <a:extLst>
              <a:ext uri="{FF2B5EF4-FFF2-40B4-BE49-F238E27FC236}">
                <a16:creationId xmlns:a16="http://schemas.microsoft.com/office/drawing/2014/main" id="{28A00B78-EA0D-4B72-B6B6-E390B7E263F8}"/>
              </a:ext>
            </a:extLst>
          </p:cNvPr>
          <p:cNvSpPr txBox="1"/>
          <p:nvPr/>
        </p:nvSpPr>
        <p:spPr>
          <a:xfrm>
            <a:off x="115799" y="2866873"/>
            <a:ext cx="946093" cy="323165"/>
          </a:xfrm>
          <a:prstGeom prst="rect">
            <a:avLst/>
          </a:prstGeom>
          <a:noFill/>
        </p:spPr>
        <p:txBody>
          <a:bodyPr wrap="none" rtlCol="0">
            <a:spAutoFit/>
          </a:bodyPr>
          <a:lstStyle/>
          <a:p>
            <a:r>
              <a:rPr lang="en-US" sz="1500" dirty="0">
                <a:solidFill>
                  <a:schemeClr val="tx1"/>
                </a:solidFill>
                <a:latin typeface="+mj-lt"/>
              </a:rPr>
              <a:t>Universe</a:t>
            </a:r>
          </a:p>
        </p:txBody>
      </p:sp>
      <p:sp>
        <p:nvSpPr>
          <p:cNvPr id="64" name="TextBox 63">
            <a:extLst>
              <a:ext uri="{FF2B5EF4-FFF2-40B4-BE49-F238E27FC236}">
                <a16:creationId xmlns:a16="http://schemas.microsoft.com/office/drawing/2014/main" id="{B5B4A962-9F2E-4939-BD27-4D0E8D3F1DD6}"/>
              </a:ext>
            </a:extLst>
          </p:cNvPr>
          <p:cNvSpPr txBox="1"/>
          <p:nvPr/>
        </p:nvSpPr>
        <p:spPr>
          <a:xfrm>
            <a:off x="1618912" y="2808477"/>
            <a:ext cx="1705916" cy="553998"/>
          </a:xfrm>
          <a:prstGeom prst="rect">
            <a:avLst/>
          </a:prstGeom>
          <a:noFill/>
        </p:spPr>
        <p:txBody>
          <a:bodyPr wrap="none" rtlCol="0">
            <a:spAutoFit/>
          </a:bodyPr>
          <a:lstStyle/>
          <a:p>
            <a:r>
              <a:rPr lang="en-US" sz="1500" dirty="0">
                <a:solidFill>
                  <a:schemeClr val="tx1"/>
                </a:solidFill>
                <a:latin typeface="+mj-lt"/>
              </a:rPr>
              <a:t>General Relativity</a:t>
            </a:r>
          </a:p>
          <a:p>
            <a:r>
              <a:rPr lang="en-US" sz="1500" dirty="0">
                <a:solidFill>
                  <a:schemeClr val="tx1"/>
                </a:solidFill>
                <a:latin typeface="+mj-lt"/>
              </a:rPr>
              <a:t>Standard Model</a:t>
            </a:r>
          </a:p>
        </p:txBody>
      </p:sp>
      <p:sp>
        <p:nvSpPr>
          <p:cNvPr id="65" name="TextBox 64">
            <a:extLst>
              <a:ext uri="{FF2B5EF4-FFF2-40B4-BE49-F238E27FC236}">
                <a16:creationId xmlns:a16="http://schemas.microsoft.com/office/drawing/2014/main" id="{D03F4763-F622-49CB-825B-4F6DAB8BB9BF}"/>
              </a:ext>
            </a:extLst>
          </p:cNvPr>
          <p:cNvSpPr txBox="1"/>
          <p:nvPr/>
        </p:nvSpPr>
        <p:spPr>
          <a:xfrm>
            <a:off x="3466763" y="2809181"/>
            <a:ext cx="1744965" cy="784830"/>
          </a:xfrm>
          <a:prstGeom prst="rect">
            <a:avLst/>
          </a:prstGeom>
          <a:noFill/>
        </p:spPr>
        <p:txBody>
          <a:bodyPr wrap="none" rtlCol="0">
            <a:spAutoFit/>
          </a:bodyPr>
          <a:lstStyle/>
          <a:p>
            <a:r>
              <a:rPr lang="en-US" sz="1500" dirty="0">
                <a:solidFill>
                  <a:schemeClr val="tx1"/>
                </a:solidFill>
                <a:latin typeface="+mj-lt"/>
              </a:rPr>
              <a:t>Quantum Gravity,</a:t>
            </a:r>
          </a:p>
          <a:p>
            <a:r>
              <a:rPr lang="en-US" sz="1500" dirty="0">
                <a:solidFill>
                  <a:schemeClr val="tx1"/>
                </a:solidFill>
                <a:latin typeface="+mj-lt"/>
              </a:rPr>
              <a:t>Dark matter, Dark </a:t>
            </a:r>
          </a:p>
          <a:p>
            <a:r>
              <a:rPr lang="en-US" sz="1500" dirty="0">
                <a:solidFill>
                  <a:schemeClr val="tx1"/>
                </a:solidFill>
                <a:latin typeface="+mj-lt"/>
              </a:rPr>
              <a:t>energy. </a:t>
            </a:r>
            <a:r>
              <a:rPr lang="en-US" sz="1500" dirty="0">
                <a:solidFill>
                  <a:srgbClr val="3366FF"/>
                </a:solidFill>
                <a:latin typeface="+mj-lt"/>
              </a:rPr>
              <a:t>Structure</a:t>
            </a:r>
          </a:p>
        </p:txBody>
      </p:sp>
      <p:sp>
        <p:nvSpPr>
          <p:cNvPr id="66" name="TextBox 65">
            <a:extLst>
              <a:ext uri="{FF2B5EF4-FFF2-40B4-BE49-F238E27FC236}">
                <a16:creationId xmlns:a16="http://schemas.microsoft.com/office/drawing/2014/main" id="{EF14ACE1-810C-4FE9-ABC7-938E40CDB61E}"/>
              </a:ext>
            </a:extLst>
          </p:cNvPr>
          <p:cNvSpPr txBox="1"/>
          <p:nvPr/>
        </p:nvSpPr>
        <p:spPr>
          <a:xfrm>
            <a:off x="5311438" y="2817909"/>
            <a:ext cx="1962397" cy="784830"/>
          </a:xfrm>
          <a:prstGeom prst="rect">
            <a:avLst/>
          </a:prstGeom>
          <a:noFill/>
        </p:spPr>
        <p:txBody>
          <a:bodyPr wrap="none" rtlCol="0">
            <a:spAutoFit/>
          </a:bodyPr>
          <a:lstStyle/>
          <a:p>
            <a:r>
              <a:rPr lang="en-US" sz="1500" dirty="0">
                <a:solidFill>
                  <a:schemeClr val="tx1"/>
                </a:solidFill>
                <a:latin typeface="+mj-lt"/>
              </a:rPr>
              <a:t>Large Scale Surveys</a:t>
            </a:r>
          </a:p>
          <a:p>
            <a:r>
              <a:rPr lang="en-US" sz="1500" dirty="0">
                <a:solidFill>
                  <a:schemeClr val="tx1"/>
                </a:solidFill>
                <a:latin typeface="+mj-lt"/>
              </a:rPr>
              <a:t>CMB Probes</a:t>
            </a:r>
          </a:p>
          <a:p>
            <a:r>
              <a:rPr lang="en-US" sz="1500" dirty="0">
                <a:solidFill>
                  <a:schemeClr val="tx1"/>
                </a:solidFill>
                <a:latin typeface="+mj-lt"/>
              </a:rPr>
              <a:t>(~2000)</a:t>
            </a:r>
          </a:p>
        </p:txBody>
      </p:sp>
      <p:sp>
        <p:nvSpPr>
          <p:cNvPr id="67" name="TextBox 66">
            <a:extLst>
              <a:ext uri="{FF2B5EF4-FFF2-40B4-BE49-F238E27FC236}">
                <a16:creationId xmlns:a16="http://schemas.microsoft.com/office/drawing/2014/main" id="{617F8E2A-5EF9-42F4-B376-9859E8BE2319}"/>
              </a:ext>
            </a:extLst>
          </p:cNvPr>
          <p:cNvSpPr txBox="1"/>
          <p:nvPr/>
        </p:nvSpPr>
        <p:spPr>
          <a:xfrm>
            <a:off x="7281984" y="2808477"/>
            <a:ext cx="1374094" cy="784830"/>
          </a:xfrm>
          <a:prstGeom prst="rect">
            <a:avLst/>
          </a:prstGeom>
          <a:noFill/>
        </p:spPr>
        <p:txBody>
          <a:bodyPr wrap="none" rtlCol="0">
            <a:spAutoFit/>
          </a:bodyPr>
          <a:lstStyle/>
          <a:p>
            <a:r>
              <a:rPr lang="en-US" sz="1500" dirty="0">
                <a:solidFill>
                  <a:schemeClr val="tx1"/>
                </a:solidFill>
                <a:latin typeface="+mj-lt"/>
              </a:rPr>
              <a:t>Precision</a:t>
            </a:r>
          </a:p>
          <a:p>
            <a:r>
              <a:rPr lang="en-US" sz="1500" dirty="0">
                <a:solidFill>
                  <a:schemeClr val="tx1"/>
                </a:solidFill>
                <a:latin typeface="+mj-lt"/>
              </a:rPr>
              <a:t>Observational</a:t>
            </a:r>
          </a:p>
          <a:p>
            <a:r>
              <a:rPr lang="en-US" sz="1500" dirty="0">
                <a:solidFill>
                  <a:schemeClr val="tx1"/>
                </a:solidFill>
                <a:latin typeface="+mj-lt"/>
              </a:rPr>
              <a:t>Cosmology</a:t>
            </a:r>
          </a:p>
        </p:txBody>
      </p:sp>
      <p:sp>
        <p:nvSpPr>
          <p:cNvPr id="68" name="TextBox 67">
            <a:extLst>
              <a:ext uri="{FF2B5EF4-FFF2-40B4-BE49-F238E27FC236}">
                <a16:creationId xmlns:a16="http://schemas.microsoft.com/office/drawing/2014/main" id="{743C4CAB-D11A-4BAC-A89A-BF973B139B52}"/>
              </a:ext>
            </a:extLst>
          </p:cNvPr>
          <p:cNvSpPr txBox="1"/>
          <p:nvPr/>
        </p:nvSpPr>
        <p:spPr>
          <a:xfrm>
            <a:off x="112807" y="4392527"/>
            <a:ext cx="1364476" cy="553998"/>
          </a:xfrm>
          <a:prstGeom prst="rect">
            <a:avLst/>
          </a:prstGeom>
          <a:noFill/>
        </p:spPr>
        <p:txBody>
          <a:bodyPr wrap="none" rtlCol="0">
            <a:spAutoFit/>
          </a:bodyPr>
          <a:lstStyle/>
          <a:p>
            <a:r>
              <a:rPr lang="en-US" sz="1500" dirty="0">
                <a:solidFill>
                  <a:schemeClr val="tx1"/>
                </a:solidFill>
                <a:latin typeface="+mj-lt"/>
              </a:rPr>
              <a:t>Nuclei</a:t>
            </a:r>
          </a:p>
          <a:p>
            <a:r>
              <a:rPr lang="en-US" sz="1500" dirty="0">
                <a:solidFill>
                  <a:schemeClr val="tx1"/>
                </a:solidFill>
                <a:latin typeface="+mj-lt"/>
              </a:rPr>
              <a:t>and Nucleons</a:t>
            </a:r>
          </a:p>
        </p:txBody>
      </p:sp>
      <p:sp>
        <p:nvSpPr>
          <p:cNvPr id="69" name="TextBox 68">
            <a:extLst>
              <a:ext uri="{FF2B5EF4-FFF2-40B4-BE49-F238E27FC236}">
                <a16:creationId xmlns:a16="http://schemas.microsoft.com/office/drawing/2014/main" id="{49D905B8-7663-4EC6-AD51-861AA9739241}"/>
              </a:ext>
            </a:extLst>
          </p:cNvPr>
          <p:cNvSpPr txBox="1"/>
          <p:nvPr/>
        </p:nvSpPr>
        <p:spPr>
          <a:xfrm>
            <a:off x="1584238" y="4400253"/>
            <a:ext cx="1843774" cy="553998"/>
          </a:xfrm>
          <a:prstGeom prst="rect">
            <a:avLst/>
          </a:prstGeom>
          <a:noFill/>
        </p:spPr>
        <p:txBody>
          <a:bodyPr wrap="none" rtlCol="0">
            <a:spAutoFit/>
          </a:bodyPr>
          <a:lstStyle/>
          <a:p>
            <a:r>
              <a:rPr lang="en-US" sz="1500" dirty="0" err="1">
                <a:solidFill>
                  <a:schemeClr val="tx1"/>
                </a:solidFill>
                <a:latin typeface="+mj-lt"/>
              </a:rPr>
              <a:t>Perturbative</a:t>
            </a:r>
            <a:r>
              <a:rPr lang="en-US" sz="1500" dirty="0">
                <a:solidFill>
                  <a:schemeClr val="tx1"/>
                </a:solidFill>
                <a:latin typeface="+mj-lt"/>
              </a:rPr>
              <a:t> QCD</a:t>
            </a:r>
          </a:p>
          <a:p>
            <a:r>
              <a:rPr lang="en-US" sz="1500" dirty="0">
                <a:solidFill>
                  <a:schemeClr val="tx1"/>
                </a:solidFill>
                <a:latin typeface="+mj-lt"/>
              </a:rPr>
              <a:t>Quarks and Gluons</a:t>
            </a:r>
          </a:p>
        </p:txBody>
      </p:sp>
      <p:sp>
        <p:nvSpPr>
          <p:cNvPr id="70" name="TextBox 69">
            <a:extLst>
              <a:ext uri="{FF2B5EF4-FFF2-40B4-BE49-F238E27FC236}">
                <a16:creationId xmlns:a16="http://schemas.microsoft.com/office/drawing/2014/main" id="{D9BDBBCB-DF30-474C-A8D2-88E7410C3471}"/>
              </a:ext>
            </a:extLst>
          </p:cNvPr>
          <p:cNvSpPr txBox="1"/>
          <p:nvPr/>
        </p:nvSpPr>
        <p:spPr>
          <a:xfrm>
            <a:off x="3466761" y="4406206"/>
            <a:ext cx="1888812" cy="564322"/>
          </a:xfrm>
          <a:prstGeom prst="rect">
            <a:avLst/>
          </a:prstGeom>
          <a:noFill/>
        </p:spPr>
        <p:txBody>
          <a:bodyPr wrap="square" rtlCol="0">
            <a:spAutoFit/>
          </a:bodyPr>
          <a:lstStyle/>
          <a:p>
            <a:r>
              <a:rPr lang="en-US" sz="1500" dirty="0">
                <a:solidFill>
                  <a:schemeClr val="tx1"/>
                </a:solidFill>
                <a:latin typeface="+mj-lt"/>
              </a:rPr>
              <a:t>Non-perturbative QCD. </a:t>
            </a:r>
            <a:r>
              <a:rPr lang="en-US" sz="1500" dirty="0">
                <a:solidFill>
                  <a:srgbClr val="3366FF"/>
                </a:solidFill>
                <a:latin typeface="+mj-lt"/>
              </a:rPr>
              <a:t>Structure</a:t>
            </a:r>
          </a:p>
        </p:txBody>
      </p:sp>
      <p:sp>
        <p:nvSpPr>
          <p:cNvPr id="71" name="TextBox 70">
            <a:extLst>
              <a:ext uri="{FF2B5EF4-FFF2-40B4-BE49-F238E27FC236}">
                <a16:creationId xmlns:a16="http://schemas.microsoft.com/office/drawing/2014/main" id="{4E0B616F-439F-4F84-B5AB-DAABA4C95DE2}"/>
              </a:ext>
            </a:extLst>
          </p:cNvPr>
          <p:cNvSpPr txBox="1"/>
          <p:nvPr/>
        </p:nvSpPr>
        <p:spPr>
          <a:xfrm>
            <a:off x="5320962" y="4385195"/>
            <a:ext cx="1931939" cy="553998"/>
          </a:xfrm>
          <a:prstGeom prst="rect">
            <a:avLst/>
          </a:prstGeom>
          <a:noFill/>
        </p:spPr>
        <p:txBody>
          <a:bodyPr wrap="none" rtlCol="0">
            <a:spAutoFit/>
          </a:bodyPr>
          <a:lstStyle/>
          <a:p>
            <a:r>
              <a:rPr lang="en-US" sz="1500" dirty="0">
                <a:solidFill>
                  <a:srgbClr val="FF0000"/>
                </a:solidFill>
                <a:latin typeface="+mj-lt"/>
              </a:rPr>
              <a:t>Electron-Ion Collider</a:t>
            </a:r>
          </a:p>
          <a:p>
            <a:r>
              <a:rPr lang="en-US" sz="1500" dirty="0">
                <a:solidFill>
                  <a:srgbClr val="FF0000"/>
                </a:solidFill>
                <a:latin typeface="+mj-lt"/>
              </a:rPr>
              <a:t>(~2030)</a:t>
            </a:r>
          </a:p>
        </p:txBody>
      </p:sp>
      <p:sp>
        <p:nvSpPr>
          <p:cNvPr id="72" name="TextBox 71">
            <a:extLst>
              <a:ext uri="{FF2B5EF4-FFF2-40B4-BE49-F238E27FC236}">
                <a16:creationId xmlns:a16="http://schemas.microsoft.com/office/drawing/2014/main" id="{F877A501-F6E1-4891-BB61-013410987242}"/>
              </a:ext>
            </a:extLst>
          </p:cNvPr>
          <p:cNvSpPr txBox="1"/>
          <p:nvPr/>
        </p:nvSpPr>
        <p:spPr>
          <a:xfrm>
            <a:off x="7229809" y="4392527"/>
            <a:ext cx="1779655" cy="553998"/>
          </a:xfrm>
          <a:prstGeom prst="rect">
            <a:avLst/>
          </a:prstGeom>
          <a:noFill/>
        </p:spPr>
        <p:txBody>
          <a:bodyPr wrap="square" rtlCol="0">
            <a:spAutoFit/>
          </a:bodyPr>
          <a:lstStyle/>
          <a:p>
            <a:r>
              <a:rPr lang="en-US" sz="1500" dirty="0">
                <a:solidFill>
                  <a:srgbClr val="FF0000"/>
                </a:solidFill>
                <a:latin typeface="+mj-lt"/>
              </a:rPr>
              <a:t>Structure &amp; Dynamics in QCD</a:t>
            </a:r>
          </a:p>
        </p:txBody>
      </p:sp>
      <p:pic>
        <p:nvPicPr>
          <p:cNvPr id="73" name="Picture 2">
            <a:extLst>
              <a:ext uri="{FF2B5EF4-FFF2-40B4-BE49-F238E27FC236}">
                <a16:creationId xmlns:a16="http://schemas.microsoft.com/office/drawing/2014/main" id="{B69F1D5B-36B8-4B21-9D14-3F24E58E43B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4381" y="5712062"/>
            <a:ext cx="1099784" cy="668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73">
            <a:extLst>
              <a:ext uri="{FF2B5EF4-FFF2-40B4-BE49-F238E27FC236}">
                <a16:creationId xmlns:a16="http://schemas.microsoft.com/office/drawing/2014/main" id="{53D7ED35-1647-464D-AF42-453A89E2AA2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42867" y="5321013"/>
            <a:ext cx="536508" cy="5434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5" name="Picture 74">
            <a:extLst>
              <a:ext uri="{FF2B5EF4-FFF2-40B4-BE49-F238E27FC236}">
                <a16:creationId xmlns:a16="http://schemas.microsoft.com/office/drawing/2014/main" id="{82DED707-2C61-4518-AEC7-9DAD21523CBA}"/>
              </a:ext>
            </a:extLst>
          </p:cNvPr>
          <p:cNvPicPr>
            <a:picLocks/>
          </p:cNvPicPr>
          <p:nvPr/>
        </p:nvPicPr>
        <p:blipFill>
          <a:blip r:embed="rId21"/>
          <a:stretch>
            <a:fillRect/>
          </a:stretch>
        </p:blipFill>
        <p:spPr>
          <a:xfrm>
            <a:off x="5829884" y="5436804"/>
            <a:ext cx="1335881" cy="913924"/>
          </a:xfrm>
          <a:prstGeom prst="rect">
            <a:avLst/>
          </a:prstGeom>
          <a:effectLst>
            <a:outerShdw blurRad="50800" dist="38100" dir="2700000" algn="tl" rotWithShape="0">
              <a:prstClr val="black">
                <a:alpha val="40000"/>
              </a:prstClr>
            </a:outerShdw>
          </a:effectLst>
        </p:spPr>
      </p:pic>
      <p:pic>
        <p:nvPicPr>
          <p:cNvPr id="48" name="Picture 47">
            <a:extLst>
              <a:ext uri="{FF2B5EF4-FFF2-40B4-BE49-F238E27FC236}">
                <a16:creationId xmlns:a16="http://schemas.microsoft.com/office/drawing/2014/main" id="{C4B34F5E-C396-4CDE-8933-B91476C627F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403745" y="4947627"/>
            <a:ext cx="984796" cy="630831"/>
          </a:xfrm>
          <a:prstGeom prst="rect">
            <a:avLst/>
          </a:prstGeom>
        </p:spPr>
      </p:pic>
      <p:pic>
        <p:nvPicPr>
          <p:cNvPr id="49" name="Picture 48">
            <a:extLst>
              <a:ext uri="{FF2B5EF4-FFF2-40B4-BE49-F238E27FC236}">
                <a16:creationId xmlns:a16="http://schemas.microsoft.com/office/drawing/2014/main" id="{B57F6C19-3220-45DA-BAE6-8E5EA6531D1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776014" y="5342141"/>
            <a:ext cx="157572" cy="157572"/>
          </a:xfrm>
          <a:prstGeom prst="rect">
            <a:avLst/>
          </a:prstGeom>
        </p:spPr>
      </p:pic>
    </p:spTree>
    <p:extLst>
      <p:ext uri="{BB962C8B-B14F-4D97-AF65-F5344CB8AC3E}">
        <p14:creationId xmlns:p14="http://schemas.microsoft.com/office/powerpoint/2010/main" val="33095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7" grpId="0"/>
      <p:bldP spid="63" grpId="0"/>
      <p:bldP spid="64" grpId="0"/>
      <p:bldP spid="65" grpId="0"/>
      <p:bldP spid="66" grpId="0"/>
      <p:bldP spid="67" grpId="0"/>
      <p:bldP spid="68" grpId="0"/>
      <p:bldP spid="69" grpId="0"/>
      <p:bldP spid="70" grpId="0"/>
      <p:bldP spid="71" grpId="0"/>
      <p:bldP spid="7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0" y="6592567"/>
            <a:ext cx="2057400" cy="2605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12" name="Title 3">
            <a:extLst>
              <a:ext uri="{FF2B5EF4-FFF2-40B4-BE49-F238E27FC236}">
                <a16:creationId xmlns:a16="http://schemas.microsoft.com/office/drawing/2014/main" id="{46727055-457E-4396-AA98-15F232FC0E1F}"/>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lvl="0">
              <a:defRPr/>
            </a:pPr>
            <a:r>
              <a:rPr lang="en-US" dirty="0">
                <a:latin typeface="Arial"/>
              </a:rPr>
              <a:t>Detector Integration Challenge of the EIC</a:t>
            </a:r>
          </a:p>
        </p:txBody>
      </p:sp>
      <p:grpSp>
        <p:nvGrpSpPr>
          <p:cNvPr id="7" name="Group 6">
            <a:extLst>
              <a:ext uri="{FF2B5EF4-FFF2-40B4-BE49-F238E27FC236}">
                <a16:creationId xmlns:a16="http://schemas.microsoft.com/office/drawing/2014/main" id="{40629313-EA5B-4059-B97A-2CDFBACFEC11}"/>
              </a:ext>
            </a:extLst>
          </p:cNvPr>
          <p:cNvGrpSpPr/>
          <p:nvPr/>
        </p:nvGrpSpPr>
        <p:grpSpPr>
          <a:xfrm>
            <a:off x="129104" y="2989873"/>
            <a:ext cx="4967287" cy="3026491"/>
            <a:chOff x="92075" y="1605868"/>
            <a:chExt cx="4967287" cy="2971800"/>
          </a:xfrm>
        </p:grpSpPr>
        <p:pic>
          <p:nvPicPr>
            <p:cNvPr id="8" name="Picture 7">
              <a:extLst>
                <a:ext uri="{FF2B5EF4-FFF2-40B4-BE49-F238E27FC236}">
                  <a16:creationId xmlns:a16="http://schemas.microsoft.com/office/drawing/2014/main" id="{3C86061F-7CD1-46EB-8089-94D07449DB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075" y="1605868"/>
              <a:ext cx="4967287" cy="2971800"/>
            </a:xfrm>
            <a:prstGeom prst="rect">
              <a:avLst/>
            </a:prstGeom>
            <a:noFill/>
            <a:ln>
              <a:noFill/>
            </a:ln>
          </p:spPr>
        </p:pic>
        <p:sp>
          <p:nvSpPr>
            <p:cNvPr id="9" name="TextBox 19">
              <a:extLst>
                <a:ext uri="{FF2B5EF4-FFF2-40B4-BE49-F238E27FC236}">
                  <a16:creationId xmlns:a16="http://schemas.microsoft.com/office/drawing/2014/main" id="{A86855F3-C819-40DE-B244-F31BDF560141}"/>
                </a:ext>
              </a:extLst>
            </p:cNvPr>
            <p:cNvSpPr txBox="1"/>
            <p:nvPr/>
          </p:nvSpPr>
          <p:spPr>
            <a:xfrm>
              <a:off x="4090999" y="2214222"/>
              <a:ext cx="311150"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a:solidFill>
                    <a:srgbClr val="000000"/>
                  </a:solidFill>
                  <a:latin typeface="Arial" panose="020B0604020202020204" pitchFamily="34" charset="0"/>
                  <a:ea typeface="Comic Sans MS" charset="0"/>
                  <a:cs typeface="Arial" panose="020B0604020202020204" pitchFamily="34" charset="0"/>
                </a:rPr>
                <a:t>e</a:t>
              </a:r>
            </a:p>
          </p:txBody>
        </p:sp>
        <p:sp>
          <p:nvSpPr>
            <p:cNvPr id="10" name="TextBox 20">
              <a:extLst>
                <a:ext uri="{FF2B5EF4-FFF2-40B4-BE49-F238E27FC236}">
                  <a16:creationId xmlns:a16="http://schemas.microsoft.com/office/drawing/2014/main" id="{04555BD4-EB75-457A-867A-E2C245D36898}"/>
                </a:ext>
              </a:extLst>
            </p:cNvPr>
            <p:cNvSpPr txBox="1"/>
            <p:nvPr/>
          </p:nvSpPr>
          <p:spPr>
            <a:xfrm>
              <a:off x="1072845" y="1862576"/>
              <a:ext cx="426244"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e’</a:t>
              </a:r>
            </a:p>
          </p:txBody>
        </p:sp>
        <p:sp>
          <p:nvSpPr>
            <p:cNvPr id="11" name="TextBox 21">
              <a:extLst>
                <a:ext uri="{FF2B5EF4-FFF2-40B4-BE49-F238E27FC236}">
                  <a16:creationId xmlns:a16="http://schemas.microsoft.com/office/drawing/2014/main" id="{DF5EF613-2412-4D71-A75C-B88DC426F01A}"/>
                </a:ext>
              </a:extLst>
            </p:cNvPr>
            <p:cNvSpPr txBox="1"/>
            <p:nvPr/>
          </p:nvSpPr>
          <p:spPr>
            <a:xfrm>
              <a:off x="356089" y="2798637"/>
              <a:ext cx="716756"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p/A</a:t>
              </a:r>
            </a:p>
          </p:txBody>
        </p:sp>
      </p:grpSp>
      <p:sp>
        <p:nvSpPr>
          <p:cNvPr id="13" name="TextBox 22">
            <a:extLst>
              <a:ext uri="{FF2B5EF4-FFF2-40B4-BE49-F238E27FC236}">
                <a16:creationId xmlns:a16="http://schemas.microsoft.com/office/drawing/2014/main" id="{606B2B6A-FCA4-4A0F-89B3-3FF5D3CC5ADB}"/>
              </a:ext>
            </a:extLst>
          </p:cNvPr>
          <p:cNvSpPr txBox="1"/>
          <p:nvPr/>
        </p:nvSpPr>
        <p:spPr>
          <a:xfrm>
            <a:off x="69626" y="5191541"/>
            <a:ext cx="3611014" cy="8938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Scattered electron</a:t>
            </a:r>
          </a:p>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Particle associated with initial Ion</a:t>
            </a:r>
          </a:p>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Particle associated with struck quark (or associated gluon)</a:t>
            </a:r>
          </a:p>
        </p:txBody>
      </p:sp>
      <p:grpSp>
        <p:nvGrpSpPr>
          <p:cNvPr id="14" name="Group 13">
            <a:extLst>
              <a:ext uri="{FF2B5EF4-FFF2-40B4-BE49-F238E27FC236}">
                <a16:creationId xmlns:a16="http://schemas.microsoft.com/office/drawing/2014/main" id="{6B843532-8E0A-434F-A4EA-4714764A0E21}"/>
              </a:ext>
            </a:extLst>
          </p:cNvPr>
          <p:cNvGrpSpPr/>
          <p:nvPr/>
        </p:nvGrpSpPr>
        <p:grpSpPr>
          <a:xfrm>
            <a:off x="4592024" y="2217787"/>
            <a:ext cx="4041442" cy="356971"/>
            <a:chOff x="138999" y="4344212"/>
            <a:chExt cx="4041442" cy="356971"/>
          </a:xfrm>
        </p:grpSpPr>
        <p:sp>
          <p:nvSpPr>
            <p:cNvPr id="15" name="Rounded Rectangle 13">
              <a:extLst>
                <a:ext uri="{FF2B5EF4-FFF2-40B4-BE49-F238E27FC236}">
                  <a16:creationId xmlns:a16="http://schemas.microsoft.com/office/drawing/2014/main" id="{28EF04D0-8BD0-47C8-9B7B-6946ABB02F08}"/>
                </a:ext>
              </a:extLst>
            </p:cNvPr>
            <p:cNvSpPr/>
            <p:nvPr/>
          </p:nvSpPr>
          <p:spPr bwMode="auto">
            <a:xfrm>
              <a:off x="138999" y="4351215"/>
              <a:ext cx="4041442" cy="349968"/>
            </a:xfrm>
            <a:prstGeom prst="roundRect">
              <a:avLst/>
            </a:prstGeom>
            <a:gradFill>
              <a:gsLst>
                <a:gs pos="0">
                  <a:srgbClr val="F8A25C"/>
                </a:gs>
                <a:gs pos="100000">
                  <a:srgbClr val="FFFFFF"/>
                </a:gs>
              </a:gsLst>
              <a:lin ang="16200000" scaled="1"/>
            </a:gradFill>
            <a:ln w="9525" cap="flat" cmpd="sng" algn="ctr">
              <a:solidFill>
                <a:srgbClr val="F8A25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endParaRPr lang="en-US">
                <a:solidFill>
                  <a:srgbClr val="FFFFF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78C5AA0-43F9-40D8-95C9-35715E709F44}"/>
                </a:ext>
              </a:extLst>
            </p:cNvPr>
            <p:cNvSpPr/>
            <p:nvPr/>
          </p:nvSpPr>
          <p:spPr>
            <a:xfrm>
              <a:off x="182192" y="4344212"/>
              <a:ext cx="3955057" cy="34996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cs typeface="Arial" panose="020B0604020202020204" pitchFamily="34" charset="0"/>
                </a:rPr>
                <a:t>“Statistics”=Luminosity × Acceptance</a:t>
              </a:r>
            </a:p>
          </p:txBody>
        </p:sp>
      </p:grpSp>
      <p:grpSp>
        <p:nvGrpSpPr>
          <p:cNvPr id="20" name="Group 19">
            <a:extLst>
              <a:ext uri="{FF2B5EF4-FFF2-40B4-BE49-F238E27FC236}">
                <a16:creationId xmlns:a16="http://schemas.microsoft.com/office/drawing/2014/main" id="{E7921ABA-C11D-4736-9344-83FFA70CA8E6}"/>
              </a:ext>
            </a:extLst>
          </p:cNvPr>
          <p:cNvGrpSpPr/>
          <p:nvPr/>
        </p:nvGrpSpPr>
        <p:grpSpPr>
          <a:xfrm>
            <a:off x="4507362" y="2923969"/>
            <a:ext cx="4567012" cy="2597161"/>
            <a:chOff x="4558371" y="3629895"/>
            <a:chExt cx="4567012" cy="2597161"/>
          </a:xfrm>
          <a:solidFill>
            <a:schemeClr val="bg1"/>
          </a:solidFill>
        </p:grpSpPr>
        <p:sp>
          <p:nvSpPr>
            <p:cNvPr id="21" name="Oval 20">
              <a:extLst>
                <a:ext uri="{FF2B5EF4-FFF2-40B4-BE49-F238E27FC236}">
                  <a16:creationId xmlns:a16="http://schemas.microsoft.com/office/drawing/2014/main" id="{A51EAF25-48F5-4086-9545-505665CEEBEC}"/>
                </a:ext>
              </a:extLst>
            </p:cNvPr>
            <p:cNvSpPr/>
            <p:nvPr/>
          </p:nvSpPr>
          <p:spPr>
            <a:xfrm>
              <a:off x="5737609" y="4432942"/>
              <a:ext cx="221064" cy="23954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38688DBB-F3E5-4442-857A-C4E5ECA6D31A}"/>
                </a:ext>
              </a:extLst>
            </p:cNvPr>
            <p:cNvSpPr/>
            <p:nvPr/>
          </p:nvSpPr>
          <p:spPr>
            <a:xfrm>
              <a:off x="4606223" y="3629895"/>
              <a:ext cx="4228358" cy="1122871"/>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EIC Physics demands </a:t>
              </a:r>
              <a:r>
                <a:rPr lang="en-US" dirty="0">
                  <a:solidFill>
                    <a:srgbClr val="FF0000"/>
                  </a:solidFill>
                  <a:latin typeface="Arial" panose="020B0604020202020204" pitchFamily="34" charset="0"/>
                  <a:ea typeface="Comic Sans MS" charset="0"/>
                  <a:cs typeface="Arial" panose="020B0604020202020204" pitchFamily="34" charset="0"/>
                </a:rPr>
                <a:t>~100% acceptance for all final state particles </a:t>
              </a:r>
              <a:r>
                <a:rPr lang="en-US" dirty="0">
                  <a:solidFill>
                    <a:srgbClr val="000000"/>
                  </a:solidFill>
                  <a:latin typeface="Arial" panose="020B0604020202020204" pitchFamily="34" charset="0"/>
                  <a:ea typeface="Comic Sans MS" charset="0"/>
                  <a:cs typeface="Arial" panose="020B0604020202020204" pitchFamily="34" charset="0"/>
                </a:rPr>
                <a:t>(including particles associated with initial ion) </a:t>
              </a:r>
            </a:p>
          </p:txBody>
        </p:sp>
        <p:sp>
          <p:nvSpPr>
            <p:cNvPr id="23" name="Rectangle 22">
              <a:extLst>
                <a:ext uri="{FF2B5EF4-FFF2-40B4-BE49-F238E27FC236}">
                  <a16:creationId xmlns:a16="http://schemas.microsoft.com/office/drawing/2014/main" id="{859A026A-4243-43A8-A5A6-213D041F33CF}"/>
                </a:ext>
              </a:extLst>
            </p:cNvPr>
            <p:cNvSpPr/>
            <p:nvPr/>
          </p:nvSpPr>
          <p:spPr>
            <a:xfrm>
              <a:off x="4558371" y="4846550"/>
              <a:ext cx="4567012" cy="1380506"/>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Ion remnant is particularly challenging </a:t>
              </a:r>
            </a:p>
            <a:p>
              <a:pPr marL="285750" indent="-285750" fontAlgn="base" hangingPunct="0">
                <a:lnSpc>
                  <a:spcPct val="93000"/>
                </a:lnSpc>
                <a:spcBef>
                  <a:spcPct val="0"/>
                </a:spcBef>
                <a:spcAft>
                  <a:spcPct val="0"/>
                </a:spcAft>
                <a:buClr>
                  <a:srgbClr val="000000"/>
                </a:buClr>
                <a:buSzPct val="100000"/>
                <a:buFont typeface="Wingdings" charset="2"/>
                <a:buChar char="Ø"/>
              </a:pPr>
              <a:r>
                <a:rPr lang="en-US" dirty="0">
                  <a:solidFill>
                    <a:srgbClr val="000000"/>
                  </a:solidFill>
                  <a:latin typeface="Arial" panose="020B0604020202020204" pitchFamily="34" charset="0"/>
                  <a:ea typeface="Comic Sans MS" charset="0"/>
                  <a:cs typeface="Arial" panose="020B0604020202020204" pitchFamily="34" charset="0"/>
                </a:rPr>
                <a:t>not a usual concern at colliders</a:t>
              </a:r>
            </a:p>
            <a:p>
              <a:pPr marL="285750" indent="-285750" fontAlgn="base" hangingPunct="0">
                <a:lnSpc>
                  <a:spcPct val="93000"/>
                </a:lnSpc>
                <a:spcBef>
                  <a:spcPct val="0"/>
                </a:spcBef>
                <a:spcAft>
                  <a:spcPct val="0"/>
                </a:spcAft>
                <a:buClr>
                  <a:srgbClr val="000000"/>
                </a:buClr>
                <a:buSzPct val="100000"/>
                <a:buFont typeface="Wingdings" charset="2"/>
                <a:buChar char="Ø"/>
              </a:pPr>
              <a:r>
                <a:rPr lang="en-US" dirty="0">
                  <a:solidFill>
                    <a:srgbClr val="000000"/>
                  </a:solidFill>
                  <a:latin typeface="Arial" panose="020B0604020202020204" pitchFamily="34" charset="0"/>
                  <a:ea typeface="Comic Sans MS" charset="0"/>
                  <a:cs typeface="Arial" panose="020B0604020202020204" pitchFamily="34" charset="0"/>
                </a:rPr>
                <a:t>at EIC integrated from the start with a highly integrated (and complex) detector and interaction region scheme.   </a:t>
              </a:r>
            </a:p>
          </p:txBody>
        </p:sp>
      </p:grpSp>
      <p:grpSp>
        <p:nvGrpSpPr>
          <p:cNvPr id="24" name="Group 23">
            <a:extLst>
              <a:ext uri="{FF2B5EF4-FFF2-40B4-BE49-F238E27FC236}">
                <a16:creationId xmlns:a16="http://schemas.microsoft.com/office/drawing/2014/main" id="{43F5939B-5B5A-4F56-A1C3-4023BEBA7271}"/>
              </a:ext>
            </a:extLst>
          </p:cNvPr>
          <p:cNvGrpSpPr/>
          <p:nvPr/>
        </p:nvGrpSpPr>
        <p:grpSpPr>
          <a:xfrm>
            <a:off x="496229" y="895713"/>
            <a:ext cx="2756997" cy="1799841"/>
            <a:chOff x="5229580" y="648969"/>
            <a:chExt cx="2756997" cy="1799841"/>
          </a:xfrm>
        </p:grpSpPr>
        <p:cxnSp>
          <p:nvCxnSpPr>
            <p:cNvPr id="25" name="Straight Arrow Connector 24">
              <a:extLst>
                <a:ext uri="{FF2B5EF4-FFF2-40B4-BE49-F238E27FC236}">
                  <a16:creationId xmlns:a16="http://schemas.microsoft.com/office/drawing/2014/main" id="{8AFF9901-ECB9-4CAF-8474-3AC8E8B13D08}"/>
                </a:ext>
              </a:extLst>
            </p:cNvPr>
            <p:cNvCxnSpPr/>
            <p:nvPr/>
          </p:nvCxnSpPr>
          <p:spPr bwMode="auto">
            <a:xfrm>
              <a:off x="5625634" y="926438"/>
              <a:ext cx="927566" cy="391216"/>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a:extLst>
                <a:ext uri="{FF2B5EF4-FFF2-40B4-BE49-F238E27FC236}">
                  <a16:creationId xmlns:a16="http://schemas.microsoft.com/office/drawing/2014/main" id="{EA73412F-F2AE-440E-8464-DD15C0EC9874}"/>
                </a:ext>
              </a:extLst>
            </p:cNvPr>
            <p:cNvCxnSpPr/>
            <p:nvPr/>
          </p:nvCxnSpPr>
          <p:spPr bwMode="auto">
            <a:xfrm flipV="1">
              <a:off x="6553200" y="914400"/>
              <a:ext cx="914400" cy="415293"/>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7" name="Group 26">
              <a:extLst>
                <a:ext uri="{FF2B5EF4-FFF2-40B4-BE49-F238E27FC236}">
                  <a16:creationId xmlns:a16="http://schemas.microsoft.com/office/drawing/2014/main" id="{95D292D5-31BA-4A05-AA20-3A0E9288C0C5}"/>
                </a:ext>
              </a:extLst>
            </p:cNvPr>
            <p:cNvGrpSpPr/>
            <p:nvPr/>
          </p:nvGrpSpPr>
          <p:grpSpPr>
            <a:xfrm rot="2251799">
              <a:off x="6419601" y="1366665"/>
              <a:ext cx="267198" cy="312847"/>
              <a:chOff x="7086600" y="1377944"/>
              <a:chExt cx="1828800" cy="1824665"/>
            </a:xfrm>
          </p:grpSpPr>
          <p:cxnSp>
            <p:nvCxnSpPr>
              <p:cNvPr id="40" name="Curved Connector 25">
                <a:extLst>
                  <a:ext uri="{FF2B5EF4-FFF2-40B4-BE49-F238E27FC236}">
                    <a16:creationId xmlns:a16="http://schemas.microsoft.com/office/drawing/2014/main" id="{121E3086-4AE2-4766-8C94-7D8FBE3C6576}"/>
                  </a:ext>
                </a:extLst>
              </p:cNvPr>
              <p:cNvCxnSpPr/>
              <p:nvPr/>
            </p:nvCxnSpPr>
            <p:spPr bwMode="auto">
              <a:xfrm>
                <a:off x="7086600" y="1377944"/>
                <a:ext cx="914400" cy="914400"/>
              </a:xfrm>
              <a:prstGeom prst="curvedConnector3">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Curved Connector 28">
                <a:extLst>
                  <a:ext uri="{FF2B5EF4-FFF2-40B4-BE49-F238E27FC236}">
                    <a16:creationId xmlns:a16="http://schemas.microsoft.com/office/drawing/2014/main" id="{0F186881-5199-46DD-8112-8706CEFC9D62}"/>
                  </a:ext>
                </a:extLst>
              </p:cNvPr>
              <p:cNvCxnSpPr/>
              <p:nvPr/>
            </p:nvCxnSpPr>
            <p:spPr bwMode="auto">
              <a:xfrm>
                <a:off x="8001000" y="2288209"/>
                <a:ext cx="914400" cy="914400"/>
              </a:xfrm>
              <a:prstGeom prst="curvedConnector3">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8" name="Straight Arrow Connector 27">
              <a:extLst>
                <a:ext uri="{FF2B5EF4-FFF2-40B4-BE49-F238E27FC236}">
                  <a16:creationId xmlns:a16="http://schemas.microsoft.com/office/drawing/2014/main" id="{9C27FD00-28CC-474A-8342-0EB2336F4532}"/>
                </a:ext>
              </a:extLst>
            </p:cNvPr>
            <p:cNvCxnSpPr/>
            <p:nvPr/>
          </p:nvCxnSpPr>
          <p:spPr bwMode="auto">
            <a:xfrm>
              <a:off x="6547762" y="1720801"/>
              <a:ext cx="919838" cy="20834"/>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EF4FFD13-3C69-4875-B0C9-B16753CCAECE}"/>
                </a:ext>
              </a:extLst>
            </p:cNvPr>
            <p:cNvCxnSpPr/>
            <p:nvPr/>
          </p:nvCxnSpPr>
          <p:spPr bwMode="auto">
            <a:xfrm flipV="1">
              <a:off x="6081018" y="1708870"/>
              <a:ext cx="477619" cy="284811"/>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Oval 29">
              <a:extLst>
                <a:ext uri="{FF2B5EF4-FFF2-40B4-BE49-F238E27FC236}">
                  <a16:creationId xmlns:a16="http://schemas.microsoft.com/office/drawing/2014/main" id="{B1D7C4E4-23F4-492C-91E5-A065D7192C17}"/>
                </a:ext>
              </a:extLst>
            </p:cNvPr>
            <p:cNvSpPr/>
            <p:nvPr/>
          </p:nvSpPr>
          <p:spPr bwMode="auto">
            <a:xfrm>
              <a:off x="5832086" y="1804573"/>
              <a:ext cx="248932" cy="493371"/>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4D75FB4C-9080-489E-9DB6-279F4C98D562}"/>
                </a:ext>
              </a:extLst>
            </p:cNvPr>
            <p:cNvCxnSpPr>
              <a:stCxn id="30" idx="6"/>
            </p:cNvCxnSpPr>
            <p:nvPr/>
          </p:nvCxnSpPr>
          <p:spPr bwMode="auto">
            <a:xfrm flipV="1">
              <a:off x="6081018" y="2047965"/>
              <a:ext cx="578347" cy="3294"/>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3B82D8DC-510A-4699-BC56-C9119AA687D4}"/>
                </a:ext>
              </a:extLst>
            </p:cNvPr>
            <p:cNvCxnSpPr/>
            <p:nvPr/>
          </p:nvCxnSpPr>
          <p:spPr bwMode="auto">
            <a:xfrm>
              <a:off x="6067340" y="2146114"/>
              <a:ext cx="592025" cy="116566"/>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40D1CB8C-A410-46F3-8FAA-E1F397E29313}"/>
                </a:ext>
              </a:extLst>
            </p:cNvPr>
            <p:cNvCxnSpPr>
              <a:endCxn id="30" idx="2"/>
            </p:cNvCxnSpPr>
            <p:nvPr/>
          </p:nvCxnSpPr>
          <p:spPr bwMode="auto">
            <a:xfrm>
              <a:off x="5625634" y="2047965"/>
              <a:ext cx="206452" cy="3294"/>
            </a:xfrm>
            <a:prstGeom prst="line">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TextBox 40">
              <a:extLst>
                <a:ext uri="{FF2B5EF4-FFF2-40B4-BE49-F238E27FC236}">
                  <a16:creationId xmlns:a16="http://schemas.microsoft.com/office/drawing/2014/main" id="{90E9AFFE-2D0E-41C6-A6EE-A9D75AEC7324}"/>
                </a:ext>
              </a:extLst>
            </p:cNvPr>
            <p:cNvSpPr txBox="1"/>
            <p:nvPr/>
          </p:nvSpPr>
          <p:spPr>
            <a:xfrm>
              <a:off x="5229580" y="1741635"/>
              <a:ext cx="716756"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p/A</a:t>
              </a:r>
            </a:p>
          </p:txBody>
        </p:sp>
        <p:sp>
          <p:nvSpPr>
            <p:cNvPr id="35" name="TextBox 41">
              <a:extLst>
                <a:ext uri="{FF2B5EF4-FFF2-40B4-BE49-F238E27FC236}">
                  <a16:creationId xmlns:a16="http://schemas.microsoft.com/office/drawing/2014/main" id="{C25266CB-81BB-4F9D-B6CB-3432DBAD27DF}"/>
                </a:ext>
              </a:extLst>
            </p:cNvPr>
            <p:cNvSpPr txBox="1"/>
            <p:nvPr/>
          </p:nvSpPr>
          <p:spPr>
            <a:xfrm>
              <a:off x="5635186" y="677566"/>
              <a:ext cx="311150"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a:ln>
                    <a:noFill/>
                  </a:ln>
                  <a:solidFill>
                    <a:srgbClr val="000000"/>
                  </a:solidFill>
                  <a:effectLst/>
                  <a:uLnTx/>
                  <a:uFillTx/>
                  <a:latin typeface="Arial" panose="020B0604020202020204" pitchFamily="34" charset="0"/>
                  <a:ea typeface="Comic Sans MS" charset="0"/>
                  <a:cs typeface="Arial" panose="020B0604020202020204" pitchFamily="34" charset="0"/>
                </a:rPr>
                <a:t>e</a:t>
              </a:r>
            </a:p>
          </p:txBody>
        </p:sp>
        <mc:AlternateContent xmlns:mc="http://schemas.openxmlformats.org/markup-compatibility/2006" xmlns:a14="http://schemas.microsoft.com/office/drawing/2010/main">
          <mc:Choice Requires="a14">
            <p:sp>
              <p:nvSpPr>
                <p:cNvPr id="36" name="TextBox 42">
                  <a:extLst>
                    <a:ext uri="{FF2B5EF4-FFF2-40B4-BE49-F238E27FC236}">
                      <a16:creationId xmlns:a16="http://schemas.microsoft.com/office/drawing/2014/main" id="{4FE71B74-1954-4332-AAEA-85A6A3705EAA}"/>
                    </a:ext>
                  </a:extLst>
                </p:cNvPr>
                <p:cNvSpPr txBox="1"/>
                <p:nvPr/>
              </p:nvSpPr>
              <p:spPr>
                <a:xfrm>
                  <a:off x="6872686" y="648969"/>
                  <a:ext cx="701079" cy="3785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3C7EB9"/>
                      </a:solidFill>
                      <a:effectLst/>
                      <a:uLnTx/>
                      <a:uFillTx/>
                      <a:latin typeface="Arial" panose="020B0604020202020204" pitchFamily="34" charset="0"/>
                      <a:ea typeface="Comic Sans MS" charset="0"/>
                      <a:cs typeface="Arial" panose="020B0604020202020204" pitchFamily="34" charset="0"/>
                    </a:rPr>
                    <a:t>e’</a:t>
                  </a: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 </a:t>
                  </a:r>
                  <a14:m>
                    <m:oMath xmlns:m="http://schemas.openxmlformats.org/officeDocument/2006/math">
                      <m:r>
                        <m:rPr>
                          <m:sty m:val="p"/>
                        </m:rPr>
                        <a:rPr kumimoji="0" lang="en-US" sz="2000" b="0" i="0" u="none" strike="noStrike" kern="0" cap="none" spc="0" normalizeH="0" baseline="0" noProof="0" smtClean="0">
                          <a:ln>
                            <a:noFill/>
                          </a:ln>
                          <a:solidFill>
                            <a:srgbClr val="FF0000"/>
                          </a:solidFill>
                          <a:effectLst/>
                          <a:uLnTx/>
                          <a:uFillTx/>
                          <a:latin typeface="Cambria Math" charset="0"/>
                          <a:ea typeface="Comic Sans MS" charset="0"/>
                          <a:cs typeface="Comic Sans MS" charset="0"/>
                        </a:rPr>
                        <m:t>ν</m:t>
                      </m:r>
                    </m:oMath>
                  </a14:m>
                  <a:endParaRPr kumimoji="0" lang="en-US" sz="2000" u="none" strike="noStrike" kern="0" cap="none" spc="0" normalizeH="0" baseline="0" noProof="0" dirty="0">
                    <a:ln>
                      <a:noFill/>
                    </a:ln>
                    <a:solidFill>
                      <a:srgbClr val="FF0000"/>
                    </a:solidFill>
                    <a:effectLst/>
                    <a:uLnTx/>
                    <a:uFillTx/>
                    <a:latin typeface="Arial" panose="020B0604020202020204" pitchFamily="34" charset="0"/>
                    <a:ea typeface="Comic Sans MS" charset="0"/>
                    <a:cs typeface="Arial" panose="020B0604020202020204" pitchFamily="34" charset="0"/>
                  </a:endParaRPr>
                </a:p>
              </p:txBody>
            </p:sp>
          </mc:Choice>
          <mc:Fallback xmlns="">
            <p:sp>
              <p:nvSpPr>
                <p:cNvPr id="69" name="TextBox 42">
                  <a:extLst>
                    <a:ext uri="{FF2B5EF4-FFF2-40B4-BE49-F238E27FC236}">
                      <a16:creationId xmlns:a16="http://schemas.microsoft.com/office/drawing/2014/main" id="{4FE71B74-1954-4332-AAEA-85A6A3705EAA}"/>
                    </a:ext>
                  </a:extLst>
                </p:cNvPr>
                <p:cNvSpPr txBox="1">
                  <a:spLocks noRot="1" noChangeAspect="1" noMove="1" noResize="1" noEditPoints="1" noAdjustHandles="1" noChangeArrowheads="1" noChangeShapeType="1" noTextEdit="1"/>
                </p:cNvSpPr>
                <p:nvPr/>
              </p:nvSpPr>
              <p:spPr>
                <a:xfrm>
                  <a:off x="6872686" y="648969"/>
                  <a:ext cx="701079" cy="378565"/>
                </a:xfrm>
                <a:prstGeom prst="rect">
                  <a:avLst/>
                </a:prstGeom>
                <a:blipFill>
                  <a:blip r:embed="rId3"/>
                  <a:stretch>
                    <a:fillRect l="-7826" t="-8065" b="-24194"/>
                  </a:stretch>
                </a:blipFill>
              </p:spPr>
              <p:txBody>
                <a:bodyPr/>
                <a:lstStyle/>
                <a:p>
                  <a:r>
                    <a:rPr lang="en-US">
                      <a:noFill/>
                    </a:rPr>
                    <a:t> </a:t>
                  </a:r>
                </a:p>
              </p:txBody>
            </p:sp>
          </mc:Fallback>
        </mc:AlternateContent>
        <p:sp>
          <p:nvSpPr>
            <p:cNvPr id="37" name="TextBox 43">
              <a:extLst>
                <a:ext uri="{FF2B5EF4-FFF2-40B4-BE49-F238E27FC236}">
                  <a16:creationId xmlns:a16="http://schemas.microsoft.com/office/drawing/2014/main" id="{D05C37A7-F452-4436-9802-060A04AE3649}"/>
                </a:ext>
              </a:extLst>
            </p:cNvPr>
            <p:cNvSpPr txBox="1"/>
            <p:nvPr/>
          </p:nvSpPr>
          <p:spPr>
            <a:xfrm>
              <a:off x="7205068" y="1729680"/>
              <a:ext cx="311150"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q</a:t>
              </a:r>
            </a:p>
          </p:txBody>
        </p:sp>
        <mc:AlternateContent xmlns:mc="http://schemas.openxmlformats.org/markup-compatibility/2006" xmlns:a14="http://schemas.microsoft.com/office/drawing/2010/main">
          <mc:Choice Requires="a14">
            <p:sp>
              <p:nvSpPr>
                <p:cNvPr id="38" name="TextBox 44">
                  <a:extLst>
                    <a:ext uri="{FF2B5EF4-FFF2-40B4-BE49-F238E27FC236}">
                      <a16:creationId xmlns:a16="http://schemas.microsoft.com/office/drawing/2014/main" id="{B959D3DD-79C9-4AE6-876E-E3AAD4934468}"/>
                    </a:ext>
                  </a:extLst>
                </p:cNvPr>
                <p:cNvSpPr txBox="1"/>
                <p:nvPr/>
              </p:nvSpPr>
              <p:spPr>
                <a:xfrm>
                  <a:off x="6531501" y="1266375"/>
                  <a:ext cx="1189235" cy="37196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14:m>
                    <m:oMath xmlns:m="http://schemas.openxmlformats.org/officeDocument/2006/math">
                      <m:r>
                        <m:rPr>
                          <m:sty m:val="p"/>
                        </m:rPr>
                        <a:rPr kumimoji="0" lang="en-US" sz="2000" b="0" i="0" u="none" strike="noStrike" kern="0" cap="none" spc="0" normalizeH="0" baseline="0" noProof="0" smtClean="0">
                          <a:ln>
                            <a:noFill/>
                          </a:ln>
                          <a:solidFill>
                            <a:srgbClr val="3C7EB9"/>
                          </a:solidFill>
                          <a:effectLst/>
                          <a:uLnTx/>
                          <a:uFillTx/>
                          <a:latin typeface="Cambria Math" charset="0"/>
                          <a:ea typeface="Comic Sans MS" charset="0"/>
                          <a:cs typeface="Comic Sans MS" charset="0"/>
                        </a:rPr>
                        <m:t>γ</m:t>
                      </m:r>
                      <m:r>
                        <a:rPr kumimoji="0" lang="en-US" sz="2000" b="0" i="0" u="none" strike="noStrike" kern="0" cap="none" spc="0" normalizeH="0" baseline="0" noProof="0" smtClean="0">
                          <a:ln>
                            <a:noFill/>
                          </a:ln>
                          <a:solidFill>
                            <a:srgbClr val="3C7EB9"/>
                          </a:solidFill>
                          <a:effectLst/>
                          <a:uLnTx/>
                          <a:uFillTx/>
                          <a:latin typeface="Cambria Math" charset="0"/>
                          <a:ea typeface="Comic Sans MS" charset="0"/>
                          <a:cs typeface="Comic Sans MS" charset="0"/>
                        </a:rPr>
                        <m:t>, </m:t>
                      </m:r>
                    </m:oMath>
                  </a14:m>
                  <a:r>
                    <a:rPr kumimoji="0" lang="en-US" sz="1800" u="none" strike="noStrike" kern="0" cap="none" spc="0" normalizeH="0" baseline="0" noProof="0" dirty="0">
                      <a:ln>
                        <a:noFill/>
                      </a:ln>
                      <a:solidFill>
                        <a:srgbClr val="3C7EB9"/>
                      </a:solidFill>
                      <a:effectLst/>
                      <a:uLnTx/>
                      <a:uFillTx/>
                      <a:latin typeface="Arial" panose="020B0604020202020204" pitchFamily="34" charset="0"/>
                      <a:ea typeface="Comic Sans MS" charset="0"/>
                      <a:cs typeface="Arial" panose="020B0604020202020204" pitchFamily="34" charset="0"/>
                    </a:rPr>
                    <a:t>Z</a:t>
                  </a: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a:t>
                  </a:r>
                  <a:r>
                    <a:rPr kumimoji="0" lang="en-US" sz="1800" u="none" strike="noStrike" kern="0" cap="none" spc="0" normalizeH="0" baseline="0" noProof="0" dirty="0">
                      <a:ln>
                        <a:noFill/>
                      </a:ln>
                      <a:solidFill>
                        <a:srgbClr val="FF0000"/>
                      </a:solidFill>
                      <a:effectLst/>
                      <a:uLnTx/>
                      <a:uFillTx/>
                      <a:latin typeface="Arial" panose="020B0604020202020204" pitchFamily="34" charset="0"/>
                      <a:ea typeface="Comic Sans MS" charset="0"/>
                      <a:cs typeface="Arial" panose="020B0604020202020204" pitchFamily="34" charset="0"/>
                    </a:rPr>
                    <a:t>W</a:t>
                  </a:r>
                </a:p>
              </p:txBody>
            </p:sp>
          </mc:Choice>
          <mc:Fallback xmlns="">
            <p:sp>
              <p:nvSpPr>
                <p:cNvPr id="71" name="TextBox 44">
                  <a:extLst>
                    <a:ext uri="{FF2B5EF4-FFF2-40B4-BE49-F238E27FC236}">
                      <a16:creationId xmlns:a16="http://schemas.microsoft.com/office/drawing/2014/main" id="{B959D3DD-79C9-4AE6-876E-E3AAD4934468}"/>
                    </a:ext>
                  </a:extLst>
                </p:cNvPr>
                <p:cNvSpPr txBox="1">
                  <a:spLocks noRot="1" noChangeAspect="1" noMove="1" noResize="1" noEditPoints="1" noAdjustHandles="1" noChangeArrowheads="1" noChangeShapeType="1" noTextEdit="1"/>
                </p:cNvSpPr>
                <p:nvPr/>
              </p:nvSpPr>
              <p:spPr>
                <a:xfrm>
                  <a:off x="6531501" y="1266375"/>
                  <a:ext cx="1189235" cy="371961"/>
                </a:xfrm>
                <a:prstGeom prst="rect">
                  <a:avLst/>
                </a:prstGeom>
                <a:blipFill>
                  <a:blip r:embed="rId4"/>
                  <a:stretch>
                    <a:fillRect t="-8197" b="-24590"/>
                  </a:stretch>
                </a:blipFill>
              </p:spPr>
              <p:txBody>
                <a:bodyPr/>
                <a:lstStyle/>
                <a:p>
                  <a:r>
                    <a:rPr lang="en-US">
                      <a:noFill/>
                    </a:rPr>
                    <a:t> </a:t>
                  </a:r>
                </a:p>
              </p:txBody>
            </p:sp>
          </mc:Fallback>
        </mc:AlternateContent>
        <p:sp>
          <p:nvSpPr>
            <p:cNvPr id="39" name="TextBox 45">
              <a:extLst>
                <a:ext uri="{FF2B5EF4-FFF2-40B4-BE49-F238E27FC236}">
                  <a16:creationId xmlns:a16="http://schemas.microsoft.com/office/drawing/2014/main" id="{625D7FA2-D8E4-4262-A4DC-BFF0820691FC}"/>
                </a:ext>
              </a:extLst>
            </p:cNvPr>
            <p:cNvSpPr txBox="1"/>
            <p:nvPr/>
          </p:nvSpPr>
          <p:spPr>
            <a:xfrm>
              <a:off x="6629663" y="2098842"/>
              <a:ext cx="1356914" cy="3499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a:ln>
                    <a:noFill/>
                  </a:ln>
                  <a:solidFill>
                    <a:srgbClr val="000000"/>
                  </a:solidFill>
                  <a:effectLst/>
                  <a:uLnTx/>
                  <a:uFillTx/>
                  <a:latin typeface="Arial" panose="020B0604020202020204" pitchFamily="34" charset="0"/>
                  <a:ea typeface="Comic Sans MS" charset="0"/>
                  <a:cs typeface="Arial" panose="020B0604020202020204" pitchFamily="34" charset="0"/>
                </a:rPr>
                <a:t>p remnant</a:t>
              </a:r>
            </a:p>
          </p:txBody>
        </p:sp>
      </p:grpSp>
      <p:sp>
        <p:nvSpPr>
          <p:cNvPr id="42" name="Rectangle 41">
            <a:extLst>
              <a:ext uri="{FF2B5EF4-FFF2-40B4-BE49-F238E27FC236}">
                <a16:creationId xmlns:a16="http://schemas.microsoft.com/office/drawing/2014/main" id="{D0DC7B59-4CAB-40B4-8EE3-23A844E46407}"/>
              </a:ext>
            </a:extLst>
          </p:cNvPr>
          <p:cNvSpPr/>
          <p:nvPr/>
        </p:nvSpPr>
        <p:spPr>
          <a:xfrm>
            <a:off x="3928975" y="772626"/>
            <a:ext cx="5130210" cy="123739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Aim of EIC is 3D nucleon and nuclear structure beyond the longitudinal description.</a:t>
            </a:r>
          </a:p>
          <a:p>
            <a:pPr fontAlgn="base" hangingPunct="0">
              <a:lnSpc>
                <a:spcPct val="93000"/>
              </a:lnSpc>
              <a:spcBef>
                <a:spcPct val="0"/>
              </a:spcBef>
              <a:spcAft>
                <a:spcPct val="0"/>
              </a:spcAft>
              <a:buClr>
                <a:srgbClr val="000000"/>
              </a:buClr>
              <a:buSzPct val="100000"/>
              <a:buFont typeface="Times New Roman" charset="0"/>
              <a:buNone/>
            </a:pPr>
            <a:endParaRPr lang="en-US" sz="800" dirty="0">
              <a:solidFill>
                <a:srgbClr val="000000"/>
              </a:solidFill>
              <a:latin typeface="Arial" panose="020B0604020202020204" pitchFamily="34" charset="0"/>
              <a:ea typeface="Comic Sans MS" charset="0"/>
              <a:cs typeface="Arial" panose="020B0604020202020204" pitchFamily="34" charset="0"/>
            </a:endParaRPr>
          </a:p>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This makes the requirements for the machine and detector </a:t>
            </a:r>
            <a:r>
              <a:rPr lang="en-US" dirty="0">
                <a:solidFill>
                  <a:srgbClr val="FF0000"/>
                </a:solidFill>
                <a:latin typeface="Arial" panose="020B0604020202020204" pitchFamily="34" charset="0"/>
                <a:ea typeface="Comic Sans MS" charset="0"/>
                <a:cs typeface="Arial" panose="020B0604020202020204" pitchFamily="34" charset="0"/>
              </a:rPr>
              <a:t>different</a:t>
            </a:r>
            <a:r>
              <a:rPr lang="en-US" dirty="0">
                <a:solidFill>
                  <a:srgbClr val="000000"/>
                </a:solidFill>
                <a:latin typeface="Arial" panose="020B0604020202020204" pitchFamily="34" charset="0"/>
                <a:ea typeface="Comic Sans MS" charset="0"/>
                <a:cs typeface="Arial" panose="020B0604020202020204" pitchFamily="34" charset="0"/>
              </a:rPr>
              <a:t> from all previous colliders.</a:t>
            </a:r>
            <a:endParaRPr lang="en-US" dirty="0">
              <a:latin typeface="Arial" panose="020B0604020202020204" pitchFamily="34" charset="0"/>
              <a:ea typeface="Comic Sans MS" charset="0"/>
              <a:cs typeface="Arial" panose="020B0604020202020204" pitchFamily="34" charset="0"/>
            </a:endParaRPr>
          </a:p>
        </p:txBody>
      </p:sp>
    </p:spTree>
    <p:extLst>
      <p:ext uri="{BB962C8B-B14F-4D97-AF65-F5344CB8AC3E}">
        <p14:creationId xmlns:p14="http://schemas.microsoft.com/office/powerpoint/2010/main" val="3726162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0" y="6592567"/>
            <a:ext cx="2057400" cy="2605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12" name="Title 3">
            <a:extLst>
              <a:ext uri="{FF2B5EF4-FFF2-40B4-BE49-F238E27FC236}">
                <a16:creationId xmlns:a16="http://schemas.microsoft.com/office/drawing/2014/main" id="{46727055-457E-4396-AA98-15F232FC0E1F}"/>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lvl="0">
              <a:defRPr/>
            </a:pPr>
            <a:r>
              <a:rPr lang="en-US" dirty="0">
                <a:latin typeface="Arial"/>
              </a:rPr>
              <a:t>Cartoon/Model of the Extended Detector and IR</a:t>
            </a:r>
          </a:p>
        </p:txBody>
      </p:sp>
      <p:sp>
        <p:nvSpPr>
          <p:cNvPr id="43" name="Rectangle 42">
            <a:extLst>
              <a:ext uri="{FF2B5EF4-FFF2-40B4-BE49-F238E27FC236}">
                <a16:creationId xmlns:a16="http://schemas.microsoft.com/office/drawing/2014/main" id="{330BF101-5E37-4266-BFF2-6A4BF757478D}"/>
              </a:ext>
            </a:extLst>
          </p:cNvPr>
          <p:cNvSpPr/>
          <p:nvPr/>
        </p:nvSpPr>
        <p:spPr>
          <a:xfrm>
            <a:off x="-3348" y="5316833"/>
            <a:ext cx="9144000" cy="92713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209E2A0F-57E6-45E1-8520-6E1F99447634}"/>
              </a:ext>
            </a:extLst>
          </p:cNvPr>
          <p:cNvSpPr/>
          <p:nvPr/>
        </p:nvSpPr>
        <p:spPr>
          <a:xfrm>
            <a:off x="6278" y="4275396"/>
            <a:ext cx="9144000" cy="9271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5" name="Group 44">
            <a:extLst>
              <a:ext uri="{FF2B5EF4-FFF2-40B4-BE49-F238E27FC236}">
                <a16:creationId xmlns:a16="http://schemas.microsoft.com/office/drawing/2014/main" id="{3D69C362-2080-43AB-92AD-F9F27BE9987B}"/>
              </a:ext>
            </a:extLst>
          </p:cNvPr>
          <p:cNvGrpSpPr/>
          <p:nvPr/>
        </p:nvGrpSpPr>
        <p:grpSpPr>
          <a:xfrm>
            <a:off x="77989" y="4346246"/>
            <a:ext cx="9066011" cy="839973"/>
            <a:chOff x="153365" y="3896444"/>
            <a:chExt cx="12088014" cy="1119964"/>
          </a:xfrm>
        </p:grpSpPr>
        <p:sp>
          <p:nvSpPr>
            <p:cNvPr id="46" name="TextBox 45">
              <a:extLst>
                <a:ext uri="{FF2B5EF4-FFF2-40B4-BE49-F238E27FC236}">
                  <a16:creationId xmlns:a16="http://schemas.microsoft.com/office/drawing/2014/main" id="{AF7ACF4F-F1A2-410F-B34B-F39012C1AE93}"/>
                </a:ext>
              </a:extLst>
            </p:cNvPr>
            <p:cNvSpPr txBox="1"/>
            <p:nvPr/>
          </p:nvSpPr>
          <p:spPr>
            <a:xfrm>
              <a:off x="153365" y="3896447"/>
              <a:ext cx="145168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Low-Q</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spectroscopy</a:t>
              </a:r>
            </a:p>
          </p:txBody>
        </p:sp>
        <p:sp>
          <p:nvSpPr>
            <p:cNvPr id="47" name="TextBox 46">
              <a:extLst>
                <a:ext uri="{FF2B5EF4-FFF2-40B4-BE49-F238E27FC236}">
                  <a16:creationId xmlns:a16="http://schemas.microsoft.com/office/drawing/2014/main" id="{8249C7CE-A295-4F13-BBAD-93A8F17E5E04}"/>
                </a:ext>
              </a:extLst>
            </p:cNvPr>
            <p:cNvSpPr txBox="1"/>
            <p:nvPr/>
          </p:nvSpPr>
          <p:spPr>
            <a:xfrm>
              <a:off x="9443716" y="3896444"/>
              <a:ext cx="154115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Baryon decay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evaporated n</a:t>
              </a:r>
            </a:p>
          </p:txBody>
        </p:sp>
        <p:sp>
          <p:nvSpPr>
            <p:cNvPr id="48" name="TextBox 47">
              <a:extLst>
                <a:ext uri="{FF2B5EF4-FFF2-40B4-BE49-F238E27FC236}">
                  <a16:creationId xmlns:a16="http://schemas.microsoft.com/office/drawing/2014/main" id="{A425FE46-5C07-4096-82B9-2A037232E0B8}"/>
                </a:ext>
              </a:extLst>
            </p:cNvPr>
            <p:cNvSpPr txBox="1"/>
            <p:nvPr/>
          </p:nvSpPr>
          <p:spPr>
            <a:xfrm>
              <a:off x="2515789" y="3896445"/>
              <a:ext cx="27166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Inclusive Structure Functions, TMDs, heavy flavors and jets, electrons for GPDs</a:t>
              </a:r>
            </a:p>
          </p:txBody>
        </p:sp>
        <p:sp>
          <p:nvSpPr>
            <p:cNvPr id="49" name="TextBox 48">
              <a:extLst>
                <a:ext uri="{FF2B5EF4-FFF2-40B4-BE49-F238E27FC236}">
                  <a16:creationId xmlns:a16="http://schemas.microsoft.com/office/drawing/2014/main" id="{77705424-029B-4513-908F-B6370E531DC2}"/>
                </a:ext>
              </a:extLst>
            </p:cNvPr>
            <p:cNvSpPr txBox="1"/>
            <p:nvPr/>
          </p:nvSpPr>
          <p:spPr>
            <a:xfrm>
              <a:off x="5895833" y="3908412"/>
              <a:ext cx="15411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GPDs/DVCS, tagging, diffraction, high-medium t</a:t>
              </a:r>
            </a:p>
          </p:txBody>
        </p:sp>
        <p:sp>
          <p:nvSpPr>
            <p:cNvPr id="50" name="TextBox 49">
              <a:extLst>
                <a:ext uri="{FF2B5EF4-FFF2-40B4-BE49-F238E27FC236}">
                  <a16:creationId xmlns:a16="http://schemas.microsoft.com/office/drawing/2014/main" id="{A85E1580-DB62-4BBB-99EA-D8CB2B158D1F}"/>
                </a:ext>
              </a:extLst>
            </p:cNvPr>
            <p:cNvSpPr txBox="1"/>
            <p:nvPr/>
          </p:nvSpPr>
          <p:spPr>
            <a:xfrm>
              <a:off x="11024140" y="3896444"/>
              <a:ext cx="12172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GPDs, tagging, diffraction, lowest-t</a:t>
              </a:r>
            </a:p>
          </p:txBody>
        </p:sp>
      </p:grpSp>
      <p:grpSp>
        <p:nvGrpSpPr>
          <p:cNvPr id="51" name="Group 50">
            <a:extLst>
              <a:ext uri="{FF2B5EF4-FFF2-40B4-BE49-F238E27FC236}">
                <a16:creationId xmlns:a16="http://schemas.microsoft.com/office/drawing/2014/main" id="{D25EA434-C756-4410-9050-A84BE8C70B6F}"/>
              </a:ext>
            </a:extLst>
          </p:cNvPr>
          <p:cNvGrpSpPr/>
          <p:nvPr/>
        </p:nvGrpSpPr>
        <p:grpSpPr>
          <a:xfrm>
            <a:off x="71251" y="5369572"/>
            <a:ext cx="9073013" cy="856719"/>
            <a:chOff x="144381" y="5183876"/>
            <a:chExt cx="12097350" cy="1142292"/>
          </a:xfrm>
        </p:grpSpPr>
        <p:sp>
          <p:nvSpPr>
            <p:cNvPr id="52" name="TextBox 51">
              <a:extLst>
                <a:ext uri="{FF2B5EF4-FFF2-40B4-BE49-F238E27FC236}">
                  <a16:creationId xmlns:a16="http://schemas.microsoft.com/office/drawing/2014/main" id="{9DE1E389-3C8E-449E-BC17-F69F5821DCF8}"/>
                </a:ext>
              </a:extLst>
            </p:cNvPr>
            <p:cNvSpPr txBox="1"/>
            <p:nvPr/>
          </p:nvSpPr>
          <p:spPr>
            <a:xfrm>
              <a:off x="144381" y="5199772"/>
              <a:ext cx="1299411" cy="861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Diamond detectors?</a:t>
              </a:r>
            </a:p>
          </p:txBody>
        </p:sp>
        <p:sp>
          <p:nvSpPr>
            <p:cNvPr id="53" name="TextBox 52">
              <a:extLst>
                <a:ext uri="{FF2B5EF4-FFF2-40B4-BE49-F238E27FC236}">
                  <a16:creationId xmlns:a16="http://schemas.microsoft.com/office/drawing/2014/main" id="{C4AF885F-0587-4AD3-85CC-EC325A6A676D}"/>
                </a:ext>
              </a:extLst>
            </p:cNvPr>
            <p:cNvSpPr txBox="1"/>
            <p:nvPr/>
          </p:nvSpPr>
          <p:spPr>
            <a:xfrm>
              <a:off x="5895833" y="5218172"/>
              <a:ext cx="129941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Roman pots,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calorim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4" name="TextBox 53">
              <a:extLst>
                <a:ext uri="{FF2B5EF4-FFF2-40B4-BE49-F238E27FC236}">
                  <a16:creationId xmlns:a16="http://schemas.microsoft.com/office/drawing/2014/main" id="{490A576B-72FA-4B36-914C-21F64C26E8C3}"/>
                </a:ext>
              </a:extLst>
            </p:cNvPr>
            <p:cNvSpPr txBox="1"/>
            <p:nvPr/>
          </p:nvSpPr>
          <p:spPr>
            <a:xfrm>
              <a:off x="2565518" y="5199771"/>
              <a:ext cx="318685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Vertex and Tracking detectors, particle identification detectors, calorimetry detectors, muon detectors, etc.</a:t>
              </a:r>
            </a:p>
          </p:txBody>
        </p:sp>
        <p:sp>
          <p:nvSpPr>
            <p:cNvPr id="55" name="TextBox 54">
              <a:extLst>
                <a:ext uri="{FF2B5EF4-FFF2-40B4-BE49-F238E27FC236}">
                  <a16:creationId xmlns:a16="http://schemas.microsoft.com/office/drawing/2014/main" id="{D2D13B3E-B346-47EE-914B-79A7F5752116}"/>
                </a:ext>
              </a:extLst>
            </p:cNvPr>
            <p:cNvSpPr txBox="1"/>
            <p:nvPr/>
          </p:nvSpPr>
          <p:spPr>
            <a:xfrm>
              <a:off x="9486575" y="5183876"/>
              <a:ext cx="129941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Roman pots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1200" b="0" i="0" u="none" strike="noStrike" kern="1200" cap="none" spc="0" normalizeH="0" baseline="0" noProof="0" dirty="0">
                  <a:ln>
                    <a:noFill/>
                  </a:ln>
                  <a:solidFill>
                    <a:prstClr val="black"/>
                  </a:solidFill>
                  <a:effectLst/>
                  <a:uLnTx/>
                  <a:uFillTx/>
                  <a:latin typeface="Symbol" panose="05050102010706020507" pitchFamily="18" charset="2"/>
                  <a:ea typeface="+mn-ea"/>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calorim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6" name="TextBox 55">
              <a:extLst>
                <a:ext uri="{FF2B5EF4-FFF2-40B4-BE49-F238E27FC236}">
                  <a16:creationId xmlns:a16="http://schemas.microsoft.com/office/drawing/2014/main" id="{272106F8-1196-4805-8304-0D90AD27961B}"/>
                </a:ext>
              </a:extLst>
            </p:cNvPr>
            <p:cNvSpPr txBox="1"/>
            <p:nvPr/>
          </p:nvSpPr>
          <p:spPr>
            <a:xfrm>
              <a:off x="11057828" y="5199771"/>
              <a:ext cx="1183903" cy="861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Roman pots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ZDCs</a:t>
              </a:r>
            </a:p>
          </p:txBody>
        </p:sp>
      </p:grpSp>
      <p:sp>
        <p:nvSpPr>
          <p:cNvPr id="57" name="TextBox 56">
            <a:extLst>
              <a:ext uri="{FF2B5EF4-FFF2-40B4-BE49-F238E27FC236}">
                <a16:creationId xmlns:a16="http://schemas.microsoft.com/office/drawing/2014/main" id="{D54BD0F7-3EA6-4BE2-88B3-44E9E1FBCD93}"/>
              </a:ext>
            </a:extLst>
          </p:cNvPr>
          <p:cNvSpPr txBox="1"/>
          <p:nvPr/>
        </p:nvSpPr>
        <p:spPr>
          <a:xfrm>
            <a:off x="2202260" y="6308630"/>
            <a:ext cx="1394934" cy="276999"/>
          </a:xfrm>
          <a:prstGeom prst="rect">
            <a:avLst/>
          </a:prstGeom>
          <a:solidFill>
            <a:srgbClr val="92D05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physics examples</a:t>
            </a:r>
          </a:p>
        </p:txBody>
      </p:sp>
      <p:sp>
        <p:nvSpPr>
          <p:cNvPr id="58" name="TextBox 57">
            <a:extLst>
              <a:ext uri="{FF2B5EF4-FFF2-40B4-BE49-F238E27FC236}">
                <a16:creationId xmlns:a16="http://schemas.microsoft.com/office/drawing/2014/main" id="{15B8D909-B763-4F47-A7F7-0290DCFCF14E}"/>
              </a:ext>
            </a:extLst>
          </p:cNvPr>
          <p:cNvSpPr txBox="1"/>
          <p:nvPr/>
        </p:nvSpPr>
        <p:spPr>
          <a:xfrm>
            <a:off x="5215780" y="6308630"/>
            <a:ext cx="1438214" cy="276999"/>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detector examples</a:t>
            </a:r>
          </a:p>
        </p:txBody>
      </p:sp>
      <p:cxnSp>
        <p:nvCxnSpPr>
          <p:cNvPr id="59" name="Straight Arrow Connector 58">
            <a:extLst>
              <a:ext uri="{FF2B5EF4-FFF2-40B4-BE49-F238E27FC236}">
                <a16:creationId xmlns:a16="http://schemas.microsoft.com/office/drawing/2014/main" id="{5B2855D3-FB14-4DAA-92ED-E25739B5E0DF}"/>
              </a:ext>
            </a:extLst>
          </p:cNvPr>
          <p:cNvCxnSpPr>
            <a:cxnSpLocks/>
          </p:cNvCxnSpPr>
          <p:nvPr/>
        </p:nvCxnSpPr>
        <p:spPr>
          <a:xfrm>
            <a:off x="1982201" y="2771667"/>
            <a:ext cx="8662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9223E1E-62DB-44AF-9996-82B77D44C404}"/>
              </a:ext>
            </a:extLst>
          </p:cNvPr>
          <p:cNvCxnSpPr>
            <a:cxnSpLocks/>
          </p:cNvCxnSpPr>
          <p:nvPr/>
        </p:nvCxnSpPr>
        <p:spPr>
          <a:xfrm flipH="1">
            <a:off x="2848476" y="2771667"/>
            <a:ext cx="859054"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19C4664-5583-4F7C-B1BA-E559071B1030}"/>
              </a:ext>
            </a:extLst>
          </p:cNvPr>
          <p:cNvCxnSpPr>
            <a:cxnSpLocks/>
          </p:cNvCxnSpPr>
          <p:nvPr/>
        </p:nvCxnSpPr>
        <p:spPr>
          <a:xfrm flipH="1">
            <a:off x="789279" y="2771667"/>
            <a:ext cx="859054" cy="0"/>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91F07DB-F4D0-48A9-BF6E-BC847273EB7F}"/>
              </a:ext>
            </a:extLst>
          </p:cNvPr>
          <p:cNvCxnSpPr>
            <a:cxnSpLocks/>
          </p:cNvCxnSpPr>
          <p:nvPr/>
        </p:nvCxnSpPr>
        <p:spPr>
          <a:xfrm>
            <a:off x="4506254" y="2771667"/>
            <a:ext cx="866274" cy="0"/>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73F8E94-BACC-46BE-A851-D71C1164398C}"/>
              </a:ext>
            </a:extLst>
          </p:cNvPr>
          <p:cNvSpPr txBox="1"/>
          <p:nvPr/>
        </p:nvSpPr>
        <p:spPr>
          <a:xfrm>
            <a:off x="1920365" y="2481485"/>
            <a:ext cx="9428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p/ion beam</a:t>
            </a:r>
          </a:p>
        </p:txBody>
      </p:sp>
      <p:sp>
        <p:nvSpPr>
          <p:cNvPr id="64" name="TextBox 63">
            <a:extLst>
              <a:ext uri="{FF2B5EF4-FFF2-40B4-BE49-F238E27FC236}">
                <a16:creationId xmlns:a16="http://schemas.microsoft.com/office/drawing/2014/main" id="{7E3AE40F-2133-4B10-9247-557E053435AD}"/>
              </a:ext>
            </a:extLst>
          </p:cNvPr>
          <p:cNvSpPr txBox="1"/>
          <p:nvPr/>
        </p:nvSpPr>
        <p:spPr>
          <a:xfrm>
            <a:off x="2987820" y="2481485"/>
            <a:ext cx="6960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beam</a:t>
            </a:r>
          </a:p>
        </p:txBody>
      </p:sp>
      <p:sp>
        <p:nvSpPr>
          <p:cNvPr id="65" name="TextBox 64">
            <a:extLst>
              <a:ext uri="{FF2B5EF4-FFF2-40B4-BE49-F238E27FC236}">
                <a16:creationId xmlns:a16="http://schemas.microsoft.com/office/drawing/2014/main" id="{6A5EB78B-55B3-46B0-9BBD-795B237CA391}"/>
              </a:ext>
            </a:extLst>
          </p:cNvPr>
          <p:cNvSpPr txBox="1"/>
          <p:nvPr/>
        </p:nvSpPr>
        <p:spPr>
          <a:xfrm>
            <a:off x="114711" y="504629"/>
            <a:ext cx="8141626" cy="383444"/>
          </a:xfrm>
          <a:prstGeom prst="rect">
            <a:avLst/>
          </a:prstGeom>
          <a:noFill/>
        </p:spPr>
        <p:txBody>
          <a:bodyPr wrap="square" rtlCol="0">
            <a:spAutoFit/>
          </a:bodyPr>
          <a:lstStyle/>
          <a:p>
            <a:pPr marL="214313" marR="0" lvl="0" indent="-214313" algn="l" defTabSz="914400" rtl="0" eaLnBrk="1" fontAlgn="auto" latinLnBrk="0" hangingPunct="1">
              <a:lnSpc>
                <a:spcPct val="110000"/>
              </a:lnSpc>
              <a:spcBef>
                <a:spcPts val="0"/>
              </a:spcBef>
              <a:spcAft>
                <a:spcPts val="450"/>
              </a:spcAft>
              <a:buClr>
                <a:prstClr val="black"/>
              </a:buClr>
              <a:buSzTx/>
              <a:buFont typeface="Wingdings" panose="05000000000000000000" pitchFamily="2" charset="2"/>
              <a:buChar char="q"/>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EIC physics covers the entire region (backward, </a:t>
            </a:r>
            <a:r>
              <a:rPr lang="en-US" dirty="0">
                <a:solidFill>
                  <a:prstClr val="black"/>
                </a:solidFill>
                <a:latin typeface="Arial" panose="020B0604020202020204" pitchFamily="34" charset="0"/>
                <a:cs typeface="Arial" panose="020B0604020202020204" pitchFamily="34" charset="0"/>
              </a:rPr>
              <a:t>barrel/central</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forward)</a:t>
            </a:r>
          </a:p>
        </p:txBody>
      </p:sp>
      <p:sp>
        <p:nvSpPr>
          <p:cNvPr id="66" name="TextBox 65">
            <a:extLst>
              <a:ext uri="{FF2B5EF4-FFF2-40B4-BE49-F238E27FC236}">
                <a16:creationId xmlns:a16="http://schemas.microsoft.com/office/drawing/2014/main" id="{A18DA818-3195-4A4D-917D-B98E310DE451}"/>
              </a:ext>
            </a:extLst>
          </p:cNvPr>
          <p:cNvSpPr txBox="1"/>
          <p:nvPr/>
        </p:nvSpPr>
        <p:spPr>
          <a:xfrm>
            <a:off x="120597" y="1208384"/>
            <a:ext cx="8283664" cy="678134"/>
          </a:xfrm>
          <a:prstGeom prst="rect">
            <a:avLst/>
          </a:prstGeom>
          <a:noFill/>
        </p:spPr>
        <p:txBody>
          <a:bodyPr wrap="square" rtlCol="0">
            <a:spAutoFit/>
          </a:bodyPr>
          <a:lstStyle/>
          <a:p>
            <a:pPr marL="214313" marR="0" lvl="0" indent="-214313" algn="l" defTabSz="914400" rtl="0" eaLnBrk="1" fontAlgn="auto" latinLnBrk="0" hangingPunct="1">
              <a:lnSpc>
                <a:spcPct val="110000"/>
              </a:lnSpc>
              <a:spcBef>
                <a:spcPts val="0"/>
              </a:spcBef>
              <a:spcAft>
                <a:spcPts val="450"/>
              </a:spcAft>
              <a:buClr>
                <a:prstClr val="black"/>
              </a:buClr>
              <a:buSzTx/>
              <a:buFont typeface="Wingdings" panose="05000000000000000000" pitchFamily="2" charset="2"/>
              <a:buChar char="q"/>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Many EIC science processes rely on excellent scattered electron detection and excellent and fully integrated forward detection scheme</a:t>
            </a:r>
          </a:p>
        </p:txBody>
      </p:sp>
      <p:sp>
        <p:nvSpPr>
          <p:cNvPr id="67" name="TextBox 66">
            <a:extLst>
              <a:ext uri="{FF2B5EF4-FFF2-40B4-BE49-F238E27FC236}">
                <a16:creationId xmlns:a16="http://schemas.microsoft.com/office/drawing/2014/main" id="{D369992E-A3EE-4C7B-A346-6C98983EDDC9}"/>
              </a:ext>
            </a:extLst>
          </p:cNvPr>
          <p:cNvSpPr txBox="1"/>
          <p:nvPr/>
        </p:nvSpPr>
        <p:spPr>
          <a:xfrm>
            <a:off x="5671999" y="2029935"/>
            <a:ext cx="30148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Adapted from 2</a:t>
            </a:r>
            <a:r>
              <a:rPr kumimoji="0" lang="en-US" sz="1200" b="0" i="1" u="none" strike="noStrike" kern="1200" cap="none" spc="0" normalizeH="0" baseline="3000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nd</a:t>
            </a:r>
            <a:r>
              <a:rPr kumimoji="0" lang="en-US" sz="1200" b="0" i="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Yellow Report Meeting, Detector Working Group</a:t>
            </a:r>
          </a:p>
        </p:txBody>
      </p:sp>
      <p:grpSp>
        <p:nvGrpSpPr>
          <p:cNvPr id="68" name="Group 67">
            <a:extLst>
              <a:ext uri="{FF2B5EF4-FFF2-40B4-BE49-F238E27FC236}">
                <a16:creationId xmlns:a16="http://schemas.microsoft.com/office/drawing/2014/main" id="{14A2792D-97BA-40D0-99D1-DC1F1A0032E0}"/>
              </a:ext>
            </a:extLst>
          </p:cNvPr>
          <p:cNvGrpSpPr/>
          <p:nvPr/>
        </p:nvGrpSpPr>
        <p:grpSpPr>
          <a:xfrm>
            <a:off x="71251" y="2222801"/>
            <a:ext cx="9072749" cy="1977130"/>
            <a:chOff x="89051" y="837405"/>
            <a:chExt cx="11550788" cy="2636173"/>
          </a:xfrm>
        </p:grpSpPr>
        <p:sp>
          <p:nvSpPr>
            <p:cNvPr id="69" name="Rectangle 68">
              <a:extLst>
                <a:ext uri="{FF2B5EF4-FFF2-40B4-BE49-F238E27FC236}">
                  <a16:creationId xmlns:a16="http://schemas.microsoft.com/office/drawing/2014/main" id="{6BD393E6-941E-4B01-975D-521D3F434939}"/>
                </a:ext>
              </a:extLst>
            </p:cNvPr>
            <p:cNvSpPr/>
            <p:nvPr/>
          </p:nvSpPr>
          <p:spPr>
            <a:xfrm>
              <a:off x="144381" y="1289793"/>
              <a:ext cx="129941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F2D200C1-BCF2-48DF-B8F9-C1827B3BE41D}"/>
                </a:ext>
              </a:extLst>
            </p:cNvPr>
            <p:cNvSpPr/>
            <p:nvPr/>
          </p:nvSpPr>
          <p:spPr>
            <a:xfrm>
              <a:off x="2353383" y="837405"/>
              <a:ext cx="495702" cy="1491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Rectangle 70">
              <a:extLst>
                <a:ext uri="{FF2B5EF4-FFF2-40B4-BE49-F238E27FC236}">
                  <a16:creationId xmlns:a16="http://schemas.microsoft.com/office/drawing/2014/main" id="{FE270DFA-9F8A-4917-B6CF-4DF82F64EA45}"/>
                </a:ext>
              </a:extLst>
            </p:cNvPr>
            <p:cNvSpPr/>
            <p:nvPr/>
          </p:nvSpPr>
          <p:spPr>
            <a:xfrm>
              <a:off x="2906835" y="837405"/>
              <a:ext cx="1434166" cy="1491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Rectangle 71">
              <a:extLst>
                <a:ext uri="{FF2B5EF4-FFF2-40B4-BE49-F238E27FC236}">
                  <a16:creationId xmlns:a16="http://schemas.microsoft.com/office/drawing/2014/main" id="{45755111-C340-4E7B-AFDA-E1E9CEC80461}"/>
                </a:ext>
              </a:extLst>
            </p:cNvPr>
            <p:cNvSpPr/>
            <p:nvPr/>
          </p:nvSpPr>
          <p:spPr>
            <a:xfrm>
              <a:off x="4406771" y="837405"/>
              <a:ext cx="819754" cy="1491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Rectangle 72">
              <a:extLst>
                <a:ext uri="{FF2B5EF4-FFF2-40B4-BE49-F238E27FC236}">
                  <a16:creationId xmlns:a16="http://schemas.microsoft.com/office/drawing/2014/main" id="{E20E6664-B7F1-4FE9-8937-A14BBF92859D}"/>
                </a:ext>
              </a:extLst>
            </p:cNvPr>
            <p:cNvSpPr/>
            <p:nvPr/>
          </p:nvSpPr>
          <p:spPr>
            <a:xfrm>
              <a:off x="5337214" y="1289793"/>
              <a:ext cx="129941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5209A7F0-3745-4B03-8735-5A20BFB50918}"/>
                </a:ext>
              </a:extLst>
            </p:cNvPr>
            <p:cNvSpPr/>
            <p:nvPr/>
          </p:nvSpPr>
          <p:spPr>
            <a:xfrm>
              <a:off x="6750524" y="1289793"/>
              <a:ext cx="129941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90BB83E5-B969-42E4-886D-3754E35D1A84}"/>
                </a:ext>
              </a:extLst>
            </p:cNvPr>
            <p:cNvSpPr/>
            <p:nvPr/>
          </p:nvSpPr>
          <p:spPr>
            <a:xfrm>
              <a:off x="8961124" y="1289793"/>
              <a:ext cx="129941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4D4362ED-D3CD-4841-BD8D-CA12FE42FCC0}"/>
                </a:ext>
              </a:extLst>
            </p:cNvPr>
            <p:cNvSpPr/>
            <p:nvPr/>
          </p:nvSpPr>
          <p:spPr>
            <a:xfrm>
              <a:off x="10374433" y="1289793"/>
              <a:ext cx="68339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EA4928FD-C87F-4D67-8B5B-4C752CE338A5}"/>
                </a:ext>
              </a:extLst>
            </p:cNvPr>
            <p:cNvSpPr txBox="1"/>
            <p:nvPr/>
          </p:nvSpPr>
          <p:spPr>
            <a:xfrm>
              <a:off x="89051" y="2531564"/>
              <a:ext cx="14702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far-backward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e-detection</a:t>
              </a:r>
            </a:p>
          </p:txBody>
        </p:sp>
        <p:sp>
          <p:nvSpPr>
            <p:cNvPr id="78" name="TextBox 77">
              <a:extLst>
                <a:ext uri="{FF2B5EF4-FFF2-40B4-BE49-F238E27FC236}">
                  <a16:creationId xmlns:a16="http://schemas.microsoft.com/office/drawing/2014/main" id="{A6398BF2-338D-4A1E-BD5E-5BBE999DCA49}"/>
                </a:ext>
              </a:extLst>
            </p:cNvPr>
            <p:cNvSpPr txBox="1"/>
            <p:nvPr/>
          </p:nvSpPr>
          <p:spPr>
            <a:xfrm>
              <a:off x="2353384" y="2531564"/>
              <a:ext cx="287314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“Central detector”, includes e-endcap, </a:t>
              </a:r>
              <a:r>
                <a:rPr lang="en-US" sz="1200" dirty="0">
                  <a:solidFill>
                    <a:prstClr val="black"/>
                  </a:solidFill>
                  <a:latin typeface="Arial" panose="020B0604020202020204" pitchFamily="34" charset="0"/>
                  <a:cs typeface="Arial" panose="020B0604020202020204" pitchFamily="34" charset="0"/>
                </a:rPr>
                <a:t>barrel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p/ion endcap detectors</a:t>
              </a:r>
            </a:p>
          </p:txBody>
        </p:sp>
        <p:sp>
          <p:nvSpPr>
            <p:cNvPr id="79" name="TextBox 78">
              <a:extLst>
                <a:ext uri="{FF2B5EF4-FFF2-40B4-BE49-F238E27FC236}">
                  <a16:creationId xmlns:a16="http://schemas.microsoft.com/office/drawing/2014/main" id="{6E1B1DE4-4DF2-4BE1-97BC-B0B8737254E5}"/>
                </a:ext>
              </a:extLst>
            </p:cNvPr>
            <p:cNvSpPr txBox="1"/>
            <p:nvPr/>
          </p:nvSpPr>
          <p:spPr>
            <a:xfrm>
              <a:off x="6819220" y="2365626"/>
              <a:ext cx="142242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Ion final-focus quads</a:t>
              </a:r>
            </a:p>
          </p:txBody>
        </p:sp>
        <p:sp>
          <p:nvSpPr>
            <p:cNvPr id="80" name="Rectangle 79">
              <a:extLst>
                <a:ext uri="{FF2B5EF4-FFF2-40B4-BE49-F238E27FC236}">
                  <a16:creationId xmlns:a16="http://schemas.microsoft.com/office/drawing/2014/main" id="{A42609E8-5EB6-4394-8AA1-9FBB988B6993}"/>
                </a:ext>
              </a:extLst>
            </p:cNvPr>
            <p:cNvSpPr/>
            <p:nvPr/>
          </p:nvSpPr>
          <p:spPr>
            <a:xfrm>
              <a:off x="1559302" y="1289793"/>
              <a:ext cx="68339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id="{1C99CF58-A7CA-4365-8EF1-C58F5A896301}"/>
                </a:ext>
              </a:extLst>
            </p:cNvPr>
            <p:cNvSpPr txBox="1"/>
            <p:nvPr/>
          </p:nvSpPr>
          <p:spPr>
            <a:xfrm>
              <a:off x="1465457" y="2531564"/>
              <a:ext cx="93541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final-focus quads</a:t>
              </a:r>
            </a:p>
          </p:txBody>
        </p:sp>
        <p:sp>
          <p:nvSpPr>
            <p:cNvPr id="82" name="TextBox 81">
              <a:extLst>
                <a:ext uri="{FF2B5EF4-FFF2-40B4-BE49-F238E27FC236}">
                  <a16:creationId xmlns:a16="http://schemas.microsoft.com/office/drawing/2014/main" id="{B61B1B4F-9C9E-42B9-91B1-753F227857F2}"/>
                </a:ext>
              </a:extLst>
            </p:cNvPr>
            <p:cNvSpPr txBox="1"/>
            <p:nvPr/>
          </p:nvSpPr>
          <p:spPr>
            <a:xfrm>
              <a:off x="5580810" y="2365582"/>
              <a:ext cx="116971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forward dipole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 h detection</a:t>
              </a:r>
            </a:p>
          </p:txBody>
        </p:sp>
        <p:sp>
          <p:nvSpPr>
            <p:cNvPr id="83" name="TextBox 82">
              <a:extLst>
                <a:ext uri="{FF2B5EF4-FFF2-40B4-BE49-F238E27FC236}">
                  <a16:creationId xmlns:a16="http://schemas.microsoft.com/office/drawing/2014/main" id="{A3D8D7DA-3949-4EB7-8756-B5A04436B112}"/>
                </a:ext>
              </a:extLst>
            </p:cNvPr>
            <p:cNvSpPr txBox="1"/>
            <p:nvPr/>
          </p:nvSpPr>
          <p:spPr>
            <a:xfrm>
              <a:off x="9004263" y="2369311"/>
              <a:ext cx="137017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far-forward h-detection</a:t>
              </a:r>
            </a:p>
          </p:txBody>
        </p:sp>
        <p:sp>
          <p:nvSpPr>
            <p:cNvPr id="84" name="Rectangle 83">
              <a:extLst>
                <a:ext uri="{FF2B5EF4-FFF2-40B4-BE49-F238E27FC236}">
                  <a16:creationId xmlns:a16="http://schemas.microsoft.com/office/drawing/2014/main" id="{F25562B4-9CE1-4E57-98CC-3A9D07B75BF2}"/>
                </a:ext>
              </a:extLst>
            </p:cNvPr>
            <p:cNvSpPr/>
            <p:nvPr/>
          </p:nvSpPr>
          <p:spPr>
            <a:xfrm>
              <a:off x="8163833" y="1289793"/>
              <a:ext cx="683393"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5" name="TextBox 84">
              <a:extLst>
                <a:ext uri="{FF2B5EF4-FFF2-40B4-BE49-F238E27FC236}">
                  <a16:creationId xmlns:a16="http://schemas.microsoft.com/office/drawing/2014/main" id="{105AC7AB-44BD-4BC1-B5A0-867CDE72E80C}"/>
                </a:ext>
              </a:extLst>
            </p:cNvPr>
            <p:cNvSpPr txBox="1"/>
            <p:nvPr/>
          </p:nvSpPr>
          <p:spPr>
            <a:xfrm>
              <a:off x="8087709" y="2363343"/>
              <a:ext cx="102830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forward dipole</a:t>
              </a:r>
            </a:p>
          </p:txBody>
        </p:sp>
        <p:sp>
          <p:nvSpPr>
            <p:cNvPr id="86" name="TextBox 85">
              <a:extLst>
                <a:ext uri="{FF2B5EF4-FFF2-40B4-BE49-F238E27FC236}">
                  <a16:creationId xmlns:a16="http://schemas.microsoft.com/office/drawing/2014/main" id="{B8B0B6F0-DFFB-4907-B5D6-D7A5D1F19839}"/>
                </a:ext>
              </a:extLst>
            </p:cNvPr>
            <p:cNvSpPr txBox="1"/>
            <p:nvPr/>
          </p:nvSpPr>
          <p:spPr>
            <a:xfrm>
              <a:off x="10260534" y="2366143"/>
              <a:ext cx="137930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far-forward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h-detection</a:t>
              </a:r>
            </a:p>
          </p:txBody>
        </p:sp>
      </p:grpSp>
      <p:sp>
        <p:nvSpPr>
          <p:cNvPr id="87" name="TextBox 86">
            <a:extLst>
              <a:ext uri="{FF2B5EF4-FFF2-40B4-BE49-F238E27FC236}">
                <a16:creationId xmlns:a16="http://schemas.microsoft.com/office/drawing/2014/main" id="{B133BAEF-FFAA-442B-8692-132951E59096}"/>
              </a:ext>
            </a:extLst>
          </p:cNvPr>
          <p:cNvSpPr txBox="1"/>
          <p:nvPr/>
        </p:nvSpPr>
        <p:spPr>
          <a:xfrm>
            <a:off x="114712" y="852902"/>
            <a:ext cx="8283664" cy="373436"/>
          </a:xfrm>
          <a:prstGeom prst="rect">
            <a:avLst/>
          </a:prstGeom>
          <a:noFill/>
        </p:spPr>
        <p:txBody>
          <a:bodyPr wrap="square" rtlCol="0">
            <a:spAutoFit/>
          </a:bodyPr>
          <a:lstStyle/>
          <a:p>
            <a:pPr marL="214313" marR="0" lvl="0" indent="-214313" algn="l" defTabSz="914400" rtl="0" eaLnBrk="1" fontAlgn="auto" latinLnBrk="0" hangingPunct="1">
              <a:lnSpc>
                <a:spcPct val="110000"/>
              </a:lnSpc>
              <a:spcBef>
                <a:spcPts val="0"/>
              </a:spcBef>
              <a:spcAft>
                <a:spcPts val="450"/>
              </a:spcAft>
              <a:buClr>
                <a:prstClr val="black"/>
              </a:buClr>
              <a:buSzTx/>
              <a:buFont typeface="Wingdings" panose="05000000000000000000" pitchFamily="2" charset="2"/>
              <a:buChar char="q"/>
              <a:tabLst/>
              <a:defRPr/>
            </a:pPr>
            <a:r>
              <a:rPr kumimoji="0" lang="en-US"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detector requirements differ in these regions due to the EIC asymmetry</a:t>
            </a:r>
          </a:p>
        </p:txBody>
      </p:sp>
      <p:sp>
        <p:nvSpPr>
          <p:cNvPr id="88" name="TextBox 87">
            <a:extLst>
              <a:ext uri="{FF2B5EF4-FFF2-40B4-BE49-F238E27FC236}">
                <a16:creationId xmlns:a16="http://schemas.microsoft.com/office/drawing/2014/main" id="{B86A765B-E670-4B58-B76A-9A5DD8F41CC1}"/>
              </a:ext>
            </a:extLst>
          </p:cNvPr>
          <p:cNvSpPr txBox="1"/>
          <p:nvPr/>
        </p:nvSpPr>
        <p:spPr>
          <a:xfrm>
            <a:off x="648667" y="1896723"/>
            <a:ext cx="2090411" cy="276999"/>
          </a:xfrm>
          <a:prstGeom prst="rect">
            <a:avLst/>
          </a:prstGeom>
          <a:solidFill>
            <a:srgbClr val="FFFF00"/>
          </a:solidFill>
        </p:spPr>
        <p:txBody>
          <a:bodyPr wrap="square" rtlCol="0">
            <a:spAutoFit/>
          </a:bodyPr>
          <a:lstStyle/>
          <a:p>
            <a:pPr algn="l"/>
            <a:r>
              <a:rPr lang="en-US" sz="1200" b="1" dirty="0">
                <a:latin typeface="Arial" panose="020B0604020202020204" pitchFamily="34" charset="0"/>
                <a:cs typeface="Arial" panose="020B0604020202020204" pitchFamily="34" charset="0"/>
              </a:rPr>
              <a:t>p: 41 GeV,  100 to 275 GeV</a:t>
            </a:r>
          </a:p>
        </p:txBody>
      </p:sp>
      <p:sp>
        <p:nvSpPr>
          <p:cNvPr id="89" name="TextBox 88">
            <a:extLst>
              <a:ext uri="{FF2B5EF4-FFF2-40B4-BE49-F238E27FC236}">
                <a16:creationId xmlns:a16="http://schemas.microsoft.com/office/drawing/2014/main" id="{910A67E2-342D-465B-BFB4-98696024D1BB}"/>
              </a:ext>
            </a:extLst>
          </p:cNvPr>
          <p:cNvSpPr txBox="1"/>
          <p:nvPr/>
        </p:nvSpPr>
        <p:spPr>
          <a:xfrm>
            <a:off x="2978184" y="1891436"/>
            <a:ext cx="1553630" cy="276999"/>
          </a:xfrm>
          <a:prstGeom prst="rect">
            <a:avLst/>
          </a:prstGeom>
          <a:solidFill>
            <a:srgbClr val="FFFF00"/>
          </a:solidFill>
        </p:spPr>
        <p:txBody>
          <a:bodyPr wrap="none" rtlCol="0">
            <a:spAutoFit/>
          </a:bodyPr>
          <a:lstStyle/>
          <a:p>
            <a:pPr algn="l"/>
            <a:r>
              <a:rPr lang="en-US" sz="1200" b="1" dirty="0">
                <a:latin typeface="Arial" panose="020B0604020202020204" pitchFamily="34" charset="0"/>
                <a:cs typeface="Arial" panose="020B0604020202020204" pitchFamily="34" charset="0"/>
              </a:rPr>
              <a:t>e: 5 GeV to 18 GeV</a:t>
            </a:r>
          </a:p>
        </p:txBody>
      </p:sp>
    </p:spTree>
    <p:extLst>
      <p:ext uri="{BB962C8B-B14F-4D97-AF65-F5344CB8AC3E}">
        <p14:creationId xmlns:p14="http://schemas.microsoft.com/office/powerpoint/2010/main" val="1912558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What is Needed Experimentally?</a:t>
            </a:r>
          </a:p>
        </p:txBody>
      </p:sp>
      <p:sp>
        <p:nvSpPr>
          <p:cNvPr id="5" name="Rectangle 6">
            <a:extLst>
              <a:ext uri="{FF2B5EF4-FFF2-40B4-BE49-F238E27FC236}">
                <a16:creationId xmlns:a16="http://schemas.microsoft.com/office/drawing/2014/main" id="{A2FC7539-8DA3-4AED-8AED-A999D0E43797}"/>
              </a:ext>
            </a:extLst>
          </p:cNvPr>
          <p:cNvSpPr>
            <a:spLocks/>
          </p:cNvSpPr>
          <p:nvPr/>
        </p:nvSpPr>
        <p:spPr bwMode="auto">
          <a:xfrm>
            <a:off x="1618604" y="588836"/>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graphicFrame>
        <p:nvGraphicFramePr>
          <p:cNvPr id="7" name="Object 6">
            <a:extLst>
              <a:ext uri="{FF2B5EF4-FFF2-40B4-BE49-F238E27FC236}">
                <a16:creationId xmlns:a16="http://schemas.microsoft.com/office/drawing/2014/main" id="{75A3FEB1-4C72-4CF4-8021-078255EC194F}"/>
              </a:ext>
            </a:extLst>
          </p:cNvPr>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name="Equation" r:id="rId2" imgW="114300" imgH="165100" progId="Equation.DSMT4">
                  <p:embed/>
                </p:oleObj>
              </mc:Choice>
              <mc:Fallback>
                <p:oleObj name="Equation" r:id="rId2" imgW="114300" imgH="165100" progId="Equation.DSMT4">
                  <p:embed/>
                  <p:pic>
                    <p:nvPicPr>
                      <p:cNvPr id="3" name="Object 2"/>
                      <p:cNvPicPr/>
                      <p:nvPr/>
                    </p:nvPicPr>
                    <p:blipFill>
                      <a:blip r:embed="rId3"/>
                      <a:stretch>
                        <a:fillRect/>
                      </a:stretch>
                    </p:blipFill>
                    <p:spPr>
                      <a:xfrm>
                        <a:off x="7095503" y="4599862"/>
                        <a:ext cx="114300" cy="165100"/>
                      </a:xfrm>
                      <a:prstGeom prst="rect">
                        <a:avLst/>
                      </a:prstGeom>
                    </p:spPr>
                  </p:pic>
                </p:oleObj>
              </mc:Fallback>
            </mc:AlternateContent>
          </a:graphicData>
        </a:graphic>
      </p:graphicFrame>
      <p:sp>
        <p:nvSpPr>
          <p:cNvPr id="8" name="Oval 7">
            <a:extLst>
              <a:ext uri="{FF2B5EF4-FFF2-40B4-BE49-F238E27FC236}">
                <a16:creationId xmlns:a16="http://schemas.microsoft.com/office/drawing/2014/main" id="{110C3AC8-06DF-4E4E-BE08-0B4D977B510C}"/>
              </a:ext>
            </a:extLst>
          </p:cNvPr>
          <p:cNvSpPr/>
          <p:nvPr/>
        </p:nvSpPr>
        <p:spPr>
          <a:xfrm>
            <a:off x="109455"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9" name="Oval 8">
            <a:extLst>
              <a:ext uri="{FF2B5EF4-FFF2-40B4-BE49-F238E27FC236}">
                <a16:creationId xmlns:a16="http://schemas.microsoft.com/office/drawing/2014/main" id="{12E1B026-758C-4CAD-9FB8-7D7E20D147C6}"/>
              </a:ext>
            </a:extLst>
          </p:cNvPr>
          <p:cNvSpPr/>
          <p:nvPr/>
        </p:nvSpPr>
        <p:spPr>
          <a:xfrm>
            <a:off x="2347710"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10" name="Oval 9">
            <a:extLst>
              <a:ext uri="{FF2B5EF4-FFF2-40B4-BE49-F238E27FC236}">
                <a16:creationId xmlns:a16="http://schemas.microsoft.com/office/drawing/2014/main" id="{4B57FFC8-FE10-4205-9651-15D939B67999}"/>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11" name="Oval 10">
            <a:extLst>
              <a:ext uri="{FF2B5EF4-FFF2-40B4-BE49-F238E27FC236}">
                <a16:creationId xmlns:a16="http://schemas.microsoft.com/office/drawing/2014/main" id="{1B67C3E0-A89F-4C74-883B-F6FB679BCFAE}"/>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12" name="Oval 11">
            <a:extLst>
              <a:ext uri="{FF2B5EF4-FFF2-40B4-BE49-F238E27FC236}">
                <a16:creationId xmlns:a16="http://schemas.microsoft.com/office/drawing/2014/main" id="{C8A3007C-96C0-4F28-BC27-FEB08FB4A394}"/>
              </a:ext>
            </a:extLst>
          </p:cNvPr>
          <p:cNvSpPr/>
          <p:nvPr/>
        </p:nvSpPr>
        <p:spPr>
          <a:xfrm>
            <a:off x="3902101"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13" name="Rectangle 15">
            <a:extLst>
              <a:ext uri="{FF2B5EF4-FFF2-40B4-BE49-F238E27FC236}">
                <a16:creationId xmlns:a16="http://schemas.microsoft.com/office/drawing/2014/main" id="{EA6D4E43-5B49-4E80-8F2C-2D7EEE505B92}"/>
              </a:ext>
            </a:extLst>
          </p:cNvPr>
          <p:cNvSpPr>
            <a:spLocks/>
          </p:cNvSpPr>
          <p:nvPr/>
        </p:nvSpPr>
        <p:spPr bwMode="auto">
          <a:xfrm>
            <a:off x="127963" y="3629362"/>
            <a:ext cx="13336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14" name="Rectangle 8">
            <a:extLst>
              <a:ext uri="{FF2B5EF4-FFF2-40B4-BE49-F238E27FC236}">
                <a16:creationId xmlns:a16="http://schemas.microsoft.com/office/drawing/2014/main" id="{B58DE3E7-7B63-444C-AC30-05D1CC85F73B}"/>
              </a:ext>
            </a:extLst>
          </p:cNvPr>
          <p:cNvSpPr>
            <a:spLocks/>
          </p:cNvSpPr>
          <p:nvPr/>
        </p:nvSpPr>
        <p:spPr bwMode="auto">
          <a:xfrm>
            <a:off x="113537" y="3896265"/>
            <a:ext cx="2811667"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electron </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x, Q</a:t>
            </a:r>
            <a:r>
              <a:rPr lang="en-US" sz="1400" baseline="30000" dirty="0">
                <a:latin typeface="+mj-lt"/>
                <a:ea typeface="ＭＳ Ｐゴシック" charset="0"/>
                <a:cs typeface="Comic Sans MS"/>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15" name="Picture 3">
            <a:extLst>
              <a:ext uri="{FF2B5EF4-FFF2-40B4-BE49-F238E27FC236}">
                <a16:creationId xmlns:a16="http://schemas.microsoft.com/office/drawing/2014/main" id="{D9578D36-F8AF-4FF1-80CB-FA2C33E884DA}"/>
              </a:ext>
            </a:extLst>
          </p:cNvPr>
          <p:cNvPicPr>
            <a:picLocks noChangeAspect="1" noChangeArrowheads="1"/>
          </p:cNvPicPr>
          <p:nvPr/>
        </p:nvPicPr>
        <p:blipFill>
          <a:blip r:embed="rId4"/>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16" name="Rectangle 7">
            <a:extLst>
              <a:ext uri="{FF2B5EF4-FFF2-40B4-BE49-F238E27FC236}">
                <a16:creationId xmlns:a16="http://schemas.microsoft.com/office/drawing/2014/main" id="{2AA0E746-D1DF-45E9-B45F-09C9FD436274}"/>
              </a:ext>
            </a:extLst>
          </p:cNvPr>
          <p:cNvSpPr>
            <a:spLocks/>
          </p:cNvSpPr>
          <p:nvPr/>
        </p:nvSpPr>
        <p:spPr bwMode="auto">
          <a:xfrm>
            <a:off x="3194116" y="3629050"/>
            <a:ext cx="1897654" cy="27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17" name="Rectangle 8">
            <a:extLst>
              <a:ext uri="{FF2B5EF4-FFF2-40B4-BE49-F238E27FC236}">
                <a16:creationId xmlns:a16="http://schemas.microsoft.com/office/drawing/2014/main" id="{70F70847-D3DA-4C8D-A0B5-30D672A535B2}"/>
              </a:ext>
            </a:extLst>
          </p:cNvPr>
          <p:cNvSpPr>
            <a:spLocks/>
          </p:cNvSpPr>
          <p:nvPr/>
        </p:nvSpPr>
        <p:spPr bwMode="auto">
          <a:xfrm>
            <a:off x="3194116" y="3903688"/>
            <a:ext cx="2840924"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electron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region is critical</a:t>
            </a:r>
          </a:p>
        </p:txBody>
      </p:sp>
      <p:pic>
        <p:nvPicPr>
          <p:cNvPr id="18" name="Picture 30" descr="sidis-diagram.eps">
            <a:extLst>
              <a:ext uri="{FF2B5EF4-FFF2-40B4-BE49-F238E27FC236}">
                <a16:creationId xmlns:a16="http://schemas.microsoft.com/office/drawing/2014/main" id="{EEF2BC44-44FB-4C0E-B044-0E59DDBC9077}"/>
              </a:ext>
            </a:extLst>
          </p:cNvPr>
          <p:cNvPicPr>
            <a:picLocks noChangeAspect="1"/>
          </p:cNvPicPr>
          <p:nvPr/>
        </p:nvPicPr>
        <p:blipFill>
          <a:blip r:embed="rId5"/>
          <a:srcRect/>
          <a:stretch>
            <a:fillRect/>
          </a:stretch>
        </p:blipFill>
        <p:spPr bwMode="auto">
          <a:xfrm>
            <a:off x="3043068" y="1991171"/>
            <a:ext cx="2085030" cy="1489307"/>
          </a:xfrm>
          <a:prstGeom prst="rect">
            <a:avLst/>
          </a:prstGeom>
          <a:noFill/>
          <a:ln w="9525">
            <a:noFill/>
            <a:miter lim="800000"/>
            <a:headEnd/>
            <a:tailEnd/>
          </a:ln>
        </p:spPr>
      </p:pic>
      <p:sp>
        <p:nvSpPr>
          <p:cNvPr id="19" name="Rectangle 11">
            <a:extLst>
              <a:ext uri="{FF2B5EF4-FFF2-40B4-BE49-F238E27FC236}">
                <a16:creationId xmlns:a16="http://schemas.microsoft.com/office/drawing/2014/main" id="{4F55D77A-1378-4D72-B542-CB901767748D}"/>
              </a:ext>
            </a:extLst>
          </p:cNvPr>
          <p:cNvSpPr>
            <a:spLocks/>
          </p:cNvSpPr>
          <p:nvPr/>
        </p:nvSpPr>
        <p:spPr bwMode="auto">
          <a:xfrm>
            <a:off x="6514494" y="3626220"/>
            <a:ext cx="2155828" cy="2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20" name="Rectangle 12">
            <a:extLst>
              <a:ext uri="{FF2B5EF4-FFF2-40B4-BE49-F238E27FC236}">
                <a16:creationId xmlns:a16="http://schemas.microsoft.com/office/drawing/2014/main" id="{2A098A6C-E93B-41E6-9FF4-ECD3D6965514}"/>
              </a:ext>
            </a:extLst>
          </p:cNvPr>
          <p:cNvSpPr>
            <a:spLocks/>
          </p:cNvSpPr>
          <p:nvPr/>
        </p:nvSpPr>
        <p:spPr bwMode="auto">
          <a:xfrm>
            <a:off x="6514495" y="3914869"/>
            <a:ext cx="2629506"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21" name="Picture 20" descr="GPD.png">
            <a:extLst>
              <a:ext uri="{FF2B5EF4-FFF2-40B4-BE49-F238E27FC236}">
                <a16:creationId xmlns:a16="http://schemas.microsoft.com/office/drawing/2014/main" id="{FB16436A-595C-41F3-8CDD-4A05D3A4F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22" name="Group 21">
            <a:extLst>
              <a:ext uri="{FF2B5EF4-FFF2-40B4-BE49-F238E27FC236}">
                <a16:creationId xmlns:a16="http://schemas.microsoft.com/office/drawing/2014/main" id="{74E5A766-8EE1-4671-8B43-8D1AFA3F3ACF}"/>
              </a:ext>
            </a:extLst>
          </p:cNvPr>
          <p:cNvGrpSpPr/>
          <p:nvPr/>
        </p:nvGrpSpPr>
        <p:grpSpPr>
          <a:xfrm rot="16200000">
            <a:off x="4003809" y="3978839"/>
            <a:ext cx="1176883" cy="4550773"/>
            <a:chOff x="5538607" y="819097"/>
            <a:chExt cx="1176883" cy="4550773"/>
          </a:xfrm>
        </p:grpSpPr>
        <p:sp>
          <p:nvSpPr>
            <p:cNvPr id="23" name="AutoShape 19">
              <a:extLst>
                <a:ext uri="{FF2B5EF4-FFF2-40B4-BE49-F238E27FC236}">
                  <a16:creationId xmlns:a16="http://schemas.microsoft.com/office/drawing/2014/main" id="{5728DD47-38AC-49C6-8075-541B4FC5C2D8}"/>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24" name="Rectangle 20">
              <a:extLst>
                <a:ext uri="{FF2B5EF4-FFF2-40B4-BE49-F238E27FC236}">
                  <a16:creationId xmlns:a16="http://schemas.microsoft.com/office/drawing/2014/main" id="{003BF8B9-17A2-4252-AEB8-88826B8410DA}"/>
                </a:ext>
              </a:extLst>
            </p:cNvPr>
            <p:cNvSpPr>
              <a:spLocks/>
            </p:cNvSpPr>
            <p:nvPr/>
          </p:nvSpPr>
          <p:spPr bwMode="auto">
            <a:xfrm rot="5400000">
              <a:off x="4398966" y="2758964"/>
              <a:ext cx="3433031" cy="2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25" name="Oval 24">
            <a:extLst>
              <a:ext uri="{FF2B5EF4-FFF2-40B4-BE49-F238E27FC236}">
                <a16:creationId xmlns:a16="http://schemas.microsoft.com/office/drawing/2014/main" id="{95732B1A-22DE-4AA4-88CB-62475CE39B65}"/>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57E3F64-F5DF-49E4-8441-CE1BDC86A721}"/>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27" name="TextBox 26">
            <a:extLst>
              <a:ext uri="{FF2B5EF4-FFF2-40B4-BE49-F238E27FC236}">
                <a16:creationId xmlns:a16="http://schemas.microsoft.com/office/drawing/2014/main" id="{D11121AC-A533-4896-AF6B-AB1F6506DFF2}"/>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28" name="TextBox 27">
            <a:extLst>
              <a:ext uri="{FF2B5EF4-FFF2-40B4-BE49-F238E27FC236}">
                <a16:creationId xmlns:a16="http://schemas.microsoft.com/office/drawing/2014/main" id="{FE8EC441-A748-48C0-A19B-6264245862C2}"/>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29" name="TextBox 28">
            <a:extLst>
              <a:ext uri="{FF2B5EF4-FFF2-40B4-BE49-F238E27FC236}">
                <a16:creationId xmlns:a16="http://schemas.microsoft.com/office/drawing/2014/main" id="{58E9DA46-6229-4603-BD5D-15F55ADD52C0}"/>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Tree>
    <p:extLst>
      <p:ext uri="{BB962C8B-B14F-4D97-AF65-F5344CB8AC3E}">
        <p14:creationId xmlns:p14="http://schemas.microsoft.com/office/powerpoint/2010/main" val="124910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2283"/>
            <a:ext cx="9144000" cy="874017"/>
          </a:xfrm>
        </p:spPr>
        <p:txBody>
          <a:bodyPr>
            <a:normAutofit/>
          </a:bodyPr>
          <a:lstStyle/>
          <a:p>
            <a:r>
              <a:rPr lang="en-US" dirty="0">
                <a:latin typeface="+mj-lt"/>
              </a:rPr>
              <a:t>21st Century View of the </a:t>
            </a:r>
            <a:br>
              <a:rPr lang="en-US" dirty="0">
                <a:latin typeface="+mj-lt"/>
              </a:rPr>
            </a:br>
            <a:r>
              <a:rPr lang="en-US" dirty="0">
                <a:latin typeface="+mj-lt"/>
              </a:rPr>
              <a:t>Fundamental Structure of the Proton </a:t>
            </a:r>
          </a:p>
        </p:txBody>
      </p:sp>
      <p:sp>
        <p:nvSpPr>
          <p:cNvPr id="5" name="TextBox 4">
            <a:extLst>
              <a:ext uri="{FF2B5EF4-FFF2-40B4-BE49-F238E27FC236}">
                <a16:creationId xmlns:a16="http://schemas.microsoft.com/office/drawing/2014/main" id="{E8ADAC87-61D0-4418-B5F5-34F144CEA8BB}"/>
              </a:ext>
            </a:extLst>
          </p:cNvPr>
          <p:cNvSpPr txBox="1"/>
          <p:nvPr/>
        </p:nvSpPr>
        <p:spPr>
          <a:xfrm>
            <a:off x="211671" y="889136"/>
            <a:ext cx="8720657" cy="5632311"/>
          </a:xfrm>
          <a:prstGeom prst="rect">
            <a:avLst/>
          </a:prstGeom>
          <a:noFill/>
        </p:spPr>
        <p:txBody>
          <a:bodyPr wrap="none" rtlCol="0">
            <a:spAutoFit/>
          </a:bodyPr>
          <a:lstStyle/>
          <a:p>
            <a:pPr marL="342900" indent="-342900">
              <a:buFont typeface="Arial"/>
              <a:buChar char="•"/>
            </a:pPr>
            <a:r>
              <a:rPr lang="en-US" sz="2000" dirty="0">
                <a:latin typeface="+mj-lt"/>
              </a:rPr>
              <a:t>Elastic electron scattering determines charge and magnetism of nucleon</a:t>
            </a:r>
          </a:p>
          <a:p>
            <a:pPr marL="342900" indent="-342900">
              <a:buFont typeface="Arial"/>
              <a:buChar char="•"/>
            </a:pPr>
            <a:r>
              <a:rPr lang="en-US" sz="2000" dirty="0">
                <a:latin typeface="+mj-lt"/>
              </a:rPr>
              <a:t>Approx. sphere with &lt;r&gt; ≈ 0.85 Fermi</a:t>
            </a:r>
          </a:p>
          <a:p>
            <a:pPr marL="342900" indent="-342900">
              <a:buFont typeface="Arial"/>
              <a:buChar char="•"/>
            </a:pPr>
            <a:r>
              <a:rPr lang="en-US" sz="2000" dirty="0">
                <a:latin typeface="+mj-lt"/>
              </a:rPr>
              <a:t>The proton contains quarks,</a:t>
            </a:r>
          </a:p>
          <a:p>
            <a:r>
              <a:rPr lang="en-US" sz="2000" dirty="0">
                <a:latin typeface="+mj-lt"/>
              </a:rPr>
              <a:t>     as well as dynamically</a:t>
            </a:r>
          </a:p>
          <a:p>
            <a:r>
              <a:rPr lang="en-US" sz="2000" dirty="0">
                <a:latin typeface="+mj-lt"/>
              </a:rPr>
              <a:t>     generated </a:t>
            </a:r>
          </a:p>
          <a:p>
            <a:r>
              <a:rPr lang="en-US" sz="2000" dirty="0">
                <a:latin typeface="+mj-lt"/>
              </a:rPr>
              <a:t>     quark-antiquark pairs </a:t>
            </a:r>
          </a:p>
          <a:p>
            <a:r>
              <a:rPr lang="en-US" sz="2000" dirty="0">
                <a:latin typeface="+mj-lt"/>
              </a:rPr>
              <a:t>     and gluons.</a:t>
            </a:r>
          </a:p>
          <a:p>
            <a:pPr marL="342900" indent="-342900">
              <a:buFont typeface="Arial" panose="020B0604020202020204" pitchFamily="34" charset="0"/>
              <a:buChar char="•"/>
            </a:pPr>
            <a:r>
              <a:rPr lang="en-US" sz="2000" dirty="0">
                <a:latin typeface="+mj-lt"/>
              </a:rPr>
              <a:t>Quark and gluon</a:t>
            </a:r>
          </a:p>
          <a:p>
            <a:r>
              <a:rPr lang="en-US" sz="2000" dirty="0">
                <a:latin typeface="+mj-lt"/>
              </a:rPr>
              <a:t>     momentum fractions</a:t>
            </a:r>
          </a:p>
          <a:p>
            <a:r>
              <a:rPr lang="en-US" sz="2000" dirty="0">
                <a:latin typeface="+mj-lt"/>
              </a:rPr>
              <a:t>     (in specific Infinite</a:t>
            </a:r>
          </a:p>
          <a:p>
            <a:r>
              <a:rPr lang="en-US" sz="2000" dirty="0">
                <a:latin typeface="+mj-lt"/>
              </a:rPr>
              <a:t>     Momentum Frame)</a:t>
            </a:r>
          </a:p>
          <a:p>
            <a:r>
              <a:rPr lang="en-US" sz="2000" dirty="0">
                <a:latin typeface="+mj-lt"/>
              </a:rPr>
              <a:t>     are well mapped out.</a:t>
            </a:r>
          </a:p>
          <a:p>
            <a:pPr marL="342900" indent="-342900">
              <a:buFont typeface="Arial"/>
              <a:buChar char="•"/>
            </a:pPr>
            <a:r>
              <a:rPr lang="en-US" sz="2000" dirty="0">
                <a:latin typeface="+mj-lt"/>
              </a:rPr>
              <a:t>The proton spin</a:t>
            </a:r>
          </a:p>
          <a:p>
            <a:r>
              <a:rPr lang="en-US" sz="2000" dirty="0">
                <a:latin typeface="+mj-lt"/>
              </a:rPr>
              <a:t>     and mass have large</a:t>
            </a:r>
          </a:p>
          <a:p>
            <a:r>
              <a:rPr lang="en-US" sz="2000" dirty="0">
                <a:latin typeface="+mj-lt"/>
              </a:rPr>
              <a:t>     contributions from</a:t>
            </a:r>
          </a:p>
          <a:p>
            <a:r>
              <a:rPr lang="en-US" sz="2000" dirty="0">
                <a:latin typeface="+mj-lt"/>
              </a:rPr>
              <a:t>     the quark-gluon</a:t>
            </a:r>
          </a:p>
          <a:p>
            <a:r>
              <a:rPr lang="en-US" sz="2000" dirty="0">
                <a:latin typeface="+mj-lt"/>
              </a:rPr>
              <a:t>     dynamics. </a:t>
            </a:r>
          </a:p>
          <a:p>
            <a:r>
              <a:rPr lang="en-US" sz="2000" dirty="0">
                <a:latin typeface="+mj-lt"/>
              </a:rPr>
              <a:t>     </a:t>
            </a:r>
          </a:p>
        </p:txBody>
      </p:sp>
      <p:pic>
        <p:nvPicPr>
          <p:cNvPr id="9" name="Content Placeholder 3" descr="Screen Shot 2018-10-10 at 6.42.08 AM.png">
            <a:extLst>
              <a:ext uri="{FF2B5EF4-FFF2-40B4-BE49-F238E27FC236}">
                <a16:creationId xmlns:a16="http://schemas.microsoft.com/office/drawing/2014/main" id="{C2C0FC69-C9E5-4BD6-87B5-6CAAF706452F}"/>
              </a:ext>
            </a:extLst>
          </p:cNvPr>
          <p:cNvPicPr>
            <a:picLocks noChangeAspect="1"/>
          </p:cNvPicPr>
          <p:nvPr/>
        </p:nvPicPr>
        <p:blipFill>
          <a:blip r:embed="rId2">
            <a:extLst>
              <a:ext uri="{28A0092B-C50C-407E-A947-70E740481C1C}">
                <a14:useLocalDpi xmlns:a14="http://schemas.microsoft.com/office/drawing/2010/main" val="0"/>
              </a:ext>
            </a:extLst>
          </a:blip>
          <a:srcRect l="-43080" r="-43080"/>
          <a:stretch>
            <a:fillRect/>
          </a:stretch>
        </p:blipFill>
        <p:spPr>
          <a:xfrm>
            <a:off x="1896208" y="1588721"/>
            <a:ext cx="8229600" cy="4525963"/>
          </a:xfrm>
          <a:prstGeom prst="rect">
            <a:avLst/>
          </a:prstGeom>
        </p:spPr>
      </p:pic>
      <p:pic>
        <p:nvPicPr>
          <p:cNvPr id="10" name="Picture 9" descr="Nobel.jpg">
            <a:extLst>
              <a:ext uri="{FF2B5EF4-FFF2-40B4-BE49-F238E27FC236}">
                <a16:creationId xmlns:a16="http://schemas.microsoft.com/office/drawing/2014/main" id="{33538FB2-1B12-4671-BBF0-837D42928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707" y="1556637"/>
            <a:ext cx="869708" cy="804278"/>
          </a:xfrm>
          <a:prstGeom prst="rect">
            <a:avLst/>
          </a:prstGeom>
        </p:spPr>
      </p:pic>
      <p:sp>
        <p:nvSpPr>
          <p:cNvPr id="11" name="TextBox 10">
            <a:extLst>
              <a:ext uri="{FF2B5EF4-FFF2-40B4-BE49-F238E27FC236}">
                <a16:creationId xmlns:a16="http://schemas.microsoft.com/office/drawing/2014/main" id="{9563A7D9-99E3-45FD-B851-B178764CE957}"/>
              </a:ext>
            </a:extLst>
          </p:cNvPr>
          <p:cNvSpPr txBox="1"/>
          <p:nvPr/>
        </p:nvSpPr>
        <p:spPr>
          <a:xfrm>
            <a:off x="7959495" y="1765919"/>
            <a:ext cx="697627" cy="369332"/>
          </a:xfrm>
          <a:prstGeom prst="rect">
            <a:avLst/>
          </a:prstGeom>
          <a:noFill/>
        </p:spPr>
        <p:txBody>
          <a:bodyPr wrap="none" rtlCol="0">
            <a:spAutoFit/>
          </a:bodyPr>
          <a:lstStyle/>
          <a:p>
            <a:r>
              <a:rPr lang="en-US" b="1" dirty="0">
                <a:latin typeface="+mj-lt"/>
              </a:rPr>
              <a:t>1961</a:t>
            </a:r>
          </a:p>
        </p:txBody>
      </p:sp>
      <p:sp>
        <p:nvSpPr>
          <p:cNvPr id="3" name="TextBox 2">
            <a:extLst>
              <a:ext uri="{FF2B5EF4-FFF2-40B4-BE49-F238E27FC236}">
                <a16:creationId xmlns:a16="http://schemas.microsoft.com/office/drawing/2014/main" id="{01B61E93-0E39-B376-9560-B7BC0A159832}"/>
              </a:ext>
            </a:extLst>
          </p:cNvPr>
          <p:cNvSpPr txBox="1"/>
          <p:nvPr/>
        </p:nvSpPr>
        <p:spPr>
          <a:xfrm>
            <a:off x="114437" y="6200863"/>
            <a:ext cx="8948283" cy="400110"/>
          </a:xfrm>
          <a:prstGeom prst="rect">
            <a:avLst/>
          </a:prstGeom>
          <a:solidFill>
            <a:schemeClr val="bg1"/>
          </a:solidFill>
        </p:spPr>
        <p:txBody>
          <a:bodyPr wrap="none" rtlCol="0">
            <a:spAutoFit/>
          </a:bodyPr>
          <a:lstStyle/>
          <a:p>
            <a:pPr algn="l"/>
            <a:r>
              <a:rPr lang="en-US" sz="2000" dirty="0">
                <a:latin typeface="Arial" panose="020B0604020202020204" pitchFamily="34" charset="0"/>
                <a:cs typeface="Arial" panose="020B0604020202020204" pitchFamily="34" charset="0"/>
              </a:rPr>
              <a:t>In fact, the proton mass and structure emerge from the quark-gluon dynamics</a:t>
            </a:r>
          </a:p>
        </p:txBody>
      </p:sp>
    </p:spTree>
    <p:extLst>
      <p:ext uri="{BB962C8B-B14F-4D97-AF65-F5344CB8AC3E}">
        <p14:creationId xmlns:p14="http://schemas.microsoft.com/office/powerpoint/2010/main" val="1265741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p:spPr>
        <p:txBody>
          <a:bodyPr>
            <a:noAutofit/>
          </a:bodyPr>
          <a:lstStyle/>
          <a:p>
            <a:r>
              <a:rPr lang="en-US" dirty="0">
                <a:latin typeface="Arial" panose="020B0604020202020204" pitchFamily="34" charset="0"/>
                <a:cs typeface="Arial" panose="020B0604020202020204" pitchFamily="34" charset="0"/>
              </a:rPr>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6</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Tree>
    <p:extLst>
      <p:ext uri="{BB962C8B-B14F-4D97-AF65-F5344CB8AC3E}">
        <p14:creationId xmlns:p14="http://schemas.microsoft.com/office/powerpoint/2010/main" val="327766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925979"/>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604626"/>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607209"/>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672254" y="1190900"/>
            <a:ext cx="5291137"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An EIC can uniquely address three profound questions about nucleons — neutrons and protons — and how they are assembled to form the nuclei of atoms: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mass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spin</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the nucleon arise? </a:t>
            </a:r>
          </a:p>
          <a:p>
            <a:pPr marL="685639" marR="0" lvl="1" indent="-228546" algn="l" defTabSz="914186" rtl="0" eaLnBrk="1" fontAlgn="auto" latinLnBrk="0" hangingPunct="1">
              <a:lnSpc>
                <a:spcPct val="120000"/>
              </a:lnSpc>
              <a:spcBef>
                <a:spcPts val="0"/>
              </a:spcBef>
              <a:spcAft>
                <a:spcPts val="60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What are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emergent properties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dense systems of gluons? </a:t>
            </a: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228546" marR="0" lvl="0" indent="-228546" algn="l" defTabSz="914186"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2: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These three high-priority science questions can be answered by an EIC with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highly polarized beams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electrons and ions, with </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sufficiently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luminosity</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and sufficient, and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variable</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center-of-mass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energy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p:txBody>
      </p:sp>
      <p:sp>
        <p:nvSpPr>
          <p:cNvPr id="3" name="Rectangle 2">
            <a:extLst>
              <a:ext uri="{FF2B5EF4-FFF2-40B4-BE49-F238E27FC236}">
                <a16:creationId xmlns:a16="http://schemas.microsoft.com/office/drawing/2014/main" id="{42F8E33D-D0F7-455F-BBDB-BF6E426DAE10}"/>
              </a:ext>
            </a:extLst>
          </p:cNvPr>
          <p:cNvSpPr/>
          <p:nvPr/>
        </p:nvSpPr>
        <p:spPr>
          <a:xfrm>
            <a:off x="4178011" y="2579930"/>
            <a:ext cx="4719637"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6" descr="NAS cover.jpeg">
            <a:extLst>
              <a:ext uri="{FF2B5EF4-FFF2-40B4-BE49-F238E27FC236}">
                <a16:creationId xmlns:a16="http://schemas.microsoft.com/office/drawing/2014/main" id="{CD459414-80F7-45AE-A490-103652A2E4D8}"/>
              </a:ext>
            </a:extLst>
          </p:cNvPr>
          <p:cNvPicPr>
            <a:picLocks noChangeAspect="1"/>
          </p:cNvPicPr>
          <p:nvPr/>
        </p:nvPicPr>
        <p:blipFill rotWithShape="1">
          <a:blip r:embed="rId2">
            <a:extLst>
              <a:ext uri="{28A0092B-C50C-407E-A947-70E740481C1C}">
                <a14:useLocalDpi xmlns:a14="http://schemas.microsoft.com/office/drawing/2010/main" val="0"/>
              </a:ext>
            </a:extLst>
          </a:blip>
          <a:srcRect l="29392" t="947" r="28540" b="92958"/>
          <a:stretch/>
        </p:blipFill>
        <p:spPr>
          <a:xfrm>
            <a:off x="5438775" y="586953"/>
            <a:ext cx="2667000" cy="556048"/>
          </a:xfrm>
          <a:prstGeom prst="rect">
            <a:avLst/>
          </a:prstGeom>
        </p:spPr>
      </p:pic>
      <p:sp>
        <p:nvSpPr>
          <p:cNvPr id="5" name="TextBox 4">
            <a:extLst>
              <a:ext uri="{FF2B5EF4-FFF2-40B4-BE49-F238E27FC236}">
                <a16:creationId xmlns:a16="http://schemas.microsoft.com/office/drawing/2014/main" id="{757F2EC9-8104-69B0-F3D2-6F635041EAE3}"/>
              </a:ext>
            </a:extLst>
          </p:cNvPr>
          <p:cNvSpPr txBox="1"/>
          <p:nvPr/>
        </p:nvSpPr>
        <p:spPr>
          <a:xfrm>
            <a:off x="4533611" y="681016"/>
            <a:ext cx="712054" cy="369332"/>
          </a:xfrm>
          <a:prstGeom prst="rect">
            <a:avLst/>
          </a:prstGeom>
          <a:noFill/>
        </p:spPr>
        <p:txBody>
          <a:bodyPr wrap="none" rtlCol="0">
            <a:spAutoFit/>
          </a:bodyPr>
          <a:lstStyle/>
          <a:p>
            <a:pPr algn="l"/>
            <a:r>
              <a:rPr lang="en-US" b="1"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3921370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NAS Report on EIC Requirements</a:t>
            </a:r>
          </a:p>
        </p:txBody>
      </p:sp>
      <p:pic>
        <p:nvPicPr>
          <p:cNvPr id="5" name="Picture 2">
            <a:extLst>
              <a:ext uri="{FF2B5EF4-FFF2-40B4-BE49-F238E27FC236}">
                <a16:creationId xmlns:a16="http://schemas.microsoft.com/office/drawing/2014/main" id="{A5A5752D-71FC-467D-AB4A-62F802BDE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5" y="958343"/>
            <a:ext cx="6898707" cy="4792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8B6DD30-EE52-4D4C-83E0-6666C29E0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2789555"/>
            <a:ext cx="1689100" cy="187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E6F2AAB7-2EC2-41E9-B48D-C7C5D7A50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034" y="609456"/>
            <a:ext cx="2031937" cy="2461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177DE75E-715E-40CE-96B7-2189009B0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598" y="4626667"/>
            <a:ext cx="1222004" cy="1766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9F680037-1D1F-462E-8E49-403E50DE2FBC}"/>
              </a:ext>
            </a:extLst>
          </p:cNvPr>
          <p:cNvSpPr txBox="1"/>
          <p:nvPr/>
        </p:nvSpPr>
        <p:spPr>
          <a:xfrm>
            <a:off x="962025" y="5881885"/>
            <a:ext cx="5781675" cy="585133"/>
          </a:xfrm>
          <a:prstGeom prst="rect">
            <a:avLst/>
          </a:prstGeom>
          <a:solidFill>
            <a:srgbClr val="0432FF"/>
          </a:solidFill>
        </p:spPr>
        <p:txBody>
          <a:bodyPr wrap="square" rtlCol="0">
            <a:spAutoFit/>
          </a:bodyPr>
          <a:lstStyle/>
          <a:p>
            <a:pPr defTabSz="914186"/>
            <a:r>
              <a:rPr lang="en-US" sz="1600" b="1" dirty="0">
                <a:solidFill>
                  <a:schemeClr val="bg1"/>
                </a:solidFill>
                <a:latin typeface="Arial" panose="020B0604020202020204"/>
              </a:rPr>
              <a:t>The EIC requirements have remained consistent, see e.g., the 2012 white paper and 2015 NSAC Long Range Plan</a:t>
            </a:r>
          </a:p>
        </p:txBody>
      </p:sp>
      <p:cxnSp>
        <p:nvCxnSpPr>
          <p:cNvPr id="12" name="Straight Connector 11">
            <a:extLst>
              <a:ext uri="{FF2B5EF4-FFF2-40B4-BE49-F238E27FC236}">
                <a16:creationId xmlns:a16="http://schemas.microsoft.com/office/drawing/2014/main" id="{EA6C2498-A0D6-4DE0-A97B-130A8BEF681B}"/>
              </a:ext>
            </a:extLst>
          </p:cNvPr>
          <p:cNvCxnSpPr>
            <a:cxnSpLocks/>
          </p:cNvCxnSpPr>
          <p:nvPr/>
        </p:nvCxnSpPr>
        <p:spPr>
          <a:xfrm>
            <a:off x="4114800" y="2657475"/>
            <a:ext cx="26289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C09FC65-126D-4C44-8061-F3C2FEED476D}"/>
              </a:ext>
            </a:extLst>
          </p:cNvPr>
          <p:cNvCxnSpPr>
            <a:cxnSpLocks/>
          </p:cNvCxnSpPr>
          <p:nvPr/>
        </p:nvCxnSpPr>
        <p:spPr>
          <a:xfrm>
            <a:off x="942975" y="2905125"/>
            <a:ext cx="11144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C594B6E-E624-473E-91B5-E79996746DF2}"/>
              </a:ext>
            </a:extLst>
          </p:cNvPr>
          <p:cNvCxnSpPr>
            <a:cxnSpLocks/>
          </p:cNvCxnSpPr>
          <p:nvPr/>
        </p:nvCxnSpPr>
        <p:spPr>
          <a:xfrm>
            <a:off x="2266950" y="33623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EB14A4E-9361-4777-8E05-B81C37E2C900}"/>
              </a:ext>
            </a:extLst>
          </p:cNvPr>
          <p:cNvCxnSpPr>
            <a:cxnSpLocks/>
          </p:cNvCxnSpPr>
          <p:nvPr/>
        </p:nvCxnSpPr>
        <p:spPr>
          <a:xfrm>
            <a:off x="2476500" y="3590925"/>
            <a:ext cx="30289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910777-5F6B-46BF-866F-F0FC2B2A9FC8}"/>
              </a:ext>
            </a:extLst>
          </p:cNvPr>
          <p:cNvCxnSpPr>
            <a:cxnSpLocks/>
          </p:cNvCxnSpPr>
          <p:nvPr/>
        </p:nvCxnSpPr>
        <p:spPr>
          <a:xfrm>
            <a:off x="962025" y="4772025"/>
            <a:ext cx="57816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10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EIC Science Landscape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9</a:t>
            </a:fld>
            <a:endParaRPr lang="en-US" dirty="0"/>
          </a:p>
        </p:txBody>
      </p:sp>
      <p:sp>
        <p:nvSpPr>
          <p:cNvPr id="16" name="TextBox 15">
            <a:extLst>
              <a:ext uri="{FF2B5EF4-FFF2-40B4-BE49-F238E27FC236}">
                <a16:creationId xmlns:a16="http://schemas.microsoft.com/office/drawing/2014/main" id="{CA08B6F8-2B41-2F8D-F63E-096E2A3E5168}"/>
              </a:ext>
            </a:extLst>
          </p:cNvPr>
          <p:cNvSpPr txBox="1"/>
          <p:nvPr/>
        </p:nvSpPr>
        <p:spPr>
          <a:xfrm>
            <a:off x="4208915" y="790550"/>
            <a:ext cx="4784974" cy="1535741"/>
          </a:xfrm>
          <a:prstGeom prst="rect">
            <a:avLst/>
          </a:prstGeom>
          <a:noFill/>
        </p:spPr>
        <p:txBody>
          <a:bodyPr wrap="square" rtlCol="0">
            <a:spAutoFit/>
          </a:bodyPr>
          <a:lstStyle/>
          <a:p>
            <a:pPr algn="ctr">
              <a:lnSpc>
                <a:spcPct val="120000"/>
              </a:lnSpc>
            </a:pPr>
            <a:r>
              <a:rPr lang="en-US" sz="2000" i="1" dirty="0">
                <a:latin typeface="+mj-lt"/>
              </a:rPr>
              <a:t>EIC: Understanding the Glue that Binds Us All - </a:t>
            </a:r>
            <a:r>
              <a:rPr lang="en-US" sz="2000" b="1" i="1" dirty="0">
                <a:solidFill>
                  <a:srgbClr val="0000FF"/>
                </a:solidFill>
                <a:latin typeface="+mj-lt"/>
              </a:rPr>
              <a:t>Without gluons, </a:t>
            </a:r>
            <a:r>
              <a:rPr lang="en-US" sz="2000" b="1" i="1" dirty="0">
                <a:solidFill>
                  <a:prstClr val="black"/>
                </a:solidFill>
                <a:latin typeface="+mj-lt"/>
              </a:rPr>
              <a:t>there would be no nucleons,  no atomic nuclei… </a:t>
            </a:r>
            <a:r>
              <a:rPr lang="en-US" sz="2000" b="1" i="1" dirty="0">
                <a:solidFill>
                  <a:srgbClr val="0000FF"/>
                </a:solidFill>
                <a:latin typeface="+mj-lt"/>
              </a:rPr>
              <a:t>no visible world! </a:t>
            </a:r>
            <a:endParaRPr lang="en-US" sz="1400" dirty="0">
              <a:solidFill>
                <a:prstClr val="black"/>
              </a:solidFill>
              <a:latin typeface="+mj-lt"/>
            </a:endParaRPr>
          </a:p>
        </p:txBody>
      </p:sp>
      <p:pic>
        <p:nvPicPr>
          <p:cNvPr id="17" name="Picture 16">
            <a:extLst>
              <a:ext uri="{FF2B5EF4-FFF2-40B4-BE49-F238E27FC236}">
                <a16:creationId xmlns:a16="http://schemas.microsoft.com/office/drawing/2014/main" id="{4ED00FCA-2831-AAF8-0CD3-48FAE6F2C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711" y="252898"/>
            <a:ext cx="3875204" cy="2922029"/>
          </a:xfrm>
          <a:prstGeom prst="rect">
            <a:avLst/>
          </a:prstGeom>
          <a:noFill/>
          <a:ln>
            <a:noFill/>
          </a:ln>
        </p:spPr>
      </p:pic>
      <p:pic>
        <p:nvPicPr>
          <p:cNvPr id="18" name="Picture 17">
            <a:extLst>
              <a:ext uri="{FF2B5EF4-FFF2-40B4-BE49-F238E27FC236}">
                <a16:creationId xmlns:a16="http://schemas.microsoft.com/office/drawing/2014/main" id="{CCD4B4CF-8A4F-D328-0191-8673B6E4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39770"/>
            <a:ext cx="9104647" cy="3241200"/>
          </a:xfrm>
          <a:prstGeom prst="rect">
            <a:avLst/>
          </a:prstGeom>
          <a:noFill/>
          <a:ln>
            <a:noFill/>
          </a:ln>
        </p:spPr>
      </p:pic>
      <p:sp>
        <p:nvSpPr>
          <p:cNvPr id="3" name="Oval 2">
            <a:extLst>
              <a:ext uri="{FF2B5EF4-FFF2-40B4-BE49-F238E27FC236}">
                <a16:creationId xmlns:a16="http://schemas.microsoft.com/office/drawing/2014/main" id="{A3A0C7A7-1686-E7BB-704A-74D6AA828002}"/>
              </a:ext>
            </a:extLst>
          </p:cNvPr>
          <p:cNvSpPr/>
          <p:nvPr/>
        </p:nvSpPr>
        <p:spPr>
          <a:xfrm>
            <a:off x="914401" y="9526"/>
            <a:ext cx="609600" cy="12299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2DEE61-BDEB-4B84-F9EA-DEC787625A83}"/>
              </a:ext>
            </a:extLst>
          </p:cNvPr>
          <p:cNvSpPr txBox="1"/>
          <p:nvPr/>
        </p:nvSpPr>
        <p:spPr>
          <a:xfrm>
            <a:off x="5345729" y="2551479"/>
            <a:ext cx="3464560" cy="646331"/>
          </a:xfrm>
          <a:prstGeom prst="rect">
            <a:avLst/>
          </a:prstGeom>
          <a:noFill/>
        </p:spPr>
        <p:txBody>
          <a:bodyPr wrap="square" rtlCol="0">
            <a:spAutoFit/>
          </a:bodyPr>
          <a:lstStyle/>
          <a:p>
            <a:pPr algn="l"/>
            <a:r>
              <a:rPr lang="en-US" sz="1200" i="1" dirty="0">
                <a:latin typeface="Arial" panose="020B0604020202020204" pitchFamily="34" charset="0"/>
                <a:cs typeface="Arial" panose="020B0604020202020204" pitchFamily="34" charset="0"/>
              </a:rPr>
              <a:t>A huge leap in accessible kinematics landscape (into the land of gluons and the quark sea) for polarized e-N and unpolarized e-A reactions!</a:t>
            </a:r>
          </a:p>
        </p:txBody>
      </p:sp>
    </p:spTree>
    <p:extLst>
      <p:ext uri="{BB962C8B-B14F-4D97-AF65-F5344CB8AC3E}">
        <p14:creationId xmlns:p14="http://schemas.microsoft.com/office/powerpoint/2010/main" val="10985548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600" dirty="0"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19087</TotalTime>
  <Words>4990</Words>
  <Application>Microsoft Office PowerPoint</Application>
  <PresentationFormat>On-screen Show (4:3)</PresentationFormat>
  <Paragraphs>682</Paragraphs>
  <Slides>47</Slides>
  <Notes>3</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62" baseType="lpstr">
      <vt:lpstr>Arial</vt:lpstr>
      <vt:lpstr>Calibri</vt:lpstr>
      <vt:lpstr>Calibri Light</vt:lpstr>
      <vt:lpstr>Cambria Math</vt:lpstr>
      <vt:lpstr>Comic Sans MS</vt:lpstr>
      <vt:lpstr>Corbel</vt:lpstr>
      <vt:lpstr>Courier New</vt:lpstr>
      <vt:lpstr>PingFangSC-Regular</vt:lpstr>
      <vt:lpstr>Symbol</vt:lpstr>
      <vt:lpstr>Times New Roman</vt:lpstr>
      <vt:lpstr>Wingdings</vt:lpstr>
      <vt:lpstr>Office Theme</vt:lpstr>
      <vt:lpstr>1_Office Theme</vt:lpstr>
      <vt:lpstr>2_Office Theme</vt:lpstr>
      <vt:lpstr>Equation</vt:lpstr>
      <vt:lpstr> EIC Schedule and Overview</vt:lpstr>
      <vt:lpstr>Outline</vt:lpstr>
      <vt:lpstr>The Quest to Understand the Fundamental Structure of Matter</vt:lpstr>
      <vt:lpstr>Nuclear Femtography – Subatomic Matter is Unique</vt:lpstr>
      <vt:lpstr>21st Century View of the  Fundamental Structure of the Proton </vt:lpstr>
      <vt:lpstr>The Scientific Foundation for an EIC was Built Over Two Decades</vt:lpstr>
      <vt:lpstr>EIC Science – Findings of the NAS Committee</vt:lpstr>
      <vt:lpstr>NAS Report on EIC Requirements</vt:lpstr>
      <vt:lpstr>EIC Science Landscape</vt:lpstr>
      <vt:lpstr>EIC Experimental program preparation</vt:lpstr>
      <vt:lpstr>High Level EIC Reference Schedule</vt:lpstr>
      <vt:lpstr>EIC: 21st Century Laboratory of Emergent Dynamics in QCD</vt:lpstr>
      <vt:lpstr>The EIC Will Deliver </vt:lpstr>
      <vt:lpstr>EIC Scope</vt:lpstr>
      <vt:lpstr>EIC Project Recent History</vt:lpstr>
      <vt:lpstr>EIC Project – BNL-JLab Partnership</vt:lpstr>
      <vt:lpstr>EIC Project – Path to CD-2/3A and CD-3</vt:lpstr>
      <vt:lpstr>EIC Science – Findings of the NAS Committee</vt:lpstr>
      <vt:lpstr>EIC Accelerator Design Overview</vt:lpstr>
      <vt:lpstr>Accelerator Science and Technology – Ongoing EIC R&amp;D</vt:lpstr>
      <vt:lpstr>PowerPoint Presentation</vt:lpstr>
      <vt:lpstr>Latest News on the Funding and Schedule</vt:lpstr>
      <vt:lpstr>Uniqueness of EIC</vt:lpstr>
      <vt:lpstr>EIC Status: Take-Away Messages</vt:lpstr>
      <vt:lpstr>Prospects for AI at the EIC</vt:lpstr>
      <vt:lpstr>EIC: Fully Integrated Detector/Interaction Region++</vt:lpstr>
      <vt:lpstr>EIC General Purpose Detector: Concept</vt:lpstr>
      <vt:lpstr>EPIC Central Detector</vt:lpstr>
      <vt:lpstr>Streaming Readout Architecture</vt:lpstr>
      <vt:lpstr>Assumptions About EIC Detector Readout</vt:lpstr>
      <vt:lpstr>The Network Bandwidth Will Grow!</vt:lpstr>
      <vt:lpstr>Heterogeneous Computing</vt:lpstr>
      <vt:lpstr>Heterogeneous Architectures – Advantage for Streaming/AI  </vt:lpstr>
      <vt:lpstr>EIC Detector Computing Technology choices </vt:lpstr>
      <vt:lpstr>AI/ML for Streaming Readout at the EIC</vt:lpstr>
      <vt:lpstr>AI for a QCD Event-Level Analysis </vt:lpstr>
      <vt:lpstr>Final Thoughts – EIC in the AI Era</vt:lpstr>
      <vt:lpstr>Backup</vt:lpstr>
      <vt:lpstr>PowerPoint Presentation</vt:lpstr>
      <vt:lpstr>PowerPoint Presentation</vt:lpstr>
      <vt:lpstr>Benefits of Heterogeneous Hardware to Nuclear Physics</vt:lpstr>
      <vt:lpstr>Nuclear Femtography - Imaging</vt:lpstr>
      <vt:lpstr>Exploring the 3D Nucleon Structure</vt:lpstr>
      <vt:lpstr>Imaging Physical Systems is Key to New Understanding</vt:lpstr>
      <vt:lpstr>PowerPoint Presentation</vt:lpstr>
      <vt:lpstr>PowerPoint Presentation</vt:lpstr>
      <vt:lpstr>What is Needed Experimentally?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Bowman</dc:creator>
  <cp:lastModifiedBy>Rolf Ent</cp:lastModifiedBy>
  <cp:revision>987</cp:revision>
  <cp:lastPrinted>2021-10-17T21:23:52Z</cp:lastPrinted>
  <dcterms:created xsi:type="dcterms:W3CDTF">2017-08-30T13:34:31Z</dcterms:created>
  <dcterms:modified xsi:type="dcterms:W3CDTF">2022-10-10T00:33:20Z</dcterms:modified>
</cp:coreProperties>
</file>