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524000" y="1011001"/>
            <a:ext cx="21336000" cy="6095447"/>
          </a:xfrm>
          <a:prstGeom prst="rect">
            <a:avLst/>
          </a:prstGeom>
        </p:spPr>
        <p:txBody>
          <a:bodyPr anchor="b"/>
          <a:lstStyle>
            <a:lvl1pPr>
              <a:defRPr sz="128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524000" y="7653821"/>
            <a:ext cx="21336000" cy="21188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Founders Grotesk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Founders Grotesk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Founders Grotesk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Founders Grotesk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作者と日付"/>
          <p:cNvSpPr txBox="1"/>
          <p:nvPr>
            <p:ph type="body" sz="quarter" idx="21" hasCustomPrompt="1"/>
          </p:nvPr>
        </p:nvSpPr>
        <p:spPr>
          <a:xfrm>
            <a:off x="1524000" y="11957601"/>
            <a:ext cx="21336000" cy="8669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>
              <a:buSzTx/>
              <a:buNone/>
            </a:lvl1pPr>
          </a:lstStyle>
          <a:p>
            <a:pPr/>
            <a:r>
              <a:t>作者と日付</a:t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ckground Image + Bod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タイトルテキスト"/>
          <p:cNvSpPr txBox="1"/>
          <p:nvPr>
            <p:ph type="title"/>
          </p:nvPr>
        </p:nvSpPr>
        <p:spPr>
          <a:xfrm>
            <a:off x="1524000" y="635000"/>
            <a:ext cx="21336000" cy="3048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93" name="本文レベル1…"/>
          <p:cNvSpPr txBox="1"/>
          <p:nvPr>
            <p:ph type="body" idx="1"/>
          </p:nvPr>
        </p:nvSpPr>
        <p:spPr>
          <a:xfrm>
            <a:off x="1524000" y="4191000"/>
            <a:ext cx="21336000" cy="8890000"/>
          </a:xfrm>
          <a:prstGeom prst="rect">
            <a:avLst/>
          </a:prstGeom>
        </p:spPr>
        <p:txBody>
          <a:bodyPr/>
          <a:lstStyle>
            <a:lvl1pPr marL="660400" indent="-660400"/>
            <a:lvl2pPr marL="1270000" indent="-660400"/>
            <a:lvl3pPr marL="1879600" indent="-660400"/>
            <a:lvl4pPr marL="2489200" indent="-660400"/>
            <a:lvl5pPr marL="3098800" indent="-660400"/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94" name="スライド番号"/>
          <p:cNvSpPr txBox="1"/>
          <p:nvPr>
            <p:ph type="sldNum" sz="quarter" idx="2"/>
          </p:nvPr>
        </p:nvSpPr>
        <p:spPr>
          <a:xfrm>
            <a:off x="23722011" y="13001625"/>
            <a:ext cx="356058" cy="40728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urc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タイトルテキスト"/>
          <p:cNvSpPr txBox="1"/>
          <p:nvPr>
            <p:ph type="title"/>
          </p:nvPr>
        </p:nvSpPr>
        <p:spPr>
          <a:xfrm>
            <a:off x="1101551" y="559084"/>
            <a:ext cx="22487548" cy="2823337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02" name="本文レベル1…"/>
          <p:cNvSpPr txBox="1"/>
          <p:nvPr>
            <p:ph type="body" idx="1"/>
          </p:nvPr>
        </p:nvSpPr>
        <p:spPr>
          <a:xfrm>
            <a:off x="643884" y="4418177"/>
            <a:ext cx="23096232" cy="8707804"/>
          </a:xfrm>
          <a:prstGeom prst="rect">
            <a:avLst/>
          </a:prstGeom>
          <a:solidFill>
            <a:srgbClr val="393C41"/>
          </a:solidFill>
          <a:ln w="1270000">
            <a:solidFill>
              <a:srgbClr val="393C41"/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urce Code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タイトルテキスト"/>
          <p:cNvSpPr txBox="1"/>
          <p:nvPr>
            <p:ph type="title"/>
          </p:nvPr>
        </p:nvSpPr>
        <p:spPr>
          <a:xfrm>
            <a:off x="1101551" y="714958"/>
            <a:ext cx="7836852" cy="5582419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11" name="本文レベル1…"/>
          <p:cNvSpPr txBox="1"/>
          <p:nvPr>
            <p:ph type="body" idx="1"/>
          </p:nvPr>
        </p:nvSpPr>
        <p:spPr>
          <a:xfrm>
            <a:off x="10512414" y="629180"/>
            <a:ext cx="13227702" cy="12446001"/>
          </a:xfrm>
          <a:prstGeom prst="rect">
            <a:avLst/>
          </a:prstGeom>
          <a:solidFill>
            <a:srgbClr val="393C41"/>
          </a:solidFill>
          <a:ln w="1270000">
            <a:solidFill>
              <a:srgbClr val="393C41"/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2" name="サブタイトル"/>
          <p:cNvSpPr txBox="1"/>
          <p:nvPr>
            <p:ph type="body" sz="quarter" idx="21" hasCustomPrompt="1"/>
          </p:nvPr>
        </p:nvSpPr>
        <p:spPr>
          <a:xfrm>
            <a:off x="1101551" y="6768010"/>
            <a:ext cx="7836852" cy="591625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SzTx/>
              <a:buNone/>
              <a:defRPr sz="4800"/>
            </a:lvl1pPr>
          </a:lstStyle>
          <a:p>
            <a:pPr/>
            <a:r>
              <a:t>サブタイトル</a:t>
            </a:r>
          </a:p>
        </p:txBody>
      </p:sp>
      <p:sp>
        <p:nvSpPr>
          <p:cNvPr id="1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本文レベル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1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0"/>
              </a:spcBef>
              <a:buSzTx/>
              <a:buNone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122" name="スライド番号"/>
          <p:cNvSpPr txBox="1"/>
          <p:nvPr>
            <p:ph type="sldNum" sz="quarter" idx="2"/>
          </p:nvPr>
        </p:nvSpPr>
        <p:spPr>
          <a:xfrm>
            <a:off x="23671949" y="13089584"/>
            <a:ext cx="314783" cy="366015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属性"/>
          <p:cNvSpPr txBox="1"/>
          <p:nvPr>
            <p:ph type="body" sz="quarter" idx="21" hasCustomPrompt="1"/>
          </p:nvPr>
        </p:nvSpPr>
        <p:spPr>
          <a:xfrm>
            <a:off x="1524000" y="10396291"/>
            <a:ext cx="21336000" cy="179301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SzTx/>
              <a:buNone/>
              <a:defRPr sz="4800"/>
            </a:lvl1pPr>
          </a:lstStyle>
          <a:p>
            <a:pPr/>
            <a:r>
              <a:t>属性</a:t>
            </a:r>
          </a:p>
        </p:txBody>
      </p:sp>
      <p:sp>
        <p:nvSpPr>
          <p:cNvPr id="130" name="本文レベル1…"/>
          <p:cNvSpPr txBox="1"/>
          <p:nvPr>
            <p:ph type="body" idx="1" hasCustomPrompt="1"/>
          </p:nvPr>
        </p:nvSpPr>
        <p:spPr>
          <a:xfrm>
            <a:off x="1524000" y="2556277"/>
            <a:ext cx="21336000" cy="709907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FCFDF2"/>
                </a:solidFill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1" name="スライド番号"/>
          <p:cNvSpPr txBox="1"/>
          <p:nvPr>
            <p:ph type="sldNum" sz="quarter" idx="2"/>
          </p:nvPr>
        </p:nvSpPr>
        <p:spPr>
          <a:xfrm>
            <a:off x="23671949" y="13089584"/>
            <a:ext cx="314783" cy="366015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スライド番号"/>
          <p:cNvSpPr txBox="1"/>
          <p:nvPr>
            <p:ph type="sldNum" sz="quarter" idx="2"/>
          </p:nvPr>
        </p:nvSpPr>
        <p:spPr>
          <a:xfrm>
            <a:off x="23671949" y="13089584"/>
            <a:ext cx="314783" cy="366015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Title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タイトルテキスト"/>
          <p:cNvSpPr txBox="1"/>
          <p:nvPr>
            <p:ph type="title"/>
          </p:nvPr>
        </p:nvSpPr>
        <p:spPr>
          <a:xfrm>
            <a:off x="1524000" y="1010054"/>
            <a:ext cx="21336000" cy="6089986"/>
          </a:xfrm>
          <a:prstGeom prst="rect">
            <a:avLst/>
          </a:prstGeom>
        </p:spPr>
        <p:txBody>
          <a:bodyPr anchor="b"/>
          <a:lstStyle>
            <a:lvl1pPr>
              <a:defRPr sz="12800">
                <a:solidFill>
                  <a:srgbClr val="191A1C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46" name="本文レベル1…"/>
          <p:cNvSpPr txBox="1"/>
          <p:nvPr>
            <p:ph type="body" sz="quarter" idx="1"/>
          </p:nvPr>
        </p:nvSpPr>
        <p:spPr>
          <a:xfrm>
            <a:off x="1524000" y="7661394"/>
            <a:ext cx="21336000" cy="21188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47" name="作者と日付"/>
          <p:cNvSpPr txBox="1"/>
          <p:nvPr>
            <p:ph type="body" sz="quarter" idx="21" hasCustomPrompt="1"/>
          </p:nvPr>
        </p:nvSpPr>
        <p:spPr>
          <a:xfrm>
            <a:off x="1524000" y="11957601"/>
            <a:ext cx="21336000" cy="8669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14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Section Title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タイトルテキスト"/>
          <p:cNvSpPr txBox="1"/>
          <p:nvPr>
            <p:ph type="title"/>
          </p:nvPr>
        </p:nvSpPr>
        <p:spPr>
          <a:xfrm>
            <a:off x="1524000" y="1272409"/>
            <a:ext cx="21336000" cy="11171182"/>
          </a:xfrm>
          <a:prstGeom prst="rect">
            <a:avLst/>
          </a:prstGeom>
        </p:spPr>
        <p:txBody>
          <a:bodyPr/>
          <a:lstStyle>
            <a:lvl1pPr algn="ctr">
              <a:defRPr sz="9600">
                <a:solidFill>
                  <a:srgbClr val="191A1C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5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Heading &amp; Body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1A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64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6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Title Only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タイトルテキスト"/>
          <p:cNvSpPr txBox="1"/>
          <p:nvPr>
            <p:ph type="title"/>
          </p:nvPr>
        </p:nvSpPr>
        <p:spPr>
          <a:xfrm>
            <a:off x="1524000" y="1272409"/>
            <a:ext cx="21336000" cy="11171182"/>
          </a:xfrm>
          <a:prstGeom prst="rect">
            <a:avLst/>
          </a:prstGeom>
        </p:spPr>
        <p:txBody>
          <a:bodyPr/>
          <a:lstStyle>
            <a:lvl1pPr>
              <a:defRPr sz="12800">
                <a:solidFill>
                  <a:srgbClr val="191A1C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7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/>
          <p:nvPr>
            <p:ph type="title"/>
          </p:nvPr>
        </p:nvSpPr>
        <p:spPr>
          <a:xfrm>
            <a:off x="1524000" y="1272409"/>
            <a:ext cx="21336000" cy="11171182"/>
          </a:xfrm>
          <a:prstGeom prst="rect">
            <a:avLst/>
          </a:prstGeom>
        </p:spPr>
        <p:txBody>
          <a:bodyPr/>
          <a:lstStyle>
            <a:lvl1pPr algn="ctr">
              <a:defRPr sz="96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Summary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セクション タイトル"/>
          <p:cNvSpPr txBox="1"/>
          <p:nvPr>
            <p:ph type="body" sz="quarter" idx="21" hasCustomPrompt="1"/>
          </p:nvPr>
        </p:nvSpPr>
        <p:spPr>
          <a:xfrm>
            <a:off x="1524000" y="1033254"/>
            <a:ext cx="21336000" cy="106879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19AF77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r>
              <a:t>セクション タイトル</a:t>
            </a:r>
          </a:p>
        </p:txBody>
      </p:sp>
      <p:sp>
        <p:nvSpPr>
          <p:cNvPr id="181" name="タイトルテキスト"/>
          <p:cNvSpPr txBox="1"/>
          <p:nvPr>
            <p:ph type="title"/>
          </p:nvPr>
        </p:nvSpPr>
        <p:spPr>
          <a:xfrm>
            <a:off x="1524000" y="2551383"/>
            <a:ext cx="21336000" cy="9530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1A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8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Section Title &amp; Body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セクション タイトル"/>
          <p:cNvSpPr txBox="1"/>
          <p:nvPr>
            <p:ph type="body" sz="quarter" idx="21" hasCustomPrompt="1"/>
          </p:nvPr>
        </p:nvSpPr>
        <p:spPr>
          <a:xfrm>
            <a:off x="1524000" y="1033254"/>
            <a:ext cx="10052032" cy="106879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19AF77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r>
              <a:t>セクション タイトル</a:t>
            </a:r>
          </a:p>
        </p:txBody>
      </p:sp>
      <p:sp>
        <p:nvSpPr>
          <p:cNvPr id="190" name="タイトルテキスト"/>
          <p:cNvSpPr txBox="1"/>
          <p:nvPr>
            <p:ph type="title"/>
          </p:nvPr>
        </p:nvSpPr>
        <p:spPr>
          <a:xfrm>
            <a:off x="1524000" y="2551383"/>
            <a:ext cx="10052032" cy="93542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1A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91" name="本文レベル1…"/>
          <p:cNvSpPr txBox="1"/>
          <p:nvPr>
            <p:ph type="body" sz="half" idx="1"/>
          </p:nvPr>
        </p:nvSpPr>
        <p:spPr>
          <a:xfrm>
            <a:off x="12841245" y="1006539"/>
            <a:ext cx="10052033" cy="1170292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>
                <a:solidFill>
                  <a:srgbClr val="393C41"/>
                </a:solidFill>
              </a:defRPr>
            </a:lvl1pPr>
            <a:lvl2pPr marL="0" indent="228600">
              <a:buSzTx/>
              <a:buNone/>
              <a:defRPr sz="4800">
                <a:solidFill>
                  <a:srgbClr val="393C41"/>
                </a:solidFill>
              </a:defRPr>
            </a:lvl2pPr>
            <a:lvl3pPr marL="0" indent="457200">
              <a:buSzTx/>
              <a:buNone/>
              <a:defRPr sz="4800">
                <a:solidFill>
                  <a:srgbClr val="393C41"/>
                </a:solidFill>
              </a:defRPr>
            </a:lvl3pPr>
            <a:lvl4pPr marL="0" indent="685800">
              <a:buSzTx/>
              <a:buNone/>
              <a:defRPr sz="4800">
                <a:solidFill>
                  <a:srgbClr val="393C41"/>
                </a:solidFill>
              </a:defRPr>
            </a:lvl4pPr>
            <a:lvl5pPr marL="0" indent="914400">
              <a:buSzTx/>
              <a:buNone/>
              <a:defRPr sz="4800">
                <a:solidFill>
                  <a:srgbClr val="393C41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9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Image + Body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15672866500_8e237d7e95_h.jpg"/>
          <p:cNvSpPr/>
          <p:nvPr>
            <p:ph type="pic" idx="21"/>
          </p:nvPr>
        </p:nvSpPr>
        <p:spPr>
          <a:xfrm>
            <a:off x="-3556804" y="-20149"/>
            <a:ext cx="20915885" cy="138567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0" name="タイトルテキスト"/>
          <p:cNvSpPr txBox="1"/>
          <p:nvPr>
            <p:ph type="title"/>
          </p:nvPr>
        </p:nvSpPr>
        <p:spPr>
          <a:xfrm>
            <a:off x="13265928" y="1014038"/>
            <a:ext cx="10032181" cy="38185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1A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01" name="本文レベル1…"/>
          <p:cNvSpPr txBox="1"/>
          <p:nvPr>
            <p:ph type="body" sz="half" idx="1"/>
          </p:nvPr>
        </p:nvSpPr>
        <p:spPr>
          <a:xfrm>
            <a:off x="13265928" y="5505434"/>
            <a:ext cx="10032181" cy="762447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>
                <a:solidFill>
                  <a:srgbClr val="393C41"/>
                </a:solidFill>
              </a:defRPr>
            </a:lvl1pPr>
            <a:lvl2pPr marL="0" indent="228600">
              <a:buSzTx/>
              <a:buNone/>
              <a:defRPr sz="4800">
                <a:solidFill>
                  <a:srgbClr val="393C41"/>
                </a:solidFill>
              </a:defRPr>
            </a:lvl2pPr>
            <a:lvl3pPr marL="0" indent="457200">
              <a:buSzTx/>
              <a:buNone/>
              <a:defRPr sz="4800">
                <a:solidFill>
                  <a:srgbClr val="393C41"/>
                </a:solidFill>
              </a:defRPr>
            </a:lvl3pPr>
            <a:lvl4pPr marL="0" indent="685800">
              <a:buSzTx/>
              <a:buNone/>
              <a:defRPr sz="4800">
                <a:solidFill>
                  <a:srgbClr val="393C41"/>
                </a:solidFill>
              </a:defRPr>
            </a:lvl4pPr>
            <a:lvl5pPr marL="0" indent="914400">
              <a:buSzTx/>
              <a:buNone/>
              <a:defRPr sz="4800">
                <a:solidFill>
                  <a:srgbClr val="393C41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02" name="スライド番号"/>
          <p:cNvSpPr txBox="1"/>
          <p:nvPr>
            <p:ph type="sldNum" sz="quarter" idx="2"/>
          </p:nvPr>
        </p:nvSpPr>
        <p:spPr>
          <a:xfrm>
            <a:off x="9181754" y="13001625"/>
            <a:ext cx="356058" cy="4072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Image + Caption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15672866500_8e237d7e95_h.jpg"/>
          <p:cNvSpPr/>
          <p:nvPr>
            <p:ph type="pic" idx="21"/>
          </p:nvPr>
        </p:nvSpPr>
        <p:spPr>
          <a:xfrm>
            <a:off x="4310845" y="800816"/>
            <a:ext cx="15762302" cy="104425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0" name="本文レベル1…"/>
          <p:cNvSpPr txBox="1"/>
          <p:nvPr>
            <p:ph type="body" sz="quarter" idx="1"/>
          </p:nvPr>
        </p:nvSpPr>
        <p:spPr>
          <a:xfrm>
            <a:off x="1918775" y="10987049"/>
            <a:ext cx="20546450" cy="21621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1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Source Code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タイトルテキスト"/>
          <p:cNvSpPr txBox="1"/>
          <p:nvPr>
            <p:ph type="title"/>
          </p:nvPr>
        </p:nvSpPr>
        <p:spPr>
          <a:xfrm>
            <a:off x="1101551" y="559084"/>
            <a:ext cx="22487548" cy="2823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1A1C"/>
                </a:solidFill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19" name="本文レベル1…"/>
          <p:cNvSpPr txBox="1"/>
          <p:nvPr>
            <p:ph type="body" idx="1"/>
          </p:nvPr>
        </p:nvSpPr>
        <p:spPr>
          <a:xfrm>
            <a:off x="643884" y="4418177"/>
            <a:ext cx="23096232" cy="8707804"/>
          </a:xfrm>
          <a:prstGeom prst="rect">
            <a:avLst/>
          </a:prstGeom>
          <a:solidFill>
            <a:srgbClr val="EEEDDC"/>
          </a:solidFill>
          <a:ln w="1270000">
            <a:solidFill>
              <a:srgbClr val="EEEDDC"/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2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Source Code (2 Columns)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タイトルテキスト"/>
          <p:cNvSpPr txBox="1"/>
          <p:nvPr>
            <p:ph type="title"/>
          </p:nvPr>
        </p:nvSpPr>
        <p:spPr>
          <a:xfrm>
            <a:off x="1101551" y="714958"/>
            <a:ext cx="7836852" cy="5582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1A1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28" name="本文レベル1…"/>
          <p:cNvSpPr txBox="1"/>
          <p:nvPr>
            <p:ph type="body" idx="1"/>
          </p:nvPr>
        </p:nvSpPr>
        <p:spPr>
          <a:xfrm>
            <a:off x="10512414" y="629180"/>
            <a:ext cx="13227702" cy="12446001"/>
          </a:xfrm>
          <a:prstGeom prst="rect">
            <a:avLst/>
          </a:prstGeom>
          <a:solidFill>
            <a:srgbClr val="EEEDDC"/>
          </a:solidFill>
          <a:ln w="1270000">
            <a:solidFill>
              <a:srgbClr val="EEEDDC"/>
            </a:solidFill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1pPr>
            <a:lvl2pPr marL="0" indent="2286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2pPr>
            <a:lvl3pPr marL="0" indent="4572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3pPr>
            <a:lvl4pPr marL="0" indent="6858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4pPr>
            <a:lvl5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solidFill>
                  <a:srgbClr val="393C41"/>
                </a:solidFill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29" name="サブタイトル"/>
          <p:cNvSpPr txBox="1"/>
          <p:nvPr>
            <p:ph type="body" sz="quarter" idx="21" hasCustomPrompt="1"/>
          </p:nvPr>
        </p:nvSpPr>
        <p:spPr>
          <a:xfrm>
            <a:off x="1101551" y="6768010"/>
            <a:ext cx="7836852" cy="591625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SzTx/>
              <a:buNone/>
              <a:defRPr sz="4800">
                <a:solidFill>
                  <a:srgbClr val="393C41"/>
                </a:solidFill>
              </a:defRPr>
            </a:lvl1pPr>
          </a:lstStyle>
          <a:p>
            <a:pPr/>
            <a:r>
              <a:t>サブタイトル</a:t>
            </a:r>
          </a:p>
        </p:txBody>
      </p:sp>
      <p:sp>
        <p:nvSpPr>
          <p:cNvPr id="23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Fact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本文レベル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8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rgbClr val="393C41"/>
                </a:solidFill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239" name="スライド番号"/>
          <p:cNvSpPr txBox="1"/>
          <p:nvPr>
            <p:ph type="sldNum" sz="quarter" idx="2"/>
          </p:nvPr>
        </p:nvSpPr>
        <p:spPr>
          <a:xfrm>
            <a:off x="23671949" y="13089584"/>
            <a:ext cx="314783" cy="366015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Quote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属性"/>
          <p:cNvSpPr txBox="1"/>
          <p:nvPr>
            <p:ph type="body" sz="quarter" idx="21" hasCustomPrompt="1"/>
          </p:nvPr>
        </p:nvSpPr>
        <p:spPr>
          <a:xfrm>
            <a:off x="1524000" y="10396291"/>
            <a:ext cx="21336000" cy="179301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SzTx/>
              <a:buNone/>
              <a:defRPr sz="4800">
                <a:solidFill>
                  <a:srgbClr val="393C41"/>
                </a:solidFill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247" name="本文レベル1…"/>
          <p:cNvSpPr txBox="1"/>
          <p:nvPr>
            <p:ph type="body" idx="1" hasCustomPrompt="1"/>
          </p:nvPr>
        </p:nvSpPr>
        <p:spPr>
          <a:xfrm>
            <a:off x="1524000" y="2556277"/>
            <a:ext cx="21336000" cy="709907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8" name="スライド番号"/>
          <p:cNvSpPr txBox="1"/>
          <p:nvPr>
            <p:ph type="sldNum" sz="quarter" idx="2"/>
          </p:nvPr>
        </p:nvSpPr>
        <p:spPr>
          <a:xfrm>
            <a:off x="23671949" y="13089584"/>
            <a:ext cx="314783" cy="366015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Blank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スライド番号"/>
          <p:cNvSpPr txBox="1"/>
          <p:nvPr>
            <p:ph type="sldNum" sz="quarter" idx="2"/>
          </p:nvPr>
        </p:nvSpPr>
        <p:spPr>
          <a:xfrm>
            <a:off x="23671949" y="13089584"/>
            <a:ext cx="314783" cy="366015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een White Headin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タイトルテキスト"/>
          <p:cNvSpPr txBox="1"/>
          <p:nvPr>
            <p:ph type="title"/>
          </p:nvPr>
        </p:nvSpPr>
        <p:spPr>
          <a:xfrm>
            <a:off x="2032000" y="1278759"/>
            <a:ext cx="20320000" cy="1115848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rgbClr val="33B490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63" name="スライド番号"/>
          <p:cNvSpPr txBox="1"/>
          <p:nvPr>
            <p:ph type="sldNum" sz="quarter" idx="2"/>
          </p:nvPr>
        </p:nvSpPr>
        <p:spPr>
          <a:xfrm>
            <a:off x="11905029" y="13010554"/>
            <a:ext cx="556083" cy="447676"/>
          </a:xfrm>
          <a:prstGeom prst="rect">
            <a:avLst/>
          </a:prstGeom>
        </p:spPr>
        <p:txBody>
          <a:bodyPr/>
          <a:lstStyle>
            <a:lvl1pPr defTabSz="821531">
              <a:defRPr sz="24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ading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0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8">
              <a:defRPr spc="-170"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271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272" name="本文レベル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lIns="50800" tIns="50800" rIns="50800" bIns="50800"/>
          <a:lstStyle>
            <a:lvl1pPr marL="444500" indent="-444500" defTabSz="2438338">
              <a:lnSpc>
                <a:spcPct val="90000"/>
              </a:lnSpc>
              <a:spcBef>
                <a:spcPts val="1000"/>
              </a:spcBef>
              <a:buSzPct val="123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4100" indent="-444500" defTabSz="2438338">
              <a:lnSpc>
                <a:spcPct val="90000"/>
              </a:lnSpc>
              <a:spcBef>
                <a:spcPts val="0"/>
              </a:spcBef>
              <a:buSzPct val="123000"/>
              <a:defRPr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63700" indent="-444500" defTabSz="2438338">
              <a:lnSpc>
                <a:spcPct val="90000"/>
              </a:lnSpc>
              <a:spcBef>
                <a:spcPts val="0"/>
              </a:spcBef>
              <a:buSzPct val="123000"/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73300" indent="-444500" defTabSz="2438338">
              <a:lnSpc>
                <a:spcPct val="90000"/>
              </a:lnSpc>
              <a:spcBef>
                <a:spcPts val="0"/>
              </a:spcBef>
              <a:buSzPct val="123000"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882900" indent="-444500" defTabSz="2438338">
              <a:lnSpc>
                <a:spcPct val="90000"/>
              </a:lnSpc>
              <a:spcBef>
                <a:spcPts val="0"/>
              </a:spcBef>
              <a:buSzPct val="123000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3" name="スライド番号"/>
          <p:cNvSpPr txBox="1"/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ck Heading &amp; Body">
    <p:bg>
      <p:bgPr>
        <a:solidFill>
          <a:srgbClr val="FFF5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本文レベル1…"/>
          <p:cNvSpPr txBox="1"/>
          <p:nvPr>
            <p:ph type="body" idx="1"/>
          </p:nvPr>
        </p:nvSpPr>
        <p:spPr>
          <a:xfrm>
            <a:off x="2032000" y="2788764"/>
            <a:ext cx="20320000" cy="10162829"/>
          </a:xfrm>
          <a:prstGeom prst="rect">
            <a:avLst/>
          </a:prstGeom>
        </p:spPr>
        <p:txBody>
          <a:bodyPr/>
          <a:lstStyle>
            <a:lvl1pPr marL="3889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1225" indent="-466725">
              <a:lnSpc>
                <a:spcPct val="100000"/>
              </a:lnSpc>
              <a:spcBef>
                <a:spcPts val="0"/>
              </a:spcBef>
              <a:buSzPct val="75000"/>
              <a:buChar char="-"/>
              <a:defRPr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55725" indent="-466725">
              <a:lnSpc>
                <a:spcPct val="100000"/>
              </a:lnSpc>
              <a:spcBef>
                <a:spcPts val="0"/>
              </a:spcBef>
              <a:buSzPct val="75000"/>
              <a:buChar char="❖"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00225" indent="-466725">
              <a:lnSpc>
                <a:spcPct val="100000"/>
              </a:lnSpc>
              <a:spcBef>
                <a:spcPts val="0"/>
              </a:spcBef>
              <a:buSzPct val="75000"/>
              <a:buChar char="‣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44725" indent="-466725">
              <a:lnSpc>
                <a:spcPct val="100000"/>
              </a:lnSpc>
              <a:spcBef>
                <a:spcPts val="0"/>
              </a:spcBef>
              <a:buSzPct val="75000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81" name="タイトルテキスト"/>
          <p:cNvSpPr txBox="1"/>
          <p:nvPr>
            <p:ph type="title"/>
          </p:nvPr>
        </p:nvSpPr>
        <p:spPr>
          <a:xfrm>
            <a:off x="2032000" y="0"/>
            <a:ext cx="20320000" cy="1651256"/>
          </a:xfrm>
          <a:prstGeom prst="rect">
            <a:avLst/>
          </a:prstGeom>
        </p:spPr>
        <p:txBody>
          <a:bodyPr/>
          <a:lstStyle>
            <a:lvl1pPr>
              <a:defRPr b="0" sz="6500">
                <a:solidFill>
                  <a:srgbClr val="454F7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82" name="スライド番号"/>
          <p:cNvSpPr txBox="1"/>
          <p:nvPr>
            <p:ph type="sldNum" sz="quarter" idx="2"/>
          </p:nvPr>
        </p:nvSpPr>
        <p:spPr>
          <a:xfrm>
            <a:off x="23752860" y="13149881"/>
            <a:ext cx="627000" cy="701676"/>
          </a:xfrm>
          <a:prstGeom prst="rect">
            <a:avLst/>
          </a:prstGeom>
        </p:spPr>
        <p:txBody>
          <a:bodyPr/>
          <a:lstStyle>
            <a:lvl1pPr defTabSz="821531">
              <a:defRPr sz="3200">
                <a:solidFill>
                  <a:srgbClr val="454F70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3" name="課題番号 2984, sPHENIX INTT 検出器の実機を用いた性能評価, 糠塚元気 (RBRC)"/>
          <p:cNvSpPr txBox="1"/>
          <p:nvPr/>
        </p:nvSpPr>
        <p:spPr>
          <a:xfrm>
            <a:off x="5156580" y="13092731"/>
            <a:ext cx="14070839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80000"/>
              </a:lnSpc>
              <a:defRPr b="1" sz="3000">
                <a:solidFill>
                  <a:srgbClr val="454F70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課題番号 2984, </a:t>
            </a:r>
            <a:r>
              <a:t>sPHENIX INTT 検出器の実機を用いた性能評価, 糠塚元気 (RBRC)</a:t>
            </a:r>
          </a:p>
        </p:txBody>
      </p:sp>
      <p:pic>
        <p:nvPicPr>
          <p:cNvPr id="284" name="線 線" descr="線 線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9080" y="13074881"/>
            <a:ext cx="20362085" cy="143685"/>
          </a:xfrm>
          <a:prstGeom prst="rect">
            <a:avLst/>
          </a:prstGeom>
        </p:spPr>
      </p:pic>
      <p:sp>
        <p:nvSpPr>
          <p:cNvPr id="286" name="線"/>
          <p:cNvSpPr/>
          <p:nvPr/>
        </p:nvSpPr>
        <p:spPr>
          <a:xfrm>
            <a:off x="2080922" y="13146723"/>
            <a:ext cx="20218401" cy="1"/>
          </a:xfrm>
          <a:prstGeom prst="line">
            <a:avLst/>
          </a:prstGeom>
          <a:ln w="101600">
            <a:solidFill>
              <a:srgbClr val="FFF5E3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ck Heading &amp; Body">
    <p:bg>
      <p:bgPr>
        <a:solidFill>
          <a:srgbClr val="FFF5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線 線" descr="線 線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0122" y="13095923"/>
            <a:ext cx="20320001" cy="101601"/>
          </a:xfrm>
          <a:prstGeom prst="rect">
            <a:avLst/>
          </a:prstGeom>
        </p:spPr>
      </p:pic>
      <p:sp>
        <p:nvSpPr>
          <p:cNvPr id="295" name="線"/>
          <p:cNvSpPr/>
          <p:nvPr/>
        </p:nvSpPr>
        <p:spPr>
          <a:xfrm>
            <a:off x="2080922" y="13146723"/>
            <a:ext cx="20218401" cy="1"/>
          </a:xfrm>
          <a:prstGeom prst="line">
            <a:avLst/>
          </a:prstGeom>
          <a:ln w="101600">
            <a:solidFill>
              <a:srgbClr val="FFF5E3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296" name="本文レベル1…"/>
          <p:cNvSpPr txBox="1"/>
          <p:nvPr>
            <p:ph type="body" idx="1"/>
          </p:nvPr>
        </p:nvSpPr>
        <p:spPr>
          <a:xfrm>
            <a:off x="2032000" y="2788764"/>
            <a:ext cx="20320000" cy="10162829"/>
          </a:xfrm>
          <a:prstGeom prst="rect">
            <a:avLst/>
          </a:prstGeom>
        </p:spPr>
        <p:txBody>
          <a:bodyPr/>
          <a:lstStyle>
            <a:lvl1pPr marL="3889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1225" indent="-466725">
              <a:lnSpc>
                <a:spcPct val="100000"/>
              </a:lnSpc>
              <a:spcBef>
                <a:spcPts val="0"/>
              </a:spcBef>
              <a:buSzPct val="75000"/>
              <a:buChar char="-"/>
              <a:defRPr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55725" indent="-466725">
              <a:lnSpc>
                <a:spcPct val="100000"/>
              </a:lnSpc>
              <a:spcBef>
                <a:spcPts val="0"/>
              </a:spcBef>
              <a:buSzPct val="75000"/>
              <a:buChar char="❖"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00225" indent="-466725">
              <a:lnSpc>
                <a:spcPct val="100000"/>
              </a:lnSpc>
              <a:spcBef>
                <a:spcPts val="0"/>
              </a:spcBef>
              <a:buSzPct val="75000"/>
              <a:buChar char="‣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44725" indent="-466725">
              <a:lnSpc>
                <a:spcPct val="100000"/>
              </a:lnSpc>
              <a:spcBef>
                <a:spcPts val="0"/>
              </a:spcBef>
              <a:buSzPct val="75000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97" name="タイトルテキスト"/>
          <p:cNvSpPr txBox="1"/>
          <p:nvPr>
            <p:ph type="title"/>
          </p:nvPr>
        </p:nvSpPr>
        <p:spPr>
          <a:xfrm>
            <a:off x="2032000" y="0"/>
            <a:ext cx="20320000" cy="1651256"/>
          </a:xfrm>
          <a:prstGeom prst="rect">
            <a:avLst/>
          </a:prstGeom>
        </p:spPr>
        <p:txBody>
          <a:bodyPr/>
          <a:lstStyle>
            <a:lvl1pPr>
              <a:defRPr b="0" sz="6500">
                <a:solidFill>
                  <a:srgbClr val="454F7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98" name="スライド番号"/>
          <p:cNvSpPr txBox="1"/>
          <p:nvPr>
            <p:ph type="sldNum" sz="quarter" idx="2"/>
          </p:nvPr>
        </p:nvSpPr>
        <p:spPr>
          <a:xfrm>
            <a:off x="23752860" y="13149881"/>
            <a:ext cx="627000" cy="701676"/>
          </a:xfrm>
          <a:prstGeom prst="rect">
            <a:avLst/>
          </a:prstGeom>
        </p:spPr>
        <p:txBody>
          <a:bodyPr/>
          <a:lstStyle>
            <a:lvl1pPr defTabSz="821531">
              <a:defRPr sz="3200">
                <a:solidFill>
                  <a:srgbClr val="454F70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ed White Heading &amp; Body">
    <p:bg>
      <p:bgPr>
        <a:solidFill>
          <a:srgbClr val="FFF5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タイトルテキスト"/>
          <p:cNvSpPr txBox="1"/>
          <p:nvPr>
            <p:ph type="title"/>
          </p:nvPr>
        </p:nvSpPr>
        <p:spPr>
          <a:xfrm>
            <a:off x="2032000" y="0"/>
            <a:ext cx="20320000" cy="1650853"/>
          </a:xfrm>
          <a:prstGeom prst="rect">
            <a:avLst/>
          </a:prstGeom>
        </p:spPr>
        <p:txBody>
          <a:bodyPr/>
          <a:lstStyle>
            <a:lvl1pPr>
              <a:defRPr b="0" sz="6500">
                <a:solidFill>
                  <a:srgbClr val="FF5151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06" name="本文レベル1…"/>
          <p:cNvSpPr txBox="1"/>
          <p:nvPr>
            <p:ph type="body" idx="1"/>
          </p:nvPr>
        </p:nvSpPr>
        <p:spPr>
          <a:xfrm>
            <a:off x="2032000" y="2794000"/>
            <a:ext cx="20320000" cy="10160000"/>
          </a:xfrm>
          <a:prstGeom prst="rect">
            <a:avLst/>
          </a:prstGeom>
        </p:spPr>
        <p:txBody>
          <a:bodyPr/>
          <a:lstStyle>
            <a:lvl1pPr marL="3889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334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779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224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669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07" name="スライド番号"/>
          <p:cNvSpPr txBox="1"/>
          <p:nvPr>
            <p:ph type="sldNum" sz="quarter" idx="2"/>
          </p:nvPr>
        </p:nvSpPr>
        <p:spPr>
          <a:xfrm>
            <a:off x="23816360" y="13144500"/>
            <a:ext cx="627000" cy="701675"/>
          </a:xfrm>
          <a:prstGeom prst="rect">
            <a:avLst/>
          </a:prstGeom>
        </p:spPr>
        <p:txBody>
          <a:bodyPr/>
          <a:lstStyle>
            <a:lvl1pPr defTabSz="821531">
              <a:defRPr sz="3200">
                <a:solidFill>
                  <a:srgbClr val="FB5251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8" name="課題番号 2984, sPHENIX INTT 検出器の実機を用いた性能評価, 糠塚元気 (RBRC)"/>
          <p:cNvSpPr txBox="1"/>
          <p:nvPr/>
        </p:nvSpPr>
        <p:spPr>
          <a:xfrm>
            <a:off x="5156580" y="13092731"/>
            <a:ext cx="14070839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80000"/>
              </a:lnSpc>
              <a:defRPr b="1" sz="3000">
                <a:solidFill>
                  <a:srgbClr val="F65051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課題番号 2984, </a:t>
            </a:r>
            <a:r>
              <a:t>sPHENIX INTT 検出器の実機を用いた性能評価, 糠塚元気 (RBRC)</a:t>
            </a:r>
          </a:p>
        </p:txBody>
      </p:sp>
      <p:pic>
        <p:nvPicPr>
          <p:cNvPr id="309" name="線 線" descr="線 線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3389" y="12987236"/>
            <a:ext cx="20317222" cy="101601"/>
          </a:xfrm>
          <a:prstGeom prst="rect">
            <a:avLst/>
          </a:prstGeom>
        </p:spPr>
      </p:pic>
      <p:sp>
        <p:nvSpPr>
          <p:cNvPr id="311" name="線"/>
          <p:cNvSpPr/>
          <p:nvPr/>
        </p:nvSpPr>
        <p:spPr>
          <a:xfrm>
            <a:off x="2084189" y="13038036"/>
            <a:ext cx="20215622" cy="1"/>
          </a:xfrm>
          <a:prstGeom prst="line">
            <a:avLst/>
          </a:prstGeom>
          <a:ln w="101600">
            <a:solidFill>
              <a:srgbClr val="FEF5E3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8">
              <a:defRPr spc="-170"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319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000000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320" name="本文レベル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lIns="50800" tIns="50800" rIns="50800" bIns="50800"/>
          <a:lstStyle>
            <a:lvl1pPr marL="444500" indent="-444500" defTabSz="2438338">
              <a:lnSpc>
                <a:spcPct val="100000"/>
              </a:lnSpc>
              <a:spcBef>
                <a:spcPts val="0"/>
              </a:spcBef>
              <a:buSzPct val="123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4100" indent="-444500" defTabSz="2438338">
              <a:lnSpc>
                <a:spcPct val="100000"/>
              </a:lnSpc>
              <a:spcBef>
                <a:spcPts val="0"/>
              </a:spcBef>
              <a:buSzPct val="123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663700" indent="-444500" defTabSz="2438338">
              <a:lnSpc>
                <a:spcPct val="100000"/>
              </a:lnSpc>
              <a:spcBef>
                <a:spcPts val="0"/>
              </a:spcBef>
              <a:buSzPct val="123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273300" indent="-444500" defTabSz="2438338">
              <a:lnSpc>
                <a:spcPct val="100000"/>
              </a:lnSpc>
              <a:spcBef>
                <a:spcPts val="0"/>
              </a:spcBef>
              <a:buSzPct val="123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882900" indent="-444500" defTabSz="2438338">
              <a:lnSpc>
                <a:spcPct val="100000"/>
              </a:lnSpc>
              <a:spcBef>
                <a:spcPts val="0"/>
              </a:spcBef>
              <a:buSzPct val="123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21" name="スライド番号"/>
          <p:cNvSpPr txBox="1"/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defRPr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ck Heading &amp; Bod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本文レベル1…"/>
          <p:cNvSpPr txBox="1"/>
          <p:nvPr>
            <p:ph type="body" idx="1"/>
          </p:nvPr>
        </p:nvSpPr>
        <p:spPr>
          <a:xfrm>
            <a:off x="2032000" y="2788764"/>
            <a:ext cx="20320000" cy="10162829"/>
          </a:xfrm>
          <a:prstGeom prst="rect">
            <a:avLst/>
          </a:prstGeom>
        </p:spPr>
        <p:txBody>
          <a:bodyPr/>
          <a:lstStyle>
            <a:lvl1pPr marL="388937" indent="-388937">
              <a:lnSpc>
                <a:spcPct val="100000"/>
              </a:lnSpc>
              <a:spcBef>
                <a:spcPts val="0"/>
              </a:spcBef>
              <a:buSzPct val="75000"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1225" indent="-466725">
              <a:lnSpc>
                <a:spcPct val="100000"/>
              </a:lnSpc>
              <a:spcBef>
                <a:spcPts val="0"/>
              </a:spcBef>
              <a:buSzPct val="75000"/>
              <a:buChar char="-"/>
              <a:defRPr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55725" indent="-466725">
              <a:lnSpc>
                <a:spcPct val="100000"/>
              </a:lnSpc>
              <a:spcBef>
                <a:spcPts val="0"/>
              </a:spcBef>
              <a:buSzPct val="75000"/>
              <a:buChar char="❖"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00225" indent="-466725">
              <a:lnSpc>
                <a:spcPct val="100000"/>
              </a:lnSpc>
              <a:spcBef>
                <a:spcPts val="0"/>
              </a:spcBef>
              <a:buSzPct val="75000"/>
              <a:buChar char="‣"/>
              <a:defRPr sz="2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44725" indent="-466725">
              <a:lnSpc>
                <a:spcPct val="100000"/>
              </a:lnSpc>
              <a:spcBef>
                <a:spcPts val="0"/>
              </a:spcBef>
              <a:buSzPct val="75000"/>
              <a:defRPr sz="2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9" name="スライド番号"/>
          <p:cNvSpPr txBox="1"/>
          <p:nvPr>
            <p:ph type="sldNum" sz="quarter" idx="2"/>
          </p:nvPr>
        </p:nvSpPr>
        <p:spPr>
          <a:xfrm>
            <a:off x="23794897" y="13149881"/>
            <a:ext cx="542926" cy="574676"/>
          </a:xfrm>
          <a:prstGeom prst="rect">
            <a:avLst/>
          </a:prstGeom>
        </p:spPr>
        <p:txBody>
          <a:bodyPr/>
          <a:lstStyle>
            <a:lvl1pPr defTabSz="821531">
              <a:defRPr sz="2500">
                <a:solidFill>
                  <a:srgbClr val="454F7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タイトルテキスト"/>
          <p:cNvSpPr txBox="1"/>
          <p:nvPr>
            <p:ph type="title"/>
          </p:nvPr>
        </p:nvSpPr>
        <p:spPr>
          <a:xfrm>
            <a:off x="1524000" y="1272409"/>
            <a:ext cx="21336000" cy="11171182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セクション タイトル"/>
          <p:cNvSpPr txBox="1"/>
          <p:nvPr>
            <p:ph type="body" sz="quarter" idx="21" hasCustomPrompt="1"/>
          </p:nvPr>
        </p:nvSpPr>
        <p:spPr>
          <a:xfrm>
            <a:off x="1524000" y="1033254"/>
            <a:ext cx="21336000" cy="106879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5AE08E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r>
              <a:t>セクション タイトル</a:t>
            </a:r>
          </a:p>
        </p:txBody>
      </p:sp>
      <p:sp>
        <p:nvSpPr>
          <p:cNvPr id="47" name="タイトルテキスト"/>
          <p:cNvSpPr txBox="1"/>
          <p:nvPr>
            <p:ph type="title"/>
          </p:nvPr>
        </p:nvSpPr>
        <p:spPr>
          <a:xfrm>
            <a:off x="1524000" y="2551383"/>
            <a:ext cx="21336000" cy="9530305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Title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セクション タイトル"/>
          <p:cNvSpPr txBox="1"/>
          <p:nvPr>
            <p:ph type="body" sz="quarter" idx="21" hasCustomPrompt="1"/>
          </p:nvPr>
        </p:nvSpPr>
        <p:spPr>
          <a:xfrm>
            <a:off x="1524000" y="1033254"/>
            <a:ext cx="10052032" cy="106879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5AE08E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r>
              <a:t>セクション タイトル</a:t>
            </a:r>
          </a:p>
        </p:txBody>
      </p:sp>
      <p:sp>
        <p:nvSpPr>
          <p:cNvPr id="56" name="タイトルテキスト"/>
          <p:cNvSpPr txBox="1"/>
          <p:nvPr>
            <p:ph type="title"/>
          </p:nvPr>
        </p:nvSpPr>
        <p:spPr>
          <a:xfrm>
            <a:off x="1524000" y="2551383"/>
            <a:ext cx="10052032" cy="9354217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sz="half" idx="1"/>
          </p:nvPr>
        </p:nvSpPr>
        <p:spPr>
          <a:xfrm>
            <a:off x="12841245" y="1006539"/>
            <a:ext cx="10052033" cy="1170292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/>
            </a:lvl1pPr>
            <a:lvl2pPr marL="0" indent="228600">
              <a:buSzTx/>
              <a:buNone/>
              <a:defRPr sz="4800"/>
            </a:lvl2pPr>
            <a:lvl3pPr marL="0" indent="457200">
              <a:buSzTx/>
              <a:buNone/>
              <a:defRPr sz="4800"/>
            </a:lvl3pPr>
            <a:lvl4pPr marL="0" indent="685800">
              <a:buSzTx/>
              <a:buNone/>
              <a:defRPr sz="4800"/>
            </a:lvl4pPr>
            <a:lvl5pPr marL="0" indent="914400">
              <a:buSzTx/>
              <a:buNone/>
              <a:defRPr sz="4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5672866500_8e237d7e95_h.jpg"/>
          <p:cNvSpPr/>
          <p:nvPr>
            <p:ph type="pic" idx="21"/>
          </p:nvPr>
        </p:nvSpPr>
        <p:spPr>
          <a:xfrm>
            <a:off x="-3516141" y="-70328"/>
            <a:ext cx="20915886" cy="138567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xfrm>
            <a:off x="13275561" y="1014038"/>
            <a:ext cx="10033165" cy="3818567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13275561" y="5504888"/>
            <a:ext cx="10033165" cy="762501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/>
            </a:lvl1pPr>
            <a:lvl2pPr marL="0" indent="228600">
              <a:buSzTx/>
              <a:buNone/>
              <a:defRPr sz="4800"/>
            </a:lvl2pPr>
            <a:lvl3pPr marL="0" indent="457200">
              <a:buSzTx/>
              <a:buNone/>
              <a:defRPr sz="4800"/>
            </a:lvl3pPr>
            <a:lvl4pPr marL="0" indent="685800">
              <a:buSzTx/>
              <a:buNone/>
              <a:defRPr sz="4800"/>
            </a:lvl4pPr>
            <a:lvl5pPr marL="0" indent="914400">
              <a:buSzTx/>
              <a:buNone/>
              <a:defRPr sz="4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9181754" y="13001625"/>
            <a:ext cx="356058" cy="40728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15672866500_8e237d7e95_h.jpg"/>
          <p:cNvSpPr/>
          <p:nvPr>
            <p:ph type="pic" idx="21"/>
          </p:nvPr>
        </p:nvSpPr>
        <p:spPr>
          <a:xfrm>
            <a:off x="4310845" y="800816"/>
            <a:ext cx="15762302" cy="104425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6" name="本文レベル1…"/>
          <p:cNvSpPr txBox="1"/>
          <p:nvPr>
            <p:ph type="body" sz="quarter" idx="1"/>
          </p:nvPr>
        </p:nvSpPr>
        <p:spPr>
          <a:xfrm>
            <a:off x="1918775" y="10987049"/>
            <a:ext cx="20546450" cy="216218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None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None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None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None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None/>
              <a:defRPr sz="3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15672866500_8e237d7e95_h.jpg"/>
          <p:cNvSpPr/>
          <p:nvPr>
            <p:ph type="pic" idx="21"/>
          </p:nvPr>
        </p:nvSpPr>
        <p:spPr>
          <a:xfrm>
            <a:off x="-152335" y="-1282473"/>
            <a:ext cx="24688671" cy="162808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スライド番号"/>
          <p:cNvSpPr txBox="1"/>
          <p:nvPr>
            <p:ph type="sldNum" sz="quarter" idx="2"/>
          </p:nvPr>
        </p:nvSpPr>
        <p:spPr>
          <a:xfrm>
            <a:off x="12005041" y="13010554"/>
            <a:ext cx="356058" cy="4072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C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191A1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1524000" y="637778"/>
            <a:ext cx="21336000" cy="3048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1524000" y="4187325"/>
            <a:ext cx="21336000" cy="889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2pPr marL="1219200" indent="-609600"/>
            <a:lvl3pPr marL="1828800" indent="-609600">
              <a:buSzPct val="100000"/>
            </a:lvl3pPr>
            <a:lvl4pPr marL="2438400" indent="-609600">
              <a:buSzPct val="100000"/>
            </a:lvl4pPr>
            <a:lvl5pPr marL="3048000" indent="-609600">
              <a:buSzPct val="1000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23722011" y="13010554"/>
            <a:ext cx="356058" cy="407290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584200">
              <a:lnSpc>
                <a:spcPct val="100000"/>
              </a:lnSpc>
              <a:defRPr sz="1800">
                <a:solidFill>
                  <a:srgbClr val="EEEDDC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transition xmlns:p14="http://schemas.microsoft.com/office/powerpoint/2010/main" spd="med" advClick="1"/>
  <p:txStyles>
    <p:titleStyle>
      <a:lvl1pPr marL="0" marR="0" indent="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1pPr>
      <a:lvl2pPr marL="0" marR="0" indent="2286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2pPr>
      <a:lvl3pPr marL="0" marR="0" indent="4572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3pPr>
      <a:lvl4pPr marL="0" marR="0" indent="6858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4pPr>
      <a:lvl5pPr marL="0" marR="0" indent="9144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5pPr>
      <a:lvl6pPr marL="0" marR="0" indent="11430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6pPr>
      <a:lvl7pPr marL="0" marR="0" indent="13716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7pPr>
      <a:lvl8pPr marL="0" marR="0" indent="16002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8pPr>
      <a:lvl9pPr marL="0" marR="0" indent="1828800" algn="l" defTabSz="82153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800" u="none">
          <a:solidFill>
            <a:srgbClr val="FCFDF2"/>
          </a:solidFill>
          <a:uFillTx/>
          <a:latin typeface="+mj-lt"/>
          <a:ea typeface="+mj-ea"/>
          <a:cs typeface="+mj-cs"/>
          <a:sym typeface="Founders Grotesk"/>
        </a:defRPr>
      </a:lvl9pPr>
    </p:titleStyle>
    <p:bodyStyle>
      <a:lvl1pPr marL="609600" marR="0" indent="-609600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1pPr>
      <a:lvl2pPr marL="1270000" marR="0" indent="-660400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2pPr>
      <a:lvl3pPr marL="15310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3pPr>
      <a:lvl4pPr marL="19755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4pPr>
      <a:lvl5pPr marL="24200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5pPr>
      <a:lvl6pPr marL="28645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6pPr>
      <a:lvl7pPr marL="33090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7pPr>
      <a:lvl8pPr marL="37535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8pPr>
      <a:lvl9pPr marL="4198055" marR="0" indent="-642055" algn="l" defTabSz="821531" rtl="0" latinLnBrk="0">
        <a:lnSpc>
          <a:spcPct val="11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EEEDDC"/>
          </a:solidFill>
          <a:uFillTx/>
          <a:latin typeface="+mn-lt"/>
          <a:ea typeface="+mn-ea"/>
          <a:cs typeface="+mn-cs"/>
          <a:sym typeface="Avenir Next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Founders Grotes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png"/><Relationship Id="rId3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8.png"/><Relationship Id="rId5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png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3.png"/><Relationship Id="rId3" Type="http://schemas.openxmlformats.org/officeDocument/2006/relationships/image" Target="../media/image16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2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.jpeg"/><Relationship Id="rId3" Type="http://schemas.openxmlformats.org/officeDocument/2006/relationships/image" Target="../media/image7.jpeg"/><Relationship Id="rId4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2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hyperlink" Target="https://indico.bnl.gov/event/16644/contributions/66917/attachments/42709/71646/biasvoltage_fix.pdf" TargetMode="External"/><Relationship Id="rId6" Type="http://schemas.openxmlformats.org/officeDocument/2006/relationships/hyperlink" Target="https://indico.bnl.gov/event/16644/contributions/66920/attachments/42710/71648/INTT_2022_08_11.pdf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he barrel ladder tests…"/>
          <p:cNvSpPr txBox="1"/>
          <p:nvPr>
            <p:ph type="title"/>
          </p:nvPr>
        </p:nvSpPr>
        <p:spPr>
          <a:xfrm>
            <a:off x="2032000" y="2900565"/>
            <a:ext cx="20320000" cy="791487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The barrel ladder tests</a:t>
            </a:r>
          </a:p>
          <a:p>
            <a:pPr>
              <a:lnSpc>
                <a:spcPct val="100000"/>
              </a:lnSpc>
              <a:defRPr sz="4900">
                <a:solidFill>
                  <a:srgbClr val="000000"/>
                </a:solidFill>
              </a:defRPr>
            </a:pPr>
            <a:r>
              <a:rPr u="sng"/>
              <a:t>G. Nukazuka (RBRC)</a:t>
            </a:r>
            <a:r>
              <a:t>,</a:t>
            </a:r>
          </a:p>
          <a:p>
            <a:pPr>
              <a:lnSpc>
                <a:spcPct val="100000"/>
              </a:lnSpc>
              <a:defRPr sz="4900">
                <a:solidFill>
                  <a:srgbClr val="000000"/>
                </a:solidFill>
              </a:defRPr>
            </a:pPr>
            <a:r>
              <a:t>R. Nouicer(BNL), R. Pisani(BNL),</a:t>
            </a:r>
            <a:br/>
            <a:r>
              <a:t>M. Hata(NWU), M. Watanabe(NWU),</a:t>
            </a:r>
            <a:br/>
            <a:r>
              <a:t>W. Tang(NCU)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he 3rd test"/>
          <p:cNvSpPr txBox="1"/>
          <p:nvPr>
            <p:ph type="title"/>
          </p:nvPr>
        </p:nvSpPr>
        <p:spPr>
          <a:xfrm>
            <a:off x="1206500" y="571500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3rd test</a:t>
            </a:r>
          </a:p>
        </p:txBody>
      </p:sp>
      <p:pic>
        <p:nvPicPr>
          <p:cNvPr id="762" name="PXL_20220811_213318460.jpeg" descr="PXL_20220811_213318460.jpeg"/>
          <p:cNvPicPr>
            <a:picLocks noChangeAspect="1"/>
          </p:cNvPicPr>
          <p:nvPr/>
        </p:nvPicPr>
        <p:blipFill>
          <a:blip r:embed="rId2">
            <a:extLst/>
          </a:blip>
          <a:srcRect l="0" t="21500" r="0" b="28294"/>
          <a:stretch>
            <a:fillRect/>
          </a:stretch>
        </p:blipFill>
        <p:spPr>
          <a:xfrm>
            <a:off x="886760" y="2252411"/>
            <a:ext cx="11745853" cy="10483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PXL_20220811_213327126.jpeg" descr="PXL_20220811_2133271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08971" y="368910"/>
            <a:ext cx="7300227" cy="12978180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new ROC power cable"/>
          <p:cNvSpPr txBox="1"/>
          <p:nvPr/>
        </p:nvSpPr>
        <p:spPr>
          <a:xfrm>
            <a:off x="19853363" y="1412349"/>
            <a:ext cx="4613720" cy="508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/>
            <a:r>
              <a:t>new ROC power cable </a:t>
            </a:r>
          </a:p>
        </p:txBody>
      </p:sp>
      <p:sp>
        <p:nvSpPr>
          <p:cNvPr id="765" name="new FPHX power cable"/>
          <p:cNvSpPr txBox="1"/>
          <p:nvPr/>
        </p:nvSpPr>
        <p:spPr>
          <a:xfrm>
            <a:off x="13105485" y="5825539"/>
            <a:ext cx="4786186" cy="508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/>
            <a:r>
              <a:t>new FPHX power cable </a:t>
            </a:r>
          </a:p>
        </p:txBody>
      </p:sp>
      <p:sp>
        <p:nvSpPr>
          <p:cNvPr id="766" name="new bias cables"/>
          <p:cNvSpPr txBox="1"/>
          <p:nvPr/>
        </p:nvSpPr>
        <p:spPr>
          <a:xfrm>
            <a:off x="20149801" y="8122382"/>
            <a:ext cx="3206433" cy="5082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/>
            <a:r>
              <a:t>new bias cables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7243" y="917575"/>
            <a:ext cx="8940352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7243" y="5207000"/>
            <a:ext cx="890671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7243" y="9494324"/>
            <a:ext cx="8886297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B0L109N (PB1-L023)"/>
          <p:cNvSpPr txBox="1"/>
          <p:nvPr/>
        </p:nvSpPr>
        <p:spPr>
          <a:xfrm>
            <a:off x="6718784" y="24321"/>
            <a:ext cx="14950498" cy="1529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defTabSz="2438338">
              <a:lnSpc>
                <a:spcPct val="90000"/>
              </a:lnSpc>
              <a:spcBef>
                <a:spcPts val="1000"/>
              </a:spcBef>
              <a:defRPr b="1" sz="4500"/>
            </a:pPr>
            <a:r>
              <a:t>B0L109N (PB1-L023)</a:t>
            </a:r>
          </a:p>
        </p:txBody>
      </p:sp>
      <p:sp>
        <p:nvSpPr>
          <p:cNvPr id="772" name="Many ladders showed results as good as ones in the test bench…"/>
          <p:cNvSpPr txBox="1"/>
          <p:nvPr>
            <p:ph type="body" sz="quarter" idx="1"/>
          </p:nvPr>
        </p:nvSpPr>
        <p:spPr>
          <a:xfrm>
            <a:off x="12918099" y="-2638436"/>
            <a:ext cx="14950497" cy="152972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Many ladders showed results as good as ones in the test bench</a:t>
            </a:r>
          </a:p>
          <a:p>
            <a:pPr marL="0" indent="0">
              <a:buSzTx/>
              <a:buNone/>
            </a:pPr>
            <a:r>
              <a:t>Some ladders had more noise… …, for example: B0L103N</a:t>
            </a:r>
          </a:p>
        </p:txBody>
      </p:sp>
      <p:sp>
        <p:nvSpPr>
          <p:cNvPr id="773" name="線"/>
          <p:cNvSpPr/>
          <p:nvPr/>
        </p:nvSpPr>
        <p:spPr>
          <a:xfrm>
            <a:off x="7120316" y="5055406"/>
            <a:ext cx="170080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774" name="Barrel…"/>
          <p:cNvSpPr txBox="1"/>
          <p:nvPr/>
        </p:nvSpPr>
        <p:spPr>
          <a:xfrm rot="16200000">
            <a:off x="5951519" y="6109147"/>
            <a:ext cx="3378423" cy="198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ctr" defTabSz="2438338">
              <a:lnSpc>
                <a:spcPct val="90000"/>
              </a:lnSpc>
              <a:spcBef>
                <a:spcPts val="1000"/>
              </a:spcBef>
              <a:defRPr b="1" sz="4500"/>
            </a:pPr>
            <a:r>
              <a:t>Barrel</a:t>
            </a:r>
          </a:p>
          <a:p>
            <a:pPr algn="ctr" defTabSz="2438338">
              <a:lnSpc>
                <a:spcPct val="90000"/>
              </a:lnSpc>
              <a:spcBef>
                <a:spcPts val="1000"/>
              </a:spcBef>
              <a:defRPr b="1" sz="4500"/>
            </a:pPr>
            <a:r>
              <a:t>the 2nd test</a:t>
            </a:r>
          </a:p>
        </p:txBody>
      </p:sp>
      <p:sp>
        <p:nvSpPr>
          <p:cNvPr id="775" name="Bias current…"/>
          <p:cNvSpPr txBox="1"/>
          <p:nvPr/>
        </p:nvSpPr>
        <p:spPr>
          <a:xfrm>
            <a:off x="24640275" y="9956633"/>
            <a:ext cx="3084704" cy="1662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Bias current</a:t>
            </a:r>
          </a:p>
          <a:p>
            <a:pPr lvl="1" indent="381000">
              <a:defRPr sz="3000"/>
            </a:pPr>
            <a:r>
              <a:t>type-A: 117 nA</a:t>
            </a:r>
          </a:p>
          <a:p>
            <a:pPr lvl="1" indent="381000">
              <a:defRPr sz="3000"/>
            </a:pPr>
            <a:r>
              <a:t>type-B: 83 nA</a:t>
            </a:r>
          </a:p>
        </p:txBody>
      </p:sp>
      <p:sp>
        <p:nvSpPr>
          <p:cNvPr id="776" name="Data: 20220811_1137"/>
          <p:cNvSpPr txBox="1"/>
          <p:nvPr/>
        </p:nvSpPr>
        <p:spPr>
          <a:xfrm>
            <a:off x="8499308" y="13272773"/>
            <a:ext cx="929868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20220811_1137</a:t>
            </a:r>
          </a:p>
        </p:txBody>
      </p:sp>
      <p:sp>
        <p:nvSpPr>
          <p:cNvPr id="777" name="Chip13"/>
          <p:cNvSpPr txBox="1"/>
          <p:nvPr/>
        </p:nvSpPr>
        <p:spPr>
          <a:xfrm>
            <a:off x="24968153" y="8454439"/>
            <a:ext cx="158019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Chip13</a:t>
            </a:r>
          </a:p>
        </p:txBody>
      </p:sp>
      <p:sp>
        <p:nvSpPr>
          <p:cNvPr id="778" name="Test bench"/>
          <p:cNvSpPr txBox="1"/>
          <p:nvPr/>
        </p:nvSpPr>
        <p:spPr>
          <a:xfrm rot="16200000">
            <a:off x="6068830" y="2383153"/>
            <a:ext cx="3724080" cy="87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4500"/>
            </a:lvl1pPr>
          </a:lstStyle>
          <a:p>
            <a:pPr/>
            <a:r>
              <a:t>Test bench</a:t>
            </a:r>
          </a:p>
        </p:txBody>
      </p:sp>
      <p:sp>
        <p:nvSpPr>
          <p:cNvPr id="779" name="Bias current…"/>
          <p:cNvSpPr txBox="1"/>
          <p:nvPr/>
        </p:nvSpPr>
        <p:spPr>
          <a:xfrm>
            <a:off x="17804547" y="3342341"/>
            <a:ext cx="3098801" cy="1567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</a:pPr>
            <a:r>
              <a:t>Bias current</a:t>
            </a:r>
          </a:p>
          <a:p>
            <a:pPr lvl="1" indent="381000">
              <a:lnSpc>
                <a:spcPct val="100000"/>
              </a:lnSpc>
              <a:defRPr sz="3000"/>
            </a:pPr>
            <a:r>
              <a:t>type-A: 204 nA</a:t>
            </a:r>
          </a:p>
          <a:p>
            <a:pPr lvl="1" indent="381000">
              <a:lnSpc>
                <a:spcPct val="100000"/>
              </a:lnSpc>
              <a:defRPr sz="3000"/>
            </a:pPr>
            <a:r>
              <a:t>type-B: 105 nA</a:t>
            </a:r>
          </a:p>
        </p:txBody>
      </p:sp>
      <p:sp>
        <p:nvSpPr>
          <p:cNvPr id="780" name="Data: 20220621_1316"/>
          <p:cNvSpPr txBox="1"/>
          <p:nvPr/>
        </p:nvSpPr>
        <p:spPr>
          <a:xfrm>
            <a:off x="8499308" y="8961686"/>
            <a:ext cx="265011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20220621_1316</a:t>
            </a:r>
          </a:p>
        </p:txBody>
      </p:sp>
      <p:sp>
        <p:nvSpPr>
          <p:cNvPr id="781" name="Chip26"/>
          <p:cNvSpPr txBox="1"/>
          <p:nvPr/>
        </p:nvSpPr>
        <p:spPr>
          <a:xfrm>
            <a:off x="18008400" y="497996"/>
            <a:ext cx="158019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Chip26</a:t>
            </a:r>
          </a:p>
        </p:txBody>
      </p:sp>
      <p:pic>
        <p:nvPicPr>
          <p:cNvPr id="782" name="2022-07-07 14.20.56.png" descr="2022-07-07 14.20.56.png"/>
          <p:cNvPicPr>
            <a:picLocks noChangeAspect="1"/>
          </p:cNvPicPr>
          <p:nvPr/>
        </p:nvPicPr>
        <p:blipFill>
          <a:blip r:embed="rId5">
            <a:extLst/>
          </a:blip>
          <a:srcRect l="0" t="1307" r="4476" b="1307"/>
          <a:stretch>
            <a:fillRect/>
          </a:stretch>
        </p:blipFill>
        <p:spPr>
          <a:xfrm>
            <a:off x="237212" y="3702993"/>
            <a:ext cx="6255700" cy="6207242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四角形"/>
          <p:cNvSpPr/>
          <p:nvPr/>
        </p:nvSpPr>
        <p:spPr>
          <a:xfrm>
            <a:off x="858726" y="6231219"/>
            <a:ext cx="431586" cy="1150673"/>
          </a:xfrm>
          <a:prstGeom prst="rect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784" name="north side"/>
          <p:cNvSpPr txBox="1"/>
          <p:nvPr/>
        </p:nvSpPr>
        <p:spPr>
          <a:xfrm>
            <a:off x="1381686" y="6209124"/>
            <a:ext cx="1245687" cy="119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3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north side</a:t>
            </a:r>
          </a:p>
        </p:txBody>
      </p:sp>
      <p:sp>
        <p:nvSpPr>
          <p:cNvPr id="785" name="Results: Good news from 3rd test"/>
          <p:cNvSpPr txBox="1"/>
          <p:nvPr>
            <p:ph type="title"/>
          </p:nvPr>
        </p:nvSpPr>
        <p:spPr>
          <a:xfrm>
            <a:off x="323805" y="138401"/>
            <a:ext cx="7055606" cy="4809728"/>
          </a:xfrm>
          <a:prstGeom prst="rect">
            <a:avLst/>
          </a:prstGeom>
        </p:spPr>
        <p:txBody>
          <a:bodyPr/>
          <a:lstStyle/>
          <a:p>
            <a:pPr/>
            <a:r>
              <a:t>Results: Good news from 3rd test</a:t>
            </a:r>
          </a:p>
        </p:txBody>
      </p:sp>
      <p:sp>
        <p:nvSpPr>
          <p:cNvPr id="786" name="The noise in the 2nd test is not in the 3rd test. It’s as good as the one on the test bench."/>
          <p:cNvSpPr txBox="1"/>
          <p:nvPr/>
        </p:nvSpPr>
        <p:spPr>
          <a:xfrm>
            <a:off x="288726" y="11132796"/>
            <a:ext cx="6152516" cy="206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8">
              <a:lnSpc>
                <a:spcPct val="90000"/>
              </a:lnSpc>
              <a:spcBef>
                <a:spcPts val="1000"/>
              </a:spcBef>
            </a:lvl1pPr>
          </a:lstStyle>
          <a:p>
            <a:pPr/>
            <a:r>
              <a:t>The noise in the 2nd test is not in the 3rd test. It’s as good as the one on the test bench.</a:t>
            </a:r>
          </a:p>
        </p:txBody>
      </p:sp>
      <p:sp>
        <p:nvSpPr>
          <p:cNvPr id="787" name="Barrel…"/>
          <p:cNvSpPr txBox="1"/>
          <p:nvPr/>
        </p:nvSpPr>
        <p:spPr>
          <a:xfrm rot="16200000">
            <a:off x="6053316" y="10427854"/>
            <a:ext cx="3174829" cy="198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ctr" defTabSz="2413955">
              <a:lnSpc>
                <a:spcPct val="90000"/>
              </a:lnSpc>
              <a:spcBef>
                <a:spcPts val="900"/>
              </a:spcBef>
              <a:defRPr b="1" sz="4455"/>
            </a:pPr>
            <a:r>
              <a:t>Barrel</a:t>
            </a:r>
          </a:p>
          <a:p>
            <a:pPr algn="ctr" defTabSz="2413955">
              <a:lnSpc>
                <a:spcPct val="90000"/>
              </a:lnSpc>
              <a:spcBef>
                <a:spcPts val="900"/>
              </a:spcBef>
              <a:defRPr b="1" sz="4455"/>
            </a:pPr>
            <a:r>
              <a:t>the 3rd test</a:t>
            </a:r>
          </a:p>
        </p:txBody>
      </p:sp>
      <p:sp>
        <p:nvSpPr>
          <p:cNvPr id="788" name="線"/>
          <p:cNvSpPr/>
          <p:nvPr/>
        </p:nvSpPr>
        <p:spPr>
          <a:xfrm>
            <a:off x="7120316" y="9373406"/>
            <a:ext cx="170080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789" name="Data: 20220506_1747"/>
          <p:cNvSpPr txBox="1"/>
          <p:nvPr/>
        </p:nvSpPr>
        <p:spPr>
          <a:xfrm>
            <a:off x="8499308" y="4643686"/>
            <a:ext cx="265011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20220506_1747</a:t>
            </a:r>
          </a:p>
        </p:txBody>
      </p:sp>
      <p:grpSp>
        <p:nvGrpSpPr>
          <p:cNvPr id="793" name="グループ"/>
          <p:cNvGrpSpPr/>
          <p:nvPr/>
        </p:nvGrpSpPr>
        <p:grpSpPr>
          <a:xfrm>
            <a:off x="17858116" y="1292325"/>
            <a:ext cx="6108613" cy="2097979"/>
            <a:chOff x="0" y="0"/>
            <a:chExt cx="6108611" cy="2097977"/>
          </a:xfrm>
        </p:grpSpPr>
        <p:pic>
          <p:nvPicPr>
            <p:cNvPr id="790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93508" b="83223"/>
            <a:stretch>
              <a:fillRect/>
            </a:stretch>
          </p:blipFill>
          <p:spPr>
            <a:xfrm>
              <a:off x="0" y="0"/>
              <a:ext cx="1905001" cy="209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3087" r="93580" b="50135"/>
            <a:stretch>
              <a:fillRect/>
            </a:stretch>
          </p:blipFill>
          <p:spPr>
            <a:xfrm>
              <a:off x="2089120" y="0"/>
              <a:ext cx="1883782" cy="209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2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7363" r="93724" b="15859"/>
            <a:stretch>
              <a:fillRect/>
            </a:stretch>
          </p:blipFill>
          <p:spPr>
            <a:xfrm>
              <a:off x="4267268" y="0"/>
              <a:ext cx="1841344" cy="2097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7" name="グループ"/>
          <p:cNvGrpSpPr/>
          <p:nvPr/>
        </p:nvGrpSpPr>
        <p:grpSpPr>
          <a:xfrm>
            <a:off x="17879333" y="5688695"/>
            <a:ext cx="6066177" cy="2084610"/>
            <a:chOff x="0" y="0"/>
            <a:chExt cx="6066175" cy="2084608"/>
          </a:xfrm>
        </p:grpSpPr>
        <p:pic>
          <p:nvPicPr>
            <p:cNvPr id="794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93524" b="83434"/>
            <a:stretch>
              <a:fillRect/>
            </a:stretch>
          </p:blipFill>
          <p:spPr>
            <a:xfrm>
              <a:off x="0" y="0"/>
              <a:ext cx="1905000" cy="2084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5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3048" r="93524" b="50385"/>
            <a:stretch>
              <a:fillRect/>
            </a:stretch>
          </p:blipFill>
          <p:spPr>
            <a:xfrm>
              <a:off x="2035982" y="0"/>
              <a:ext cx="1905001" cy="2084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6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67109" r="93740" b="16325"/>
            <a:stretch>
              <a:fillRect/>
            </a:stretch>
          </p:blipFill>
          <p:spPr>
            <a:xfrm>
              <a:off x="4224832" y="0"/>
              <a:ext cx="1841344" cy="2084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1" name="グループ"/>
          <p:cNvGrpSpPr/>
          <p:nvPr/>
        </p:nvGrpSpPr>
        <p:grpSpPr>
          <a:xfrm>
            <a:off x="17873352" y="10019052"/>
            <a:ext cx="6078140" cy="2087624"/>
            <a:chOff x="0" y="0"/>
            <a:chExt cx="6078139" cy="2087622"/>
          </a:xfrm>
        </p:grpSpPr>
        <p:pic>
          <p:nvPicPr>
            <p:cNvPr id="798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93467" b="83303"/>
            <a:stretch>
              <a:fillRect/>
            </a:stretch>
          </p:blipFill>
          <p:spPr>
            <a:xfrm>
              <a:off x="0" y="0"/>
              <a:ext cx="1905001" cy="2087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33601" r="93467" b="49701"/>
            <a:stretch>
              <a:fillRect/>
            </a:stretch>
          </p:blipFill>
          <p:spPr>
            <a:xfrm>
              <a:off x="2016196" y="0"/>
              <a:ext cx="1905001" cy="2087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67203" r="93467" b="16099"/>
            <a:stretch>
              <a:fillRect/>
            </a:stretch>
          </p:blipFill>
          <p:spPr>
            <a:xfrm>
              <a:off x="4173139" y="0"/>
              <a:ext cx="1905001" cy="2087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2" name="Chip26"/>
          <p:cNvSpPr txBox="1"/>
          <p:nvPr/>
        </p:nvSpPr>
        <p:spPr>
          <a:xfrm>
            <a:off x="18008400" y="5068024"/>
            <a:ext cx="158019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Chip26</a:t>
            </a:r>
          </a:p>
        </p:txBody>
      </p:sp>
      <p:sp>
        <p:nvSpPr>
          <p:cNvPr id="803" name="Chip26"/>
          <p:cNvSpPr txBox="1"/>
          <p:nvPr/>
        </p:nvSpPr>
        <p:spPr>
          <a:xfrm>
            <a:off x="18008400" y="9310712"/>
            <a:ext cx="158019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Chip26</a:t>
            </a:r>
          </a:p>
        </p:txBody>
      </p:sp>
      <p:sp>
        <p:nvSpPr>
          <p:cNvPr id="804" name="四角形"/>
          <p:cNvSpPr/>
          <p:nvPr/>
        </p:nvSpPr>
        <p:spPr>
          <a:xfrm>
            <a:off x="17944157" y="5603721"/>
            <a:ext cx="4006538" cy="2254558"/>
          </a:xfrm>
          <a:prstGeom prst="rect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805" name="四角形"/>
          <p:cNvSpPr/>
          <p:nvPr/>
        </p:nvSpPr>
        <p:spPr>
          <a:xfrm>
            <a:off x="17898752" y="9935585"/>
            <a:ext cx="4006538" cy="2254557"/>
          </a:xfrm>
          <a:prstGeom prst="rect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806" name="Bias current…"/>
          <p:cNvSpPr txBox="1"/>
          <p:nvPr/>
        </p:nvSpPr>
        <p:spPr>
          <a:xfrm>
            <a:off x="17804547" y="7772466"/>
            <a:ext cx="3084704" cy="1567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</a:pPr>
            <a:r>
              <a:t>Bias current</a:t>
            </a:r>
          </a:p>
          <a:p>
            <a:pPr lvl="1" indent="381000">
              <a:lnSpc>
                <a:spcPct val="100000"/>
              </a:lnSpc>
              <a:defRPr sz="3000"/>
            </a:pPr>
            <a:r>
              <a:t>type-A: 143 nA</a:t>
            </a:r>
          </a:p>
          <a:p>
            <a:pPr lvl="1" indent="381000">
              <a:lnSpc>
                <a:spcPct val="100000"/>
              </a:lnSpc>
              <a:defRPr sz="3000"/>
            </a:pPr>
            <a:r>
              <a:t>type-B: 87 nA</a:t>
            </a:r>
          </a:p>
        </p:txBody>
      </p:sp>
      <p:sp>
        <p:nvSpPr>
          <p:cNvPr id="807" name="Bias current…"/>
          <p:cNvSpPr txBox="1"/>
          <p:nvPr/>
        </p:nvSpPr>
        <p:spPr>
          <a:xfrm>
            <a:off x="17873352" y="12150875"/>
            <a:ext cx="3098801" cy="1567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00000"/>
              </a:lnSpc>
            </a:pPr>
            <a:r>
              <a:t>Bias current</a:t>
            </a:r>
          </a:p>
          <a:p>
            <a:pPr lvl="1" indent="381000">
              <a:lnSpc>
                <a:spcPct val="100000"/>
              </a:lnSpc>
              <a:defRPr sz="3000"/>
            </a:pPr>
            <a:r>
              <a:t>type-A: 262 nA</a:t>
            </a:r>
          </a:p>
          <a:p>
            <a:pPr lvl="1" indent="381000">
              <a:lnSpc>
                <a:spcPct val="100000"/>
              </a:lnSpc>
              <a:defRPr sz="3000"/>
            </a:pPr>
            <a:r>
              <a:t>type-B: 291 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グループ"/>
          <p:cNvGrpSpPr/>
          <p:nvPr/>
        </p:nvGrpSpPr>
        <p:grpSpPr>
          <a:xfrm>
            <a:off x="14429917" y="4850961"/>
            <a:ext cx="8577869" cy="8795997"/>
            <a:chOff x="0" y="0"/>
            <a:chExt cx="8577867" cy="8795995"/>
          </a:xfrm>
        </p:grpSpPr>
        <p:pic>
          <p:nvPicPr>
            <p:cNvPr id="809" name="2022-07-07 14.20.56.png" descr="2022-07-07 14.20.5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307" r="4476" b="1307"/>
            <a:stretch>
              <a:fillRect/>
            </a:stretch>
          </p:blipFill>
          <p:spPr>
            <a:xfrm>
              <a:off x="98163" y="239698"/>
              <a:ext cx="8381404" cy="8316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0" name="四角形"/>
            <p:cNvSpPr/>
            <p:nvPr/>
          </p:nvSpPr>
          <p:spPr>
            <a:xfrm>
              <a:off x="0" y="0"/>
              <a:ext cx="8577868" cy="8795996"/>
            </a:xfrm>
            <a:prstGeom prst="rect">
              <a:avLst/>
            </a:prstGeom>
            <a:solidFill>
              <a:srgbClr val="FFFFFF">
                <a:alpha val="302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1" name="チェック（飾り文字）"/>
            <p:cNvSpPr/>
            <p:nvPr/>
          </p:nvSpPr>
          <p:spPr>
            <a:xfrm>
              <a:off x="3187616" y="41092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2" name="チェック（飾り文字）"/>
            <p:cNvSpPr/>
            <p:nvPr/>
          </p:nvSpPr>
          <p:spPr>
            <a:xfrm>
              <a:off x="1977640" y="1005861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3" name="チェック（飾り文字）"/>
            <p:cNvSpPr/>
            <p:nvPr/>
          </p:nvSpPr>
          <p:spPr>
            <a:xfrm>
              <a:off x="883065" y="213850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4" name="チェック（飾り文字）"/>
            <p:cNvSpPr/>
            <p:nvPr/>
          </p:nvSpPr>
          <p:spPr>
            <a:xfrm>
              <a:off x="308916" y="3584153"/>
              <a:ext cx="537094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5" name="チェック（飾り文字）"/>
            <p:cNvSpPr/>
            <p:nvPr/>
          </p:nvSpPr>
          <p:spPr>
            <a:xfrm>
              <a:off x="352680" y="505053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6" name="チェック（飾り文字）"/>
            <p:cNvSpPr/>
            <p:nvPr/>
          </p:nvSpPr>
          <p:spPr>
            <a:xfrm>
              <a:off x="926585" y="641189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7" name="チェック（飾り文字）"/>
            <p:cNvSpPr/>
            <p:nvPr/>
          </p:nvSpPr>
          <p:spPr>
            <a:xfrm>
              <a:off x="1977640" y="7416665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8" name="チェック（飾り文字）"/>
            <p:cNvSpPr/>
            <p:nvPr/>
          </p:nvSpPr>
          <p:spPr>
            <a:xfrm>
              <a:off x="3413949" y="8080026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19" name="チェック（飾り文字）"/>
            <p:cNvSpPr/>
            <p:nvPr/>
          </p:nvSpPr>
          <p:spPr>
            <a:xfrm>
              <a:off x="336201" y="472045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0" name="チェック（飾り文字）"/>
            <p:cNvSpPr/>
            <p:nvPr/>
          </p:nvSpPr>
          <p:spPr>
            <a:xfrm>
              <a:off x="2555426" y="1455499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1" name="チェック（飾り文字）"/>
            <p:cNvSpPr/>
            <p:nvPr/>
          </p:nvSpPr>
          <p:spPr>
            <a:xfrm>
              <a:off x="3187616" y="144861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2" name="チェック（飾り文字）"/>
            <p:cNvSpPr/>
            <p:nvPr/>
          </p:nvSpPr>
          <p:spPr>
            <a:xfrm>
              <a:off x="2067641" y="2363546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3" name="チェック（飾り文字）"/>
            <p:cNvSpPr/>
            <p:nvPr/>
          </p:nvSpPr>
          <p:spPr>
            <a:xfrm>
              <a:off x="1390941" y="2684707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4" name="チェック（飾り文字）"/>
            <p:cNvSpPr/>
            <p:nvPr/>
          </p:nvSpPr>
          <p:spPr>
            <a:xfrm>
              <a:off x="1397785" y="352465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5" name="チェック（飾り文字）"/>
            <p:cNvSpPr/>
            <p:nvPr/>
          </p:nvSpPr>
          <p:spPr>
            <a:xfrm>
              <a:off x="977385" y="4400420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6" name="チェック（飾り文字）"/>
            <p:cNvSpPr/>
            <p:nvPr/>
          </p:nvSpPr>
          <p:spPr>
            <a:xfrm>
              <a:off x="1425029" y="5020674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7" name="チェック（飾り文字）"/>
            <p:cNvSpPr/>
            <p:nvPr/>
          </p:nvSpPr>
          <p:spPr>
            <a:xfrm>
              <a:off x="1399629" y="586588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8" name="チェック（飾り文字）"/>
            <p:cNvSpPr/>
            <p:nvPr/>
          </p:nvSpPr>
          <p:spPr>
            <a:xfrm>
              <a:off x="2367920" y="626401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29" name="チェック（飾り文字）"/>
            <p:cNvSpPr/>
            <p:nvPr/>
          </p:nvSpPr>
          <p:spPr>
            <a:xfrm>
              <a:off x="2631351" y="6895151"/>
              <a:ext cx="537094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30" name="チェック（飾り文字）"/>
            <p:cNvSpPr/>
            <p:nvPr/>
          </p:nvSpPr>
          <p:spPr>
            <a:xfrm>
              <a:off x="3413949" y="703152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31" name="チェック（飾り文字）"/>
            <p:cNvSpPr/>
            <p:nvPr/>
          </p:nvSpPr>
          <p:spPr>
            <a:xfrm>
              <a:off x="4196548" y="7137941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32" name="チェック（飾り文字）"/>
            <p:cNvSpPr/>
            <p:nvPr/>
          </p:nvSpPr>
          <p:spPr>
            <a:xfrm>
              <a:off x="904360" y="6141531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33" name="チェック（飾り文字）"/>
            <p:cNvSpPr/>
            <p:nvPr/>
          </p:nvSpPr>
          <p:spPr>
            <a:xfrm>
              <a:off x="338084" y="3270357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837" name="グループ"/>
            <p:cNvGrpSpPr/>
            <p:nvPr/>
          </p:nvGrpSpPr>
          <p:grpSpPr>
            <a:xfrm>
              <a:off x="765596" y="1700551"/>
              <a:ext cx="859073" cy="655492"/>
              <a:chOff x="0" y="0"/>
              <a:chExt cx="859072" cy="655490"/>
            </a:xfrm>
          </p:grpSpPr>
          <p:sp>
            <p:nvSpPr>
              <p:cNvPr id="834" name="チェック（飾り文字）"/>
              <p:cNvSpPr/>
              <p:nvPr/>
            </p:nvSpPr>
            <p:spPr>
              <a:xfrm>
                <a:off x="161227" y="72555"/>
                <a:ext cx="537095" cy="51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0404" fill="norm" stroke="1" extrusionOk="0">
                    <a:moveTo>
                      <a:pt x="19340" y="6"/>
                    </a:moveTo>
                    <a:cubicBezTo>
                      <a:pt x="18911" y="-308"/>
                      <a:pt x="8317" y="11620"/>
                      <a:pt x="6423" y="13985"/>
                    </a:cubicBezTo>
                    <a:cubicBezTo>
                      <a:pt x="6323" y="14108"/>
                      <a:pt x="6215" y="14226"/>
                      <a:pt x="6090" y="14370"/>
                    </a:cubicBezTo>
                    <a:cubicBezTo>
                      <a:pt x="5960" y="14216"/>
                      <a:pt x="5854" y="14096"/>
                      <a:pt x="5755" y="13971"/>
                    </a:cubicBezTo>
                    <a:cubicBezTo>
                      <a:pt x="4964" y="12967"/>
                      <a:pt x="4458" y="12167"/>
                      <a:pt x="3657" y="11171"/>
                    </a:cubicBezTo>
                    <a:cubicBezTo>
                      <a:pt x="3337" y="10773"/>
                      <a:pt x="2972" y="10410"/>
                      <a:pt x="2634" y="10026"/>
                    </a:cubicBezTo>
                    <a:cubicBezTo>
                      <a:pt x="2472" y="9843"/>
                      <a:pt x="2283" y="9849"/>
                      <a:pt x="2071" y="9915"/>
                    </a:cubicBezTo>
                    <a:cubicBezTo>
                      <a:pt x="1856" y="9981"/>
                      <a:pt x="1574" y="9982"/>
                      <a:pt x="1303" y="10152"/>
                    </a:cubicBezTo>
                    <a:cubicBezTo>
                      <a:pt x="1209" y="10262"/>
                      <a:pt x="1332" y="10438"/>
                      <a:pt x="1349" y="10609"/>
                    </a:cubicBezTo>
                    <a:cubicBezTo>
                      <a:pt x="1369" y="10821"/>
                      <a:pt x="603" y="10792"/>
                      <a:pt x="203" y="11061"/>
                    </a:cubicBezTo>
                    <a:cubicBezTo>
                      <a:pt x="111" y="11123"/>
                      <a:pt x="286" y="11375"/>
                      <a:pt x="227" y="11440"/>
                    </a:cubicBezTo>
                    <a:cubicBezTo>
                      <a:pt x="51" y="11634"/>
                      <a:pt x="-61" y="11588"/>
                      <a:pt x="36" y="11826"/>
                    </a:cubicBezTo>
                    <a:cubicBezTo>
                      <a:pt x="896" y="13941"/>
                      <a:pt x="2182" y="15733"/>
                      <a:pt x="3218" y="17879"/>
                    </a:cubicBezTo>
                    <a:cubicBezTo>
                      <a:pt x="4865" y="21292"/>
                      <a:pt x="5178" y="19166"/>
                      <a:pt x="5654" y="19575"/>
                    </a:cubicBezTo>
                    <a:cubicBezTo>
                      <a:pt x="7119" y="20836"/>
                      <a:pt x="6474" y="21179"/>
                      <a:pt x="9921" y="16770"/>
                    </a:cubicBezTo>
                    <a:cubicBezTo>
                      <a:pt x="11378" y="14721"/>
                      <a:pt x="19009" y="5203"/>
                      <a:pt x="20710" y="3334"/>
                    </a:cubicBezTo>
                    <a:cubicBezTo>
                      <a:pt x="20919" y="3106"/>
                      <a:pt x="21118" y="2879"/>
                      <a:pt x="21258" y="2594"/>
                    </a:cubicBezTo>
                    <a:cubicBezTo>
                      <a:pt x="21526" y="2050"/>
                      <a:pt x="21539" y="2066"/>
                      <a:pt x="21150" y="1624"/>
                    </a:cubicBezTo>
                    <a:cubicBezTo>
                      <a:pt x="21006" y="1461"/>
                      <a:pt x="20856" y="1427"/>
                      <a:pt x="20646" y="1437"/>
                    </a:cubicBezTo>
                    <a:cubicBezTo>
                      <a:pt x="20244" y="1456"/>
                      <a:pt x="20044" y="1227"/>
                      <a:pt x="20086" y="860"/>
                    </a:cubicBezTo>
                    <a:cubicBezTo>
                      <a:pt x="20096" y="778"/>
                      <a:pt x="20075" y="672"/>
                      <a:pt x="20023" y="612"/>
                    </a:cubicBezTo>
                    <a:cubicBezTo>
                      <a:pt x="19903" y="469"/>
                      <a:pt x="19492" y="117"/>
                      <a:pt x="19340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835" name="線"/>
              <p:cNvSpPr/>
              <p:nvPr/>
            </p:nvSpPr>
            <p:spPr>
              <a:xfrm>
                <a:off x="0" y="0"/>
                <a:ext cx="135757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836" name="線"/>
              <p:cNvSpPr/>
              <p:nvPr/>
            </p:nvSpPr>
            <p:spPr>
              <a:xfrm flipH="1">
                <a:off x="723315" y="0"/>
                <a:ext cx="135758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sp>
          <p:nvSpPr>
            <p:cNvPr id="838" name="チェック（飾り文字）"/>
            <p:cNvSpPr/>
            <p:nvPr/>
          </p:nvSpPr>
          <p:spPr>
            <a:xfrm>
              <a:off x="1977640" y="7137941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842" name="グループ"/>
            <p:cNvGrpSpPr/>
            <p:nvPr/>
          </p:nvGrpSpPr>
          <p:grpSpPr>
            <a:xfrm>
              <a:off x="3252961" y="7684743"/>
              <a:ext cx="859073" cy="655492"/>
              <a:chOff x="0" y="0"/>
              <a:chExt cx="859072" cy="655490"/>
            </a:xfrm>
          </p:grpSpPr>
          <p:sp>
            <p:nvSpPr>
              <p:cNvPr id="839" name="チェック（飾り文字）"/>
              <p:cNvSpPr/>
              <p:nvPr/>
            </p:nvSpPr>
            <p:spPr>
              <a:xfrm>
                <a:off x="161227" y="72555"/>
                <a:ext cx="537095" cy="51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0404" fill="norm" stroke="1" extrusionOk="0">
                    <a:moveTo>
                      <a:pt x="19340" y="6"/>
                    </a:moveTo>
                    <a:cubicBezTo>
                      <a:pt x="18911" y="-308"/>
                      <a:pt x="8317" y="11620"/>
                      <a:pt x="6423" y="13985"/>
                    </a:cubicBezTo>
                    <a:cubicBezTo>
                      <a:pt x="6323" y="14108"/>
                      <a:pt x="6215" y="14226"/>
                      <a:pt x="6090" y="14370"/>
                    </a:cubicBezTo>
                    <a:cubicBezTo>
                      <a:pt x="5960" y="14216"/>
                      <a:pt x="5854" y="14096"/>
                      <a:pt x="5755" y="13971"/>
                    </a:cubicBezTo>
                    <a:cubicBezTo>
                      <a:pt x="4964" y="12967"/>
                      <a:pt x="4458" y="12167"/>
                      <a:pt x="3657" y="11171"/>
                    </a:cubicBezTo>
                    <a:cubicBezTo>
                      <a:pt x="3337" y="10773"/>
                      <a:pt x="2972" y="10410"/>
                      <a:pt x="2634" y="10026"/>
                    </a:cubicBezTo>
                    <a:cubicBezTo>
                      <a:pt x="2472" y="9843"/>
                      <a:pt x="2283" y="9849"/>
                      <a:pt x="2071" y="9915"/>
                    </a:cubicBezTo>
                    <a:cubicBezTo>
                      <a:pt x="1856" y="9981"/>
                      <a:pt x="1574" y="9982"/>
                      <a:pt x="1303" y="10152"/>
                    </a:cubicBezTo>
                    <a:cubicBezTo>
                      <a:pt x="1209" y="10262"/>
                      <a:pt x="1332" y="10438"/>
                      <a:pt x="1349" y="10609"/>
                    </a:cubicBezTo>
                    <a:cubicBezTo>
                      <a:pt x="1369" y="10821"/>
                      <a:pt x="603" y="10792"/>
                      <a:pt x="203" y="11061"/>
                    </a:cubicBezTo>
                    <a:cubicBezTo>
                      <a:pt x="111" y="11123"/>
                      <a:pt x="286" y="11375"/>
                      <a:pt x="227" y="11440"/>
                    </a:cubicBezTo>
                    <a:cubicBezTo>
                      <a:pt x="51" y="11634"/>
                      <a:pt x="-61" y="11588"/>
                      <a:pt x="36" y="11826"/>
                    </a:cubicBezTo>
                    <a:cubicBezTo>
                      <a:pt x="896" y="13941"/>
                      <a:pt x="2182" y="15733"/>
                      <a:pt x="3218" y="17879"/>
                    </a:cubicBezTo>
                    <a:cubicBezTo>
                      <a:pt x="4865" y="21292"/>
                      <a:pt x="5178" y="19166"/>
                      <a:pt x="5654" y="19575"/>
                    </a:cubicBezTo>
                    <a:cubicBezTo>
                      <a:pt x="7119" y="20836"/>
                      <a:pt x="6474" y="21179"/>
                      <a:pt x="9921" y="16770"/>
                    </a:cubicBezTo>
                    <a:cubicBezTo>
                      <a:pt x="11378" y="14721"/>
                      <a:pt x="19009" y="5203"/>
                      <a:pt x="20710" y="3334"/>
                    </a:cubicBezTo>
                    <a:cubicBezTo>
                      <a:pt x="20919" y="3106"/>
                      <a:pt x="21118" y="2879"/>
                      <a:pt x="21258" y="2594"/>
                    </a:cubicBezTo>
                    <a:cubicBezTo>
                      <a:pt x="21526" y="2050"/>
                      <a:pt x="21539" y="2066"/>
                      <a:pt x="21150" y="1624"/>
                    </a:cubicBezTo>
                    <a:cubicBezTo>
                      <a:pt x="21006" y="1461"/>
                      <a:pt x="20856" y="1427"/>
                      <a:pt x="20646" y="1437"/>
                    </a:cubicBezTo>
                    <a:cubicBezTo>
                      <a:pt x="20244" y="1456"/>
                      <a:pt x="20044" y="1227"/>
                      <a:pt x="20086" y="860"/>
                    </a:cubicBezTo>
                    <a:cubicBezTo>
                      <a:pt x="20096" y="778"/>
                      <a:pt x="20075" y="672"/>
                      <a:pt x="20023" y="612"/>
                    </a:cubicBezTo>
                    <a:cubicBezTo>
                      <a:pt x="19903" y="469"/>
                      <a:pt x="19492" y="117"/>
                      <a:pt x="19340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840" name="線"/>
              <p:cNvSpPr/>
              <p:nvPr/>
            </p:nvSpPr>
            <p:spPr>
              <a:xfrm>
                <a:off x="0" y="0"/>
                <a:ext cx="135757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841" name="線"/>
              <p:cNvSpPr/>
              <p:nvPr/>
            </p:nvSpPr>
            <p:spPr>
              <a:xfrm flipH="1">
                <a:off x="723315" y="0"/>
                <a:ext cx="135758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sp>
          <p:nvSpPr>
            <p:cNvPr id="843" name="チェック（飾り文字）"/>
            <p:cNvSpPr/>
            <p:nvPr/>
          </p:nvSpPr>
          <p:spPr>
            <a:xfrm>
              <a:off x="3413949" y="6784175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44" name="チェック（飾り文字）"/>
            <p:cNvSpPr/>
            <p:nvPr/>
          </p:nvSpPr>
          <p:spPr>
            <a:xfrm>
              <a:off x="2030297" y="607579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45" name="チェック（飾り文字）"/>
            <p:cNvSpPr/>
            <p:nvPr/>
          </p:nvSpPr>
          <p:spPr>
            <a:xfrm>
              <a:off x="1390941" y="474766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46" name="チェック（飾り文字）"/>
            <p:cNvSpPr/>
            <p:nvPr/>
          </p:nvSpPr>
          <p:spPr>
            <a:xfrm>
              <a:off x="1390941" y="322085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47" name="チェック（飾り文字）"/>
            <p:cNvSpPr/>
            <p:nvPr/>
          </p:nvSpPr>
          <p:spPr>
            <a:xfrm>
              <a:off x="2067641" y="2039356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48" name="チェック（飾り文字）"/>
            <p:cNvSpPr/>
            <p:nvPr/>
          </p:nvSpPr>
          <p:spPr>
            <a:xfrm>
              <a:off x="1390941" y="2386129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49" name="チェック（飾り文字）"/>
            <p:cNvSpPr/>
            <p:nvPr/>
          </p:nvSpPr>
          <p:spPr>
            <a:xfrm>
              <a:off x="933865" y="405558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50" name="チェック（飾り文字）"/>
            <p:cNvSpPr/>
            <p:nvPr/>
          </p:nvSpPr>
          <p:spPr>
            <a:xfrm>
              <a:off x="1390941" y="5560254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51" name="チェック（飾り文字）"/>
            <p:cNvSpPr/>
            <p:nvPr/>
          </p:nvSpPr>
          <p:spPr>
            <a:xfrm>
              <a:off x="2405484" y="6611357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853" name="3rd test is ongoing now, mainly by M. Hata and M. Watanabe.…"/>
          <p:cNvSpPr/>
          <p:nvPr>
            <p:ph type="body" sz="half" idx="1"/>
          </p:nvPr>
        </p:nvSpPr>
        <p:spPr>
          <a:xfrm>
            <a:off x="369210" y="2531814"/>
            <a:ext cx="13895545" cy="6631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0593"/>
                </a:lnTo>
                <a:lnTo>
                  <a:pt x="14787" y="10785"/>
                </a:lnTo>
                <a:lnTo>
                  <a:pt x="14806" y="21600"/>
                </a:lnTo>
                <a:lnTo>
                  <a:pt x="0" y="2151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marL="0" indent="0">
              <a:buSzTx/>
              <a:buNone/>
              <a:defRPr sz="3300"/>
            </a:pPr>
            <a:r>
              <a:t>3rd test is ongoing now, mainly by M. Hata and M. Watanabe.</a:t>
            </a:r>
          </a:p>
          <a:p>
            <a:pPr marL="0" indent="0">
              <a:buSzTx/>
              <a:buNone/>
              <a:defRPr sz="3300"/>
            </a:pPr>
            <a:r>
              <a:t>For the moment, all tested ladders showed very good results like in the test bench.</a:t>
            </a:r>
          </a:p>
          <a:p>
            <a:pPr marL="0" indent="0">
              <a:buSzTx/>
              <a:buNone/>
              <a:defRPr sz="3300"/>
            </a:pPr>
          </a:p>
          <a:p>
            <a:pPr marL="0" indent="0">
              <a:buSzTx/>
              <a:buNone/>
              <a:defRPr sz="3300"/>
            </a:pPr>
            <a:r>
              <a:rPr u="sng"/>
              <a:t>In the best cases</a:t>
            </a:r>
            <a:r>
              <a:t>, testing 1 half-ladder takes ~10 min. If we test all ladders, there are 2×(12 + 12 + 18) = 84 ladders, it takes about 14 hours.</a:t>
            </a:r>
          </a:p>
          <a:p>
            <a:pPr marL="0" indent="0">
              <a:buSzTx/>
              <a:buNone/>
              <a:defRPr sz="3300"/>
            </a:pPr>
            <a:r>
              <a:t>20 min/half-ladder is in average. → 28 hours</a:t>
            </a:r>
          </a:p>
          <a:p>
            <a:pPr marL="0" indent="0">
              <a:buSzTx/>
              <a:buNone/>
              <a:defRPr sz="3300"/>
            </a:pPr>
            <a:r>
              <a:t>Maybe 6 working days are enough.</a:t>
            </a:r>
          </a:p>
          <a:p>
            <a:pPr marL="0" indent="0">
              <a:buSzTx/>
              <a:buNone/>
              <a:defRPr sz="3300"/>
            </a:pPr>
          </a:p>
          <a:p>
            <a:pPr marL="0" indent="0">
              <a:buSzTx/>
              <a:buNone/>
              <a:defRPr sz="3300"/>
            </a:pPr>
            <a:r>
              <a:t>Once the 2nd Felix operation system is available for these tests, we will migrate from the FEM/FEM-IB system to the new one.</a:t>
            </a:r>
          </a:p>
        </p:txBody>
      </p:sp>
      <p:sp>
        <p:nvSpPr>
          <p:cNvPr id="854" name="The 3rd test: Current situation and prospect"/>
          <p:cNvSpPr txBox="1"/>
          <p:nvPr>
            <p:ph type="title"/>
          </p:nvPr>
        </p:nvSpPr>
        <p:spPr>
          <a:xfrm>
            <a:off x="323805" y="316201"/>
            <a:ext cx="23849230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3rd test: Current situation and prospect</a:t>
            </a:r>
          </a:p>
        </p:txBody>
      </p:sp>
      <p:grpSp>
        <p:nvGrpSpPr>
          <p:cNvPr id="866" name="グループ"/>
          <p:cNvGrpSpPr/>
          <p:nvPr/>
        </p:nvGrpSpPr>
        <p:grpSpPr>
          <a:xfrm>
            <a:off x="14925684" y="1930819"/>
            <a:ext cx="7586000" cy="2946549"/>
            <a:chOff x="0" y="0"/>
            <a:chExt cx="7585998" cy="2946548"/>
          </a:xfrm>
        </p:grpSpPr>
        <p:sp>
          <p:nvSpPr>
            <p:cNvPr id="855" name="四角形"/>
            <p:cNvSpPr/>
            <p:nvPr/>
          </p:nvSpPr>
          <p:spPr>
            <a:xfrm>
              <a:off x="0" y="0"/>
              <a:ext cx="7585999" cy="294654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56" name="チェック（飾り文字）"/>
            <p:cNvSpPr/>
            <p:nvPr/>
          </p:nvSpPr>
          <p:spPr>
            <a:xfrm>
              <a:off x="461049" y="2104846"/>
              <a:ext cx="705662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57" name="チェック（飾り文字）"/>
            <p:cNvSpPr/>
            <p:nvPr/>
          </p:nvSpPr>
          <p:spPr>
            <a:xfrm>
              <a:off x="461049" y="624782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58" name="Tested, very good"/>
            <p:cNvSpPr txBox="1"/>
            <p:nvPr/>
          </p:nvSpPr>
          <p:spPr>
            <a:xfrm>
              <a:off x="3139058" y="634499"/>
              <a:ext cx="3695574" cy="651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2">
                      <a:hueOff val="-2473792"/>
                      <a:satOff val="-50209"/>
                      <a:lumOff val="23543"/>
                    </a:schemeClr>
                  </a:solidFill>
                </a:defRPr>
              </a:lvl1pPr>
            </a:lstStyle>
            <a:p>
              <a:pPr/>
              <a:r>
                <a:t>Tested, very good</a:t>
              </a:r>
            </a:p>
          </p:txBody>
        </p:sp>
        <p:sp>
          <p:nvSpPr>
            <p:cNvPr id="859" name="Tested, noisy"/>
            <p:cNvSpPr txBox="1"/>
            <p:nvPr/>
          </p:nvSpPr>
          <p:spPr>
            <a:xfrm>
              <a:off x="3165307" y="2111720"/>
              <a:ext cx="2757235" cy="651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pPr/>
              <a:r>
                <a:t>Tested, noisy</a:t>
              </a:r>
            </a:p>
          </p:txBody>
        </p:sp>
        <p:sp>
          <p:nvSpPr>
            <p:cNvPr id="860" name="チェック（飾り文字）"/>
            <p:cNvSpPr/>
            <p:nvPr/>
          </p:nvSpPr>
          <p:spPr>
            <a:xfrm>
              <a:off x="461049" y="1317446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61" name="Tested, slightly noisy"/>
            <p:cNvSpPr txBox="1"/>
            <p:nvPr/>
          </p:nvSpPr>
          <p:spPr>
            <a:xfrm>
              <a:off x="3165307" y="1324320"/>
              <a:ext cx="4263645" cy="651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3">
                      <a:satOff val="18648"/>
                      <a:lumOff val="5971"/>
                    </a:schemeClr>
                  </a:solidFill>
                </a:defRPr>
              </a:lvl1pPr>
            </a:lstStyle>
            <a:p>
              <a:pPr/>
              <a:r>
                <a:t>Tested, slightly noisy</a:t>
              </a:r>
            </a:p>
          </p:txBody>
        </p:sp>
        <p:sp>
          <p:nvSpPr>
            <p:cNvPr id="862" name="チェック（飾り文字）"/>
            <p:cNvSpPr/>
            <p:nvPr/>
          </p:nvSpPr>
          <p:spPr>
            <a:xfrm>
              <a:off x="1858047" y="2104846"/>
              <a:ext cx="705662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5"/>
            </a:solidFill>
            <a:ln w="508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63" name="チェック（飾り文字）"/>
            <p:cNvSpPr/>
            <p:nvPr/>
          </p:nvSpPr>
          <p:spPr>
            <a:xfrm>
              <a:off x="1858047" y="624782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64" name="チェック（飾り文字）"/>
            <p:cNvSpPr/>
            <p:nvPr/>
          </p:nvSpPr>
          <p:spPr>
            <a:xfrm>
              <a:off x="1858047" y="1317446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chemeClr val="accent3">
                  <a:hueOff val="-333990"/>
                  <a:satOff val="3917"/>
                  <a:lumOff val="-6666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65" name="North  South"/>
            <p:cNvSpPr txBox="1"/>
            <p:nvPr/>
          </p:nvSpPr>
          <p:spPr>
            <a:xfrm>
              <a:off x="258650" y="18897"/>
              <a:ext cx="2691449" cy="651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/>
              <a:r>
                <a:t>North  South</a:t>
              </a:r>
            </a:p>
          </p:txBody>
        </p:sp>
      </p:grpSp>
      <p:pic>
        <p:nvPicPr>
          <p:cNvPr id="867" name="PXL_20220815_205546529.MP.jpeg" descr="PXL_20220815_205546529.MP.jpeg"/>
          <p:cNvPicPr>
            <a:picLocks noChangeAspect="1"/>
          </p:cNvPicPr>
          <p:nvPr/>
        </p:nvPicPr>
        <p:blipFill>
          <a:blip r:embed="rId3">
            <a:extLst/>
          </a:blip>
          <a:srcRect l="4423" t="25895" r="16285" b="0"/>
          <a:stretch>
            <a:fillRect/>
          </a:stretch>
        </p:blipFill>
        <p:spPr>
          <a:xfrm>
            <a:off x="9982015" y="5670227"/>
            <a:ext cx="4094205" cy="6802515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Mai Watanabe…"/>
          <p:cNvSpPr txBox="1"/>
          <p:nvPr/>
        </p:nvSpPr>
        <p:spPr>
          <a:xfrm>
            <a:off x="9398684" y="12417339"/>
            <a:ext cx="3004377" cy="122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ctr"/>
            <a:r>
              <a:t>Mai Watanabe</a:t>
            </a:r>
          </a:p>
          <a:p>
            <a:pPr algn="ctr"/>
            <a:r>
              <a:t>(NWU)</a:t>
            </a:r>
          </a:p>
        </p:txBody>
      </p:sp>
      <p:sp>
        <p:nvSpPr>
          <p:cNvPr id="869" name="Misaki Hata…"/>
          <p:cNvSpPr txBox="1"/>
          <p:nvPr/>
        </p:nvSpPr>
        <p:spPr>
          <a:xfrm>
            <a:off x="12431748" y="12417339"/>
            <a:ext cx="2493646" cy="122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ctr"/>
            <a:r>
              <a:t>Misaki Hata</a:t>
            </a:r>
          </a:p>
          <a:p>
            <a:pPr algn="ctr"/>
            <a:r>
              <a:t>(NWU)</a:t>
            </a:r>
          </a:p>
        </p:txBody>
      </p:sp>
      <p:grpSp>
        <p:nvGrpSpPr>
          <p:cNvPr id="873" name="グループ"/>
          <p:cNvGrpSpPr/>
          <p:nvPr/>
        </p:nvGrpSpPr>
        <p:grpSpPr>
          <a:xfrm>
            <a:off x="20497587" y="13113056"/>
            <a:ext cx="587895" cy="448577"/>
            <a:chOff x="0" y="0"/>
            <a:chExt cx="587893" cy="448575"/>
          </a:xfrm>
        </p:grpSpPr>
        <p:sp>
          <p:nvSpPr>
            <p:cNvPr id="870" name="チェック（飾り文字）"/>
            <p:cNvSpPr/>
            <p:nvPr/>
          </p:nvSpPr>
          <p:spPr>
            <a:xfrm>
              <a:off x="110333" y="49652"/>
              <a:ext cx="367554" cy="34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71" name="線"/>
            <p:cNvSpPr/>
            <p:nvPr/>
          </p:nvSpPr>
          <p:spPr>
            <a:xfrm>
              <a:off x="0" y="0"/>
              <a:ext cx="92904" cy="4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16200" y="21600"/>
                  </a:moveTo>
                  <a:cubicBezTo>
                    <a:pt x="-5400" y="15635"/>
                    <a:pt x="-5400" y="5965"/>
                    <a:pt x="16200" y="0"/>
                  </a:cubicBezTo>
                </a:path>
              </a:pathLst>
            </a:custGeom>
            <a:noFill/>
            <a:ln w="635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72" name="線"/>
            <p:cNvSpPr/>
            <p:nvPr/>
          </p:nvSpPr>
          <p:spPr>
            <a:xfrm flipH="1">
              <a:off x="494990" y="0"/>
              <a:ext cx="92904" cy="4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16200" y="21600"/>
                  </a:moveTo>
                  <a:cubicBezTo>
                    <a:pt x="-5400" y="15635"/>
                    <a:pt x="-5400" y="5965"/>
                    <a:pt x="16200" y="0"/>
                  </a:cubicBezTo>
                </a:path>
              </a:pathLst>
            </a:custGeom>
            <a:noFill/>
            <a:ln w="635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874" name=": OK, but the results are   with readout issues"/>
          <p:cNvSpPr txBox="1"/>
          <p:nvPr/>
        </p:nvSpPr>
        <p:spPr>
          <a:xfrm>
            <a:off x="21128364" y="12949779"/>
            <a:ext cx="3036099" cy="77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2000"/>
            </a:pPr>
            <a:r>
              <a:t>: OK, but the results are</a:t>
            </a:r>
            <a:br/>
            <a:r>
              <a:t>  with readout issues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グループ"/>
          <p:cNvGrpSpPr/>
          <p:nvPr/>
        </p:nvGrpSpPr>
        <p:grpSpPr>
          <a:xfrm>
            <a:off x="15642443" y="4613511"/>
            <a:ext cx="8577869" cy="8795997"/>
            <a:chOff x="0" y="0"/>
            <a:chExt cx="8577867" cy="8795995"/>
          </a:xfrm>
        </p:grpSpPr>
        <p:pic>
          <p:nvPicPr>
            <p:cNvPr id="876" name="2022-07-07 14.20.56.png" descr="2022-07-07 14.20.5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307" r="4476" b="1307"/>
            <a:stretch>
              <a:fillRect/>
            </a:stretch>
          </p:blipFill>
          <p:spPr>
            <a:xfrm>
              <a:off x="98163" y="239698"/>
              <a:ext cx="8381404" cy="8316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7" name="四角形"/>
            <p:cNvSpPr/>
            <p:nvPr/>
          </p:nvSpPr>
          <p:spPr>
            <a:xfrm>
              <a:off x="0" y="0"/>
              <a:ext cx="8577868" cy="8795996"/>
            </a:xfrm>
            <a:prstGeom prst="rect">
              <a:avLst/>
            </a:prstGeom>
            <a:solidFill>
              <a:srgbClr val="FFFFFF">
                <a:alpha val="302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78" name="チェック（飾り文字）"/>
            <p:cNvSpPr/>
            <p:nvPr/>
          </p:nvSpPr>
          <p:spPr>
            <a:xfrm>
              <a:off x="3187616" y="41092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79" name="チェック（飾り文字）"/>
            <p:cNvSpPr/>
            <p:nvPr/>
          </p:nvSpPr>
          <p:spPr>
            <a:xfrm>
              <a:off x="1977640" y="1005861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0" name="チェック（飾り文字）"/>
            <p:cNvSpPr/>
            <p:nvPr/>
          </p:nvSpPr>
          <p:spPr>
            <a:xfrm>
              <a:off x="883065" y="213850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1" name="チェック（飾り文字）"/>
            <p:cNvSpPr/>
            <p:nvPr/>
          </p:nvSpPr>
          <p:spPr>
            <a:xfrm>
              <a:off x="308916" y="3584153"/>
              <a:ext cx="537094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2" name="チェック（飾り文字）"/>
            <p:cNvSpPr/>
            <p:nvPr/>
          </p:nvSpPr>
          <p:spPr>
            <a:xfrm>
              <a:off x="352680" y="505053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3" name="チェック（飾り文字）"/>
            <p:cNvSpPr/>
            <p:nvPr/>
          </p:nvSpPr>
          <p:spPr>
            <a:xfrm>
              <a:off x="926585" y="641189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4" name="チェック（飾り文字）"/>
            <p:cNvSpPr/>
            <p:nvPr/>
          </p:nvSpPr>
          <p:spPr>
            <a:xfrm>
              <a:off x="1977640" y="7416665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5" name="チェック（飾り文字）"/>
            <p:cNvSpPr/>
            <p:nvPr/>
          </p:nvSpPr>
          <p:spPr>
            <a:xfrm>
              <a:off x="3413949" y="8080026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6" name="チェック（飾り文字）"/>
            <p:cNvSpPr/>
            <p:nvPr/>
          </p:nvSpPr>
          <p:spPr>
            <a:xfrm>
              <a:off x="336201" y="472045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7" name="チェック（飾り文字）"/>
            <p:cNvSpPr/>
            <p:nvPr/>
          </p:nvSpPr>
          <p:spPr>
            <a:xfrm>
              <a:off x="2555426" y="1455499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8" name="チェック（飾り文字）"/>
            <p:cNvSpPr/>
            <p:nvPr/>
          </p:nvSpPr>
          <p:spPr>
            <a:xfrm>
              <a:off x="3187616" y="144861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89" name="チェック（飾り文字）"/>
            <p:cNvSpPr/>
            <p:nvPr/>
          </p:nvSpPr>
          <p:spPr>
            <a:xfrm>
              <a:off x="2067641" y="2363546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0" name="チェック（飾り文字）"/>
            <p:cNvSpPr/>
            <p:nvPr/>
          </p:nvSpPr>
          <p:spPr>
            <a:xfrm>
              <a:off x="1390941" y="2684707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1" name="チェック（飾り文字）"/>
            <p:cNvSpPr/>
            <p:nvPr/>
          </p:nvSpPr>
          <p:spPr>
            <a:xfrm>
              <a:off x="1397785" y="352465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2" name="チェック（飾り文字）"/>
            <p:cNvSpPr/>
            <p:nvPr/>
          </p:nvSpPr>
          <p:spPr>
            <a:xfrm>
              <a:off x="977385" y="4400420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3" name="チェック（飾り文字）"/>
            <p:cNvSpPr/>
            <p:nvPr/>
          </p:nvSpPr>
          <p:spPr>
            <a:xfrm>
              <a:off x="1425029" y="5020674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4" name="チェック（飾り文字）"/>
            <p:cNvSpPr/>
            <p:nvPr/>
          </p:nvSpPr>
          <p:spPr>
            <a:xfrm>
              <a:off x="1399629" y="586588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5" name="チェック（飾り文字）"/>
            <p:cNvSpPr/>
            <p:nvPr/>
          </p:nvSpPr>
          <p:spPr>
            <a:xfrm>
              <a:off x="2367920" y="6264012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6" name="チェック（飾り文字）"/>
            <p:cNvSpPr/>
            <p:nvPr/>
          </p:nvSpPr>
          <p:spPr>
            <a:xfrm>
              <a:off x="2631351" y="6895151"/>
              <a:ext cx="537094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7" name="チェック（飾り文字）"/>
            <p:cNvSpPr/>
            <p:nvPr/>
          </p:nvSpPr>
          <p:spPr>
            <a:xfrm>
              <a:off x="3413949" y="703152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8" name="チェック（飾り文字）"/>
            <p:cNvSpPr/>
            <p:nvPr/>
          </p:nvSpPr>
          <p:spPr>
            <a:xfrm>
              <a:off x="4196548" y="7137941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899" name="チェック（飾り文字）"/>
            <p:cNvSpPr/>
            <p:nvPr/>
          </p:nvSpPr>
          <p:spPr>
            <a:xfrm>
              <a:off x="904360" y="6141531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00" name="チェック（飾り文字）"/>
            <p:cNvSpPr/>
            <p:nvPr/>
          </p:nvSpPr>
          <p:spPr>
            <a:xfrm>
              <a:off x="338084" y="3270357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904" name="グループ"/>
            <p:cNvGrpSpPr/>
            <p:nvPr/>
          </p:nvGrpSpPr>
          <p:grpSpPr>
            <a:xfrm>
              <a:off x="765596" y="1700551"/>
              <a:ext cx="859073" cy="655492"/>
              <a:chOff x="0" y="0"/>
              <a:chExt cx="859072" cy="655490"/>
            </a:xfrm>
          </p:grpSpPr>
          <p:sp>
            <p:nvSpPr>
              <p:cNvPr id="901" name="チェック（飾り文字）"/>
              <p:cNvSpPr/>
              <p:nvPr/>
            </p:nvSpPr>
            <p:spPr>
              <a:xfrm>
                <a:off x="161227" y="72555"/>
                <a:ext cx="537095" cy="51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0404" fill="norm" stroke="1" extrusionOk="0">
                    <a:moveTo>
                      <a:pt x="19340" y="6"/>
                    </a:moveTo>
                    <a:cubicBezTo>
                      <a:pt x="18911" y="-308"/>
                      <a:pt x="8317" y="11620"/>
                      <a:pt x="6423" y="13985"/>
                    </a:cubicBezTo>
                    <a:cubicBezTo>
                      <a:pt x="6323" y="14108"/>
                      <a:pt x="6215" y="14226"/>
                      <a:pt x="6090" y="14370"/>
                    </a:cubicBezTo>
                    <a:cubicBezTo>
                      <a:pt x="5960" y="14216"/>
                      <a:pt x="5854" y="14096"/>
                      <a:pt x="5755" y="13971"/>
                    </a:cubicBezTo>
                    <a:cubicBezTo>
                      <a:pt x="4964" y="12967"/>
                      <a:pt x="4458" y="12167"/>
                      <a:pt x="3657" y="11171"/>
                    </a:cubicBezTo>
                    <a:cubicBezTo>
                      <a:pt x="3337" y="10773"/>
                      <a:pt x="2972" y="10410"/>
                      <a:pt x="2634" y="10026"/>
                    </a:cubicBezTo>
                    <a:cubicBezTo>
                      <a:pt x="2472" y="9843"/>
                      <a:pt x="2283" y="9849"/>
                      <a:pt x="2071" y="9915"/>
                    </a:cubicBezTo>
                    <a:cubicBezTo>
                      <a:pt x="1856" y="9981"/>
                      <a:pt x="1574" y="9982"/>
                      <a:pt x="1303" y="10152"/>
                    </a:cubicBezTo>
                    <a:cubicBezTo>
                      <a:pt x="1209" y="10262"/>
                      <a:pt x="1332" y="10438"/>
                      <a:pt x="1349" y="10609"/>
                    </a:cubicBezTo>
                    <a:cubicBezTo>
                      <a:pt x="1369" y="10821"/>
                      <a:pt x="603" y="10792"/>
                      <a:pt x="203" y="11061"/>
                    </a:cubicBezTo>
                    <a:cubicBezTo>
                      <a:pt x="111" y="11123"/>
                      <a:pt x="286" y="11375"/>
                      <a:pt x="227" y="11440"/>
                    </a:cubicBezTo>
                    <a:cubicBezTo>
                      <a:pt x="51" y="11634"/>
                      <a:pt x="-61" y="11588"/>
                      <a:pt x="36" y="11826"/>
                    </a:cubicBezTo>
                    <a:cubicBezTo>
                      <a:pt x="896" y="13941"/>
                      <a:pt x="2182" y="15733"/>
                      <a:pt x="3218" y="17879"/>
                    </a:cubicBezTo>
                    <a:cubicBezTo>
                      <a:pt x="4865" y="21292"/>
                      <a:pt x="5178" y="19166"/>
                      <a:pt x="5654" y="19575"/>
                    </a:cubicBezTo>
                    <a:cubicBezTo>
                      <a:pt x="7119" y="20836"/>
                      <a:pt x="6474" y="21179"/>
                      <a:pt x="9921" y="16770"/>
                    </a:cubicBezTo>
                    <a:cubicBezTo>
                      <a:pt x="11378" y="14721"/>
                      <a:pt x="19009" y="5203"/>
                      <a:pt x="20710" y="3334"/>
                    </a:cubicBezTo>
                    <a:cubicBezTo>
                      <a:pt x="20919" y="3106"/>
                      <a:pt x="21118" y="2879"/>
                      <a:pt x="21258" y="2594"/>
                    </a:cubicBezTo>
                    <a:cubicBezTo>
                      <a:pt x="21526" y="2050"/>
                      <a:pt x="21539" y="2066"/>
                      <a:pt x="21150" y="1624"/>
                    </a:cubicBezTo>
                    <a:cubicBezTo>
                      <a:pt x="21006" y="1461"/>
                      <a:pt x="20856" y="1427"/>
                      <a:pt x="20646" y="1437"/>
                    </a:cubicBezTo>
                    <a:cubicBezTo>
                      <a:pt x="20244" y="1456"/>
                      <a:pt x="20044" y="1227"/>
                      <a:pt x="20086" y="860"/>
                    </a:cubicBezTo>
                    <a:cubicBezTo>
                      <a:pt x="20096" y="778"/>
                      <a:pt x="20075" y="672"/>
                      <a:pt x="20023" y="612"/>
                    </a:cubicBezTo>
                    <a:cubicBezTo>
                      <a:pt x="19903" y="469"/>
                      <a:pt x="19492" y="117"/>
                      <a:pt x="19340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902" name="線"/>
              <p:cNvSpPr/>
              <p:nvPr/>
            </p:nvSpPr>
            <p:spPr>
              <a:xfrm>
                <a:off x="0" y="0"/>
                <a:ext cx="135757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903" name="線"/>
              <p:cNvSpPr/>
              <p:nvPr/>
            </p:nvSpPr>
            <p:spPr>
              <a:xfrm flipH="1">
                <a:off x="723315" y="0"/>
                <a:ext cx="135758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sp>
          <p:nvSpPr>
            <p:cNvPr id="905" name="チェック（飾り文字）"/>
            <p:cNvSpPr/>
            <p:nvPr/>
          </p:nvSpPr>
          <p:spPr>
            <a:xfrm>
              <a:off x="1977640" y="7137941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909" name="グループ"/>
            <p:cNvGrpSpPr/>
            <p:nvPr/>
          </p:nvGrpSpPr>
          <p:grpSpPr>
            <a:xfrm>
              <a:off x="3252961" y="7684743"/>
              <a:ext cx="859073" cy="655492"/>
              <a:chOff x="0" y="0"/>
              <a:chExt cx="859072" cy="655490"/>
            </a:xfrm>
          </p:grpSpPr>
          <p:sp>
            <p:nvSpPr>
              <p:cNvPr id="906" name="チェック（飾り文字）"/>
              <p:cNvSpPr/>
              <p:nvPr/>
            </p:nvSpPr>
            <p:spPr>
              <a:xfrm>
                <a:off x="161227" y="72555"/>
                <a:ext cx="537095" cy="510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0404" fill="norm" stroke="1" extrusionOk="0">
                    <a:moveTo>
                      <a:pt x="19340" y="6"/>
                    </a:moveTo>
                    <a:cubicBezTo>
                      <a:pt x="18911" y="-308"/>
                      <a:pt x="8317" y="11620"/>
                      <a:pt x="6423" y="13985"/>
                    </a:cubicBezTo>
                    <a:cubicBezTo>
                      <a:pt x="6323" y="14108"/>
                      <a:pt x="6215" y="14226"/>
                      <a:pt x="6090" y="14370"/>
                    </a:cubicBezTo>
                    <a:cubicBezTo>
                      <a:pt x="5960" y="14216"/>
                      <a:pt x="5854" y="14096"/>
                      <a:pt x="5755" y="13971"/>
                    </a:cubicBezTo>
                    <a:cubicBezTo>
                      <a:pt x="4964" y="12967"/>
                      <a:pt x="4458" y="12167"/>
                      <a:pt x="3657" y="11171"/>
                    </a:cubicBezTo>
                    <a:cubicBezTo>
                      <a:pt x="3337" y="10773"/>
                      <a:pt x="2972" y="10410"/>
                      <a:pt x="2634" y="10026"/>
                    </a:cubicBezTo>
                    <a:cubicBezTo>
                      <a:pt x="2472" y="9843"/>
                      <a:pt x="2283" y="9849"/>
                      <a:pt x="2071" y="9915"/>
                    </a:cubicBezTo>
                    <a:cubicBezTo>
                      <a:pt x="1856" y="9981"/>
                      <a:pt x="1574" y="9982"/>
                      <a:pt x="1303" y="10152"/>
                    </a:cubicBezTo>
                    <a:cubicBezTo>
                      <a:pt x="1209" y="10262"/>
                      <a:pt x="1332" y="10438"/>
                      <a:pt x="1349" y="10609"/>
                    </a:cubicBezTo>
                    <a:cubicBezTo>
                      <a:pt x="1369" y="10821"/>
                      <a:pt x="603" y="10792"/>
                      <a:pt x="203" y="11061"/>
                    </a:cubicBezTo>
                    <a:cubicBezTo>
                      <a:pt x="111" y="11123"/>
                      <a:pt x="286" y="11375"/>
                      <a:pt x="227" y="11440"/>
                    </a:cubicBezTo>
                    <a:cubicBezTo>
                      <a:pt x="51" y="11634"/>
                      <a:pt x="-61" y="11588"/>
                      <a:pt x="36" y="11826"/>
                    </a:cubicBezTo>
                    <a:cubicBezTo>
                      <a:pt x="896" y="13941"/>
                      <a:pt x="2182" y="15733"/>
                      <a:pt x="3218" y="17879"/>
                    </a:cubicBezTo>
                    <a:cubicBezTo>
                      <a:pt x="4865" y="21292"/>
                      <a:pt x="5178" y="19166"/>
                      <a:pt x="5654" y="19575"/>
                    </a:cubicBezTo>
                    <a:cubicBezTo>
                      <a:pt x="7119" y="20836"/>
                      <a:pt x="6474" y="21179"/>
                      <a:pt x="9921" y="16770"/>
                    </a:cubicBezTo>
                    <a:cubicBezTo>
                      <a:pt x="11378" y="14721"/>
                      <a:pt x="19009" y="5203"/>
                      <a:pt x="20710" y="3334"/>
                    </a:cubicBezTo>
                    <a:cubicBezTo>
                      <a:pt x="20919" y="3106"/>
                      <a:pt x="21118" y="2879"/>
                      <a:pt x="21258" y="2594"/>
                    </a:cubicBezTo>
                    <a:cubicBezTo>
                      <a:pt x="21526" y="2050"/>
                      <a:pt x="21539" y="2066"/>
                      <a:pt x="21150" y="1624"/>
                    </a:cubicBezTo>
                    <a:cubicBezTo>
                      <a:pt x="21006" y="1461"/>
                      <a:pt x="20856" y="1427"/>
                      <a:pt x="20646" y="1437"/>
                    </a:cubicBezTo>
                    <a:cubicBezTo>
                      <a:pt x="20244" y="1456"/>
                      <a:pt x="20044" y="1227"/>
                      <a:pt x="20086" y="860"/>
                    </a:cubicBezTo>
                    <a:cubicBezTo>
                      <a:pt x="20096" y="778"/>
                      <a:pt x="20075" y="672"/>
                      <a:pt x="20023" y="612"/>
                    </a:cubicBezTo>
                    <a:cubicBezTo>
                      <a:pt x="19903" y="469"/>
                      <a:pt x="19492" y="117"/>
                      <a:pt x="19340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907" name="線"/>
              <p:cNvSpPr/>
              <p:nvPr/>
            </p:nvSpPr>
            <p:spPr>
              <a:xfrm>
                <a:off x="0" y="0"/>
                <a:ext cx="135757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908" name="線"/>
              <p:cNvSpPr/>
              <p:nvPr/>
            </p:nvSpPr>
            <p:spPr>
              <a:xfrm flipH="1">
                <a:off x="723315" y="0"/>
                <a:ext cx="135758" cy="65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00" h="21600" fill="norm" stroke="1" extrusionOk="0">
                    <a:moveTo>
                      <a:pt x="16200" y="21600"/>
                    </a:moveTo>
                    <a:cubicBezTo>
                      <a:pt x="-5400" y="15635"/>
                      <a:pt x="-5400" y="5965"/>
                      <a:pt x="16200" y="0"/>
                    </a:cubicBezTo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  <p:sp>
          <p:nvSpPr>
            <p:cNvPr id="910" name="チェック（飾り文字）"/>
            <p:cNvSpPr/>
            <p:nvPr/>
          </p:nvSpPr>
          <p:spPr>
            <a:xfrm>
              <a:off x="3413949" y="6784175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1" name="チェック（飾り文字）"/>
            <p:cNvSpPr/>
            <p:nvPr/>
          </p:nvSpPr>
          <p:spPr>
            <a:xfrm>
              <a:off x="2030297" y="6075793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2" name="チェック（飾り文字）"/>
            <p:cNvSpPr/>
            <p:nvPr/>
          </p:nvSpPr>
          <p:spPr>
            <a:xfrm>
              <a:off x="1390941" y="474766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3" name="チェック（飾り文字）"/>
            <p:cNvSpPr/>
            <p:nvPr/>
          </p:nvSpPr>
          <p:spPr>
            <a:xfrm>
              <a:off x="1390941" y="322085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4" name="チェック（飾り文字）"/>
            <p:cNvSpPr/>
            <p:nvPr/>
          </p:nvSpPr>
          <p:spPr>
            <a:xfrm>
              <a:off x="2067641" y="2039356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5" name="チェック（飾り文字）"/>
            <p:cNvSpPr/>
            <p:nvPr/>
          </p:nvSpPr>
          <p:spPr>
            <a:xfrm>
              <a:off x="1390941" y="2386129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6" name="チェック（飾り文字）"/>
            <p:cNvSpPr/>
            <p:nvPr/>
          </p:nvSpPr>
          <p:spPr>
            <a:xfrm>
              <a:off x="933865" y="4055588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7" name="チェック（飾り文字）"/>
            <p:cNvSpPr/>
            <p:nvPr/>
          </p:nvSpPr>
          <p:spPr>
            <a:xfrm>
              <a:off x="1390941" y="5560254"/>
              <a:ext cx="537095" cy="510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18" name="チェック（飾り文字）"/>
            <p:cNvSpPr/>
            <p:nvPr/>
          </p:nvSpPr>
          <p:spPr>
            <a:xfrm>
              <a:off x="2405484" y="6611357"/>
              <a:ext cx="537095" cy="51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920" name="3rd test is ongoing now, mainly by M. Hata and M. Watanabe.…"/>
          <p:cNvSpPr txBox="1"/>
          <p:nvPr>
            <p:ph type="body" sz="half" idx="1"/>
          </p:nvPr>
        </p:nvSpPr>
        <p:spPr>
          <a:xfrm>
            <a:off x="411960" y="7853698"/>
            <a:ext cx="15032764" cy="57381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300"/>
            </a:pPr>
            <a:r>
              <a:t>3rd test is ongoing now, mainly by M. Hata and M. Watanabe.</a:t>
            </a:r>
          </a:p>
          <a:p>
            <a:pPr marL="0" indent="0">
              <a:buSzTx/>
              <a:buNone/>
              <a:defRPr sz="3300"/>
            </a:pPr>
            <a:r>
              <a:t>For the moment, all tested ladders showed very good results like in the test bench.</a:t>
            </a:r>
          </a:p>
          <a:p>
            <a:pPr marL="0" indent="0">
              <a:buSzTx/>
              <a:buNone/>
              <a:defRPr sz="3300"/>
            </a:pPr>
          </a:p>
          <a:p>
            <a:pPr marL="0" indent="0">
              <a:buSzTx/>
              <a:buNone/>
              <a:defRPr sz="3300"/>
            </a:pPr>
            <a:r>
              <a:rPr u="sng"/>
              <a:t>In the best cases</a:t>
            </a:r>
            <a:r>
              <a:t>, testing 1 half-ladder takes ~10 min. If we test all ladders, there are 2×(12 + 12 + 18) = 84 ladders, it takes about 14 hours.</a:t>
            </a:r>
            <a:br/>
            <a:r>
              <a:t>20 min/half-ladder is in average. → 28 hours</a:t>
            </a:r>
            <a:br/>
            <a:r>
              <a:t>Maybe 6 working days are enough.</a:t>
            </a:r>
          </a:p>
          <a:p>
            <a:pPr marL="0" indent="0">
              <a:buSzTx/>
              <a:buNone/>
              <a:defRPr sz="3300"/>
            </a:pPr>
          </a:p>
          <a:p>
            <a:pPr marL="0" indent="0">
              <a:buSzTx/>
              <a:buNone/>
              <a:defRPr sz="3300"/>
            </a:pPr>
            <a:r>
              <a:t>Once the 2nd Felix operation system is available for these tests, we will migrate from the FEM/FEM-IB system to the new one.</a:t>
            </a:r>
          </a:p>
        </p:txBody>
      </p:sp>
      <p:sp>
        <p:nvSpPr>
          <p:cNvPr id="921" name="Summary"/>
          <p:cNvSpPr txBox="1"/>
          <p:nvPr>
            <p:ph type="title"/>
          </p:nvPr>
        </p:nvSpPr>
        <p:spPr>
          <a:xfrm>
            <a:off x="267385" y="351214"/>
            <a:ext cx="23849230" cy="1370183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Summary</a:t>
            </a:r>
          </a:p>
        </p:txBody>
      </p:sp>
      <p:graphicFrame>
        <p:nvGraphicFramePr>
          <p:cNvPr id="922" name="表"/>
          <p:cNvGraphicFramePr/>
          <p:nvPr/>
        </p:nvGraphicFramePr>
        <p:xfrm>
          <a:off x="341272" y="1720855"/>
          <a:ext cx="14878482" cy="573818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2281041"/>
                <a:gridCol w="2162706"/>
                <a:gridCol w="3986499"/>
                <a:gridCol w="6448233"/>
              </a:tblGrid>
              <a:tr h="765010">
                <a:tc>
                  <a:txBody>
                    <a:bodyPr/>
                    <a:lstStyle/>
                    <a:p>
                      <a:pPr defTabSz="914400">
                        <a:def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Tested layers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Results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432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1st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June/10-June/14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B0L0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Good.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432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2nd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June/17-July/07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B0L1,
some of B0L0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Some ladders in B0L1 were noisy. GND condition was investigated.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432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3rd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Aug/10-
now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B1L0
(some of) B0L1&amp;B0L0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Ongoing
Tested ladders showed good results.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432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4th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later…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30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923" name="Status of the 3rd test"/>
          <p:cNvSpPr txBox="1"/>
          <p:nvPr/>
        </p:nvSpPr>
        <p:spPr>
          <a:xfrm>
            <a:off x="17766050" y="8685903"/>
            <a:ext cx="4330320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Status of the 3rd test</a:t>
            </a:r>
          </a:p>
        </p:txBody>
      </p:sp>
      <p:grpSp>
        <p:nvGrpSpPr>
          <p:cNvPr id="935" name="グループ"/>
          <p:cNvGrpSpPr/>
          <p:nvPr/>
        </p:nvGrpSpPr>
        <p:grpSpPr>
          <a:xfrm>
            <a:off x="16138377" y="1478153"/>
            <a:ext cx="7586000" cy="2946549"/>
            <a:chOff x="0" y="0"/>
            <a:chExt cx="7585998" cy="2946548"/>
          </a:xfrm>
        </p:grpSpPr>
        <p:sp>
          <p:nvSpPr>
            <p:cNvPr id="924" name="四角形"/>
            <p:cNvSpPr/>
            <p:nvPr/>
          </p:nvSpPr>
          <p:spPr>
            <a:xfrm>
              <a:off x="0" y="0"/>
              <a:ext cx="7585999" cy="294654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25" name="チェック（飾り文字）"/>
            <p:cNvSpPr/>
            <p:nvPr/>
          </p:nvSpPr>
          <p:spPr>
            <a:xfrm>
              <a:off x="461049" y="2104846"/>
              <a:ext cx="705662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26" name="チェック（飾り文字）"/>
            <p:cNvSpPr/>
            <p:nvPr/>
          </p:nvSpPr>
          <p:spPr>
            <a:xfrm>
              <a:off x="461049" y="624782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27" name="Tested, very good"/>
            <p:cNvSpPr txBox="1"/>
            <p:nvPr/>
          </p:nvSpPr>
          <p:spPr>
            <a:xfrm>
              <a:off x="3139058" y="634499"/>
              <a:ext cx="3695574" cy="651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2">
                      <a:hueOff val="-2473792"/>
                      <a:satOff val="-50209"/>
                      <a:lumOff val="23543"/>
                    </a:schemeClr>
                  </a:solidFill>
                </a:defRPr>
              </a:lvl1pPr>
            </a:lstStyle>
            <a:p>
              <a:pPr/>
              <a:r>
                <a:t>Tested, very good</a:t>
              </a:r>
            </a:p>
          </p:txBody>
        </p:sp>
        <p:sp>
          <p:nvSpPr>
            <p:cNvPr id="928" name="Tested, noisy"/>
            <p:cNvSpPr txBox="1"/>
            <p:nvPr/>
          </p:nvSpPr>
          <p:spPr>
            <a:xfrm>
              <a:off x="3165307" y="2111720"/>
              <a:ext cx="2757235" cy="651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</a:defRPr>
              </a:lvl1pPr>
            </a:lstStyle>
            <a:p>
              <a:pPr/>
              <a:r>
                <a:t>Tested, noisy</a:t>
              </a:r>
            </a:p>
          </p:txBody>
        </p:sp>
        <p:sp>
          <p:nvSpPr>
            <p:cNvPr id="929" name="チェック（飾り文字）"/>
            <p:cNvSpPr/>
            <p:nvPr/>
          </p:nvSpPr>
          <p:spPr>
            <a:xfrm>
              <a:off x="461049" y="1317446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30" name="Tested, slightly noisy"/>
            <p:cNvSpPr txBox="1"/>
            <p:nvPr/>
          </p:nvSpPr>
          <p:spPr>
            <a:xfrm>
              <a:off x="3165307" y="1324320"/>
              <a:ext cx="4263645" cy="651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>
                  <a:solidFill>
                    <a:schemeClr val="accent3">
                      <a:satOff val="18648"/>
                      <a:lumOff val="5971"/>
                    </a:schemeClr>
                  </a:solidFill>
                </a:defRPr>
              </a:lvl1pPr>
            </a:lstStyle>
            <a:p>
              <a:pPr/>
              <a:r>
                <a:t>Tested, slightly noisy</a:t>
              </a:r>
            </a:p>
          </p:txBody>
        </p:sp>
        <p:sp>
          <p:nvSpPr>
            <p:cNvPr id="931" name="チェック（飾り文字）"/>
            <p:cNvSpPr/>
            <p:nvPr/>
          </p:nvSpPr>
          <p:spPr>
            <a:xfrm>
              <a:off x="1858047" y="2104846"/>
              <a:ext cx="705662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5"/>
            </a:solidFill>
            <a:ln w="50800" cap="flat">
              <a:solidFill>
                <a:schemeClr val="accent5">
                  <a:hueOff val="-176146"/>
                  <a:satOff val="3665"/>
                  <a:lumOff val="-13986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32" name="チェック（飾り文字）"/>
            <p:cNvSpPr/>
            <p:nvPr/>
          </p:nvSpPr>
          <p:spPr>
            <a:xfrm>
              <a:off x="1858047" y="624782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chemeClr val="accent2">
                  <a:hueOff val="-554920"/>
                  <a:satOff val="-21482"/>
                  <a:lumOff val="-6228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33" name="チェック（飾り文字）"/>
            <p:cNvSpPr/>
            <p:nvPr/>
          </p:nvSpPr>
          <p:spPr>
            <a:xfrm>
              <a:off x="1858047" y="1317446"/>
              <a:ext cx="705662" cy="67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4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chemeClr val="accent3">
                  <a:hueOff val="-333990"/>
                  <a:satOff val="3917"/>
                  <a:lumOff val="-6666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934" name="North  South"/>
            <p:cNvSpPr txBox="1"/>
            <p:nvPr/>
          </p:nvSpPr>
          <p:spPr>
            <a:xfrm>
              <a:off x="258650" y="18897"/>
              <a:ext cx="2691449" cy="651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/>
              <a:r>
                <a:t>North  South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pPr/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Notation: BxLyzz…"/>
          <p:cNvSpPr txBox="1"/>
          <p:nvPr/>
        </p:nvSpPr>
        <p:spPr>
          <a:xfrm>
            <a:off x="32449" y="157942"/>
            <a:ext cx="6728588" cy="206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00000"/>
              </a:lnSpc>
              <a:defRPr sz="3700"/>
            </a:pPr>
            <a:r>
              <a:t>Notation: B</a:t>
            </a:r>
            <a:r>
              <a:rPr baseline="-5999"/>
              <a:t>x</a:t>
            </a:r>
            <a:r>
              <a:t>L</a:t>
            </a:r>
            <a:r>
              <a:rPr baseline="-5999"/>
              <a:t>yzz</a:t>
            </a:r>
          </a:p>
          <a:p>
            <a:pPr lvl="1" indent="342900" defTabSz="584200">
              <a:lnSpc>
                <a:spcPct val="100000"/>
              </a:lnSpc>
              <a:defRPr sz="3000"/>
            </a:pPr>
            <a:r>
              <a:t>x: Barrel ID (0 for inner or 1 for outer)</a:t>
            </a:r>
          </a:p>
          <a:p>
            <a:pPr lvl="1" indent="342900" defTabSz="584200">
              <a:lnSpc>
                <a:spcPct val="100000"/>
              </a:lnSpc>
              <a:defRPr sz="3000"/>
            </a:pPr>
            <a:r>
              <a:t>y: Layer ID (0 for inner or 1 for outer)</a:t>
            </a:r>
          </a:p>
          <a:p>
            <a:pPr lvl="1" indent="342900" defTabSz="584200">
              <a:lnSpc>
                <a:spcPct val="100000"/>
              </a:lnSpc>
              <a:defRPr sz="3000"/>
            </a:pPr>
            <a:r>
              <a:t>zz: Ladder ID (from 0 to 15)</a:t>
            </a:r>
          </a:p>
        </p:txBody>
      </p:sp>
      <p:sp>
        <p:nvSpPr>
          <p:cNvPr id="940" name="Axis…"/>
          <p:cNvSpPr txBox="1"/>
          <p:nvPr/>
        </p:nvSpPr>
        <p:spPr>
          <a:xfrm>
            <a:off x="195686" y="11468951"/>
            <a:ext cx="9594851" cy="220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00000"/>
              </a:lnSpc>
              <a:defRPr sz="3700"/>
            </a:pPr>
            <a:r>
              <a:t>Axis</a:t>
            </a:r>
          </a:p>
          <a:p>
            <a:pPr lvl="1" indent="342900" defTabSz="584200">
              <a:lnSpc>
                <a:spcPct val="100000"/>
              </a:lnSpc>
              <a:defRPr sz="3000"/>
            </a:pPr>
            <a:r>
              <a:t>x-axis: y⃗ × z⃗</a:t>
            </a:r>
          </a:p>
          <a:p>
            <a:pPr lvl="1" indent="342900" defTabSz="584200">
              <a:lnSpc>
                <a:spcPct val="100000"/>
              </a:lnSpc>
              <a:defRPr sz="3000"/>
            </a:pPr>
            <a:r>
              <a:t>y-axis: Vertically upward direction</a:t>
            </a:r>
          </a:p>
          <a:p>
            <a:pPr lvl="1" indent="342900" defTabSz="584200">
              <a:lnSpc>
                <a:spcPct val="100000"/>
              </a:lnSpc>
              <a:defRPr sz="3000"/>
            </a:pPr>
            <a:r>
              <a:t>z-axis: The blue beam direction (pointing to the north)</a:t>
            </a:r>
          </a:p>
        </p:txBody>
      </p:sp>
      <p:pic>
        <p:nvPicPr>
          <p:cNvPr id="941" name="2022-07-07 14.20.56.png" descr="2022-07-07 14.20.56.png"/>
          <p:cNvPicPr>
            <a:picLocks noChangeAspect="1"/>
          </p:cNvPicPr>
          <p:nvPr/>
        </p:nvPicPr>
        <p:blipFill>
          <a:blip r:embed="rId2">
            <a:extLst/>
          </a:blip>
          <a:srcRect l="0" t="1307" r="4476" b="1307"/>
          <a:stretch>
            <a:fillRect/>
          </a:stretch>
        </p:blipFill>
        <p:spPr>
          <a:xfrm>
            <a:off x="8038404" y="469642"/>
            <a:ext cx="12876456" cy="12776715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円形"/>
          <p:cNvSpPr/>
          <p:nvPr/>
        </p:nvSpPr>
        <p:spPr>
          <a:xfrm rot="900000">
            <a:off x="8233605" y="577853"/>
            <a:ext cx="12579527" cy="12579527"/>
          </a:xfrm>
          <a:prstGeom prst="ellipse">
            <a:avLst/>
          </a:prstGeom>
          <a:ln w="25400">
            <a:solidFill>
              <a:srgbClr val="B967C7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/>
            </a:pPr>
          </a:p>
        </p:txBody>
      </p:sp>
      <p:sp>
        <p:nvSpPr>
          <p:cNvPr id="943" name="線"/>
          <p:cNvSpPr/>
          <p:nvPr/>
        </p:nvSpPr>
        <p:spPr>
          <a:xfrm flipH="1" flipV="1">
            <a:off x="6975453" y="6867616"/>
            <a:ext cx="15097737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944" name="線"/>
          <p:cNvSpPr/>
          <p:nvPr/>
        </p:nvSpPr>
        <p:spPr>
          <a:xfrm flipH="1">
            <a:off x="14120391" y="6590427"/>
            <a:ext cx="814917" cy="545939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945" name="West"/>
          <p:cNvSpPr txBox="1"/>
          <p:nvPr/>
        </p:nvSpPr>
        <p:spPr>
          <a:xfrm>
            <a:off x="11783156" y="6337330"/>
            <a:ext cx="1946276" cy="10605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584200">
              <a:lnSpc>
                <a:spcPct val="100000"/>
              </a:lnSpc>
              <a:defRPr b="1" sz="6000"/>
            </a:lvl1pPr>
          </a:lstStyle>
          <a:p>
            <a:pPr/>
            <a:r>
              <a:t>West</a:t>
            </a:r>
          </a:p>
        </p:txBody>
      </p:sp>
      <p:sp>
        <p:nvSpPr>
          <p:cNvPr id="946" name="円形"/>
          <p:cNvSpPr/>
          <p:nvPr/>
        </p:nvSpPr>
        <p:spPr>
          <a:xfrm rot="900000">
            <a:off x="10089298" y="2413581"/>
            <a:ext cx="8879267" cy="8879268"/>
          </a:xfrm>
          <a:prstGeom prst="ellipse">
            <a:avLst/>
          </a:prstGeom>
          <a:ln w="25400">
            <a:solidFill>
              <a:srgbClr val="F65051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947" name="円形"/>
          <p:cNvSpPr/>
          <p:nvPr/>
        </p:nvSpPr>
        <p:spPr>
          <a:xfrm rot="900000">
            <a:off x="9743644" y="2109093"/>
            <a:ext cx="9531526" cy="9531527"/>
          </a:xfrm>
          <a:prstGeom prst="ellipse">
            <a:avLst/>
          </a:prstGeom>
          <a:ln w="25400">
            <a:solidFill>
              <a:srgbClr val="36B49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948" name="円形"/>
          <p:cNvSpPr/>
          <p:nvPr/>
        </p:nvSpPr>
        <p:spPr>
          <a:xfrm rot="900000">
            <a:off x="8587944" y="953393"/>
            <a:ext cx="11842926" cy="11842927"/>
          </a:xfrm>
          <a:prstGeom prst="ellipse">
            <a:avLst/>
          </a:prstGeom>
          <a:ln w="25400">
            <a:solidFill>
              <a:srgbClr val="3BA7F4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949" name="B0L008"/>
          <p:cNvSpPr txBox="1"/>
          <p:nvPr/>
        </p:nvSpPr>
        <p:spPr>
          <a:xfrm rot="4456740">
            <a:off x="10159538" y="7706117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008</a:t>
            </a:r>
          </a:p>
        </p:txBody>
      </p:sp>
      <p:sp>
        <p:nvSpPr>
          <p:cNvPr id="950" name="B0L009"/>
          <p:cNvSpPr txBox="1"/>
          <p:nvPr/>
        </p:nvSpPr>
        <p:spPr>
          <a:xfrm rot="17112193">
            <a:off x="10144250" y="5595685"/>
            <a:ext cx="84738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009</a:t>
            </a:r>
          </a:p>
        </p:txBody>
      </p:sp>
      <p:sp>
        <p:nvSpPr>
          <p:cNvPr id="951" name="B0L108"/>
          <p:cNvSpPr txBox="1"/>
          <p:nvPr/>
        </p:nvSpPr>
        <p:spPr>
          <a:xfrm rot="3585337">
            <a:off x="9716819" y="9232952"/>
            <a:ext cx="820536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108</a:t>
            </a:r>
          </a:p>
        </p:txBody>
      </p:sp>
      <p:sp>
        <p:nvSpPr>
          <p:cNvPr id="952" name="B0L109"/>
          <p:cNvSpPr txBox="1"/>
          <p:nvPr/>
        </p:nvSpPr>
        <p:spPr>
          <a:xfrm rot="16200000">
            <a:off x="9036735" y="6679251"/>
            <a:ext cx="820535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109</a:t>
            </a:r>
          </a:p>
        </p:txBody>
      </p:sp>
      <p:sp>
        <p:nvSpPr>
          <p:cNvPr id="953" name="B1L011"/>
          <p:cNvSpPr txBox="1"/>
          <p:nvPr/>
        </p:nvSpPr>
        <p:spPr>
          <a:xfrm rot="4710950">
            <a:off x="8644733" y="7780614"/>
            <a:ext cx="783573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011</a:t>
            </a:r>
          </a:p>
        </p:txBody>
      </p:sp>
      <p:sp>
        <p:nvSpPr>
          <p:cNvPr id="954" name="B1L012"/>
          <p:cNvSpPr txBox="1"/>
          <p:nvPr/>
        </p:nvSpPr>
        <p:spPr>
          <a:xfrm rot="16871689">
            <a:off x="8657093" y="5639388"/>
            <a:ext cx="758815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012</a:t>
            </a:r>
          </a:p>
        </p:txBody>
      </p:sp>
      <p:sp>
        <p:nvSpPr>
          <p:cNvPr id="955" name="B1L110"/>
          <p:cNvSpPr txBox="1"/>
          <p:nvPr/>
        </p:nvSpPr>
        <p:spPr>
          <a:xfrm rot="4029322">
            <a:off x="8062614" y="9230432"/>
            <a:ext cx="781439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110</a:t>
            </a:r>
          </a:p>
        </p:txBody>
      </p:sp>
      <p:sp>
        <p:nvSpPr>
          <p:cNvPr id="956" name="B1L111"/>
          <p:cNvSpPr txBox="1"/>
          <p:nvPr/>
        </p:nvSpPr>
        <p:spPr>
          <a:xfrm rot="16200000">
            <a:off x="7548243" y="6269988"/>
            <a:ext cx="781439" cy="35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111</a:t>
            </a:r>
          </a:p>
        </p:txBody>
      </p:sp>
      <p:sp>
        <p:nvSpPr>
          <p:cNvPr id="957" name="x…"/>
          <p:cNvSpPr txBox="1"/>
          <p:nvPr/>
        </p:nvSpPr>
        <p:spPr>
          <a:xfrm>
            <a:off x="22257777" y="6334696"/>
            <a:ext cx="2017523" cy="1046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00000"/>
              </a:lnSpc>
              <a:defRPr sz="3000"/>
            </a:pPr>
            <a:r>
              <a:t>x</a:t>
            </a:r>
          </a:p>
          <a:p>
            <a:pPr defTabSz="584200">
              <a:lnSpc>
                <a:spcPct val="100000"/>
              </a:lnSpc>
              <a:defRPr sz="3000"/>
            </a:pPr>
            <a:r>
              <a:t>(horizontal)</a:t>
            </a:r>
          </a:p>
        </p:txBody>
      </p:sp>
      <p:sp>
        <p:nvSpPr>
          <p:cNvPr id="958" name="線"/>
          <p:cNvSpPr/>
          <p:nvPr/>
        </p:nvSpPr>
        <p:spPr>
          <a:xfrm flipH="1">
            <a:off x="14523368" y="68446"/>
            <a:ext cx="1" cy="13596436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90000"/>
              </a:lnSpc>
              <a:spcBef>
                <a:spcPts val="4500"/>
              </a:spcBef>
            </a:pPr>
          </a:p>
        </p:txBody>
      </p:sp>
      <p:sp>
        <p:nvSpPr>
          <p:cNvPr id="959" name="y (vertical)"/>
          <p:cNvSpPr txBox="1"/>
          <p:nvPr/>
        </p:nvSpPr>
        <p:spPr>
          <a:xfrm>
            <a:off x="15367317" y="-223328"/>
            <a:ext cx="2555343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584200">
              <a:lnSpc>
                <a:spcPct val="100000"/>
              </a:lnSpc>
              <a:defRPr sz="4200"/>
            </a:lvl1pPr>
          </a:lstStyle>
          <a:p>
            <a:pPr/>
            <a:r>
              <a:t>y (vertical)</a:t>
            </a:r>
          </a:p>
        </p:txBody>
      </p:sp>
      <p:sp>
        <p:nvSpPr>
          <p:cNvPr id="960" name="z"/>
          <p:cNvSpPr txBox="1"/>
          <p:nvPr/>
        </p:nvSpPr>
        <p:spPr>
          <a:xfrm>
            <a:off x="14981263" y="6065910"/>
            <a:ext cx="411608" cy="7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584200">
              <a:lnSpc>
                <a:spcPct val="100000"/>
              </a:lnSpc>
              <a:defRPr sz="4200"/>
            </a:lvl1pPr>
          </a:lstStyle>
          <a:p>
            <a:pPr/>
            <a:r>
              <a:t>z</a:t>
            </a:r>
          </a:p>
        </p:txBody>
      </p:sp>
      <p:sp>
        <p:nvSpPr>
          <p:cNvPr id="961" name="East"/>
          <p:cNvSpPr txBox="1"/>
          <p:nvPr/>
        </p:nvSpPr>
        <p:spPr>
          <a:xfrm>
            <a:off x="15519579" y="6337330"/>
            <a:ext cx="1764158" cy="10605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584200">
              <a:lnSpc>
                <a:spcPct val="100000"/>
              </a:lnSpc>
              <a:defRPr b="1" sz="6000"/>
            </a:lvl1pPr>
          </a:lstStyle>
          <a:p>
            <a:pPr/>
            <a:r>
              <a:t>East</a:t>
            </a:r>
          </a:p>
        </p:txBody>
      </p:sp>
      <p:sp>
        <p:nvSpPr>
          <p:cNvPr id="962" name="B0L000"/>
          <p:cNvSpPr txBox="1"/>
          <p:nvPr/>
        </p:nvSpPr>
        <p:spPr>
          <a:xfrm rot="900000">
            <a:off x="15143080" y="2587838"/>
            <a:ext cx="84738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000</a:t>
            </a:r>
          </a:p>
        </p:txBody>
      </p:sp>
      <p:sp>
        <p:nvSpPr>
          <p:cNvPr id="963" name="B0L001"/>
          <p:cNvSpPr txBox="1"/>
          <p:nvPr/>
        </p:nvSpPr>
        <p:spPr>
          <a:xfrm rot="2700000">
            <a:off x="17024506" y="3682257"/>
            <a:ext cx="84738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001</a:t>
            </a:r>
          </a:p>
        </p:txBody>
      </p:sp>
      <p:sp>
        <p:nvSpPr>
          <p:cNvPr id="964" name="B0L002"/>
          <p:cNvSpPr txBox="1"/>
          <p:nvPr/>
        </p:nvSpPr>
        <p:spPr>
          <a:xfrm rot="4551233">
            <a:off x="18050895" y="5658883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002</a:t>
            </a:r>
          </a:p>
        </p:txBody>
      </p:sp>
      <p:sp>
        <p:nvSpPr>
          <p:cNvPr id="965" name="B0L003"/>
          <p:cNvSpPr txBox="1"/>
          <p:nvPr/>
        </p:nvSpPr>
        <p:spPr>
          <a:xfrm rot="17127323">
            <a:off x="18050895" y="7780682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003</a:t>
            </a:r>
          </a:p>
        </p:txBody>
      </p:sp>
      <p:sp>
        <p:nvSpPr>
          <p:cNvPr id="966" name="B0L004"/>
          <p:cNvSpPr txBox="1"/>
          <p:nvPr/>
        </p:nvSpPr>
        <p:spPr>
          <a:xfrm rot="18927695">
            <a:off x="16986406" y="9541443"/>
            <a:ext cx="84738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004</a:t>
            </a:r>
          </a:p>
        </p:txBody>
      </p:sp>
      <p:sp>
        <p:nvSpPr>
          <p:cNvPr id="967" name="B0L005"/>
          <p:cNvSpPr txBox="1"/>
          <p:nvPr/>
        </p:nvSpPr>
        <p:spPr>
          <a:xfrm rot="20659279">
            <a:off x="15144269" y="10563387"/>
            <a:ext cx="84738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005</a:t>
            </a:r>
          </a:p>
        </p:txBody>
      </p:sp>
      <p:sp>
        <p:nvSpPr>
          <p:cNvPr id="968" name="B0L006"/>
          <p:cNvSpPr txBox="1"/>
          <p:nvPr/>
        </p:nvSpPr>
        <p:spPr>
          <a:xfrm rot="912462">
            <a:off x="13054245" y="10576087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006</a:t>
            </a:r>
          </a:p>
        </p:txBody>
      </p:sp>
      <p:sp>
        <p:nvSpPr>
          <p:cNvPr id="969" name="B0L007"/>
          <p:cNvSpPr txBox="1"/>
          <p:nvPr/>
        </p:nvSpPr>
        <p:spPr>
          <a:xfrm rot="2683244">
            <a:off x="11247158" y="9554143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007</a:t>
            </a:r>
          </a:p>
        </p:txBody>
      </p:sp>
      <p:sp>
        <p:nvSpPr>
          <p:cNvPr id="970" name="B0L010"/>
          <p:cNvSpPr txBox="1"/>
          <p:nvPr/>
        </p:nvSpPr>
        <p:spPr>
          <a:xfrm rot="18846564">
            <a:off x="11185446" y="3775271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010</a:t>
            </a:r>
          </a:p>
        </p:txBody>
      </p:sp>
      <p:sp>
        <p:nvSpPr>
          <p:cNvPr id="971" name="B0L011"/>
          <p:cNvSpPr txBox="1"/>
          <p:nvPr/>
        </p:nvSpPr>
        <p:spPr>
          <a:xfrm rot="20724842">
            <a:off x="13028845" y="2710391"/>
            <a:ext cx="84738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F65051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011</a:t>
            </a:r>
          </a:p>
        </p:txBody>
      </p:sp>
      <p:sp>
        <p:nvSpPr>
          <p:cNvPr id="972" name="B0L100"/>
          <p:cNvSpPr txBox="1"/>
          <p:nvPr/>
        </p:nvSpPr>
        <p:spPr>
          <a:xfrm rot="21585337">
            <a:off x="14095507" y="1592266"/>
            <a:ext cx="820535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100</a:t>
            </a:r>
          </a:p>
        </p:txBody>
      </p:sp>
      <p:sp>
        <p:nvSpPr>
          <p:cNvPr id="973" name="B0L101"/>
          <p:cNvSpPr txBox="1"/>
          <p:nvPr/>
        </p:nvSpPr>
        <p:spPr>
          <a:xfrm rot="1785337">
            <a:off x="16639508" y="2272712"/>
            <a:ext cx="820536" cy="39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101</a:t>
            </a:r>
          </a:p>
        </p:txBody>
      </p:sp>
      <p:sp>
        <p:nvSpPr>
          <p:cNvPr id="974" name="B0L102"/>
          <p:cNvSpPr txBox="1"/>
          <p:nvPr/>
        </p:nvSpPr>
        <p:spPr>
          <a:xfrm rot="3585337">
            <a:off x="18510077" y="4103523"/>
            <a:ext cx="820536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102</a:t>
            </a:r>
          </a:p>
        </p:txBody>
      </p:sp>
      <p:sp>
        <p:nvSpPr>
          <p:cNvPr id="975" name="B0L103"/>
          <p:cNvSpPr txBox="1"/>
          <p:nvPr/>
        </p:nvSpPr>
        <p:spPr>
          <a:xfrm rot="5400000">
            <a:off x="19180534" y="6656077"/>
            <a:ext cx="820536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103</a:t>
            </a:r>
          </a:p>
        </p:txBody>
      </p:sp>
      <p:sp>
        <p:nvSpPr>
          <p:cNvPr id="976" name="B0L104"/>
          <p:cNvSpPr txBox="1"/>
          <p:nvPr/>
        </p:nvSpPr>
        <p:spPr>
          <a:xfrm rot="17985337">
            <a:off x="18519885" y="9155365"/>
            <a:ext cx="820535" cy="39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104</a:t>
            </a:r>
          </a:p>
        </p:txBody>
      </p:sp>
      <p:sp>
        <p:nvSpPr>
          <p:cNvPr id="977" name="B0L105"/>
          <p:cNvSpPr txBox="1"/>
          <p:nvPr/>
        </p:nvSpPr>
        <p:spPr>
          <a:xfrm rot="19785337">
            <a:off x="16674679" y="11061571"/>
            <a:ext cx="820536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105</a:t>
            </a:r>
          </a:p>
        </p:txBody>
      </p:sp>
      <p:sp>
        <p:nvSpPr>
          <p:cNvPr id="978" name="B0L106"/>
          <p:cNvSpPr txBox="1"/>
          <p:nvPr/>
        </p:nvSpPr>
        <p:spPr>
          <a:xfrm rot="21585337">
            <a:off x="14118082" y="11739775"/>
            <a:ext cx="820536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106</a:t>
            </a:r>
          </a:p>
        </p:txBody>
      </p:sp>
      <p:sp>
        <p:nvSpPr>
          <p:cNvPr id="979" name="B0L107"/>
          <p:cNvSpPr txBox="1"/>
          <p:nvPr/>
        </p:nvSpPr>
        <p:spPr>
          <a:xfrm rot="1785337">
            <a:off x="11602849" y="11066505"/>
            <a:ext cx="783573" cy="39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107</a:t>
            </a:r>
          </a:p>
        </p:txBody>
      </p:sp>
      <p:sp>
        <p:nvSpPr>
          <p:cNvPr id="980" name="B0L110"/>
          <p:cNvSpPr txBox="1"/>
          <p:nvPr/>
        </p:nvSpPr>
        <p:spPr>
          <a:xfrm rot="17985337">
            <a:off x="9694875" y="4146590"/>
            <a:ext cx="820536" cy="396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110</a:t>
            </a:r>
          </a:p>
        </p:txBody>
      </p:sp>
      <p:sp>
        <p:nvSpPr>
          <p:cNvPr id="981" name="B0L111"/>
          <p:cNvSpPr txBox="1"/>
          <p:nvPr/>
        </p:nvSpPr>
        <p:spPr>
          <a:xfrm rot="19785337">
            <a:off x="11552821" y="2274175"/>
            <a:ext cx="820536" cy="396547"/>
          </a:xfrm>
          <a:prstGeom prst="rect">
            <a:avLst/>
          </a:prstGeom>
          <a:solidFill>
            <a:srgbClr val="FFFFFF">
              <a:alpha val="8045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6B490"/>
                </a:solidFill>
              </a:defRPr>
            </a:pPr>
            <a:r>
              <a:t>B</a:t>
            </a:r>
            <a:r>
              <a:rPr baseline="-5999"/>
              <a:t>0</a:t>
            </a:r>
            <a:r>
              <a:t>L</a:t>
            </a:r>
            <a:r>
              <a:rPr baseline="-5999"/>
              <a:t>111</a:t>
            </a:r>
          </a:p>
        </p:txBody>
      </p:sp>
      <p:sp>
        <p:nvSpPr>
          <p:cNvPr id="982" name="B1L000"/>
          <p:cNvSpPr txBox="1"/>
          <p:nvPr/>
        </p:nvSpPr>
        <p:spPr>
          <a:xfrm rot="660000">
            <a:off x="15224669" y="1211555"/>
            <a:ext cx="783573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000</a:t>
            </a:r>
          </a:p>
        </p:txBody>
      </p:sp>
      <p:sp>
        <p:nvSpPr>
          <p:cNvPr id="983" name="B1L001"/>
          <p:cNvSpPr txBox="1"/>
          <p:nvPr/>
        </p:nvSpPr>
        <p:spPr>
          <a:xfrm rot="2009083">
            <a:off x="17260422" y="2088354"/>
            <a:ext cx="783573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001</a:t>
            </a:r>
          </a:p>
        </p:txBody>
      </p:sp>
      <p:sp>
        <p:nvSpPr>
          <p:cNvPr id="984" name="B1L02"/>
          <p:cNvSpPr txBox="1"/>
          <p:nvPr/>
        </p:nvSpPr>
        <p:spPr>
          <a:xfrm rot="3305696">
            <a:off x="18861433" y="3617782"/>
            <a:ext cx="635001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02</a:t>
            </a:r>
          </a:p>
        </p:txBody>
      </p:sp>
      <p:sp>
        <p:nvSpPr>
          <p:cNvPr id="985" name="B1L003"/>
          <p:cNvSpPr txBox="1"/>
          <p:nvPr/>
        </p:nvSpPr>
        <p:spPr>
          <a:xfrm rot="4744768">
            <a:off x="19597123" y="5636580"/>
            <a:ext cx="783573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003</a:t>
            </a:r>
          </a:p>
        </p:txBody>
      </p:sp>
      <p:sp>
        <p:nvSpPr>
          <p:cNvPr id="986" name="B1L004"/>
          <p:cNvSpPr txBox="1"/>
          <p:nvPr/>
        </p:nvSpPr>
        <p:spPr>
          <a:xfrm rot="16891265">
            <a:off x="19595558" y="7806014"/>
            <a:ext cx="783574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004</a:t>
            </a:r>
          </a:p>
        </p:txBody>
      </p:sp>
      <p:sp>
        <p:nvSpPr>
          <p:cNvPr id="987" name="B1L005"/>
          <p:cNvSpPr txBox="1"/>
          <p:nvPr/>
        </p:nvSpPr>
        <p:spPr>
          <a:xfrm rot="18264690">
            <a:off x="18786825" y="9811072"/>
            <a:ext cx="758815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005</a:t>
            </a:r>
          </a:p>
        </p:txBody>
      </p:sp>
      <p:sp>
        <p:nvSpPr>
          <p:cNvPr id="988" name="B1L006"/>
          <p:cNvSpPr txBox="1"/>
          <p:nvPr/>
        </p:nvSpPr>
        <p:spPr>
          <a:xfrm rot="19626850">
            <a:off x="17234560" y="11366067"/>
            <a:ext cx="758815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006</a:t>
            </a:r>
          </a:p>
        </p:txBody>
      </p:sp>
      <p:sp>
        <p:nvSpPr>
          <p:cNvPr id="989" name="B1L007"/>
          <p:cNvSpPr txBox="1"/>
          <p:nvPr/>
        </p:nvSpPr>
        <p:spPr>
          <a:xfrm rot="20936525">
            <a:off x="15213088" y="12194782"/>
            <a:ext cx="783573" cy="28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007</a:t>
            </a:r>
          </a:p>
        </p:txBody>
      </p:sp>
      <p:sp>
        <p:nvSpPr>
          <p:cNvPr id="990" name="B1L008"/>
          <p:cNvSpPr txBox="1"/>
          <p:nvPr/>
        </p:nvSpPr>
        <p:spPr>
          <a:xfrm rot="720000">
            <a:off x="13034843" y="12194782"/>
            <a:ext cx="783573" cy="28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008</a:t>
            </a:r>
          </a:p>
        </p:txBody>
      </p:sp>
      <p:sp>
        <p:nvSpPr>
          <p:cNvPr id="991" name="B1L009"/>
          <p:cNvSpPr txBox="1"/>
          <p:nvPr/>
        </p:nvSpPr>
        <p:spPr>
          <a:xfrm rot="2133113">
            <a:off x="11037494" y="11389393"/>
            <a:ext cx="758815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009</a:t>
            </a:r>
          </a:p>
        </p:txBody>
      </p:sp>
      <p:sp>
        <p:nvSpPr>
          <p:cNvPr id="992" name="B1L010"/>
          <p:cNvSpPr txBox="1"/>
          <p:nvPr/>
        </p:nvSpPr>
        <p:spPr>
          <a:xfrm rot="3415646">
            <a:off x="9500170" y="9834064"/>
            <a:ext cx="783573" cy="28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010</a:t>
            </a:r>
          </a:p>
        </p:txBody>
      </p:sp>
      <p:sp>
        <p:nvSpPr>
          <p:cNvPr id="993" name="B1L013"/>
          <p:cNvSpPr txBox="1"/>
          <p:nvPr/>
        </p:nvSpPr>
        <p:spPr>
          <a:xfrm rot="18157397">
            <a:off x="9434410" y="3599524"/>
            <a:ext cx="847387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013</a:t>
            </a:r>
          </a:p>
        </p:txBody>
      </p:sp>
      <p:sp>
        <p:nvSpPr>
          <p:cNvPr id="994" name="B1L014"/>
          <p:cNvSpPr txBox="1"/>
          <p:nvPr/>
        </p:nvSpPr>
        <p:spPr>
          <a:xfrm rot="19508538">
            <a:off x="11004504" y="2062176"/>
            <a:ext cx="820535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014</a:t>
            </a:r>
          </a:p>
        </p:txBody>
      </p:sp>
      <p:sp>
        <p:nvSpPr>
          <p:cNvPr id="995" name="B1L015"/>
          <p:cNvSpPr txBox="1"/>
          <p:nvPr/>
        </p:nvSpPr>
        <p:spPr>
          <a:xfrm rot="20922437">
            <a:off x="12978770" y="1238747"/>
            <a:ext cx="820536" cy="2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3BA7F4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015</a:t>
            </a:r>
          </a:p>
        </p:txBody>
      </p:sp>
      <p:sp>
        <p:nvSpPr>
          <p:cNvPr id="996" name="B1L100"/>
          <p:cNvSpPr txBox="1"/>
          <p:nvPr/>
        </p:nvSpPr>
        <p:spPr>
          <a:xfrm rot="1373278">
            <a:off x="16650180" y="651424"/>
            <a:ext cx="781438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100</a:t>
            </a:r>
          </a:p>
        </p:txBody>
      </p:sp>
      <p:sp>
        <p:nvSpPr>
          <p:cNvPr id="997" name="B1L101"/>
          <p:cNvSpPr txBox="1"/>
          <p:nvPr/>
        </p:nvSpPr>
        <p:spPr>
          <a:xfrm rot="2744253">
            <a:off x="18775514" y="2057998"/>
            <a:ext cx="781438" cy="35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101</a:t>
            </a:r>
          </a:p>
        </p:txBody>
      </p:sp>
      <p:sp>
        <p:nvSpPr>
          <p:cNvPr id="998" name="B1L102"/>
          <p:cNvSpPr txBox="1"/>
          <p:nvPr/>
        </p:nvSpPr>
        <p:spPr>
          <a:xfrm rot="4029075">
            <a:off x="20184386" y="4162503"/>
            <a:ext cx="781438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102</a:t>
            </a:r>
          </a:p>
        </p:txBody>
      </p:sp>
      <p:sp>
        <p:nvSpPr>
          <p:cNvPr id="999" name="B1L103"/>
          <p:cNvSpPr txBox="1"/>
          <p:nvPr/>
        </p:nvSpPr>
        <p:spPr>
          <a:xfrm rot="16200000">
            <a:off x="20675413" y="7122862"/>
            <a:ext cx="781439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103</a:t>
            </a:r>
          </a:p>
        </p:txBody>
      </p:sp>
      <p:sp>
        <p:nvSpPr>
          <p:cNvPr id="1000" name="B1L104"/>
          <p:cNvSpPr txBox="1"/>
          <p:nvPr/>
        </p:nvSpPr>
        <p:spPr>
          <a:xfrm rot="17614618">
            <a:off x="20202653" y="9186686"/>
            <a:ext cx="781439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104</a:t>
            </a:r>
          </a:p>
        </p:txBody>
      </p:sp>
      <p:sp>
        <p:nvSpPr>
          <p:cNvPr id="1001" name="B1L105"/>
          <p:cNvSpPr txBox="1"/>
          <p:nvPr/>
        </p:nvSpPr>
        <p:spPr>
          <a:xfrm rot="18969093">
            <a:off x="18788214" y="11311641"/>
            <a:ext cx="781438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105</a:t>
            </a:r>
          </a:p>
        </p:txBody>
      </p:sp>
      <p:sp>
        <p:nvSpPr>
          <p:cNvPr id="1002" name="B1L106"/>
          <p:cNvSpPr txBox="1"/>
          <p:nvPr/>
        </p:nvSpPr>
        <p:spPr>
          <a:xfrm rot="20245054">
            <a:off x="16660809" y="12746170"/>
            <a:ext cx="781438" cy="35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106</a:t>
            </a:r>
          </a:p>
        </p:txBody>
      </p:sp>
      <p:sp>
        <p:nvSpPr>
          <p:cNvPr id="1003" name="B1L107"/>
          <p:cNvSpPr txBox="1"/>
          <p:nvPr/>
        </p:nvSpPr>
        <p:spPr>
          <a:xfrm>
            <a:off x="13737677" y="13234252"/>
            <a:ext cx="781439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107</a:t>
            </a:r>
          </a:p>
        </p:txBody>
      </p:sp>
      <p:sp>
        <p:nvSpPr>
          <p:cNvPr id="1004" name="B1L108"/>
          <p:cNvSpPr txBox="1"/>
          <p:nvPr/>
        </p:nvSpPr>
        <p:spPr>
          <a:xfrm rot="1430209">
            <a:off x="11597770" y="12762276"/>
            <a:ext cx="781438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108</a:t>
            </a:r>
          </a:p>
        </p:txBody>
      </p:sp>
      <p:sp>
        <p:nvSpPr>
          <p:cNvPr id="1005" name="B1L109"/>
          <p:cNvSpPr txBox="1"/>
          <p:nvPr/>
        </p:nvSpPr>
        <p:spPr>
          <a:xfrm rot="2681836">
            <a:off x="9480084" y="11354832"/>
            <a:ext cx="781439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109</a:t>
            </a:r>
          </a:p>
        </p:txBody>
      </p:sp>
      <p:sp>
        <p:nvSpPr>
          <p:cNvPr id="1006" name="B1L112"/>
          <p:cNvSpPr txBox="1"/>
          <p:nvPr/>
        </p:nvSpPr>
        <p:spPr>
          <a:xfrm rot="17509107">
            <a:off x="8054985" y="4178439"/>
            <a:ext cx="781438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112</a:t>
            </a:r>
          </a:p>
        </p:txBody>
      </p:sp>
      <p:sp>
        <p:nvSpPr>
          <p:cNvPr id="1007" name="B1L113"/>
          <p:cNvSpPr txBox="1"/>
          <p:nvPr/>
        </p:nvSpPr>
        <p:spPr>
          <a:xfrm rot="18861381">
            <a:off x="9468724" y="2039499"/>
            <a:ext cx="781438" cy="35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113</a:t>
            </a:r>
          </a:p>
        </p:txBody>
      </p:sp>
      <p:sp>
        <p:nvSpPr>
          <p:cNvPr id="1008" name="B1L114"/>
          <p:cNvSpPr txBox="1"/>
          <p:nvPr/>
        </p:nvSpPr>
        <p:spPr>
          <a:xfrm rot="20271996">
            <a:off x="11572370" y="628933"/>
            <a:ext cx="781438" cy="35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114</a:t>
            </a:r>
          </a:p>
        </p:txBody>
      </p:sp>
      <p:sp>
        <p:nvSpPr>
          <p:cNvPr id="1009" name="B1L115"/>
          <p:cNvSpPr txBox="1"/>
          <p:nvPr/>
        </p:nvSpPr>
        <p:spPr>
          <a:xfrm rot="21600000">
            <a:off x="14568687" y="136184"/>
            <a:ext cx="781438" cy="354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defRPr sz="2000">
                <a:solidFill>
                  <a:srgbClr val="B967C7"/>
                </a:solidFill>
              </a:defRPr>
            </a:pPr>
            <a:r>
              <a:t>B</a:t>
            </a:r>
            <a:r>
              <a:rPr baseline="-5999"/>
              <a:t>1</a:t>
            </a:r>
            <a:r>
              <a:t>L</a:t>
            </a:r>
            <a:r>
              <a:rPr baseline="-5999"/>
              <a:t>115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00" y="9359900"/>
            <a:ext cx="9525000" cy="407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56338"/>
            <a:ext cx="9525001" cy="406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71496"/>
            <a:ext cx="9525001" cy="4062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64004"/>
            <a:ext cx="9525001" cy="404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5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016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17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18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19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0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1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2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3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4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5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6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7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8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29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030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031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032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033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034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035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036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037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038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039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040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041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42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3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4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5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6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7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8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49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50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51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52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53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54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055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056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057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058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059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060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061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062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063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064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065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066" name="B0L000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B0L000</a:t>
            </a:r>
          </a:p>
        </p:txBody>
      </p:sp>
      <p:sp>
        <p:nvSpPr>
          <p:cNvPr id="1067" name="B0L006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B0L006</a:t>
            </a:r>
          </a:p>
        </p:txBody>
      </p:sp>
      <p:sp>
        <p:nvSpPr>
          <p:cNvPr id="1068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69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70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71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072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073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74" name="ROC: NE4, A3"/>
          <p:cNvSpPr txBox="1"/>
          <p:nvPr/>
        </p:nvSpPr>
        <p:spPr>
          <a:xfrm>
            <a:off x="12445253" y="8945192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A3</a:t>
            </a:r>
          </a:p>
        </p:txBody>
      </p:sp>
      <p:sp>
        <p:nvSpPr>
          <p:cNvPr id="1075" name="ROC: #29, C3"/>
          <p:cNvSpPr txBox="1"/>
          <p:nvPr/>
        </p:nvSpPr>
        <p:spPr>
          <a:xfrm>
            <a:off x="10399141" y="8524356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076" name="ROC: NE4, C1"/>
          <p:cNvSpPr txBox="1"/>
          <p:nvPr/>
        </p:nvSpPr>
        <p:spPr>
          <a:xfrm>
            <a:off x="10408539" y="8946304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C1</a:t>
            </a:r>
          </a:p>
        </p:txBody>
      </p:sp>
      <p:sp>
        <p:nvSpPr>
          <p:cNvPr id="1077" name="ROC: #29, C3"/>
          <p:cNvSpPr txBox="1"/>
          <p:nvPr/>
        </p:nvSpPr>
        <p:spPr>
          <a:xfrm>
            <a:off x="12435855" y="8524356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078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079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4457517"/>
            <a:ext cx="9525001" cy="407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9364005"/>
            <a:ext cx="9525001" cy="4066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49975"/>
            <a:ext cx="9525001" cy="4094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63555"/>
            <a:ext cx="9525001" cy="4045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086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087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88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89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0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1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2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3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4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5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6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7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8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099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100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101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102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103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104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105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106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107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108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109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110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111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12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3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4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5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6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7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8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19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20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21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22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23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24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125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126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127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128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129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130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131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132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133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134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135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136" name="B0L001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B0L001</a:t>
            </a:r>
          </a:p>
        </p:txBody>
      </p:sp>
      <p:sp>
        <p:nvSpPr>
          <p:cNvPr id="1137" name="B0L007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B0L007</a:t>
            </a:r>
          </a:p>
        </p:txBody>
      </p:sp>
      <p:sp>
        <p:nvSpPr>
          <p:cNvPr id="1138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39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40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41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142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143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44" name="ROC: NE2, C2"/>
          <p:cNvSpPr txBox="1"/>
          <p:nvPr/>
        </p:nvSpPr>
        <p:spPr>
          <a:xfrm>
            <a:off x="12407788" y="8946730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C2</a:t>
            </a:r>
          </a:p>
        </p:txBody>
      </p:sp>
      <p:sp>
        <p:nvSpPr>
          <p:cNvPr id="1145" name="ROC: #29, C1"/>
          <p:cNvSpPr txBox="1"/>
          <p:nvPr/>
        </p:nvSpPr>
        <p:spPr>
          <a:xfrm>
            <a:off x="10399141" y="8524356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C1</a:t>
            </a:r>
          </a:p>
        </p:txBody>
      </p:sp>
      <p:sp>
        <p:nvSpPr>
          <p:cNvPr id="1146" name="ROC: NE4, C2"/>
          <p:cNvSpPr txBox="1"/>
          <p:nvPr/>
        </p:nvSpPr>
        <p:spPr>
          <a:xfrm>
            <a:off x="10399141" y="8939253"/>
            <a:ext cx="1792860" cy="440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C2</a:t>
            </a:r>
          </a:p>
        </p:txBody>
      </p:sp>
      <p:sp>
        <p:nvSpPr>
          <p:cNvPr id="1147" name="ROC: #29, C3"/>
          <p:cNvSpPr txBox="1"/>
          <p:nvPr/>
        </p:nvSpPr>
        <p:spPr>
          <a:xfrm>
            <a:off x="12435855" y="8524356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148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149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72479"/>
            <a:ext cx="9525001" cy="4049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30386"/>
            <a:ext cx="9525001" cy="4111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58487"/>
            <a:ext cx="9525001" cy="4077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58047"/>
            <a:ext cx="9525001" cy="4056614"/>
          </a:xfrm>
          <a:prstGeom prst="rect">
            <a:avLst/>
          </a:prstGeom>
          <a:ln w="12700">
            <a:miter lim="400000"/>
          </a:ln>
        </p:spPr>
      </p:pic>
      <p:sp>
        <p:nvSpPr>
          <p:cNvPr id="1155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156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57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58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59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0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1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2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3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4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5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6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7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8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69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170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171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172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173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174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175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176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177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178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179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180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181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182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3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4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5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6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7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8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89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90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91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92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93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194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195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196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197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198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199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200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201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202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203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204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205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206" name="B0L002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B0L002</a:t>
            </a:r>
          </a:p>
        </p:txBody>
      </p:sp>
      <p:sp>
        <p:nvSpPr>
          <p:cNvPr id="1207" name="B0L008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B0L008</a:t>
            </a:r>
          </a:p>
        </p:txBody>
      </p:sp>
      <p:sp>
        <p:nvSpPr>
          <p:cNvPr id="1208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09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10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11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212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213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14" name="ROC: NE2, A3"/>
          <p:cNvSpPr txBox="1"/>
          <p:nvPr/>
        </p:nvSpPr>
        <p:spPr>
          <a:xfrm>
            <a:off x="12445253" y="8945192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A3</a:t>
            </a:r>
          </a:p>
        </p:txBody>
      </p:sp>
      <p:sp>
        <p:nvSpPr>
          <p:cNvPr id="1215" name="ROC: NE2, A3"/>
          <p:cNvSpPr txBox="1"/>
          <p:nvPr/>
        </p:nvSpPr>
        <p:spPr>
          <a:xfrm>
            <a:off x="10408539" y="8945192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A3</a:t>
            </a:r>
          </a:p>
        </p:txBody>
      </p:sp>
      <p:sp>
        <p:nvSpPr>
          <p:cNvPr id="1216" name="ROC: NE2, C3"/>
          <p:cNvSpPr txBox="1"/>
          <p:nvPr/>
        </p:nvSpPr>
        <p:spPr>
          <a:xfrm>
            <a:off x="10399141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217" name="ROC: NE2, C2"/>
          <p:cNvSpPr txBox="1"/>
          <p:nvPr/>
        </p:nvSpPr>
        <p:spPr>
          <a:xfrm>
            <a:off x="12435855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C2</a:t>
            </a:r>
          </a:p>
        </p:txBody>
      </p:sp>
      <p:sp>
        <p:nvSpPr>
          <p:cNvPr id="1218" name="West…"/>
          <p:cNvSpPr txBox="1"/>
          <p:nvPr/>
        </p:nvSpPr>
        <p:spPr>
          <a:xfrm>
            <a:off x="12161653" y="32254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219" name="East…"/>
          <p:cNvSpPr txBox="1"/>
          <p:nvPr/>
        </p:nvSpPr>
        <p:spPr>
          <a:xfrm>
            <a:off x="11069828" y="32254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74056"/>
            <a:ext cx="9525001" cy="4077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57173"/>
            <a:ext cx="9525001" cy="4063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78309"/>
            <a:ext cx="9525001" cy="406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6" y="4452090"/>
            <a:ext cx="9525001" cy="4068529"/>
          </a:xfrm>
          <a:prstGeom prst="rect">
            <a:avLst/>
          </a:prstGeom>
          <a:ln w="12700">
            <a:miter lim="400000"/>
          </a:ln>
        </p:spPr>
      </p:pic>
      <p:sp>
        <p:nvSpPr>
          <p:cNvPr id="1225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226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27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28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29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0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1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2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3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4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5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6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7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8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39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240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241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242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243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244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245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246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247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248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249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250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251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52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3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4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5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6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7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8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59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60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61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62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63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64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265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266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267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268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269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270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271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272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273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274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275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276" name="B0L003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B0L003</a:t>
            </a:r>
          </a:p>
        </p:txBody>
      </p:sp>
      <p:sp>
        <p:nvSpPr>
          <p:cNvPr id="1277" name="B0L009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B0L009</a:t>
            </a:r>
          </a:p>
        </p:txBody>
      </p:sp>
      <p:sp>
        <p:nvSpPr>
          <p:cNvPr id="1278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79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80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81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282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283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84" name="ROC: NE2, C3"/>
          <p:cNvSpPr txBox="1"/>
          <p:nvPr/>
        </p:nvSpPr>
        <p:spPr>
          <a:xfrm>
            <a:off x="12445253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285" name="ROC: NE2, C3"/>
          <p:cNvSpPr txBox="1"/>
          <p:nvPr/>
        </p:nvSpPr>
        <p:spPr>
          <a:xfrm>
            <a:off x="10399141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286" name="ROC: NE2, A3"/>
          <p:cNvSpPr txBox="1"/>
          <p:nvPr/>
        </p:nvSpPr>
        <p:spPr>
          <a:xfrm>
            <a:off x="10399141" y="8524356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A3</a:t>
            </a:r>
          </a:p>
        </p:txBody>
      </p:sp>
      <p:sp>
        <p:nvSpPr>
          <p:cNvPr id="1287" name="ROC: NE2, A2"/>
          <p:cNvSpPr txBox="1"/>
          <p:nvPr/>
        </p:nvSpPr>
        <p:spPr>
          <a:xfrm>
            <a:off x="12435855" y="8524356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A2</a:t>
            </a:r>
          </a:p>
        </p:txBody>
      </p:sp>
      <p:sp>
        <p:nvSpPr>
          <p:cNvPr id="1288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289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" name="表"/>
          <p:cNvGraphicFramePr/>
          <p:nvPr/>
        </p:nvGraphicFramePr>
        <p:xfrm>
          <a:off x="525168" y="5299752"/>
          <a:ext cx="18590532" cy="825601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2850141"/>
                <a:gridCol w="2702282"/>
                <a:gridCol w="4686165"/>
                <a:gridCol w="8351941"/>
              </a:tblGrid>
              <a:tr h="994828">
                <a:tc>
                  <a:txBody>
                    <a:bodyPr/>
                    <a:lstStyle/>
                    <a:p>
                      <a:pPr defTabSz="914400">
                        <a:def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Tested layers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Results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167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1st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June/10-June/14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B0L0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Good.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167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2nd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June/17-July/07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B0L1,
some of B0L0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Some ladders in B0L1 were noisy. GND condition was investigated.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167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3rd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Aug/10-
now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B1L0
(some of) B0L1&amp;B0L0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Ongoing
Tested ladders showed good results.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61679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4th test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later…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3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41" name="四角形"/>
          <p:cNvSpPr/>
          <p:nvPr/>
        </p:nvSpPr>
        <p:spPr>
          <a:xfrm>
            <a:off x="16179775" y="3106001"/>
            <a:ext cx="5775122" cy="4680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pic>
        <p:nvPicPr>
          <p:cNvPr id="342" name="2022-07-07 14.20.56.png" descr="2022-07-07 14.20.56.png"/>
          <p:cNvPicPr>
            <a:picLocks noChangeAspect="1"/>
          </p:cNvPicPr>
          <p:nvPr/>
        </p:nvPicPr>
        <p:blipFill>
          <a:blip r:embed="rId2">
            <a:extLst/>
          </a:blip>
          <a:srcRect l="0" t="1307" r="4476" b="1307"/>
          <a:stretch>
            <a:fillRect/>
          </a:stretch>
        </p:blipFill>
        <p:spPr>
          <a:xfrm>
            <a:off x="16720726" y="194980"/>
            <a:ext cx="7634450" cy="7575313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Notation: BxLyzz…"/>
          <p:cNvSpPr txBox="1"/>
          <p:nvPr/>
        </p:nvSpPr>
        <p:spPr>
          <a:xfrm>
            <a:off x="18761881" y="3285136"/>
            <a:ext cx="3613532" cy="1394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00000"/>
              </a:lnSpc>
              <a:defRPr sz="2200"/>
            </a:pPr>
            <a:r>
              <a:t>Notation: </a:t>
            </a:r>
            <a:r>
              <a:rPr sz="4000"/>
              <a:t>BxLyzz</a:t>
            </a:r>
          </a:p>
          <a:p>
            <a:pPr lvl="1" indent="342900" defTabSz="584200">
              <a:lnSpc>
                <a:spcPct val="100000"/>
              </a:lnSpc>
              <a:defRPr sz="1500"/>
            </a:pPr>
            <a:r>
              <a:t>x: Barrel ID (0 for inner or 1 for outer)</a:t>
            </a:r>
          </a:p>
          <a:p>
            <a:pPr lvl="1" indent="342900" defTabSz="584200">
              <a:lnSpc>
                <a:spcPct val="100000"/>
              </a:lnSpc>
              <a:defRPr sz="1500"/>
            </a:pPr>
            <a:r>
              <a:t>y: Layer ID (0 for inner or 1 for outer)</a:t>
            </a:r>
          </a:p>
          <a:p>
            <a:pPr lvl="1" indent="342900" defTabSz="584200">
              <a:lnSpc>
                <a:spcPct val="100000"/>
              </a:lnSpc>
              <a:defRPr sz="1500"/>
            </a:pPr>
            <a:r>
              <a:t>zz: Ladder ID (from 0 to 15)</a:t>
            </a:r>
          </a:p>
        </p:txBody>
      </p:sp>
      <p:sp>
        <p:nvSpPr>
          <p:cNvPr id="344" name="円形"/>
          <p:cNvSpPr/>
          <p:nvPr/>
        </p:nvSpPr>
        <p:spPr>
          <a:xfrm>
            <a:off x="17922719" y="1367406"/>
            <a:ext cx="5230304" cy="5230303"/>
          </a:xfrm>
          <a:prstGeom prst="ellipse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45" name="円形"/>
          <p:cNvSpPr/>
          <p:nvPr/>
        </p:nvSpPr>
        <p:spPr>
          <a:xfrm>
            <a:off x="17749615" y="1163527"/>
            <a:ext cx="5638062" cy="5638061"/>
          </a:xfrm>
          <a:prstGeom prst="ellipse">
            <a:avLst/>
          </a:prstGeom>
          <a:ln w="508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46" name="円形"/>
          <p:cNvSpPr/>
          <p:nvPr/>
        </p:nvSpPr>
        <p:spPr>
          <a:xfrm>
            <a:off x="17048692" y="462603"/>
            <a:ext cx="7039909" cy="7039909"/>
          </a:xfrm>
          <a:prstGeom prst="ellipse">
            <a:avLst/>
          </a:prstGeom>
          <a:ln w="508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47" name="円形"/>
          <p:cNvSpPr/>
          <p:nvPr/>
        </p:nvSpPr>
        <p:spPr>
          <a:xfrm>
            <a:off x="16850867" y="264778"/>
            <a:ext cx="7435558" cy="7435558"/>
          </a:xfrm>
          <a:prstGeom prst="ellipse">
            <a:avLst/>
          </a:prstGeom>
          <a:ln w="508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48" name="Tests of the barrel lad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Tests of the barrel ladders</a:t>
            </a:r>
          </a:p>
        </p:txBody>
      </p:sp>
      <p:pic>
        <p:nvPicPr>
          <p:cNvPr id="349" name="PXL_20220614_211650933.jpeg" descr="PXL_20220614_211650933.jpeg"/>
          <p:cNvPicPr>
            <a:picLocks noChangeAspect="1"/>
          </p:cNvPicPr>
          <p:nvPr/>
        </p:nvPicPr>
        <p:blipFill>
          <a:blip r:embed="rId3">
            <a:extLst/>
          </a:blip>
          <a:srcRect l="0" t="41195" r="0" b="0"/>
          <a:stretch>
            <a:fillRect/>
          </a:stretch>
        </p:blipFill>
        <p:spPr>
          <a:xfrm>
            <a:off x="15125700" y="14310853"/>
            <a:ext cx="9220849" cy="3050047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B0L0…"/>
          <p:cNvSpPr txBox="1"/>
          <p:nvPr>
            <p:ph type="body" sz="quarter" idx="1"/>
          </p:nvPr>
        </p:nvSpPr>
        <p:spPr>
          <a:xfrm>
            <a:off x="2174868" y="-2939390"/>
            <a:ext cx="20034264" cy="2588735"/>
          </a:xfrm>
          <a:prstGeom prst="rect">
            <a:avLst/>
          </a:prstGeom>
        </p:spPr>
        <p:txBody>
          <a:bodyPr numCol="2" spcCol="116342"/>
          <a:lstStyle/>
          <a:p>
            <a:pPr marL="0" indent="0">
              <a:buSzTx/>
              <a:buNone/>
              <a:defRPr b="1" sz="4000"/>
            </a:pPr>
            <a:r>
              <a:t>B0L0</a:t>
            </a:r>
          </a:p>
          <a:p>
            <a:pPr/>
            <a:r>
              <a:t>June/06 : Ladder installation and cabling done</a:t>
            </a:r>
          </a:p>
          <a:p>
            <a:pPr/>
            <a:r>
              <a:t>June/10 : Ladder survey done</a:t>
            </a:r>
          </a:p>
          <a:p>
            <a:pPr/>
            <a:r>
              <a:t>June/14 : Ladder calibration tests done</a:t>
            </a:r>
          </a:p>
          <a:p>
            <a:pPr marL="0" indent="0">
              <a:buSzTx/>
              <a:buNone/>
              <a:defRPr b="1" sz="4000"/>
            </a:pPr>
            <a:r>
              <a:t>B0L1</a:t>
            </a:r>
          </a:p>
          <a:p>
            <a:pPr marL="444499" indent="-444499"/>
            <a:r>
              <a:t>June/15: Ladder installation and cabling done</a:t>
            </a:r>
          </a:p>
          <a:p>
            <a:pPr marL="444499" indent="-444499"/>
            <a:r>
              <a:t>June/17: Ladder survey done</a:t>
            </a:r>
          </a:p>
          <a:p>
            <a:pPr marL="444499" indent="-444499"/>
            <a:r>
              <a:t>now: Ladder calibration tests ongoing</a:t>
            </a:r>
          </a:p>
        </p:txBody>
      </p:sp>
      <p:sp>
        <p:nvSpPr>
          <p:cNvPr id="351" name="B0L0"/>
          <p:cNvSpPr txBox="1"/>
          <p:nvPr/>
        </p:nvSpPr>
        <p:spPr>
          <a:xfrm>
            <a:off x="20037237" y="5986020"/>
            <a:ext cx="1052069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B0L0</a:t>
            </a:r>
          </a:p>
        </p:txBody>
      </p:sp>
      <p:sp>
        <p:nvSpPr>
          <p:cNvPr id="352" name="B0L1"/>
          <p:cNvSpPr txBox="1"/>
          <p:nvPr/>
        </p:nvSpPr>
        <p:spPr>
          <a:xfrm>
            <a:off x="19153035" y="6577107"/>
            <a:ext cx="1052069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lvl1pPr>
          </a:lstStyle>
          <a:p>
            <a:pPr/>
            <a:r>
              <a:t>B0L1</a:t>
            </a:r>
          </a:p>
        </p:txBody>
      </p:sp>
      <p:sp>
        <p:nvSpPr>
          <p:cNvPr id="353" name="B1L0"/>
          <p:cNvSpPr txBox="1"/>
          <p:nvPr/>
        </p:nvSpPr>
        <p:spPr>
          <a:xfrm>
            <a:off x="20642040" y="6843807"/>
            <a:ext cx="1052069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1">
                    <a:satOff val="-3355"/>
                    <a:lumOff val="26614"/>
                  </a:schemeClr>
                </a:solidFill>
              </a:defRPr>
            </a:lvl1pPr>
          </a:lstStyle>
          <a:p>
            <a:pPr/>
            <a:r>
              <a:t>B1L0</a:t>
            </a:r>
          </a:p>
        </p:txBody>
      </p:sp>
      <p:sp>
        <p:nvSpPr>
          <p:cNvPr id="354" name="B1L1"/>
          <p:cNvSpPr txBox="1"/>
          <p:nvPr/>
        </p:nvSpPr>
        <p:spPr>
          <a:xfrm>
            <a:off x="20042612" y="7736054"/>
            <a:ext cx="1052069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6">
                    <a:satOff val="24555"/>
                    <a:lumOff val="22232"/>
                  </a:schemeClr>
                </a:solidFill>
              </a:defRPr>
            </a:lvl1pPr>
          </a:lstStyle>
          <a:p>
            <a:pPr/>
            <a:r>
              <a:t>B1L1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72766"/>
            <a:ext cx="9525001" cy="406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53297"/>
            <a:ext cx="9525001" cy="4075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6" y="9362988"/>
            <a:ext cx="9525001" cy="407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6" y="4447031"/>
            <a:ext cx="9525001" cy="4074485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296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297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98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299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0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1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2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3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4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5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6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7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8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09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310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311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312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313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314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315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316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317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318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319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320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321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22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3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4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5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6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7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8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29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30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31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32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33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34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335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336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337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338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339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340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341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342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343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344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345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346" name="B0L004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B0L004</a:t>
            </a:r>
          </a:p>
        </p:txBody>
      </p:sp>
      <p:sp>
        <p:nvSpPr>
          <p:cNvPr id="1347" name="B0L010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B0L010</a:t>
            </a:r>
          </a:p>
        </p:txBody>
      </p:sp>
      <p:sp>
        <p:nvSpPr>
          <p:cNvPr id="1348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49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50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51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352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353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54" name="ROC: #29, C3"/>
          <p:cNvSpPr txBox="1"/>
          <p:nvPr/>
        </p:nvSpPr>
        <p:spPr>
          <a:xfrm>
            <a:off x="12445253" y="8945192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355" name="ROC: NE4, C2"/>
          <p:cNvSpPr txBox="1"/>
          <p:nvPr/>
        </p:nvSpPr>
        <p:spPr>
          <a:xfrm>
            <a:off x="10408539" y="853576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C2</a:t>
            </a:r>
          </a:p>
        </p:txBody>
      </p:sp>
      <p:sp>
        <p:nvSpPr>
          <p:cNvPr id="1356" name="ROC: #29, C1"/>
          <p:cNvSpPr txBox="1"/>
          <p:nvPr/>
        </p:nvSpPr>
        <p:spPr>
          <a:xfrm>
            <a:off x="10408539" y="8946304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C1</a:t>
            </a:r>
          </a:p>
        </p:txBody>
      </p:sp>
      <p:sp>
        <p:nvSpPr>
          <p:cNvPr id="1357" name="ROC: NE4, C2"/>
          <p:cNvSpPr txBox="1"/>
          <p:nvPr/>
        </p:nvSpPr>
        <p:spPr>
          <a:xfrm>
            <a:off x="12435855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C2</a:t>
            </a:r>
          </a:p>
        </p:txBody>
      </p:sp>
      <p:sp>
        <p:nvSpPr>
          <p:cNvPr id="1358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359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65539"/>
            <a:ext cx="9525001" cy="4074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70237"/>
            <a:ext cx="9525001" cy="4049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6" y="9369790"/>
            <a:ext cx="9525001" cy="4065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6" y="4466756"/>
            <a:ext cx="9525001" cy="4056727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366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67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68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69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0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1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2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3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4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5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6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7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8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79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380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381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382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383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384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385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386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387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388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389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390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391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392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3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4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5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6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7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8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399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400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401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402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403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404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405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406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407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408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409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410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411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412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413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414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415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416" name="B0L005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B0L005</a:t>
            </a:r>
          </a:p>
        </p:txBody>
      </p:sp>
      <p:sp>
        <p:nvSpPr>
          <p:cNvPr id="1417" name="B0L011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B0L011</a:t>
            </a:r>
          </a:p>
        </p:txBody>
      </p:sp>
      <p:sp>
        <p:nvSpPr>
          <p:cNvPr id="1418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19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20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21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422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423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24" name="ROC: #29, C3"/>
          <p:cNvSpPr txBox="1"/>
          <p:nvPr/>
        </p:nvSpPr>
        <p:spPr>
          <a:xfrm>
            <a:off x="12445253" y="8945192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425" name="ROC: #29, C3"/>
          <p:cNvSpPr txBox="1"/>
          <p:nvPr/>
        </p:nvSpPr>
        <p:spPr>
          <a:xfrm>
            <a:off x="10408539" y="8946304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426" name="ROC: NE4, C3"/>
          <p:cNvSpPr txBox="1"/>
          <p:nvPr/>
        </p:nvSpPr>
        <p:spPr>
          <a:xfrm>
            <a:off x="10399141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C3</a:t>
            </a:r>
          </a:p>
        </p:txBody>
      </p:sp>
      <p:sp>
        <p:nvSpPr>
          <p:cNvPr id="1427" name="ROC: NE4, C3"/>
          <p:cNvSpPr txBox="1"/>
          <p:nvPr/>
        </p:nvSpPr>
        <p:spPr>
          <a:xfrm>
            <a:off x="12435855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C3</a:t>
            </a:r>
          </a:p>
        </p:txBody>
      </p:sp>
      <p:sp>
        <p:nvSpPr>
          <p:cNvPr id="1428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429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grpSp>
        <p:nvGrpSpPr>
          <p:cNvPr id="1457" name="グループ"/>
          <p:cNvGrpSpPr/>
          <p:nvPr/>
        </p:nvGrpSpPr>
        <p:grpSpPr>
          <a:xfrm>
            <a:off x="391999" y="1515925"/>
            <a:ext cx="3142151" cy="1904982"/>
            <a:chOff x="0" y="0"/>
            <a:chExt cx="3142149" cy="1904981"/>
          </a:xfrm>
        </p:grpSpPr>
        <p:sp>
          <p:nvSpPr>
            <p:cNvPr id="1432" name="線"/>
            <p:cNvSpPr/>
            <p:nvPr/>
          </p:nvSpPr>
          <p:spPr>
            <a:xfrm flipH="1">
              <a:off x="337299" y="408181"/>
              <a:ext cx="2380124" cy="1190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79" fill="norm" stroke="1" extrusionOk="0">
                  <a:moveTo>
                    <a:pt x="0" y="19679"/>
                  </a:moveTo>
                  <a:cubicBezTo>
                    <a:pt x="0" y="14643"/>
                    <a:pt x="1054" y="9607"/>
                    <a:pt x="3163" y="5764"/>
                  </a:cubicBezTo>
                  <a:cubicBezTo>
                    <a:pt x="7381" y="-1921"/>
                    <a:pt x="14219" y="-1921"/>
                    <a:pt x="18437" y="5764"/>
                  </a:cubicBezTo>
                  <a:cubicBezTo>
                    <a:pt x="20546" y="9607"/>
                    <a:pt x="21600" y="14643"/>
                    <a:pt x="21600" y="19679"/>
                  </a:cubicBezTo>
                </a:path>
              </a:pathLst>
            </a:custGeom>
            <a:noFill/>
            <a:ln w="25400" cap="flat">
              <a:solidFill>
                <a:srgbClr val="85888D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1433" name="四角形"/>
            <p:cNvSpPr/>
            <p:nvPr/>
          </p:nvSpPr>
          <p:spPr>
            <a:xfrm flipH="1" rot="20700000">
              <a:off x="2673370" y="942144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34" name="四角形"/>
            <p:cNvSpPr/>
            <p:nvPr/>
          </p:nvSpPr>
          <p:spPr>
            <a:xfrm flipH="1" rot="18900000">
              <a:off x="2339987" y="370001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35" name="四角形"/>
            <p:cNvSpPr/>
            <p:nvPr/>
          </p:nvSpPr>
          <p:spPr>
            <a:xfrm flipH="1" rot="17100000">
              <a:off x="1765381" y="44441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36" name="四角形"/>
            <p:cNvSpPr/>
            <p:nvPr/>
          </p:nvSpPr>
          <p:spPr>
            <a:xfrm flipH="1" rot="15300000">
              <a:off x="1106221" y="50827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37" name="四角形"/>
            <p:cNvSpPr/>
            <p:nvPr/>
          </p:nvSpPr>
          <p:spPr>
            <a:xfrm flipH="1" rot="13500000">
              <a:off x="534078" y="384210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38" name="四角形"/>
            <p:cNvSpPr/>
            <p:nvPr/>
          </p:nvSpPr>
          <p:spPr>
            <a:xfrm flipH="1" rot="11700000">
              <a:off x="208518" y="958816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39" name="四角形"/>
            <p:cNvSpPr/>
            <p:nvPr/>
          </p:nvSpPr>
          <p:spPr>
            <a:xfrm flipH="1" rot="19800000">
              <a:off x="2725034" y="530640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40" name="四角形"/>
            <p:cNvSpPr/>
            <p:nvPr/>
          </p:nvSpPr>
          <p:spPr>
            <a:xfrm flipH="1" rot="18000000">
              <a:off x="2173091" y="-18452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41" name="四角形"/>
            <p:cNvSpPr/>
            <p:nvPr/>
          </p:nvSpPr>
          <p:spPr>
            <a:xfrm flipH="1" rot="16200000">
              <a:off x="1440010" y="-205716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42" name="四角形"/>
            <p:cNvSpPr/>
            <p:nvPr/>
          </p:nvSpPr>
          <p:spPr>
            <a:xfrm flipH="1" rot="14400000">
              <a:off x="692066" y="-1785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43" name="四角形"/>
            <p:cNvSpPr/>
            <p:nvPr/>
          </p:nvSpPr>
          <p:spPr>
            <a:xfrm flipH="1" rot="12600000">
              <a:off x="143925" y="549902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44" name="四角形"/>
            <p:cNvSpPr/>
            <p:nvPr/>
          </p:nvSpPr>
          <p:spPr>
            <a:xfrm flipH="1" rot="10800000">
              <a:off x="2925014" y="1282983"/>
              <a:ext cx="172778" cy="621999"/>
            </a:xfrm>
            <a:prstGeom prst="rect">
              <a:avLst/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45" name="0"/>
            <p:cNvSpPr txBox="1"/>
            <p:nvPr/>
          </p:nvSpPr>
          <p:spPr>
            <a:xfrm>
              <a:off x="2629012" y="1076423"/>
              <a:ext cx="261494" cy="35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1446" name="1"/>
            <p:cNvSpPr txBox="1"/>
            <p:nvPr/>
          </p:nvSpPr>
          <p:spPr>
            <a:xfrm>
              <a:off x="2366962" y="575716"/>
              <a:ext cx="127001" cy="210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1447" name="2"/>
            <p:cNvSpPr txBox="1"/>
            <p:nvPr/>
          </p:nvSpPr>
          <p:spPr>
            <a:xfrm>
              <a:off x="1788269" y="250157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448" name="3"/>
            <p:cNvSpPr txBox="1"/>
            <p:nvPr/>
          </p:nvSpPr>
          <p:spPr>
            <a:xfrm>
              <a:off x="1129109" y="256542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1449" name="4"/>
            <p:cNvSpPr txBox="1"/>
            <p:nvPr/>
          </p:nvSpPr>
          <p:spPr>
            <a:xfrm>
              <a:off x="556966" y="589926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1450" name="5"/>
            <p:cNvSpPr txBox="1"/>
            <p:nvPr/>
          </p:nvSpPr>
          <p:spPr>
            <a:xfrm>
              <a:off x="231406" y="1164532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1451" name="5"/>
            <p:cNvSpPr txBox="1"/>
            <p:nvPr/>
          </p:nvSpPr>
          <p:spPr>
            <a:xfrm>
              <a:off x="166814" y="755618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5</a:t>
              </a:r>
            </a:p>
          </p:txBody>
        </p:sp>
        <p:sp>
          <p:nvSpPr>
            <p:cNvPr id="1452" name="4"/>
            <p:cNvSpPr txBox="1"/>
            <p:nvPr/>
          </p:nvSpPr>
          <p:spPr>
            <a:xfrm>
              <a:off x="719040" y="203931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4</a:t>
              </a:r>
            </a:p>
          </p:txBody>
        </p:sp>
        <p:sp>
          <p:nvSpPr>
            <p:cNvPr id="1453" name="3"/>
            <p:cNvSpPr txBox="1"/>
            <p:nvPr/>
          </p:nvSpPr>
          <p:spPr>
            <a:xfrm>
              <a:off x="1463860" y="-1"/>
              <a:ext cx="127001" cy="210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1454" name="2"/>
            <p:cNvSpPr txBox="1"/>
            <p:nvPr/>
          </p:nvSpPr>
          <p:spPr>
            <a:xfrm>
              <a:off x="2195979" y="187264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455" name="1"/>
            <p:cNvSpPr txBox="1"/>
            <p:nvPr/>
          </p:nvSpPr>
          <p:spPr>
            <a:xfrm>
              <a:off x="2747922" y="736356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1456" name="0"/>
            <p:cNvSpPr txBox="1"/>
            <p:nvPr/>
          </p:nvSpPr>
          <p:spPr>
            <a:xfrm>
              <a:off x="2880656" y="1417262"/>
              <a:ext cx="261494" cy="35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0</a:t>
              </a:r>
            </a:p>
          </p:txBody>
        </p:sp>
      </p:grpSp>
      <p:grpSp>
        <p:nvGrpSpPr>
          <p:cNvPr id="1483" name="グループ"/>
          <p:cNvGrpSpPr/>
          <p:nvPr/>
        </p:nvGrpSpPr>
        <p:grpSpPr>
          <a:xfrm>
            <a:off x="20873063" y="1515925"/>
            <a:ext cx="3142151" cy="1904982"/>
            <a:chOff x="0" y="0"/>
            <a:chExt cx="3142149" cy="1904981"/>
          </a:xfrm>
        </p:grpSpPr>
        <p:sp>
          <p:nvSpPr>
            <p:cNvPr id="1458" name="線"/>
            <p:cNvSpPr/>
            <p:nvPr/>
          </p:nvSpPr>
          <p:spPr>
            <a:xfrm flipH="1">
              <a:off x="337299" y="408181"/>
              <a:ext cx="2380124" cy="1190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79" fill="norm" stroke="1" extrusionOk="0">
                  <a:moveTo>
                    <a:pt x="0" y="19679"/>
                  </a:moveTo>
                  <a:cubicBezTo>
                    <a:pt x="0" y="14643"/>
                    <a:pt x="1054" y="9607"/>
                    <a:pt x="3163" y="5764"/>
                  </a:cubicBezTo>
                  <a:cubicBezTo>
                    <a:pt x="7381" y="-1921"/>
                    <a:pt x="14219" y="-1921"/>
                    <a:pt x="18437" y="5764"/>
                  </a:cubicBezTo>
                  <a:cubicBezTo>
                    <a:pt x="20546" y="9607"/>
                    <a:pt x="21600" y="14643"/>
                    <a:pt x="21600" y="19679"/>
                  </a:cubicBezTo>
                </a:path>
              </a:pathLst>
            </a:custGeom>
            <a:noFill/>
            <a:ln w="25400" cap="flat">
              <a:solidFill>
                <a:srgbClr val="85888D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1459" name="四角形"/>
            <p:cNvSpPr/>
            <p:nvPr/>
          </p:nvSpPr>
          <p:spPr>
            <a:xfrm flipH="1" rot="20700000">
              <a:off x="2673370" y="942144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0" name="四角形"/>
            <p:cNvSpPr/>
            <p:nvPr/>
          </p:nvSpPr>
          <p:spPr>
            <a:xfrm flipH="1" rot="18900000">
              <a:off x="2339987" y="370000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1" name="四角形"/>
            <p:cNvSpPr/>
            <p:nvPr/>
          </p:nvSpPr>
          <p:spPr>
            <a:xfrm flipH="1" rot="17100000">
              <a:off x="1765381" y="44441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2" name="四角形"/>
            <p:cNvSpPr/>
            <p:nvPr/>
          </p:nvSpPr>
          <p:spPr>
            <a:xfrm flipH="1" rot="15300000">
              <a:off x="1106221" y="50827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3" name="四角形"/>
            <p:cNvSpPr/>
            <p:nvPr/>
          </p:nvSpPr>
          <p:spPr>
            <a:xfrm flipH="1" rot="13500000">
              <a:off x="534078" y="384210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4" name="四角形"/>
            <p:cNvSpPr/>
            <p:nvPr/>
          </p:nvSpPr>
          <p:spPr>
            <a:xfrm flipH="1" rot="11700000">
              <a:off x="208518" y="958816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5" name="四角形"/>
            <p:cNvSpPr/>
            <p:nvPr/>
          </p:nvSpPr>
          <p:spPr>
            <a:xfrm flipH="1" rot="19800000">
              <a:off x="2725034" y="530640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6" name="四角形"/>
            <p:cNvSpPr/>
            <p:nvPr/>
          </p:nvSpPr>
          <p:spPr>
            <a:xfrm flipH="1" rot="18000000">
              <a:off x="2173091" y="-18452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7" name="四角形"/>
            <p:cNvSpPr/>
            <p:nvPr/>
          </p:nvSpPr>
          <p:spPr>
            <a:xfrm flipH="1" rot="16200000">
              <a:off x="1440010" y="-205716"/>
              <a:ext cx="172778" cy="62199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8" name="四角形"/>
            <p:cNvSpPr/>
            <p:nvPr/>
          </p:nvSpPr>
          <p:spPr>
            <a:xfrm flipH="1" rot="14400000">
              <a:off x="692066" y="-1785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69" name="四角形"/>
            <p:cNvSpPr/>
            <p:nvPr/>
          </p:nvSpPr>
          <p:spPr>
            <a:xfrm flipH="1" rot="12600000">
              <a:off x="143925" y="549902"/>
              <a:ext cx="172778" cy="62199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70" name="四角形"/>
            <p:cNvSpPr/>
            <p:nvPr/>
          </p:nvSpPr>
          <p:spPr>
            <a:xfrm flipH="1" rot="10800000">
              <a:off x="2925014" y="1282983"/>
              <a:ext cx="172778" cy="621999"/>
            </a:xfrm>
            <a:prstGeom prst="rect">
              <a:avLst/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1471" name="6"/>
            <p:cNvSpPr txBox="1"/>
            <p:nvPr/>
          </p:nvSpPr>
          <p:spPr>
            <a:xfrm>
              <a:off x="2629012" y="1076423"/>
              <a:ext cx="261494" cy="35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1472" name="7"/>
            <p:cNvSpPr txBox="1"/>
            <p:nvPr/>
          </p:nvSpPr>
          <p:spPr>
            <a:xfrm>
              <a:off x="2366962" y="575716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1473" name="8"/>
            <p:cNvSpPr txBox="1"/>
            <p:nvPr/>
          </p:nvSpPr>
          <p:spPr>
            <a:xfrm>
              <a:off x="1788269" y="250157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1474" name="9"/>
            <p:cNvSpPr txBox="1"/>
            <p:nvPr/>
          </p:nvSpPr>
          <p:spPr>
            <a:xfrm>
              <a:off x="1129109" y="256542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9</a:t>
              </a:r>
            </a:p>
          </p:txBody>
        </p:sp>
        <p:sp>
          <p:nvSpPr>
            <p:cNvPr id="1475" name="10"/>
            <p:cNvSpPr txBox="1"/>
            <p:nvPr/>
          </p:nvSpPr>
          <p:spPr>
            <a:xfrm>
              <a:off x="536443" y="620965"/>
              <a:ext cx="168047" cy="148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100"/>
              </a:lvl1pPr>
            </a:lstStyle>
            <a:p>
              <a:pPr/>
              <a:r>
                <a:t>10</a:t>
              </a:r>
            </a:p>
          </p:txBody>
        </p:sp>
        <p:sp>
          <p:nvSpPr>
            <p:cNvPr id="1476" name="11"/>
            <p:cNvSpPr txBox="1"/>
            <p:nvPr/>
          </p:nvSpPr>
          <p:spPr>
            <a:xfrm>
              <a:off x="210883" y="1195570"/>
              <a:ext cx="168047" cy="148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100"/>
              </a:lvl1pPr>
            </a:lstStyle>
            <a:p>
              <a:pPr/>
              <a:r>
                <a:t>11</a:t>
              </a:r>
            </a:p>
          </p:txBody>
        </p:sp>
        <p:sp>
          <p:nvSpPr>
            <p:cNvPr id="1477" name="11"/>
            <p:cNvSpPr txBox="1"/>
            <p:nvPr/>
          </p:nvSpPr>
          <p:spPr>
            <a:xfrm>
              <a:off x="158263" y="786657"/>
              <a:ext cx="168047" cy="148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100"/>
              </a:lvl1pPr>
            </a:lstStyle>
            <a:p>
              <a:pPr/>
              <a:r>
                <a:t>11</a:t>
              </a:r>
            </a:p>
          </p:txBody>
        </p:sp>
        <p:sp>
          <p:nvSpPr>
            <p:cNvPr id="1478" name="10"/>
            <p:cNvSpPr txBox="1"/>
            <p:nvPr/>
          </p:nvSpPr>
          <p:spPr>
            <a:xfrm>
              <a:off x="694431" y="234970"/>
              <a:ext cx="168047" cy="148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100"/>
              </a:lvl1pPr>
            </a:lstStyle>
            <a:p>
              <a:pPr/>
              <a:r>
                <a:t>10</a:t>
              </a:r>
            </a:p>
          </p:txBody>
        </p:sp>
        <p:sp>
          <p:nvSpPr>
            <p:cNvPr id="1479" name="9"/>
            <p:cNvSpPr txBox="1"/>
            <p:nvPr/>
          </p:nvSpPr>
          <p:spPr>
            <a:xfrm>
              <a:off x="1463860" y="-1"/>
              <a:ext cx="127001" cy="210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9</a:t>
              </a:r>
            </a:p>
          </p:txBody>
        </p:sp>
        <p:sp>
          <p:nvSpPr>
            <p:cNvPr id="1480" name="8"/>
            <p:cNvSpPr txBox="1"/>
            <p:nvPr/>
          </p:nvSpPr>
          <p:spPr>
            <a:xfrm>
              <a:off x="2195979" y="187264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1481" name="7"/>
            <p:cNvSpPr txBox="1"/>
            <p:nvPr/>
          </p:nvSpPr>
          <p:spPr>
            <a:xfrm>
              <a:off x="2747922" y="736356"/>
              <a:ext cx="127001" cy="210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1482" name="6"/>
            <p:cNvSpPr txBox="1"/>
            <p:nvPr/>
          </p:nvSpPr>
          <p:spPr>
            <a:xfrm>
              <a:off x="2880656" y="1417261"/>
              <a:ext cx="261494" cy="353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6</a:t>
              </a:r>
            </a:p>
          </p:txBody>
        </p:sp>
      </p:grpSp>
      <p:pic>
        <p:nvPicPr>
          <p:cNvPr id="14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0095" y="9372766"/>
            <a:ext cx="9525001" cy="406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0095" y="4441035"/>
            <a:ext cx="9525001" cy="409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45253" y="9363241"/>
            <a:ext cx="9525001" cy="408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45253" y="4445000"/>
            <a:ext cx="9525001" cy="4082143"/>
          </a:xfrm>
          <a:prstGeom prst="rect">
            <a:avLst/>
          </a:prstGeom>
          <a:ln w="12700">
            <a:miter lim="400000"/>
          </a:ln>
        </p:spPr>
      </p:pic>
      <p:sp>
        <p:nvSpPr>
          <p:cNvPr id="1488" name="B0L100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B0L100</a:t>
            </a:r>
          </a:p>
        </p:txBody>
      </p:sp>
      <p:sp>
        <p:nvSpPr>
          <p:cNvPr id="1489" name="B0L106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B0L106</a:t>
            </a:r>
          </a:p>
        </p:txBody>
      </p:sp>
      <p:sp>
        <p:nvSpPr>
          <p:cNvPr id="1490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91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92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93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494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495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96" name="ROC: NE2, A1"/>
          <p:cNvSpPr txBox="1"/>
          <p:nvPr/>
        </p:nvSpPr>
        <p:spPr>
          <a:xfrm>
            <a:off x="12445253" y="8945192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A1</a:t>
            </a:r>
          </a:p>
        </p:txBody>
      </p:sp>
      <p:sp>
        <p:nvSpPr>
          <p:cNvPr id="1497" name="ROC: #29, D2"/>
          <p:cNvSpPr txBox="1"/>
          <p:nvPr/>
        </p:nvSpPr>
        <p:spPr>
          <a:xfrm>
            <a:off x="10399141" y="8524356"/>
            <a:ext cx="173215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D2</a:t>
            </a:r>
          </a:p>
        </p:txBody>
      </p:sp>
      <p:sp>
        <p:nvSpPr>
          <p:cNvPr id="1498" name="ROC: #29, B1"/>
          <p:cNvSpPr txBox="1"/>
          <p:nvPr/>
        </p:nvSpPr>
        <p:spPr>
          <a:xfrm>
            <a:off x="10408539" y="8946304"/>
            <a:ext cx="172732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B1</a:t>
            </a:r>
          </a:p>
        </p:txBody>
      </p:sp>
      <p:sp>
        <p:nvSpPr>
          <p:cNvPr id="1499" name="ROC: #29, C2"/>
          <p:cNvSpPr txBox="1"/>
          <p:nvPr/>
        </p:nvSpPr>
        <p:spPr>
          <a:xfrm>
            <a:off x="12435855" y="8524356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C2</a:t>
            </a:r>
          </a:p>
        </p:txBody>
      </p:sp>
      <p:sp>
        <p:nvSpPr>
          <p:cNvPr id="1500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501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74633"/>
            <a:ext cx="9525001" cy="4045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50817"/>
            <a:ext cx="9525001" cy="407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5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69355"/>
            <a:ext cx="9525001" cy="406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6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45282"/>
            <a:ext cx="9525001" cy="4082144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508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09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0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1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2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3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4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5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6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7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8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19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20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21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522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523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524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525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526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527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528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529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530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531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532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533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34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35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36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37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38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39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0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1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2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3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4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5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46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547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548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549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550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551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552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553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554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555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556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557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558" name="B0L101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B0L101</a:t>
            </a:r>
          </a:p>
        </p:txBody>
      </p:sp>
      <p:sp>
        <p:nvSpPr>
          <p:cNvPr id="1559" name="B0L107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B0L107</a:t>
            </a:r>
          </a:p>
        </p:txBody>
      </p:sp>
      <p:sp>
        <p:nvSpPr>
          <p:cNvPr id="1560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61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62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63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564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565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66" name="ROC: NE2, C3"/>
          <p:cNvSpPr txBox="1"/>
          <p:nvPr/>
        </p:nvSpPr>
        <p:spPr>
          <a:xfrm>
            <a:off x="12445253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567" name="ROC: #29, A1"/>
          <p:cNvSpPr txBox="1"/>
          <p:nvPr/>
        </p:nvSpPr>
        <p:spPr>
          <a:xfrm>
            <a:off x="10399141" y="8524356"/>
            <a:ext cx="171793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A1</a:t>
            </a:r>
          </a:p>
        </p:txBody>
      </p:sp>
      <p:sp>
        <p:nvSpPr>
          <p:cNvPr id="1568" name="ROC: #29, C3"/>
          <p:cNvSpPr txBox="1"/>
          <p:nvPr/>
        </p:nvSpPr>
        <p:spPr>
          <a:xfrm>
            <a:off x="10408539" y="8946304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569" name="ROC: #29, C3"/>
          <p:cNvSpPr txBox="1"/>
          <p:nvPr/>
        </p:nvSpPr>
        <p:spPr>
          <a:xfrm>
            <a:off x="12435855" y="8524356"/>
            <a:ext cx="173672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#29, C3</a:t>
            </a:r>
          </a:p>
        </p:txBody>
      </p:sp>
      <p:sp>
        <p:nvSpPr>
          <p:cNvPr id="1570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571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64876"/>
            <a:ext cx="9525001" cy="40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34632"/>
            <a:ext cx="9525001" cy="4103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71059"/>
            <a:ext cx="9525001" cy="4063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6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40662"/>
            <a:ext cx="9525001" cy="4065985"/>
          </a:xfrm>
          <a:prstGeom prst="rect">
            <a:avLst/>
          </a:prstGeom>
          <a:ln w="12700">
            <a:miter lim="400000"/>
          </a:ln>
        </p:spPr>
      </p:pic>
      <p:sp>
        <p:nvSpPr>
          <p:cNvPr id="1577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578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79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0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1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2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3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4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5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6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7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8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89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90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591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592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593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594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595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596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597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598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599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600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601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602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603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04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05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06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07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08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09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0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1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2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3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4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5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16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617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618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619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620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621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622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623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624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625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626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627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628" name="B0L102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B0L102</a:t>
            </a:r>
          </a:p>
        </p:txBody>
      </p:sp>
      <p:sp>
        <p:nvSpPr>
          <p:cNvPr id="1629" name="B0L108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B0L108</a:t>
            </a:r>
          </a:p>
        </p:txBody>
      </p:sp>
      <p:sp>
        <p:nvSpPr>
          <p:cNvPr id="1630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31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32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33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634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635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36" name="Chip12 always has only half entries"/>
          <p:cNvSpPr txBox="1"/>
          <p:nvPr/>
        </p:nvSpPr>
        <p:spPr>
          <a:xfrm>
            <a:off x="18726094" y="8611478"/>
            <a:ext cx="3147378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Chip12 always has only half entries</a:t>
            </a:r>
          </a:p>
        </p:txBody>
      </p:sp>
      <p:sp>
        <p:nvSpPr>
          <p:cNvPr id="1637" name="ROC: NE2, C3"/>
          <p:cNvSpPr txBox="1"/>
          <p:nvPr/>
        </p:nvSpPr>
        <p:spPr>
          <a:xfrm>
            <a:off x="12445253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638" name="ROC: NE2, A3"/>
          <p:cNvSpPr txBox="1"/>
          <p:nvPr/>
        </p:nvSpPr>
        <p:spPr>
          <a:xfrm>
            <a:off x="10408539" y="8945192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A3</a:t>
            </a:r>
          </a:p>
        </p:txBody>
      </p:sp>
      <p:sp>
        <p:nvSpPr>
          <p:cNvPr id="1639" name="ROC: NE2, C3"/>
          <p:cNvSpPr txBox="1"/>
          <p:nvPr/>
        </p:nvSpPr>
        <p:spPr>
          <a:xfrm>
            <a:off x="10399141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640" name="ROC: NE2, C2"/>
          <p:cNvSpPr txBox="1"/>
          <p:nvPr/>
        </p:nvSpPr>
        <p:spPr>
          <a:xfrm>
            <a:off x="12435855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C2</a:t>
            </a:r>
          </a:p>
        </p:txBody>
      </p:sp>
      <p:sp>
        <p:nvSpPr>
          <p:cNvPr id="1641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642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69790"/>
            <a:ext cx="9525001" cy="4065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49112"/>
            <a:ext cx="9525001" cy="4074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85092"/>
            <a:ext cx="9525001" cy="4054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34632"/>
            <a:ext cx="9525001" cy="4070208"/>
          </a:xfrm>
          <a:prstGeom prst="rect">
            <a:avLst/>
          </a:prstGeom>
          <a:ln w="12700">
            <a:miter lim="400000"/>
          </a:ln>
        </p:spPr>
      </p:pic>
      <p:sp>
        <p:nvSpPr>
          <p:cNvPr id="1648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649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50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1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2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3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4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5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6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7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8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59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60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61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62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663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664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665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666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667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668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669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670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671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672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673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674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675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76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77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78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79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0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1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2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3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4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5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6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687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688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689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690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691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692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693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694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695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696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697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698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699" name="B0L103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B0L103</a:t>
            </a:r>
          </a:p>
        </p:txBody>
      </p:sp>
      <p:sp>
        <p:nvSpPr>
          <p:cNvPr id="1700" name="B0L109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B0L109</a:t>
            </a:r>
          </a:p>
        </p:txBody>
      </p:sp>
      <p:sp>
        <p:nvSpPr>
          <p:cNvPr id="1701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02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03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04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705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706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07" name="ROC: NE2, C3"/>
          <p:cNvSpPr txBox="1"/>
          <p:nvPr/>
        </p:nvSpPr>
        <p:spPr>
          <a:xfrm>
            <a:off x="12445253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708" name="ROC: NE2, C2"/>
          <p:cNvSpPr txBox="1"/>
          <p:nvPr/>
        </p:nvSpPr>
        <p:spPr>
          <a:xfrm>
            <a:off x="10399141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C2</a:t>
            </a:r>
          </a:p>
        </p:txBody>
      </p:sp>
      <p:sp>
        <p:nvSpPr>
          <p:cNvPr id="1709" name="ROC: NE2, C3"/>
          <p:cNvSpPr txBox="1"/>
          <p:nvPr/>
        </p:nvSpPr>
        <p:spPr>
          <a:xfrm>
            <a:off x="10399141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710" name="ROC: NE2, A2"/>
          <p:cNvSpPr txBox="1"/>
          <p:nvPr/>
        </p:nvSpPr>
        <p:spPr>
          <a:xfrm>
            <a:off x="12435855" y="8524356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A2</a:t>
            </a:r>
          </a:p>
        </p:txBody>
      </p:sp>
      <p:sp>
        <p:nvSpPr>
          <p:cNvPr id="1711" name="Chip14 always has only half entries or strange results"/>
          <p:cNvSpPr txBox="1"/>
          <p:nvPr/>
        </p:nvSpPr>
        <p:spPr>
          <a:xfrm>
            <a:off x="2435555" y="9058101"/>
            <a:ext cx="4678618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Chip14 always has only half entries or strange results</a:t>
            </a:r>
          </a:p>
        </p:txBody>
      </p:sp>
      <p:sp>
        <p:nvSpPr>
          <p:cNvPr id="1712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713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91877"/>
            <a:ext cx="9525001" cy="4056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44053"/>
            <a:ext cx="9525001" cy="408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6" y="9348954"/>
            <a:ext cx="9525001" cy="410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6" y="4469050"/>
            <a:ext cx="9525001" cy="4034609"/>
          </a:xfrm>
          <a:prstGeom prst="rect">
            <a:avLst/>
          </a:prstGeom>
          <a:ln w="12700">
            <a:miter lim="400000"/>
          </a:ln>
        </p:spPr>
      </p:pic>
      <p:sp>
        <p:nvSpPr>
          <p:cNvPr id="1719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720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21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2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3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4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5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6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7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8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29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30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31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32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33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734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735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736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737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738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739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740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741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742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743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744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745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46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47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48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49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0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1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2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3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4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5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6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7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58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759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760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761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762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763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764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765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766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767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768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769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770" name="B0L104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B0L104</a:t>
            </a:r>
          </a:p>
        </p:txBody>
      </p:sp>
      <p:sp>
        <p:nvSpPr>
          <p:cNvPr id="1771" name="B0L110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B0L110</a:t>
            </a:r>
          </a:p>
        </p:txBody>
      </p:sp>
      <p:sp>
        <p:nvSpPr>
          <p:cNvPr id="1772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73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74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75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776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777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78" name="ROC: NE2, C3"/>
          <p:cNvSpPr txBox="1"/>
          <p:nvPr/>
        </p:nvSpPr>
        <p:spPr>
          <a:xfrm>
            <a:off x="12445253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779" name="ROC: NE2, C3"/>
          <p:cNvSpPr txBox="1"/>
          <p:nvPr/>
        </p:nvSpPr>
        <p:spPr>
          <a:xfrm>
            <a:off x="10408539" y="853576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780" name="ROC: NE2, C3"/>
          <p:cNvSpPr txBox="1"/>
          <p:nvPr/>
        </p:nvSpPr>
        <p:spPr>
          <a:xfrm>
            <a:off x="10408539" y="8946304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781" name="ROC: NE2, A3"/>
          <p:cNvSpPr txBox="1"/>
          <p:nvPr/>
        </p:nvSpPr>
        <p:spPr>
          <a:xfrm>
            <a:off x="12435855" y="8524356"/>
            <a:ext cx="1774064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A3</a:t>
            </a:r>
          </a:p>
        </p:txBody>
      </p:sp>
      <p:sp>
        <p:nvSpPr>
          <p:cNvPr id="1782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783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253" y="9368518"/>
            <a:ext cx="9525001" cy="406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5253" y="4452344"/>
            <a:ext cx="9525001" cy="4085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0095" y="9372327"/>
            <a:ext cx="9525001" cy="4060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00095" y="4454473"/>
            <a:ext cx="9525001" cy="4081294"/>
          </a:xfrm>
          <a:prstGeom prst="rect">
            <a:avLst/>
          </a:prstGeom>
          <a:ln w="12700">
            <a:miter lim="400000"/>
          </a:ln>
        </p:spPr>
      </p:pic>
      <p:sp>
        <p:nvSpPr>
          <p:cNvPr id="1789" name="The barrel calibration tests: Results"/>
          <p:cNvSpPr txBox="1"/>
          <p:nvPr>
            <p:ph type="title"/>
          </p:nvPr>
        </p:nvSpPr>
        <p:spPr>
          <a:xfrm>
            <a:off x="3976823" y="138401"/>
            <a:ext cx="20196212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The barrel calibration tests: Results</a:t>
            </a:r>
          </a:p>
        </p:txBody>
      </p:sp>
      <p:sp>
        <p:nvSpPr>
          <p:cNvPr id="1790" name="線"/>
          <p:cNvSpPr/>
          <p:nvPr/>
        </p:nvSpPr>
        <p:spPr>
          <a:xfrm flipH="1">
            <a:off x="729298" y="1924106"/>
            <a:ext cx="2380124" cy="1190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791" name="四角形"/>
          <p:cNvSpPr/>
          <p:nvPr/>
        </p:nvSpPr>
        <p:spPr>
          <a:xfrm flipH="1" rot="20700000">
            <a:off x="3065370" y="2458070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2" name="四角形"/>
          <p:cNvSpPr/>
          <p:nvPr/>
        </p:nvSpPr>
        <p:spPr>
          <a:xfrm flipH="1" rot="18900000">
            <a:off x="2731986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3" name="四角形"/>
          <p:cNvSpPr/>
          <p:nvPr/>
        </p:nvSpPr>
        <p:spPr>
          <a:xfrm flipH="1" rot="17100000">
            <a:off x="2157381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4" name="四角形"/>
          <p:cNvSpPr/>
          <p:nvPr/>
        </p:nvSpPr>
        <p:spPr>
          <a:xfrm flipH="1" rot="15300000">
            <a:off x="1498221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5" name="四角形"/>
          <p:cNvSpPr/>
          <p:nvPr/>
        </p:nvSpPr>
        <p:spPr>
          <a:xfrm flipH="1" rot="13500000">
            <a:off x="926077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6" name="四角形"/>
          <p:cNvSpPr/>
          <p:nvPr/>
        </p:nvSpPr>
        <p:spPr>
          <a:xfrm flipH="1" rot="11700000">
            <a:off x="600517" y="2474741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7" name="四角形"/>
          <p:cNvSpPr/>
          <p:nvPr/>
        </p:nvSpPr>
        <p:spPr>
          <a:xfrm flipH="1" rot="19800000">
            <a:off x="3117033" y="2046565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8" name="四角形"/>
          <p:cNvSpPr/>
          <p:nvPr/>
        </p:nvSpPr>
        <p:spPr>
          <a:xfrm flipH="1" rot="18000000">
            <a:off x="2565091" y="1497474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799" name="四角形"/>
          <p:cNvSpPr/>
          <p:nvPr/>
        </p:nvSpPr>
        <p:spPr>
          <a:xfrm flipH="1" rot="16200000">
            <a:off x="1832010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00" name="四角形"/>
          <p:cNvSpPr/>
          <p:nvPr/>
        </p:nvSpPr>
        <p:spPr>
          <a:xfrm flipH="1" rot="14400000">
            <a:off x="1084065" y="1514140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01" name="四角形"/>
          <p:cNvSpPr/>
          <p:nvPr/>
        </p:nvSpPr>
        <p:spPr>
          <a:xfrm flipH="1" rot="12600000">
            <a:off x="535925" y="2065828"/>
            <a:ext cx="172778" cy="62199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02" name="四角形"/>
          <p:cNvSpPr/>
          <p:nvPr/>
        </p:nvSpPr>
        <p:spPr>
          <a:xfrm flipH="1" rot="10800000">
            <a:off x="3317014" y="27989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03" name="0"/>
          <p:cNvSpPr txBox="1"/>
          <p:nvPr/>
        </p:nvSpPr>
        <p:spPr>
          <a:xfrm>
            <a:off x="3021012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804" name="1"/>
          <p:cNvSpPr txBox="1"/>
          <p:nvPr/>
        </p:nvSpPr>
        <p:spPr>
          <a:xfrm>
            <a:off x="2758961" y="209164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805" name="2"/>
          <p:cNvSpPr txBox="1"/>
          <p:nvPr/>
        </p:nvSpPr>
        <p:spPr>
          <a:xfrm>
            <a:off x="2180269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806" name="3"/>
          <p:cNvSpPr txBox="1"/>
          <p:nvPr/>
        </p:nvSpPr>
        <p:spPr>
          <a:xfrm>
            <a:off x="1521109" y="177246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807" name="4"/>
          <p:cNvSpPr txBox="1"/>
          <p:nvPr/>
        </p:nvSpPr>
        <p:spPr>
          <a:xfrm>
            <a:off x="948966" y="210585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808" name="5"/>
          <p:cNvSpPr txBox="1"/>
          <p:nvPr/>
        </p:nvSpPr>
        <p:spPr>
          <a:xfrm>
            <a:off x="623406" y="2680457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809" name="5"/>
          <p:cNvSpPr txBox="1"/>
          <p:nvPr/>
        </p:nvSpPr>
        <p:spPr>
          <a:xfrm>
            <a:off x="558813" y="2271544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5</a:t>
            </a:r>
          </a:p>
        </p:txBody>
      </p:sp>
      <p:sp>
        <p:nvSpPr>
          <p:cNvPr id="1810" name="4"/>
          <p:cNvSpPr txBox="1"/>
          <p:nvPr/>
        </p:nvSpPr>
        <p:spPr>
          <a:xfrm>
            <a:off x="1111040" y="1719856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4</a:t>
            </a:r>
          </a:p>
        </p:txBody>
      </p:sp>
      <p:sp>
        <p:nvSpPr>
          <p:cNvPr id="1811" name="3"/>
          <p:cNvSpPr txBox="1"/>
          <p:nvPr/>
        </p:nvSpPr>
        <p:spPr>
          <a:xfrm>
            <a:off x="1855860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3</a:t>
            </a:r>
          </a:p>
        </p:txBody>
      </p:sp>
      <p:sp>
        <p:nvSpPr>
          <p:cNvPr id="1812" name="2"/>
          <p:cNvSpPr txBox="1"/>
          <p:nvPr/>
        </p:nvSpPr>
        <p:spPr>
          <a:xfrm>
            <a:off x="2587979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2</a:t>
            </a:r>
          </a:p>
        </p:txBody>
      </p:sp>
      <p:sp>
        <p:nvSpPr>
          <p:cNvPr id="1813" name="1"/>
          <p:cNvSpPr txBox="1"/>
          <p:nvPr/>
        </p:nvSpPr>
        <p:spPr>
          <a:xfrm>
            <a:off x="3139922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1</a:t>
            </a:r>
          </a:p>
        </p:txBody>
      </p:sp>
      <p:sp>
        <p:nvSpPr>
          <p:cNvPr id="1814" name="0"/>
          <p:cNvSpPr txBox="1"/>
          <p:nvPr/>
        </p:nvSpPr>
        <p:spPr>
          <a:xfrm>
            <a:off x="3272656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0</a:t>
            </a:r>
          </a:p>
        </p:txBody>
      </p:sp>
      <p:sp>
        <p:nvSpPr>
          <p:cNvPr id="1815" name="線"/>
          <p:cNvSpPr/>
          <p:nvPr/>
        </p:nvSpPr>
        <p:spPr>
          <a:xfrm flipH="1">
            <a:off x="21210362" y="1924106"/>
            <a:ext cx="2380124" cy="1190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79" fill="norm" stroke="1" extrusionOk="0">
                <a:moveTo>
                  <a:pt x="0" y="19679"/>
                </a:moveTo>
                <a:cubicBezTo>
                  <a:pt x="0" y="14643"/>
                  <a:pt x="1054" y="9607"/>
                  <a:pt x="3163" y="5764"/>
                </a:cubicBezTo>
                <a:cubicBezTo>
                  <a:pt x="7381" y="-1921"/>
                  <a:pt x="14219" y="-1921"/>
                  <a:pt x="18437" y="5764"/>
                </a:cubicBezTo>
                <a:cubicBezTo>
                  <a:pt x="20546" y="9607"/>
                  <a:pt x="21600" y="14643"/>
                  <a:pt x="21600" y="19679"/>
                </a:cubicBezTo>
              </a:path>
            </a:pathLst>
          </a:custGeom>
          <a:ln w="25400">
            <a:solidFill>
              <a:srgbClr val="85888D"/>
            </a:solidFill>
            <a:custDash>
              <a:ds d="600000" sp="6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816" name="四角形"/>
          <p:cNvSpPr/>
          <p:nvPr/>
        </p:nvSpPr>
        <p:spPr>
          <a:xfrm flipH="1" rot="20700000">
            <a:off x="23546434" y="2458069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17" name="四角形"/>
          <p:cNvSpPr/>
          <p:nvPr/>
        </p:nvSpPr>
        <p:spPr>
          <a:xfrm flipH="1" rot="18900000">
            <a:off x="23213051" y="1885926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18" name="四角形"/>
          <p:cNvSpPr/>
          <p:nvPr/>
        </p:nvSpPr>
        <p:spPr>
          <a:xfrm flipH="1" rot="17100000">
            <a:off x="22638444" y="1560366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19" name="四角形"/>
          <p:cNvSpPr/>
          <p:nvPr/>
        </p:nvSpPr>
        <p:spPr>
          <a:xfrm flipH="1" rot="15300000">
            <a:off x="21979284" y="1566752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0" name="四角形"/>
          <p:cNvSpPr/>
          <p:nvPr/>
        </p:nvSpPr>
        <p:spPr>
          <a:xfrm flipH="1" rot="13500000">
            <a:off x="21407141" y="1900135"/>
            <a:ext cx="172778" cy="6219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1" name="四角形"/>
          <p:cNvSpPr/>
          <p:nvPr/>
        </p:nvSpPr>
        <p:spPr>
          <a:xfrm flipH="1" rot="11700000">
            <a:off x="21081581" y="2474741"/>
            <a:ext cx="172778" cy="62199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2" name="四角形"/>
          <p:cNvSpPr/>
          <p:nvPr/>
        </p:nvSpPr>
        <p:spPr>
          <a:xfrm flipH="1" rot="19800000">
            <a:off x="23598097" y="2046565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3" name="四角形"/>
          <p:cNvSpPr/>
          <p:nvPr/>
        </p:nvSpPr>
        <p:spPr>
          <a:xfrm flipH="1" rot="18000000">
            <a:off x="23046156" y="1497473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4" name="四角形"/>
          <p:cNvSpPr/>
          <p:nvPr/>
        </p:nvSpPr>
        <p:spPr>
          <a:xfrm flipH="1" rot="16200000">
            <a:off x="22313073" y="1310209"/>
            <a:ext cx="172778" cy="62199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5" name="四角形"/>
          <p:cNvSpPr/>
          <p:nvPr/>
        </p:nvSpPr>
        <p:spPr>
          <a:xfrm flipH="1" rot="14400000">
            <a:off x="21565130" y="1514140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6" name="四角形"/>
          <p:cNvSpPr/>
          <p:nvPr/>
        </p:nvSpPr>
        <p:spPr>
          <a:xfrm flipH="1" rot="12600000">
            <a:off x="21016990" y="2065827"/>
            <a:ext cx="172778" cy="621999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7" name="四角形"/>
          <p:cNvSpPr/>
          <p:nvPr/>
        </p:nvSpPr>
        <p:spPr>
          <a:xfrm flipH="1" rot="10800000">
            <a:off x="23798079" y="2798908"/>
            <a:ext cx="172778" cy="6219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1000"/>
            </a:pPr>
          </a:p>
        </p:txBody>
      </p:sp>
      <p:sp>
        <p:nvSpPr>
          <p:cNvPr id="1828" name="6"/>
          <p:cNvSpPr txBox="1"/>
          <p:nvPr/>
        </p:nvSpPr>
        <p:spPr>
          <a:xfrm>
            <a:off x="23502077" y="2592348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829" name="7"/>
          <p:cNvSpPr txBox="1"/>
          <p:nvPr/>
        </p:nvSpPr>
        <p:spPr>
          <a:xfrm>
            <a:off x="23240026" y="2091641"/>
            <a:ext cx="127001" cy="21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830" name="8"/>
          <p:cNvSpPr txBox="1"/>
          <p:nvPr/>
        </p:nvSpPr>
        <p:spPr>
          <a:xfrm>
            <a:off x="22661333" y="1766082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831" name="9"/>
          <p:cNvSpPr txBox="1"/>
          <p:nvPr/>
        </p:nvSpPr>
        <p:spPr>
          <a:xfrm>
            <a:off x="22002173" y="1772468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832" name="10"/>
          <p:cNvSpPr txBox="1"/>
          <p:nvPr/>
        </p:nvSpPr>
        <p:spPr>
          <a:xfrm>
            <a:off x="21409507" y="2136890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833" name="11"/>
          <p:cNvSpPr txBox="1"/>
          <p:nvPr/>
        </p:nvSpPr>
        <p:spPr>
          <a:xfrm>
            <a:off x="21083947" y="2711496"/>
            <a:ext cx="168047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834" name="11"/>
          <p:cNvSpPr txBox="1"/>
          <p:nvPr/>
        </p:nvSpPr>
        <p:spPr>
          <a:xfrm>
            <a:off x="21031327" y="2302582"/>
            <a:ext cx="168047" cy="14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11</a:t>
            </a:r>
          </a:p>
        </p:txBody>
      </p:sp>
      <p:sp>
        <p:nvSpPr>
          <p:cNvPr id="1835" name="10"/>
          <p:cNvSpPr txBox="1"/>
          <p:nvPr/>
        </p:nvSpPr>
        <p:spPr>
          <a:xfrm>
            <a:off x="21567495" y="1750895"/>
            <a:ext cx="168048" cy="14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100"/>
            </a:lvl1pPr>
          </a:lstStyle>
          <a:p>
            <a:pPr/>
            <a:r>
              <a:t>10</a:t>
            </a:r>
          </a:p>
        </p:txBody>
      </p:sp>
      <p:sp>
        <p:nvSpPr>
          <p:cNvPr id="1836" name="9"/>
          <p:cNvSpPr txBox="1"/>
          <p:nvPr/>
        </p:nvSpPr>
        <p:spPr>
          <a:xfrm>
            <a:off x="22336924" y="1515925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9</a:t>
            </a:r>
          </a:p>
        </p:txBody>
      </p:sp>
      <p:sp>
        <p:nvSpPr>
          <p:cNvPr id="1837" name="8"/>
          <p:cNvSpPr txBox="1"/>
          <p:nvPr/>
        </p:nvSpPr>
        <p:spPr>
          <a:xfrm>
            <a:off x="23069044" y="1703189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8</a:t>
            </a:r>
          </a:p>
        </p:txBody>
      </p:sp>
      <p:sp>
        <p:nvSpPr>
          <p:cNvPr id="1838" name="7"/>
          <p:cNvSpPr txBox="1"/>
          <p:nvPr/>
        </p:nvSpPr>
        <p:spPr>
          <a:xfrm>
            <a:off x="23620986" y="2252281"/>
            <a:ext cx="127001" cy="21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/>
            </a:lvl1pPr>
          </a:lstStyle>
          <a:p>
            <a:pPr/>
            <a:r>
              <a:t>7</a:t>
            </a:r>
          </a:p>
        </p:txBody>
      </p:sp>
      <p:sp>
        <p:nvSpPr>
          <p:cNvPr id="1839" name="6"/>
          <p:cNvSpPr txBox="1"/>
          <p:nvPr/>
        </p:nvSpPr>
        <p:spPr>
          <a:xfrm>
            <a:off x="23753720" y="2933187"/>
            <a:ext cx="261494" cy="353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500"/>
            </a:lvl1pPr>
          </a:lstStyle>
          <a:p>
            <a:pPr/>
            <a:r>
              <a:t>6</a:t>
            </a:r>
          </a:p>
        </p:txBody>
      </p:sp>
      <p:sp>
        <p:nvSpPr>
          <p:cNvPr id="1840" name="B0L105"/>
          <p:cNvSpPr txBox="1"/>
          <p:nvPr/>
        </p:nvSpPr>
        <p:spPr>
          <a:xfrm>
            <a:off x="5743307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B0L105</a:t>
            </a:r>
          </a:p>
        </p:txBody>
      </p:sp>
      <p:sp>
        <p:nvSpPr>
          <p:cNvPr id="1841" name="B0L111"/>
          <p:cNvSpPr txBox="1"/>
          <p:nvPr/>
        </p:nvSpPr>
        <p:spPr>
          <a:xfrm>
            <a:off x="15788465" y="3376370"/>
            <a:ext cx="283857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B0L111</a:t>
            </a:r>
          </a:p>
        </p:txBody>
      </p:sp>
      <p:sp>
        <p:nvSpPr>
          <p:cNvPr id="1842" name="線"/>
          <p:cNvSpPr/>
          <p:nvPr/>
        </p:nvSpPr>
        <p:spPr>
          <a:xfrm>
            <a:off x="1174652" y="8952219"/>
            <a:ext cx="21464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843" name="線"/>
          <p:cNvSpPr/>
          <p:nvPr/>
        </p:nvSpPr>
        <p:spPr>
          <a:xfrm flipV="1">
            <a:off x="12185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844" name="線"/>
          <p:cNvSpPr/>
          <p:nvPr/>
        </p:nvSpPr>
        <p:spPr>
          <a:xfrm flipV="1">
            <a:off x="2279174" y="3600647"/>
            <a:ext cx="1" cy="100528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845" name="North"/>
          <p:cNvSpPr txBox="1"/>
          <p:nvPr/>
        </p:nvSpPr>
        <p:spPr>
          <a:xfrm rot="16200000">
            <a:off x="399814" y="5956068"/>
            <a:ext cx="2202308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North</a:t>
            </a:r>
          </a:p>
        </p:txBody>
      </p:sp>
      <p:sp>
        <p:nvSpPr>
          <p:cNvPr id="1846" name="South"/>
          <p:cNvSpPr txBox="1"/>
          <p:nvPr/>
        </p:nvSpPr>
        <p:spPr>
          <a:xfrm rot="16200000">
            <a:off x="357142" y="10872496"/>
            <a:ext cx="228765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6000"/>
            </a:lvl1pPr>
          </a:lstStyle>
          <a:p>
            <a:pPr/>
            <a:r>
              <a:t>South</a:t>
            </a:r>
          </a:p>
        </p:txBody>
      </p:sp>
      <p:sp>
        <p:nvSpPr>
          <p:cNvPr id="1847" name="線"/>
          <p:cNvSpPr/>
          <p:nvPr/>
        </p:nvSpPr>
        <p:spPr>
          <a:xfrm>
            <a:off x="1174652" y="4291319"/>
            <a:ext cx="214649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848" name="ROC: NE2, C3"/>
          <p:cNvSpPr txBox="1"/>
          <p:nvPr/>
        </p:nvSpPr>
        <p:spPr>
          <a:xfrm>
            <a:off x="12445253" y="8945192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NE2, C3</a:t>
            </a:r>
          </a:p>
        </p:txBody>
      </p:sp>
      <p:sp>
        <p:nvSpPr>
          <p:cNvPr id="1849" name="ROC: NE4, C2"/>
          <p:cNvSpPr txBox="1"/>
          <p:nvPr/>
        </p:nvSpPr>
        <p:spPr>
          <a:xfrm>
            <a:off x="10408539" y="8946304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C2</a:t>
            </a:r>
          </a:p>
        </p:txBody>
      </p:sp>
      <p:sp>
        <p:nvSpPr>
          <p:cNvPr id="1850" name="ROC: NE4, C1"/>
          <p:cNvSpPr txBox="1"/>
          <p:nvPr/>
        </p:nvSpPr>
        <p:spPr>
          <a:xfrm>
            <a:off x="10399141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C1</a:t>
            </a:r>
          </a:p>
        </p:txBody>
      </p:sp>
      <p:sp>
        <p:nvSpPr>
          <p:cNvPr id="1851" name="ROC: NE4, C2"/>
          <p:cNvSpPr txBox="1"/>
          <p:nvPr/>
        </p:nvSpPr>
        <p:spPr>
          <a:xfrm>
            <a:off x="12435855" y="8524356"/>
            <a:ext cx="179286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ROC: NE4, C2</a:t>
            </a:r>
          </a:p>
        </p:txBody>
      </p:sp>
      <p:sp>
        <p:nvSpPr>
          <p:cNvPr id="1852" name="West…"/>
          <p:cNvSpPr txBox="1"/>
          <p:nvPr/>
        </p:nvSpPr>
        <p:spPr>
          <a:xfrm>
            <a:off x="12161653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West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853" name="East…"/>
          <p:cNvSpPr txBox="1"/>
          <p:nvPr/>
        </p:nvSpPr>
        <p:spPr>
          <a:xfrm>
            <a:off x="11069828" y="3212759"/>
            <a:ext cx="1122173" cy="109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East</a:t>
            </a:r>
          </a:p>
          <a:p>
            <a:pPr algn="ctr">
              <a:defRPr sz="3000"/>
            </a:pPr>
            <a:r>
              <a:t>barrel</a:t>
            </a:r>
          </a:p>
        </p:txBody>
      </p:sp>
      <p:sp>
        <p:nvSpPr>
          <p:cNvPr id="1854" name="→ a very good improvement obtained today"/>
          <p:cNvSpPr txBox="1"/>
          <p:nvPr/>
        </p:nvSpPr>
        <p:spPr>
          <a:xfrm>
            <a:off x="17632945" y="13257698"/>
            <a:ext cx="6764338" cy="51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5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→ a very good improvement obtained today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he barrel calibration tests: The setup"/>
          <p:cNvSpPr txBox="1"/>
          <p:nvPr>
            <p:ph type="title"/>
          </p:nvPr>
        </p:nvSpPr>
        <p:spPr>
          <a:xfrm>
            <a:off x="1206500" y="571500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barrel calibration tests: The setup</a:t>
            </a:r>
          </a:p>
        </p:txBody>
      </p:sp>
      <p:pic>
        <p:nvPicPr>
          <p:cNvPr id="357" name="PXL_20220613_225824869.MP.jpeg" descr="PXL_20220613_225824869.MP.jpeg"/>
          <p:cNvPicPr>
            <a:picLocks noChangeAspect="1"/>
          </p:cNvPicPr>
          <p:nvPr/>
        </p:nvPicPr>
        <p:blipFill>
          <a:blip r:embed="rId2">
            <a:extLst/>
          </a:blip>
          <a:srcRect l="20333" t="3842" r="22551" b="0"/>
          <a:stretch>
            <a:fillRect/>
          </a:stretch>
        </p:blipFill>
        <p:spPr>
          <a:xfrm>
            <a:off x="208384" y="2313014"/>
            <a:ext cx="11276583" cy="10679087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3 good ROCs (NE2, NE4, and #29)…"/>
          <p:cNvSpPr txBox="1"/>
          <p:nvPr>
            <p:ph type="body" sz="half" idx="1"/>
          </p:nvPr>
        </p:nvSpPr>
        <p:spPr>
          <a:xfrm>
            <a:off x="12408480" y="2300786"/>
            <a:ext cx="11705652" cy="5918920"/>
          </a:xfrm>
          <a:prstGeom prst="rect">
            <a:avLst/>
          </a:prstGeom>
        </p:spPr>
        <p:txBody>
          <a:bodyPr/>
          <a:lstStyle/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3 good ROCs (NE2, NE4, and #29) </a:t>
            </a:r>
          </a:p>
          <a:p>
            <a:pPr lvl="1" marL="1043558" indent="-440055" defTabSz="2413955">
              <a:lnSpc>
                <a:spcPct val="100000"/>
              </a:lnSpc>
              <a:buChar char="-"/>
              <a:defRPr sz="2970"/>
            </a:pPr>
            <a:r>
              <a:t>3 ROCs were put on each side in the 3rd test</a:t>
            </a:r>
          </a:p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The FEM/FEM-IB system</a:t>
            </a:r>
          </a:p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The same LV system as the test bench</a:t>
            </a:r>
          </a:p>
          <a:p>
            <a:pPr lvl="1" marL="1043558" indent="-440055" defTabSz="2413955">
              <a:lnSpc>
                <a:spcPct val="100000"/>
              </a:lnSpc>
              <a:defRPr sz="2970"/>
            </a:pPr>
            <a:r>
              <a:t>upgraded in the 3rd test</a:t>
            </a:r>
          </a:p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The new temperature monitor system</a:t>
            </a:r>
          </a:p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The ladder cooling and the ROC cooling</a:t>
            </a:r>
          </a:p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The FPC conversion cable or the μ-coaxial conversion cable was used. No difference found b/w the 2 types.</a:t>
            </a:r>
          </a:p>
          <a:p>
            <a:pPr marL="440055" indent="-440055" defTabSz="2413955">
              <a:lnSpc>
                <a:spcPct val="100000"/>
              </a:lnSpc>
              <a:spcBef>
                <a:spcPts val="900"/>
              </a:spcBef>
              <a:defRPr sz="3465"/>
            </a:pPr>
            <a:r>
              <a:t>A single ladder was operated to test it.</a:t>
            </a:r>
          </a:p>
        </p:txBody>
      </p:sp>
      <p:pic>
        <p:nvPicPr>
          <p:cNvPr id="359" name="PXL_20220622_185744523.jpeg" descr="PXL_20220622_1857445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20286" y="8832622"/>
            <a:ext cx="8112454" cy="456325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NE2"/>
          <p:cNvSpPr txBox="1"/>
          <p:nvPr/>
        </p:nvSpPr>
        <p:spPr>
          <a:xfrm>
            <a:off x="5905255" y="5002913"/>
            <a:ext cx="773113" cy="51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NE2</a:t>
            </a:r>
          </a:p>
        </p:txBody>
      </p:sp>
      <p:sp>
        <p:nvSpPr>
          <p:cNvPr id="361" name="NE4"/>
          <p:cNvSpPr txBox="1"/>
          <p:nvPr/>
        </p:nvSpPr>
        <p:spPr>
          <a:xfrm>
            <a:off x="8116062" y="7559103"/>
            <a:ext cx="773114" cy="51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NE4</a:t>
            </a:r>
          </a:p>
        </p:txBody>
      </p:sp>
      <p:sp>
        <p:nvSpPr>
          <p:cNvPr id="362" name="#29"/>
          <p:cNvSpPr txBox="1"/>
          <p:nvPr/>
        </p:nvSpPr>
        <p:spPr>
          <a:xfrm>
            <a:off x="2026178" y="7248619"/>
            <a:ext cx="685166" cy="51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500">
                <a:solidFill>
                  <a:srgbClr val="FFFFFF"/>
                </a:solidFill>
              </a:defRPr>
            </a:lvl1pPr>
          </a:lstStyle>
          <a:p>
            <a:pPr/>
            <a:r>
              <a:t>#29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B0L002S (PB1-L031)"/>
          <p:cNvSpPr txBox="1"/>
          <p:nvPr>
            <p:ph type="body" sz="quarter" idx="1"/>
          </p:nvPr>
        </p:nvSpPr>
        <p:spPr>
          <a:xfrm>
            <a:off x="6464159" y="1778405"/>
            <a:ext cx="14950498" cy="1529720"/>
          </a:xfrm>
          <a:prstGeom prst="rect">
            <a:avLst/>
          </a:prstGeom>
        </p:spPr>
        <p:txBody>
          <a:bodyPr/>
          <a:lstStyle/>
          <a:p>
            <a:pPr lvl="1" marL="0" indent="228600">
              <a:spcBef>
                <a:spcPts val="1000"/>
              </a:spcBef>
              <a:buSzTx/>
              <a:buNone/>
              <a:defRPr b="1" sz="4500"/>
            </a:pPr>
            <a:r>
              <a:t>B0L002S (PB1-L031)</a:t>
            </a:r>
          </a:p>
        </p:txBody>
      </p:sp>
      <p:sp>
        <p:nvSpPr>
          <p:cNvPr id="365" name="Results: A typical good case (the 1st&amp;2nd tests)"/>
          <p:cNvSpPr txBox="1"/>
          <p:nvPr>
            <p:ph type="title"/>
          </p:nvPr>
        </p:nvSpPr>
        <p:spPr>
          <a:xfrm>
            <a:off x="323805" y="138401"/>
            <a:ext cx="23849230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Results: A typical good case (the 1st&amp;2nd tests)</a:t>
            </a:r>
          </a:p>
        </p:txBody>
      </p:sp>
      <p:sp>
        <p:nvSpPr>
          <p:cNvPr id="366" name="線"/>
          <p:cNvSpPr/>
          <p:nvPr/>
        </p:nvSpPr>
        <p:spPr>
          <a:xfrm>
            <a:off x="6191106" y="8103406"/>
            <a:ext cx="179373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pic>
        <p:nvPicPr>
          <p:cNvPr id="36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9162" y="8491193"/>
            <a:ext cx="11272411" cy="482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Barrel…"/>
          <p:cNvSpPr txBox="1"/>
          <p:nvPr/>
        </p:nvSpPr>
        <p:spPr>
          <a:xfrm rot="16200000">
            <a:off x="6113077" y="10211651"/>
            <a:ext cx="2189151" cy="138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ctr" defTabSz="2145738">
              <a:lnSpc>
                <a:spcPct val="90000"/>
              </a:lnSpc>
              <a:spcBef>
                <a:spcPts val="800"/>
              </a:spcBef>
              <a:defRPr b="1" sz="3959"/>
            </a:pPr>
            <a:r>
              <a:t>Barrel</a:t>
            </a:r>
          </a:p>
          <a:p>
            <a:pPr algn="ctr" defTabSz="2145738">
              <a:lnSpc>
                <a:spcPct val="90000"/>
              </a:lnSpc>
              <a:spcBef>
                <a:spcPts val="800"/>
              </a:spcBef>
              <a:defRPr b="1" sz="3959"/>
            </a:pPr>
            <a:r>
              <a:t>(1st test)</a:t>
            </a:r>
          </a:p>
        </p:txBody>
      </p:sp>
      <p:sp>
        <p:nvSpPr>
          <p:cNvPr id="369" name="Bias current…"/>
          <p:cNvSpPr txBox="1"/>
          <p:nvPr/>
        </p:nvSpPr>
        <p:spPr>
          <a:xfrm>
            <a:off x="20224258" y="11387950"/>
            <a:ext cx="3098801" cy="166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Bias current</a:t>
            </a:r>
          </a:p>
          <a:p>
            <a:pPr lvl="1" indent="381000">
              <a:defRPr sz="3000"/>
            </a:pPr>
            <a:r>
              <a:t>type-A: 135 nA</a:t>
            </a:r>
          </a:p>
          <a:p>
            <a:pPr lvl="1" indent="381000">
              <a:defRPr sz="3000"/>
            </a:pPr>
            <a:r>
              <a:t>type-B: 102 nA</a:t>
            </a:r>
          </a:p>
        </p:txBody>
      </p:sp>
      <p:sp>
        <p:nvSpPr>
          <p:cNvPr id="370" name="Data: 20220613_1546"/>
          <p:cNvSpPr txBox="1"/>
          <p:nvPr/>
        </p:nvSpPr>
        <p:spPr>
          <a:xfrm>
            <a:off x="7966299" y="13279407"/>
            <a:ext cx="265011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20220613_1546</a:t>
            </a:r>
          </a:p>
        </p:txBody>
      </p:sp>
      <p:pic>
        <p:nvPicPr>
          <p:cNvPr id="37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333" t="16414" r="93682" b="67936"/>
          <a:stretch>
            <a:fillRect/>
          </a:stretch>
        </p:blipFill>
        <p:spPr>
          <a:xfrm>
            <a:off x="19672689" y="8752204"/>
            <a:ext cx="1905001" cy="2132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90" t="50362" r="93791" b="33997"/>
          <a:stretch>
            <a:fillRect/>
          </a:stretch>
        </p:blipFill>
        <p:spPr>
          <a:xfrm>
            <a:off x="21899402" y="8758951"/>
            <a:ext cx="1905001" cy="211942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Chip13"/>
          <p:cNvSpPr txBox="1"/>
          <p:nvPr/>
        </p:nvSpPr>
        <p:spPr>
          <a:xfrm>
            <a:off x="20983559" y="8183468"/>
            <a:ext cx="158019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Chip13</a:t>
            </a:r>
          </a:p>
        </p:txBody>
      </p:sp>
      <p:pic>
        <p:nvPicPr>
          <p:cNvPr id="37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8367" y="2714284"/>
            <a:ext cx="11334002" cy="482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Test bench"/>
          <p:cNvSpPr txBox="1"/>
          <p:nvPr/>
        </p:nvSpPr>
        <p:spPr>
          <a:xfrm rot="16200000">
            <a:off x="5092493" y="4687863"/>
            <a:ext cx="3724080" cy="87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4500"/>
            </a:lvl1pPr>
          </a:lstStyle>
          <a:p>
            <a:pPr/>
            <a:r>
              <a:t>Test bench</a:t>
            </a:r>
          </a:p>
        </p:txBody>
      </p:sp>
      <p:sp>
        <p:nvSpPr>
          <p:cNvPr id="376" name="Bias current…"/>
          <p:cNvSpPr txBox="1"/>
          <p:nvPr/>
        </p:nvSpPr>
        <p:spPr>
          <a:xfrm>
            <a:off x="20224258" y="2951330"/>
            <a:ext cx="3098801" cy="166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Bias current</a:t>
            </a:r>
          </a:p>
          <a:p>
            <a:pPr lvl="1" indent="381000">
              <a:defRPr sz="3000"/>
            </a:pPr>
            <a:r>
              <a:t>type-A: 184 nA</a:t>
            </a:r>
          </a:p>
          <a:p>
            <a:pPr lvl="1" indent="381000">
              <a:defRPr sz="3000"/>
            </a:pPr>
            <a:r>
              <a:t>type-B: 141 nA</a:t>
            </a:r>
          </a:p>
        </p:txBody>
      </p:sp>
      <p:sp>
        <p:nvSpPr>
          <p:cNvPr id="377" name="Data: 20220513_1217, 111 cm Bus extender + 20 cm FPC conversion cable"/>
          <p:cNvSpPr txBox="1"/>
          <p:nvPr/>
        </p:nvSpPr>
        <p:spPr>
          <a:xfrm>
            <a:off x="7966299" y="7460523"/>
            <a:ext cx="878268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20220513_1217, 111 cm Bus extender + 20 cm FPC conversion cable</a:t>
            </a:r>
          </a:p>
        </p:txBody>
      </p:sp>
      <p:pic>
        <p:nvPicPr>
          <p:cNvPr id="37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16749" r="93939" b="67966"/>
          <a:stretch>
            <a:fillRect/>
          </a:stretch>
        </p:blipFill>
        <p:spPr>
          <a:xfrm>
            <a:off x="19672689" y="5731047"/>
            <a:ext cx="1905001" cy="2045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0" t="50503" r="93885" b="33407"/>
          <a:stretch>
            <a:fillRect/>
          </a:stretch>
        </p:blipFill>
        <p:spPr>
          <a:xfrm>
            <a:off x="21899401" y="5686596"/>
            <a:ext cx="1905001" cy="213426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Chip13"/>
          <p:cNvSpPr txBox="1"/>
          <p:nvPr/>
        </p:nvSpPr>
        <p:spPr>
          <a:xfrm>
            <a:off x="20983559" y="5077024"/>
            <a:ext cx="158019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Chip13</a:t>
            </a:r>
          </a:p>
        </p:txBody>
      </p:sp>
      <p:pic>
        <p:nvPicPr>
          <p:cNvPr id="381" name="2022-07-07 14.20.56.png" descr="2022-07-07 14.20.56.png"/>
          <p:cNvPicPr>
            <a:picLocks noChangeAspect="1"/>
          </p:cNvPicPr>
          <p:nvPr/>
        </p:nvPicPr>
        <p:blipFill>
          <a:blip r:embed="rId4">
            <a:extLst/>
          </a:blip>
          <a:srcRect l="0" t="1307" r="4476" b="1307"/>
          <a:stretch>
            <a:fillRect/>
          </a:stretch>
        </p:blipFill>
        <p:spPr>
          <a:xfrm>
            <a:off x="237212" y="2051993"/>
            <a:ext cx="6255700" cy="620724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四角形"/>
          <p:cNvSpPr/>
          <p:nvPr/>
        </p:nvSpPr>
        <p:spPr>
          <a:xfrm rot="20718292">
            <a:off x="5202854" y="4011625"/>
            <a:ext cx="431586" cy="1150673"/>
          </a:xfrm>
          <a:prstGeom prst="rect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83" name="south side"/>
          <p:cNvSpPr txBox="1"/>
          <p:nvPr/>
        </p:nvSpPr>
        <p:spPr>
          <a:xfrm>
            <a:off x="3976652" y="4259417"/>
            <a:ext cx="1245687" cy="119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3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south side</a:t>
            </a:r>
          </a:p>
        </p:txBody>
      </p:sp>
      <p:sp>
        <p:nvSpPr>
          <p:cNvPr id="384" name="Generally speaking, many ladders showed results as good as ones in the test bench"/>
          <p:cNvSpPr txBox="1"/>
          <p:nvPr/>
        </p:nvSpPr>
        <p:spPr>
          <a:xfrm>
            <a:off x="288726" y="9873816"/>
            <a:ext cx="6152516" cy="206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8">
              <a:lnSpc>
                <a:spcPct val="90000"/>
              </a:lnSpc>
              <a:spcBef>
                <a:spcPts val="1000"/>
              </a:spcBef>
            </a:lvl1pPr>
          </a:lstStyle>
          <a:p>
            <a:pPr/>
            <a:r>
              <a:t>Generally speaking, many ladders showed results as good as ones in the test bench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Many ladders showed results as good as ones in the test bench…"/>
          <p:cNvSpPr txBox="1"/>
          <p:nvPr>
            <p:ph type="body" sz="quarter" idx="1"/>
          </p:nvPr>
        </p:nvSpPr>
        <p:spPr>
          <a:xfrm>
            <a:off x="12918099" y="-2638436"/>
            <a:ext cx="14950497" cy="152972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Many ladders showed results as good as ones in the test bench</a:t>
            </a:r>
          </a:p>
          <a:p>
            <a:pPr marL="0" indent="0">
              <a:buSzTx/>
              <a:buNone/>
            </a:pPr>
            <a:r>
              <a:t>Some ladders had more noise… …, for example: B0L103N</a:t>
            </a:r>
          </a:p>
        </p:txBody>
      </p:sp>
      <p:sp>
        <p:nvSpPr>
          <p:cNvPr id="387" name="線"/>
          <p:cNvSpPr/>
          <p:nvPr/>
        </p:nvSpPr>
        <p:spPr>
          <a:xfrm>
            <a:off x="6191106" y="8103406"/>
            <a:ext cx="179373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pic>
        <p:nvPicPr>
          <p:cNvPr id="388" name="fphx_raw_20220622-1248_0.pdf" descr="fphx_raw_20220622-1248_0.pdf"/>
          <p:cNvPicPr>
            <a:picLocks noChangeAspect="1"/>
          </p:cNvPicPr>
          <p:nvPr/>
        </p:nvPicPr>
        <p:blipFill>
          <a:blip r:embed="rId2">
            <a:extLst/>
          </a:blip>
          <a:srcRect l="928" t="31060" r="93148" b="60074"/>
          <a:stretch>
            <a:fillRect/>
          </a:stretch>
        </p:blipFill>
        <p:spPr>
          <a:xfrm>
            <a:off x="20222894" y="8813531"/>
            <a:ext cx="1905001" cy="20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fphx_raw_20220622-1248_0.pdf" descr="fphx_raw_20220622-1248_0.pdf"/>
          <p:cNvPicPr>
            <a:picLocks noChangeAspect="1"/>
          </p:cNvPicPr>
          <p:nvPr/>
        </p:nvPicPr>
        <p:blipFill>
          <a:blip r:embed="rId2">
            <a:extLst/>
          </a:blip>
          <a:srcRect l="928" t="50479" r="93148" b="39985"/>
          <a:stretch>
            <a:fillRect/>
          </a:stretch>
        </p:blipFill>
        <p:spPr>
          <a:xfrm>
            <a:off x="22432412" y="8727711"/>
            <a:ext cx="1905001" cy="216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fphx_raw_20220622-1248_0.pdf" descr="fphx_raw_20220622-1248_0.pdf"/>
          <p:cNvPicPr>
            <a:picLocks noChangeAspect="1"/>
          </p:cNvPicPr>
          <p:nvPr/>
        </p:nvPicPr>
        <p:blipFill>
          <a:blip r:embed="rId2">
            <a:extLst/>
          </a:blip>
          <a:srcRect l="0" t="21153" r="0" b="21153"/>
          <a:stretch>
            <a:fillRect/>
          </a:stretch>
        </p:blipFill>
        <p:spPr>
          <a:xfrm>
            <a:off x="8436129" y="8362797"/>
            <a:ext cx="11277601" cy="460045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Barrel"/>
          <p:cNvSpPr txBox="1"/>
          <p:nvPr/>
        </p:nvSpPr>
        <p:spPr>
          <a:xfrm rot="16200000">
            <a:off x="6392966" y="10204138"/>
            <a:ext cx="2189152" cy="87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4500"/>
            </a:lvl1pPr>
          </a:lstStyle>
          <a:p>
            <a:pPr/>
            <a:r>
              <a:t>Barrel</a:t>
            </a:r>
          </a:p>
        </p:txBody>
      </p:sp>
      <p:sp>
        <p:nvSpPr>
          <p:cNvPr id="392" name="Bias current…"/>
          <p:cNvSpPr txBox="1"/>
          <p:nvPr/>
        </p:nvSpPr>
        <p:spPr>
          <a:xfrm>
            <a:off x="20764315" y="11314634"/>
            <a:ext cx="3084704" cy="1662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Bias current</a:t>
            </a:r>
          </a:p>
          <a:p>
            <a:pPr lvl="1" indent="381000">
              <a:defRPr sz="3000"/>
            </a:pPr>
            <a:r>
              <a:t>type-A: 117 nA</a:t>
            </a:r>
          </a:p>
          <a:p>
            <a:pPr lvl="1" indent="381000">
              <a:defRPr sz="3000"/>
            </a:pPr>
            <a:r>
              <a:t>type-B: 83 nA</a:t>
            </a:r>
          </a:p>
        </p:txBody>
      </p:sp>
      <p:sp>
        <p:nvSpPr>
          <p:cNvPr id="393" name="Data: 20220622_1248 (after modification of GND, good results were obtained)"/>
          <p:cNvSpPr txBox="1"/>
          <p:nvPr/>
        </p:nvSpPr>
        <p:spPr>
          <a:xfrm>
            <a:off x="8499308" y="13018773"/>
            <a:ext cx="9298686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20220622_1248 (after modification of GND, good results were obtained)</a:t>
            </a:r>
          </a:p>
        </p:txBody>
      </p:sp>
      <p:sp>
        <p:nvSpPr>
          <p:cNvPr id="394" name="Chip13"/>
          <p:cNvSpPr txBox="1"/>
          <p:nvPr/>
        </p:nvSpPr>
        <p:spPr>
          <a:xfrm>
            <a:off x="21516568" y="8242251"/>
            <a:ext cx="1580199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Chip13</a:t>
            </a:r>
          </a:p>
        </p:txBody>
      </p:sp>
      <p:pic>
        <p:nvPicPr>
          <p:cNvPr id="39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0" t="16499" r="94142" b="68700"/>
          <a:stretch>
            <a:fillRect/>
          </a:stretch>
        </p:blipFill>
        <p:spPr>
          <a:xfrm>
            <a:off x="20222894" y="5565137"/>
            <a:ext cx="1905001" cy="207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0" t="50409" r="94142" b="33988"/>
          <a:stretch>
            <a:fillRect/>
          </a:stretch>
        </p:blipFill>
        <p:spPr>
          <a:xfrm>
            <a:off x="22432412" y="5583875"/>
            <a:ext cx="1905001" cy="219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6129" y="2667923"/>
            <a:ext cx="11277601" cy="4867623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Test bench"/>
          <p:cNvSpPr txBox="1"/>
          <p:nvPr/>
        </p:nvSpPr>
        <p:spPr>
          <a:xfrm rot="16200000">
            <a:off x="5625502" y="4665026"/>
            <a:ext cx="3724080" cy="878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4500"/>
            </a:lvl1pPr>
          </a:lstStyle>
          <a:p>
            <a:pPr/>
            <a:r>
              <a:t>Test bench</a:t>
            </a:r>
          </a:p>
        </p:txBody>
      </p:sp>
      <p:sp>
        <p:nvSpPr>
          <p:cNvPr id="399" name="Bias current…"/>
          <p:cNvSpPr txBox="1"/>
          <p:nvPr/>
        </p:nvSpPr>
        <p:spPr>
          <a:xfrm>
            <a:off x="20764315" y="2659602"/>
            <a:ext cx="3084704" cy="1662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Bias current</a:t>
            </a:r>
          </a:p>
          <a:p>
            <a:pPr lvl="1" indent="381000">
              <a:defRPr sz="3000"/>
            </a:pPr>
            <a:r>
              <a:t>type-A: 139 nA</a:t>
            </a:r>
          </a:p>
          <a:p>
            <a:pPr lvl="1" indent="381000">
              <a:defRPr sz="3000"/>
            </a:pPr>
            <a:r>
              <a:t>type-B: 98 nA</a:t>
            </a:r>
          </a:p>
        </p:txBody>
      </p:sp>
      <p:sp>
        <p:nvSpPr>
          <p:cNvPr id="400" name="Data: 20220420_1927"/>
          <p:cNvSpPr txBox="1"/>
          <p:nvPr/>
        </p:nvSpPr>
        <p:spPr>
          <a:xfrm>
            <a:off x="8499308" y="7437686"/>
            <a:ext cx="2650110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Data: 20220420_1927</a:t>
            </a:r>
          </a:p>
        </p:txBody>
      </p:sp>
      <p:sp>
        <p:nvSpPr>
          <p:cNvPr id="401" name="Chip13"/>
          <p:cNvSpPr txBox="1"/>
          <p:nvPr/>
        </p:nvSpPr>
        <p:spPr>
          <a:xfrm>
            <a:off x="21516568" y="4927188"/>
            <a:ext cx="1580199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Chip13</a:t>
            </a:r>
          </a:p>
        </p:txBody>
      </p:sp>
      <p:sp>
        <p:nvSpPr>
          <p:cNvPr id="402" name="Due to the radiation source↓"/>
          <p:cNvSpPr txBox="1"/>
          <p:nvPr/>
        </p:nvSpPr>
        <p:spPr>
          <a:xfrm>
            <a:off x="15216699" y="2248705"/>
            <a:ext cx="3396367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"/>
            </a:lvl1pPr>
          </a:lstStyle>
          <a:p>
            <a:pPr/>
            <a:r>
              <a:t>Due to the radiation source↓</a:t>
            </a:r>
          </a:p>
        </p:txBody>
      </p:sp>
      <p:pic>
        <p:nvPicPr>
          <p:cNvPr id="403" name="2022-07-07 14.20.56.png" descr="2022-07-07 14.20.56.png"/>
          <p:cNvPicPr>
            <a:picLocks noChangeAspect="1"/>
          </p:cNvPicPr>
          <p:nvPr/>
        </p:nvPicPr>
        <p:blipFill>
          <a:blip r:embed="rId4">
            <a:extLst/>
          </a:blip>
          <a:srcRect l="0" t="1307" r="4476" b="1307"/>
          <a:stretch>
            <a:fillRect/>
          </a:stretch>
        </p:blipFill>
        <p:spPr>
          <a:xfrm>
            <a:off x="237212" y="2051993"/>
            <a:ext cx="6255700" cy="620724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四角形"/>
          <p:cNvSpPr/>
          <p:nvPr/>
        </p:nvSpPr>
        <p:spPr>
          <a:xfrm>
            <a:off x="5430726" y="4580219"/>
            <a:ext cx="431586" cy="1150673"/>
          </a:xfrm>
          <a:prstGeom prst="rect">
            <a:avLst/>
          </a:prstGeom>
          <a:ln w="508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05" name="north side"/>
          <p:cNvSpPr txBox="1"/>
          <p:nvPr/>
        </p:nvSpPr>
        <p:spPr>
          <a:xfrm>
            <a:off x="4140125" y="4558124"/>
            <a:ext cx="1245687" cy="119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2438338">
              <a:lnSpc>
                <a:spcPct val="90000"/>
              </a:lnSpc>
              <a:spcBef>
                <a:spcPts val="1000"/>
              </a:spcBef>
              <a:defRPr b="1" sz="3000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defRPr>
            </a:lvl1pPr>
          </a:lstStyle>
          <a:p>
            <a:pPr/>
            <a:r>
              <a:t>north side</a:t>
            </a:r>
          </a:p>
        </p:txBody>
      </p:sp>
      <p:sp>
        <p:nvSpPr>
          <p:cNvPr id="406" name="B0L103N (PB1-L0??)"/>
          <p:cNvSpPr txBox="1"/>
          <p:nvPr/>
        </p:nvSpPr>
        <p:spPr>
          <a:xfrm>
            <a:off x="6464159" y="1778405"/>
            <a:ext cx="14950498" cy="1529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defTabSz="2438338">
              <a:lnSpc>
                <a:spcPct val="90000"/>
              </a:lnSpc>
              <a:spcBef>
                <a:spcPts val="1000"/>
              </a:spcBef>
              <a:defRPr b="1" sz="4500"/>
            </a:pPr>
            <a:r>
              <a:t>B0L103N (PB1-L0??)</a:t>
            </a:r>
          </a:p>
        </p:txBody>
      </p:sp>
      <p:sp>
        <p:nvSpPr>
          <p:cNvPr id="407" name="Results: A typical difficult case (the 2nd test)"/>
          <p:cNvSpPr txBox="1"/>
          <p:nvPr>
            <p:ph type="title"/>
          </p:nvPr>
        </p:nvSpPr>
        <p:spPr>
          <a:xfrm>
            <a:off x="323805" y="138401"/>
            <a:ext cx="23849230" cy="1370184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Results: A typical difficult case (the 2nd test)</a:t>
            </a:r>
          </a:p>
        </p:txBody>
      </p:sp>
      <p:sp>
        <p:nvSpPr>
          <p:cNvPr id="408" name="Results in the barrel had more noise than those in the test bench on some B0L1 ladders."/>
          <p:cNvSpPr txBox="1"/>
          <p:nvPr/>
        </p:nvSpPr>
        <p:spPr>
          <a:xfrm>
            <a:off x="288726" y="10108754"/>
            <a:ext cx="6152516" cy="159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8">
              <a:lnSpc>
                <a:spcPct val="90000"/>
              </a:lnSpc>
              <a:spcBef>
                <a:spcPts val="1000"/>
              </a:spcBef>
            </a:lvl1pPr>
          </a:lstStyle>
          <a:p>
            <a:pPr/>
            <a:r>
              <a:t>Results in the barrel had more noise than those in the test bench on some B0L1 ladders.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線"/>
          <p:cNvSpPr/>
          <p:nvPr/>
        </p:nvSpPr>
        <p:spPr>
          <a:xfrm flipV="1">
            <a:off x="21070561" y="11262318"/>
            <a:ext cx="1" cy="1686853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1" name="図形"/>
          <p:cNvSpPr/>
          <p:nvPr/>
        </p:nvSpPr>
        <p:spPr>
          <a:xfrm>
            <a:off x="-768508" y="11753032"/>
            <a:ext cx="15260876" cy="184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17" y="0"/>
                </a:moveTo>
                <a:lnTo>
                  <a:pt x="21600" y="0"/>
                </a:lnTo>
                <a:lnTo>
                  <a:pt x="19083" y="21600"/>
                </a:lnTo>
                <a:lnTo>
                  <a:pt x="0" y="21600"/>
                </a:lnTo>
                <a:lnTo>
                  <a:pt x="2517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2" name="図形"/>
          <p:cNvSpPr/>
          <p:nvPr/>
        </p:nvSpPr>
        <p:spPr>
          <a:xfrm>
            <a:off x="12713767" y="11739402"/>
            <a:ext cx="1768448" cy="20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563"/>
                </a:moveTo>
                <a:lnTo>
                  <a:pt x="21600" y="0"/>
                </a:lnTo>
                <a:lnTo>
                  <a:pt x="21600" y="2037"/>
                </a:lnTo>
                <a:lnTo>
                  <a:pt x="0" y="21600"/>
                </a:lnTo>
                <a:lnTo>
                  <a:pt x="0" y="19563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3" name="四角形"/>
          <p:cNvSpPr/>
          <p:nvPr/>
        </p:nvSpPr>
        <p:spPr>
          <a:xfrm>
            <a:off x="-768508" y="13604812"/>
            <a:ext cx="13482876" cy="193824"/>
          </a:xfrm>
          <a:prstGeom prst="rect">
            <a:avLst/>
          </a:prstGeom>
          <a:solidFill>
            <a:srgbClr val="DCDEE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4" name="線"/>
          <p:cNvSpPr/>
          <p:nvPr/>
        </p:nvSpPr>
        <p:spPr>
          <a:xfrm>
            <a:off x="1704137" y="10434160"/>
            <a:ext cx="4099367" cy="1"/>
          </a:xfrm>
          <a:prstGeom prst="line">
            <a:avLst/>
          </a:pr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5" name="線"/>
          <p:cNvSpPr/>
          <p:nvPr/>
        </p:nvSpPr>
        <p:spPr>
          <a:xfrm flipH="1">
            <a:off x="3644534" y="8850701"/>
            <a:ext cx="409428" cy="115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6" name="線"/>
          <p:cNvSpPr/>
          <p:nvPr/>
        </p:nvSpPr>
        <p:spPr>
          <a:xfrm>
            <a:off x="2447499" y="7326000"/>
            <a:ext cx="4099368" cy="1"/>
          </a:xfrm>
          <a:prstGeom prst="line">
            <a:avLst/>
          </a:pr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7" name="線"/>
          <p:cNvSpPr/>
          <p:nvPr/>
        </p:nvSpPr>
        <p:spPr>
          <a:xfrm flipH="1">
            <a:off x="4355655" y="5670211"/>
            <a:ext cx="409429" cy="11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8" name="線"/>
          <p:cNvSpPr/>
          <p:nvPr/>
        </p:nvSpPr>
        <p:spPr>
          <a:xfrm>
            <a:off x="9723232" y="5771874"/>
            <a:ext cx="1785947" cy="1373558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19" name="線"/>
          <p:cNvSpPr/>
          <p:nvPr/>
        </p:nvSpPr>
        <p:spPr>
          <a:xfrm>
            <a:off x="9929504" y="9019777"/>
            <a:ext cx="1024390" cy="1203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1726" y="7445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0" name="線"/>
          <p:cNvSpPr/>
          <p:nvPr/>
        </p:nvSpPr>
        <p:spPr>
          <a:xfrm>
            <a:off x="11461910" y="7215790"/>
            <a:ext cx="4694419" cy="32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86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1" name="The barrel calibration tests: The setup"/>
          <p:cNvSpPr txBox="1"/>
          <p:nvPr>
            <p:ph type="title"/>
          </p:nvPr>
        </p:nvSpPr>
        <p:spPr>
          <a:xfrm>
            <a:off x="3414" y="509321"/>
            <a:ext cx="13315299" cy="1370184"/>
          </a:xfrm>
          <a:prstGeom prst="rect">
            <a:avLst/>
          </a:prstGeom>
        </p:spPr>
        <p:txBody>
          <a:bodyPr/>
          <a:lstStyle>
            <a:lvl1pPr defTabSz="1706837">
              <a:defRPr spc="-118" sz="5950"/>
            </a:lvl1pPr>
          </a:lstStyle>
          <a:p>
            <a:pPr/>
            <a:r>
              <a:t>The barrel calibration tests: The setup</a:t>
            </a:r>
          </a:p>
        </p:txBody>
      </p:sp>
      <p:sp>
        <p:nvSpPr>
          <p:cNvPr id="422" name="線"/>
          <p:cNvSpPr/>
          <p:nvPr/>
        </p:nvSpPr>
        <p:spPr>
          <a:xfrm>
            <a:off x="9606746" y="8881658"/>
            <a:ext cx="500380" cy="14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3" name="線"/>
          <p:cNvSpPr/>
          <p:nvPr/>
        </p:nvSpPr>
        <p:spPr>
          <a:xfrm flipH="1">
            <a:off x="2382517" y="10114576"/>
            <a:ext cx="500380" cy="70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4" name="線"/>
          <p:cNvSpPr/>
          <p:nvPr/>
        </p:nvSpPr>
        <p:spPr>
          <a:xfrm flipH="1">
            <a:off x="2948569" y="9265239"/>
            <a:ext cx="500379" cy="141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5" name="線"/>
          <p:cNvSpPr/>
          <p:nvPr/>
        </p:nvSpPr>
        <p:spPr>
          <a:xfrm>
            <a:off x="10696395" y="10145650"/>
            <a:ext cx="500380" cy="70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6" name="線"/>
          <p:cNvSpPr/>
          <p:nvPr/>
        </p:nvSpPr>
        <p:spPr>
          <a:xfrm>
            <a:off x="10165722" y="9265239"/>
            <a:ext cx="500379" cy="141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429" name="グループ"/>
          <p:cNvGrpSpPr/>
          <p:nvPr/>
        </p:nvGrpSpPr>
        <p:grpSpPr>
          <a:xfrm>
            <a:off x="4459677" y="9071740"/>
            <a:ext cx="6169250" cy="720507"/>
            <a:chOff x="0" y="0"/>
            <a:chExt cx="6169249" cy="720505"/>
          </a:xfrm>
        </p:grpSpPr>
        <p:sp>
          <p:nvSpPr>
            <p:cNvPr id="427" name="図形"/>
            <p:cNvSpPr/>
            <p:nvPr/>
          </p:nvSpPr>
          <p:spPr>
            <a:xfrm>
              <a:off x="0" y="0"/>
              <a:ext cx="6169250" cy="720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974" y="0"/>
                  </a:lnTo>
                  <a:lnTo>
                    <a:pt x="21600" y="21600"/>
                  </a:lnTo>
                  <a:lnTo>
                    <a:pt x="2626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28" name="図形"/>
            <p:cNvSpPr/>
            <p:nvPr/>
          </p:nvSpPr>
          <p:spPr>
            <a:xfrm>
              <a:off x="1383656" y="96251"/>
              <a:ext cx="4520970" cy="52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974" y="0"/>
                  </a:lnTo>
                  <a:lnTo>
                    <a:pt x="21600" y="21600"/>
                  </a:lnTo>
                  <a:lnTo>
                    <a:pt x="2626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432" name="グループ"/>
          <p:cNvGrpSpPr/>
          <p:nvPr/>
        </p:nvGrpSpPr>
        <p:grpSpPr>
          <a:xfrm>
            <a:off x="5224643" y="9789701"/>
            <a:ext cx="5659804" cy="791263"/>
            <a:chOff x="0" y="0"/>
            <a:chExt cx="5659802" cy="791262"/>
          </a:xfrm>
        </p:grpSpPr>
        <p:sp>
          <p:nvSpPr>
            <p:cNvPr id="430" name="図形"/>
            <p:cNvSpPr/>
            <p:nvPr/>
          </p:nvSpPr>
          <p:spPr>
            <a:xfrm>
              <a:off x="0" y="0"/>
              <a:ext cx="5659803" cy="79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682" y="0"/>
                  </a:lnTo>
                  <a:lnTo>
                    <a:pt x="21600" y="21600"/>
                  </a:lnTo>
                  <a:lnTo>
                    <a:pt x="91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31" name="図形"/>
            <p:cNvSpPr/>
            <p:nvPr/>
          </p:nvSpPr>
          <p:spPr>
            <a:xfrm>
              <a:off x="1336286" y="105703"/>
              <a:ext cx="4147636" cy="57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682" y="0"/>
                  </a:lnTo>
                  <a:lnTo>
                    <a:pt x="21600" y="21600"/>
                  </a:lnTo>
                  <a:lnTo>
                    <a:pt x="91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433" name="図形"/>
          <p:cNvSpPr/>
          <p:nvPr/>
        </p:nvSpPr>
        <p:spPr>
          <a:xfrm>
            <a:off x="3670859" y="8996664"/>
            <a:ext cx="6190257" cy="77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" y="0"/>
                </a:moveTo>
                <a:lnTo>
                  <a:pt x="20415" y="0"/>
                </a:lnTo>
                <a:lnTo>
                  <a:pt x="21600" y="21600"/>
                </a:lnTo>
                <a:lnTo>
                  <a:pt x="0" y="21600"/>
                </a:lnTo>
                <a:lnTo>
                  <a:pt x="1185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34" name="線"/>
          <p:cNvSpPr/>
          <p:nvPr/>
        </p:nvSpPr>
        <p:spPr>
          <a:xfrm>
            <a:off x="8234072" y="10114576"/>
            <a:ext cx="500380" cy="70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35" name="線"/>
          <p:cNvSpPr/>
          <p:nvPr/>
        </p:nvSpPr>
        <p:spPr>
          <a:xfrm>
            <a:off x="8651535" y="9321554"/>
            <a:ext cx="500380" cy="14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440" name="グループ"/>
          <p:cNvGrpSpPr/>
          <p:nvPr/>
        </p:nvGrpSpPr>
        <p:grpSpPr>
          <a:xfrm>
            <a:off x="5498741" y="5901994"/>
            <a:ext cx="5266378" cy="611377"/>
            <a:chOff x="0" y="0"/>
            <a:chExt cx="5266377" cy="611375"/>
          </a:xfrm>
        </p:grpSpPr>
        <p:sp>
          <p:nvSpPr>
            <p:cNvPr id="436" name="線"/>
            <p:cNvSpPr/>
            <p:nvPr/>
          </p:nvSpPr>
          <p:spPr>
            <a:xfrm>
              <a:off x="4841787" y="164190"/>
              <a:ext cx="424591" cy="120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439" name="グループ"/>
            <p:cNvGrpSpPr/>
            <p:nvPr/>
          </p:nvGrpSpPr>
          <p:grpSpPr>
            <a:xfrm>
              <a:off x="0" y="0"/>
              <a:ext cx="5234834" cy="611376"/>
              <a:chOff x="0" y="0"/>
              <a:chExt cx="5234833" cy="611375"/>
            </a:xfrm>
          </p:grpSpPr>
          <p:sp>
            <p:nvSpPr>
              <p:cNvPr id="437" name="図形"/>
              <p:cNvSpPr/>
              <p:nvPr/>
            </p:nvSpPr>
            <p:spPr>
              <a:xfrm>
                <a:off x="0" y="0"/>
                <a:ext cx="5234834" cy="611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974" y="0"/>
                    </a:lnTo>
                    <a:lnTo>
                      <a:pt x="21600" y="21600"/>
                    </a:lnTo>
                    <a:lnTo>
                      <a:pt x="2626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438" name="図形"/>
              <p:cNvSpPr/>
              <p:nvPr/>
            </p:nvSpPr>
            <p:spPr>
              <a:xfrm>
                <a:off x="1174082" y="81672"/>
                <a:ext cx="3836209" cy="44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974" y="0"/>
                    </a:lnTo>
                    <a:lnTo>
                      <a:pt x="21600" y="21600"/>
                    </a:lnTo>
                    <a:lnTo>
                      <a:pt x="2626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</p:grpSp>
      <p:grpSp>
        <p:nvGrpSpPr>
          <p:cNvPr id="445" name="グループ"/>
          <p:cNvGrpSpPr/>
          <p:nvPr/>
        </p:nvGrpSpPr>
        <p:grpSpPr>
          <a:xfrm>
            <a:off x="6441283" y="6786622"/>
            <a:ext cx="5266378" cy="697756"/>
            <a:chOff x="0" y="0"/>
            <a:chExt cx="5266377" cy="697755"/>
          </a:xfrm>
        </p:grpSpPr>
        <p:sp>
          <p:nvSpPr>
            <p:cNvPr id="441" name="線"/>
            <p:cNvSpPr/>
            <p:nvPr/>
          </p:nvSpPr>
          <p:spPr>
            <a:xfrm>
              <a:off x="4825130" y="313884"/>
              <a:ext cx="441248" cy="6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444" name="グループ"/>
            <p:cNvGrpSpPr/>
            <p:nvPr/>
          </p:nvGrpSpPr>
          <p:grpSpPr>
            <a:xfrm>
              <a:off x="0" y="0"/>
              <a:ext cx="4990959" cy="697756"/>
              <a:chOff x="0" y="0"/>
              <a:chExt cx="4990958" cy="697755"/>
            </a:xfrm>
          </p:grpSpPr>
          <p:sp>
            <p:nvSpPr>
              <p:cNvPr id="442" name="図形"/>
              <p:cNvSpPr/>
              <p:nvPr/>
            </p:nvSpPr>
            <p:spPr>
              <a:xfrm>
                <a:off x="0" y="0"/>
                <a:ext cx="4990959" cy="697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0682" y="0"/>
                    </a:lnTo>
                    <a:lnTo>
                      <a:pt x="21600" y="21600"/>
                    </a:lnTo>
                    <a:lnTo>
                      <a:pt x="918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443" name="図形"/>
              <p:cNvSpPr/>
              <p:nvPr/>
            </p:nvSpPr>
            <p:spPr>
              <a:xfrm>
                <a:off x="1178371" y="93211"/>
                <a:ext cx="3657491" cy="511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0682" y="0"/>
                    </a:lnTo>
                    <a:lnTo>
                      <a:pt x="21600" y="21600"/>
                    </a:lnTo>
                    <a:lnTo>
                      <a:pt x="918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</p:grpSp>
      <p:grpSp>
        <p:nvGrpSpPr>
          <p:cNvPr id="448" name="グループ"/>
          <p:cNvGrpSpPr/>
          <p:nvPr/>
        </p:nvGrpSpPr>
        <p:grpSpPr>
          <a:xfrm>
            <a:off x="4526808" y="5667788"/>
            <a:ext cx="5266379" cy="157911"/>
            <a:chOff x="0" y="0"/>
            <a:chExt cx="5266377" cy="157910"/>
          </a:xfrm>
        </p:grpSpPr>
        <p:sp>
          <p:nvSpPr>
            <p:cNvPr id="446" name="線"/>
            <p:cNvSpPr/>
            <p:nvPr/>
          </p:nvSpPr>
          <p:spPr>
            <a:xfrm>
              <a:off x="4856950" y="0"/>
              <a:ext cx="409428" cy="115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47" name="図形"/>
            <p:cNvSpPr/>
            <p:nvPr/>
          </p:nvSpPr>
          <p:spPr>
            <a:xfrm>
              <a:off x="0" y="94101"/>
              <a:ext cx="5065084" cy="63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" y="0"/>
                  </a:moveTo>
                  <a:lnTo>
                    <a:pt x="20415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185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452" name="グループ"/>
          <p:cNvGrpSpPr/>
          <p:nvPr/>
        </p:nvGrpSpPr>
        <p:grpSpPr>
          <a:xfrm>
            <a:off x="2695287" y="7766367"/>
            <a:ext cx="5266378" cy="650241"/>
            <a:chOff x="0" y="0"/>
            <a:chExt cx="5266377" cy="650239"/>
          </a:xfrm>
        </p:grpSpPr>
        <p:sp>
          <p:nvSpPr>
            <p:cNvPr id="449" name="四角形"/>
            <p:cNvSpPr/>
            <p:nvPr/>
          </p:nvSpPr>
          <p:spPr>
            <a:xfrm>
              <a:off x="402982" y="0"/>
              <a:ext cx="4453390" cy="65024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50" name="線"/>
            <p:cNvSpPr/>
            <p:nvPr/>
          </p:nvSpPr>
          <p:spPr>
            <a:xfrm>
              <a:off x="4855178" y="311496"/>
              <a:ext cx="411200" cy="1"/>
            </a:xfrm>
            <a:prstGeom prst="line">
              <a:avLst/>
            </a:pr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51" name="線"/>
            <p:cNvSpPr/>
            <p:nvPr/>
          </p:nvSpPr>
          <p:spPr>
            <a:xfrm>
              <a:off x="0" y="325119"/>
              <a:ext cx="411199" cy="1"/>
            </a:xfrm>
            <a:prstGeom prst="line">
              <a:avLst/>
            </a:pr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456" name="グループ"/>
          <p:cNvGrpSpPr/>
          <p:nvPr/>
        </p:nvGrpSpPr>
        <p:grpSpPr>
          <a:xfrm>
            <a:off x="2939395" y="6786622"/>
            <a:ext cx="5266379" cy="656035"/>
            <a:chOff x="0" y="0"/>
            <a:chExt cx="5266377" cy="656034"/>
          </a:xfrm>
        </p:grpSpPr>
        <p:sp>
          <p:nvSpPr>
            <p:cNvPr id="453" name="線"/>
            <p:cNvSpPr/>
            <p:nvPr/>
          </p:nvSpPr>
          <p:spPr>
            <a:xfrm flipH="1">
              <a:off x="0" y="269353"/>
              <a:ext cx="414864" cy="5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54" name="図形"/>
            <p:cNvSpPr/>
            <p:nvPr/>
          </p:nvSpPr>
          <p:spPr>
            <a:xfrm>
              <a:off x="267962" y="0"/>
              <a:ext cx="4704267" cy="65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0" y="0"/>
                  </a:moveTo>
                  <a:lnTo>
                    <a:pt x="21600" y="0"/>
                  </a:lnTo>
                  <a:lnTo>
                    <a:pt x="20630" y="21600"/>
                  </a:lnTo>
                  <a:lnTo>
                    <a:pt x="0" y="21600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55" name="線"/>
            <p:cNvSpPr/>
            <p:nvPr/>
          </p:nvSpPr>
          <p:spPr>
            <a:xfrm>
              <a:off x="4851514" y="269353"/>
              <a:ext cx="414864" cy="5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457" name="線"/>
          <p:cNvSpPr/>
          <p:nvPr/>
        </p:nvSpPr>
        <p:spPr>
          <a:xfrm flipH="1">
            <a:off x="3636848" y="6066266"/>
            <a:ext cx="424801" cy="12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58" name="B0L0 (East)"/>
          <p:cNvSpPr txBox="1"/>
          <p:nvPr/>
        </p:nvSpPr>
        <p:spPr>
          <a:xfrm>
            <a:off x="187146" y="8601669"/>
            <a:ext cx="2427860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B0L0 (East)</a:t>
            </a:r>
          </a:p>
        </p:txBody>
      </p:sp>
      <p:sp>
        <p:nvSpPr>
          <p:cNvPr id="459" name="B0L1 (East)"/>
          <p:cNvSpPr txBox="1"/>
          <p:nvPr/>
        </p:nvSpPr>
        <p:spPr>
          <a:xfrm>
            <a:off x="375916" y="6133088"/>
            <a:ext cx="2427860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B0L1 (East)</a:t>
            </a:r>
          </a:p>
        </p:txBody>
      </p:sp>
      <p:sp>
        <p:nvSpPr>
          <p:cNvPr id="460" name="HDI"/>
          <p:cNvSpPr/>
          <p:nvPr/>
        </p:nvSpPr>
        <p:spPr>
          <a:xfrm>
            <a:off x="8256338" y="5901843"/>
            <a:ext cx="2661391" cy="611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75" y="0"/>
                </a:moveTo>
                <a:lnTo>
                  <a:pt x="21600" y="0"/>
                </a:lnTo>
                <a:lnTo>
                  <a:pt x="16725" y="21600"/>
                </a:lnTo>
                <a:lnTo>
                  <a:pt x="0" y="21600"/>
                </a:lnTo>
                <a:lnTo>
                  <a:pt x="4875" y="0"/>
                </a:lnTo>
                <a:close/>
              </a:path>
            </a:pathLst>
          </a:custGeom>
          <a:solidFill>
            <a:schemeClr val="accent3">
              <a:hueOff val="-546624"/>
              <a:satOff val="7767"/>
              <a:lumOff val="-14512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1000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HDI</a:t>
            </a:r>
          </a:p>
        </p:txBody>
      </p:sp>
      <p:sp>
        <p:nvSpPr>
          <p:cNvPr id="461" name="Bus extender"/>
          <p:cNvSpPr/>
          <p:nvPr/>
        </p:nvSpPr>
        <p:spPr>
          <a:xfrm>
            <a:off x="10339138" y="5901843"/>
            <a:ext cx="5201391" cy="611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5" y="0"/>
                </a:moveTo>
                <a:lnTo>
                  <a:pt x="21600" y="0"/>
                </a:lnTo>
                <a:lnTo>
                  <a:pt x="19105" y="21600"/>
                </a:lnTo>
                <a:lnTo>
                  <a:pt x="0" y="21600"/>
                </a:lnTo>
                <a:lnTo>
                  <a:pt x="2495" y="0"/>
                </a:lnTo>
                <a:close/>
              </a:path>
            </a:pathLst>
          </a:custGeom>
          <a:solidFill>
            <a:schemeClr val="accent4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1000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Bus extender</a:t>
            </a:r>
          </a:p>
        </p:txBody>
      </p:sp>
      <p:sp>
        <p:nvSpPr>
          <p:cNvPr id="462" name="線"/>
          <p:cNvSpPr/>
          <p:nvPr/>
        </p:nvSpPr>
        <p:spPr>
          <a:xfrm>
            <a:off x="8478425" y="6114076"/>
            <a:ext cx="424802" cy="12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63" name="図形"/>
          <p:cNvSpPr/>
          <p:nvPr/>
        </p:nvSpPr>
        <p:spPr>
          <a:xfrm>
            <a:off x="3658938" y="5901994"/>
            <a:ext cx="5201391" cy="611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5" y="0"/>
                </a:moveTo>
                <a:lnTo>
                  <a:pt x="21600" y="0"/>
                </a:lnTo>
                <a:lnTo>
                  <a:pt x="19105" y="21600"/>
                </a:lnTo>
                <a:lnTo>
                  <a:pt x="0" y="21600"/>
                </a:lnTo>
                <a:lnTo>
                  <a:pt x="2495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497" name="グループ"/>
          <p:cNvGrpSpPr/>
          <p:nvPr/>
        </p:nvGrpSpPr>
        <p:grpSpPr>
          <a:xfrm flipH="1" rot="16200000">
            <a:off x="15631005" y="2532589"/>
            <a:ext cx="3897987" cy="2913442"/>
            <a:chOff x="0" y="0"/>
            <a:chExt cx="3897986" cy="2913440"/>
          </a:xfrm>
        </p:grpSpPr>
        <p:sp>
          <p:nvSpPr>
            <p:cNvPr id="464" name="図形"/>
            <p:cNvSpPr/>
            <p:nvPr/>
          </p:nvSpPr>
          <p:spPr>
            <a:xfrm>
              <a:off x="0" y="0"/>
              <a:ext cx="3897987" cy="2913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fill="norm" stroke="1" extrusionOk="0">
                  <a:moveTo>
                    <a:pt x="327" y="21461"/>
                  </a:moveTo>
                  <a:cubicBezTo>
                    <a:pt x="1695" y="21485"/>
                    <a:pt x="2769" y="21576"/>
                    <a:pt x="4137" y="21600"/>
                  </a:cubicBezTo>
                  <a:lnTo>
                    <a:pt x="21533" y="15743"/>
                  </a:lnTo>
                  <a:lnTo>
                    <a:pt x="21369" y="7007"/>
                  </a:lnTo>
                  <a:cubicBezTo>
                    <a:pt x="14533" y="4628"/>
                    <a:pt x="7716" y="2379"/>
                    <a:pt x="880" y="0"/>
                  </a:cubicBezTo>
                  <a:cubicBezTo>
                    <a:pt x="131" y="3622"/>
                    <a:pt x="117" y="7054"/>
                    <a:pt x="25" y="10617"/>
                  </a:cubicBezTo>
                  <a:cubicBezTo>
                    <a:pt x="-67" y="14180"/>
                    <a:pt x="106" y="18275"/>
                    <a:pt x="327" y="21461"/>
                  </a:cubicBezTo>
                  <a:close/>
                </a:path>
              </a:pathLst>
            </a:custGeom>
            <a:solidFill>
              <a:srgbClr val="6DB696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65" name="四角形"/>
            <p:cNvSpPr/>
            <p:nvPr/>
          </p:nvSpPr>
          <p:spPr>
            <a:xfrm rot="179337">
              <a:off x="2618371" y="1164663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66" name="四角形"/>
            <p:cNvSpPr/>
            <p:nvPr/>
          </p:nvSpPr>
          <p:spPr>
            <a:xfrm rot="179337">
              <a:off x="2728525" y="1170316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67" name="四角形"/>
            <p:cNvSpPr/>
            <p:nvPr/>
          </p:nvSpPr>
          <p:spPr>
            <a:xfrm rot="179337">
              <a:off x="2906601" y="1182529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68" name="四角形"/>
            <p:cNvSpPr/>
            <p:nvPr/>
          </p:nvSpPr>
          <p:spPr>
            <a:xfrm rot="179337">
              <a:off x="3016755" y="1188182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69" name="四角形"/>
            <p:cNvSpPr/>
            <p:nvPr/>
          </p:nvSpPr>
          <p:spPr>
            <a:xfrm rot="179337">
              <a:off x="3194831" y="1204294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0" name="四角形"/>
            <p:cNvSpPr/>
            <p:nvPr/>
          </p:nvSpPr>
          <p:spPr>
            <a:xfrm rot="179337">
              <a:off x="3304985" y="1209947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1" name="四角形"/>
            <p:cNvSpPr/>
            <p:nvPr/>
          </p:nvSpPr>
          <p:spPr>
            <a:xfrm rot="21438393">
              <a:off x="2621188" y="1603714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2" name="四角形"/>
            <p:cNvSpPr/>
            <p:nvPr/>
          </p:nvSpPr>
          <p:spPr>
            <a:xfrm rot="21438393">
              <a:off x="2731360" y="1598433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3" name="四角形"/>
            <p:cNvSpPr/>
            <p:nvPr/>
          </p:nvSpPr>
          <p:spPr>
            <a:xfrm rot="21438393">
              <a:off x="2914617" y="1588858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4" name="四角形"/>
            <p:cNvSpPr/>
            <p:nvPr/>
          </p:nvSpPr>
          <p:spPr>
            <a:xfrm rot="21438393">
              <a:off x="3024790" y="1583576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5" name="四角形"/>
            <p:cNvSpPr/>
            <p:nvPr/>
          </p:nvSpPr>
          <p:spPr>
            <a:xfrm rot="21438393">
              <a:off x="3205221" y="1571629"/>
              <a:ext cx="72410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6" name="四角形"/>
            <p:cNvSpPr/>
            <p:nvPr/>
          </p:nvSpPr>
          <p:spPr>
            <a:xfrm rot="21438393">
              <a:off x="3315393" y="1566346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7" name="四角形"/>
            <p:cNvSpPr/>
            <p:nvPr/>
          </p:nvSpPr>
          <p:spPr>
            <a:xfrm rot="20963943">
              <a:off x="2696471" y="2061296"/>
              <a:ext cx="72410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8" name="四角形"/>
            <p:cNvSpPr/>
            <p:nvPr/>
          </p:nvSpPr>
          <p:spPr>
            <a:xfrm rot="20963943">
              <a:off x="2804869" y="2040908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79" name="四角形"/>
            <p:cNvSpPr/>
            <p:nvPr/>
          </p:nvSpPr>
          <p:spPr>
            <a:xfrm rot="20963943">
              <a:off x="2979728" y="2004807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0" name="四角形"/>
            <p:cNvSpPr/>
            <p:nvPr/>
          </p:nvSpPr>
          <p:spPr>
            <a:xfrm rot="20963943">
              <a:off x="3088126" y="1984419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1" name="四角形"/>
            <p:cNvSpPr/>
            <p:nvPr/>
          </p:nvSpPr>
          <p:spPr>
            <a:xfrm rot="20963943">
              <a:off x="3262091" y="1951409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2" name="四角形"/>
            <p:cNvSpPr/>
            <p:nvPr/>
          </p:nvSpPr>
          <p:spPr>
            <a:xfrm rot="20963943">
              <a:off x="3370490" y="1931021"/>
              <a:ext cx="72410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3" name="四角形"/>
            <p:cNvSpPr/>
            <p:nvPr/>
          </p:nvSpPr>
          <p:spPr>
            <a:xfrm rot="689797">
              <a:off x="2674158" y="727463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4" name="四角形"/>
            <p:cNvSpPr/>
            <p:nvPr/>
          </p:nvSpPr>
          <p:spPr>
            <a:xfrm rot="689797">
              <a:off x="2782263" y="749350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5" name="四角形"/>
            <p:cNvSpPr/>
            <p:nvPr/>
          </p:nvSpPr>
          <p:spPr>
            <a:xfrm rot="689797">
              <a:off x="2948544" y="780878"/>
              <a:ext cx="72410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6" name="四角形"/>
            <p:cNvSpPr/>
            <p:nvPr/>
          </p:nvSpPr>
          <p:spPr>
            <a:xfrm rot="689797">
              <a:off x="3056649" y="802766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7" name="四角形"/>
            <p:cNvSpPr/>
            <p:nvPr/>
          </p:nvSpPr>
          <p:spPr>
            <a:xfrm rot="689797">
              <a:off x="3239626" y="836605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8" name="四角形"/>
            <p:cNvSpPr/>
            <p:nvPr/>
          </p:nvSpPr>
          <p:spPr>
            <a:xfrm rot="689797">
              <a:off x="3347732" y="858493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89" name="四角形"/>
            <p:cNvSpPr/>
            <p:nvPr/>
          </p:nvSpPr>
          <p:spPr>
            <a:xfrm rot="179337">
              <a:off x="3476381" y="1264476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0" name="四角形"/>
            <p:cNvSpPr/>
            <p:nvPr/>
          </p:nvSpPr>
          <p:spPr>
            <a:xfrm rot="179337">
              <a:off x="3589440" y="1272956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1" name="四角形"/>
            <p:cNvSpPr/>
            <p:nvPr/>
          </p:nvSpPr>
          <p:spPr>
            <a:xfrm rot="21414776">
              <a:off x="3486336" y="1599236"/>
              <a:ext cx="72411" cy="173440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2" name="四角形"/>
            <p:cNvSpPr/>
            <p:nvPr/>
          </p:nvSpPr>
          <p:spPr>
            <a:xfrm rot="21414776">
              <a:off x="3599657" y="1595700"/>
              <a:ext cx="72411" cy="173440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3" name="四角形"/>
            <p:cNvSpPr/>
            <p:nvPr/>
          </p:nvSpPr>
          <p:spPr>
            <a:xfrm rot="20967914">
              <a:off x="3543677" y="1939431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4" name="四角形"/>
            <p:cNvSpPr/>
            <p:nvPr/>
          </p:nvSpPr>
          <p:spPr>
            <a:xfrm rot="20967914">
              <a:off x="3655584" y="1921237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5" name="四角形"/>
            <p:cNvSpPr/>
            <p:nvPr/>
          </p:nvSpPr>
          <p:spPr>
            <a:xfrm rot="709186">
              <a:off x="3521454" y="939253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496" name="四角形"/>
            <p:cNvSpPr/>
            <p:nvPr/>
          </p:nvSpPr>
          <p:spPr>
            <a:xfrm rot="709186">
              <a:off x="3631871" y="964988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498" name="図形"/>
          <p:cNvSpPr/>
          <p:nvPr/>
        </p:nvSpPr>
        <p:spPr>
          <a:xfrm>
            <a:off x="14953904" y="4628172"/>
            <a:ext cx="2634932" cy="2051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0463" fill="norm" stroke="1" extrusionOk="0">
                <a:moveTo>
                  <a:pt x="4881" y="12561"/>
                </a:moveTo>
                <a:cubicBezTo>
                  <a:pt x="9892" y="17556"/>
                  <a:pt x="11224" y="17153"/>
                  <a:pt x="14456" y="15915"/>
                </a:cubicBezTo>
                <a:cubicBezTo>
                  <a:pt x="19835" y="13855"/>
                  <a:pt x="19477" y="5344"/>
                  <a:pt x="19023" y="0"/>
                </a:cubicBezTo>
                <a:cubicBezTo>
                  <a:pt x="19660" y="207"/>
                  <a:pt x="20745" y="-104"/>
                  <a:pt x="21381" y="103"/>
                </a:cubicBezTo>
                <a:cubicBezTo>
                  <a:pt x="21600" y="10032"/>
                  <a:pt x="20710" y="17360"/>
                  <a:pt x="15225" y="19588"/>
                </a:cubicBezTo>
                <a:cubicBezTo>
                  <a:pt x="8743" y="21496"/>
                  <a:pt x="9547" y="19864"/>
                  <a:pt x="0" y="18663"/>
                </a:cubicBezTo>
                <a:cubicBezTo>
                  <a:pt x="1627" y="16629"/>
                  <a:pt x="3254" y="14595"/>
                  <a:pt x="4881" y="12561"/>
                </a:cubicBez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2500">
                <a:solidFill>
                  <a:srgbClr val="FFFFFF"/>
                </a:solidFill>
              </a:defRPr>
            </a:pPr>
          </a:p>
        </p:txBody>
      </p:sp>
      <p:sp>
        <p:nvSpPr>
          <p:cNvPr id="499" name="Conversion cable"/>
          <p:cNvSpPr txBox="1"/>
          <p:nvPr/>
        </p:nvSpPr>
        <p:spPr>
          <a:xfrm>
            <a:off x="15791902" y="6601396"/>
            <a:ext cx="3118994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Conversion cable</a:t>
            </a:r>
          </a:p>
        </p:txBody>
      </p:sp>
      <p:sp>
        <p:nvSpPr>
          <p:cNvPr id="500" name="四角形"/>
          <p:cNvSpPr/>
          <p:nvPr/>
        </p:nvSpPr>
        <p:spPr>
          <a:xfrm>
            <a:off x="17249798" y="712617"/>
            <a:ext cx="660401" cy="1344783"/>
          </a:xfrm>
          <a:prstGeom prst="rect">
            <a:avLst/>
          </a:prstGeom>
          <a:solidFill>
            <a:srgbClr val="A6AAA9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01" name="ROC power supply cables"/>
          <p:cNvSpPr txBox="1"/>
          <p:nvPr/>
        </p:nvSpPr>
        <p:spPr>
          <a:xfrm>
            <a:off x="14687001" y="788243"/>
            <a:ext cx="2505584" cy="1091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ROC power</a:t>
            </a:r>
            <a:br/>
            <a:r>
              <a:t>supply cables</a:t>
            </a:r>
          </a:p>
        </p:txBody>
      </p:sp>
      <p:sp>
        <p:nvSpPr>
          <p:cNvPr id="502" name="線"/>
          <p:cNvSpPr/>
          <p:nvPr/>
        </p:nvSpPr>
        <p:spPr>
          <a:xfrm>
            <a:off x="10599588" y="3149978"/>
            <a:ext cx="6210051" cy="2881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fill="norm" stroke="1" extrusionOk="0">
                <a:moveTo>
                  <a:pt x="0" y="21600"/>
                </a:moveTo>
                <a:lnTo>
                  <a:pt x="18663" y="21600"/>
                </a:lnTo>
                <a:cubicBezTo>
                  <a:pt x="18663" y="21600"/>
                  <a:pt x="21600" y="17097"/>
                  <a:pt x="20955" y="0"/>
                </a:cubicBezTo>
              </a:path>
            </a:pathLst>
          </a:custGeom>
          <a:ln w="508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A6AAA9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03" name="線"/>
          <p:cNvSpPr/>
          <p:nvPr/>
        </p:nvSpPr>
        <p:spPr>
          <a:xfrm>
            <a:off x="10218588" y="3185020"/>
            <a:ext cx="6806485" cy="322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0" h="21600" fill="norm" stroke="1" extrusionOk="0">
                <a:moveTo>
                  <a:pt x="0" y="21600"/>
                </a:moveTo>
                <a:lnTo>
                  <a:pt x="18234" y="21600"/>
                </a:lnTo>
                <a:cubicBezTo>
                  <a:pt x="18234" y="21600"/>
                  <a:pt x="21600" y="15265"/>
                  <a:pt x="21011" y="0"/>
                </a:cubicBezTo>
              </a:path>
            </a:pathLst>
          </a:custGeom>
          <a:ln w="508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A6AAA9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04" name="Bias cables"/>
          <p:cNvSpPr txBox="1"/>
          <p:nvPr/>
        </p:nvSpPr>
        <p:spPr>
          <a:xfrm>
            <a:off x="14356802" y="5030597"/>
            <a:ext cx="2116964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Bias cables</a:t>
            </a:r>
          </a:p>
        </p:txBody>
      </p:sp>
      <p:sp>
        <p:nvSpPr>
          <p:cNvPr id="505" name="線"/>
          <p:cNvSpPr/>
          <p:nvPr/>
        </p:nvSpPr>
        <p:spPr>
          <a:xfrm>
            <a:off x="15536144" y="2454733"/>
            <a:ext cx="1274928" cy="74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1600" y="21600"/>
                  <a:pt x="15593" y="1648"/>
                  <a:pt x="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06" name="線"/>
          <p:cNvSpPr/>
          <p:nvPr/>
        </p:nvSpPr>
        <p:spPr>
          <a:xfrm>
            <a:off x="15546669" y="2327515"/>
            <a:ext cx="1467603" cy="874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1600" y="21600"/>
                  <a:pt x="13546" y="1408"/>
                  <a:pt x="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07" name="to the bias power supply"/>
          <p:cNvSpPr txBox="1"/>
          <p:nvPr/>
        </p:nvSpPr>
        <p:spPr>
          <a:xfrm>
            <a:off x="11156402" y="2040317"/>
            <a:ext cx="4354196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pPr/>
            <a:r>
              <a:t>to the bias power supply</a:t>
            </a:r>
          </a:p>
        </p:txBody>
      </p:sp>
      <p:sp>
        <p:nvSpPr>
          <p:cNvPr id="508" name="to the power supplies"/>
          <p:cNvSpPr txBox="1"/>
          <p:nvPr/>
        </p:nvSpPr>
        <p:spPr>
          <a:xfrm>
            <a:off x="17967411" y="485081"/>
            <a:ext cx="3831845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6">
                    <a:satOff val="24555"/>
                    <a:lumOff val="22232"/>
                  </a:schemeClr>
                </a:solidFill>
              </a:defRPr>
            </a:lvl1pPr>
          </a:lstStyle>
          <a:p>
            <a:pPr/>
            <a:r>
              <a:t>to the power supplies</a:t>
            </a:r>
          </a:p>
        </p:txBody>
      </p:sp>
      <p:grpSp>
        <p:nvGrpSpPr>
          <p:cNvPr id="517" name="グループ"/>
          <p:cNvGrpSpPr/>
          <p:nvPr/>
        </p:nvGrpSpPr>
        <p:grpSpPr>
          <a:xfrm>
            <a:off x="18388855" y="1889049"/>
            <a:ext cx="1670803" cy="1052062"/>
            <a:chOff x="0" y="0"/>
            <a:chExt cx="1670801" cy="1052060"/>
          </a:xfrm>
        </p:grpSpPr>
        <p:sp>
          <p:nvSpPr>
            <p:cNvPr id="509" name="線"/>
            <p:cNvSpPr/>
            <p:nvPr/>
          </p:nvSpPr>
          <p:spPr>
            <a:xfrm flipH="1">
              <a:off x="33208" y="152617"/>
              <a:ext cx="1274928" cy="74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5593" y="1648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0" name="線"/>
            <p:cNvSpPr/>
            <p:nvPr/>
          </p:nvSpPr>
          <p:spPr>
            <a:xfrm flipH="1">
              <a:off x="-1" y="-1"/>
              <a:ext cx="1467603" cy="874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3546" y="1408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1" name="線"/>
            <p:cNvSpPr/>
            <p:nvPr/>
          </p:nvSpPr>
          <p:spPr>
            <a:xfrm flipH="1">
              <a:off x="96707" y="216117"/>
              <a:ext cx="1274928" cy="74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5593" y="1648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2" name="線"/>
            <p:cNvSpPr/>
            <p:nvPr/>
          </p:nvSpPr>
          <p:spPr>
            <a:xfrm flipH="1">
              <a:off x="63499" y="50274"/>
              <a:ext cx="1467603" cy="874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3546" y="1408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3" name="線"/>
            <p:cNvSpPr/>
            <p:nvPr/>
          </p:nvSpPr>
          <p:spPr>
            <a:xfrm flipH="1">
              <a:off x="172907" y="254217"/>
              <a:ext cx="1274928" cy="74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5593" y="1648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4" name="線"/>
            <p:cNvSpPr/>
            <p:nvPr/>
          </p:nvSpPr>
          <p:spPr>
            <a:xfrm flipH="1">
              <a:off x="126999" y="101599"/>
              <a:ext cx="1467603" cy="874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3546" y="1408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5" name="線"/>
            <p:cNvSpPr/>
            <p:nvPr/>
          </p:nvSpPr>
          <p:spPr>
            <a:xfrm flipH="1">
              <a:off x="236407" y="305017"/>
              <a:ext cx="1274928" cy="74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5593" y="1648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16" name="線"/>
            <p:cNvSpPr/>
            <p:nvPr/>
          </p:nvSpPr>
          <p:spPr>
            <a:xfrm flipH="1">
              <a:off x="203199" y="152399"/>
              <a:ext cx="1467603" cy="874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21600" y="21600"/>
                    <a:pt x="13546" y="1408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pic>
        <p:nvPicPr>
          <p:cNvPr id="518" name="PXL_20220630_195110525.jpeg" descr="PXL_20220630_195110525.jpeg"/>
          <p:cNvPicPr>
            <a:picLocks noChangeAspect="1"/>
          </p:cNvPicPr>
          <p:nvPr/>
        </p:nvPicPr>
        <p:blipFill>
          <a:blip r:embed="rId2">
            <a:extLst/>
          </a:blip>
          <a:srcRect l="15631" t="14801" r="20912" b="0"/>
          <a:stretch>
            <a:fillRect/>
          </a:stretch>
        </p:blipFill>
        <p:spPr>
          <a:xfrm>
            <a:off x="20622693" y="3853037"/>
            <a:ext cx="3551509" cy="8477056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四角形"/>
          <p:cNvSpPr/>
          <p:nvPr/>
        </p:nvSpPr>
        <p:spPr>
          <a:xfrm>
            <a:off x="21995978" y="5825569"/>
            <a:ext cx="805065" cy="1001252"/>
          </a:xfrm>
          <a:prstGeom prst="rect">
            <a:avLst/>
          </a:prstGeom>
          <a:ln w="508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0" name="四角形"/>
          <p:cNvSpPr/>
          <p:nvPr/>
        </p:nvSpPr>
        <p:spPr>
          <a:xfrm>
            <a:off x="22402378" y="6854269"/>
            <a:ext cx="1248293" cy="758482"/>
          </a:xfrm>
          <a:prstGeom prst="rect">
            <a:avLst/>
          </a:prstGeom>
          <a:ln w="50800">
            <a:solidFill>
              <a:schemeClr val="accent6">
                <a:satOff val="24555"/>
                <a:lumOff val="2223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1" name="四角形"/>
          <p:cNvSpPr/>
          <p:nvPr/>
        </p:nvSpPr>
        <p:spPr>
          <a:xfrm>
            <a:off x="22148378" y="8797369"/>
            <a:ext cx="318030" cy="1220011"/>
          </a:xfrm>
          <a:prstGeom prst="rect">
            <a:avLst/>
          </a:prstGeom>
          <a:ln w="508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2" name="Bias…"/>
          <p:cNvSpPr txBox="1"/>
          <p:nvPr/>
        </p:nvSpPr>
        <p:spPr>
          <a:xfrm>
            <a:off x="22086860" y="10134150"/>
            <a:ext cx="953771" cy="9852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  <a:defRPr sz="25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Bias</a:t>
            </a:r>
          </a:p>
          <a:p>
            <a:pPr algn="ctr">
              <a:lnSpc>
                <a:spcPct val="80000"/>
              </a:lnSpc>
              <a:defRPr sz="25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power</a:t>
            </a:r>
          </a:p>
          <a:p>
            <a:pPr algn="ctr">
              <a:lnSpc>
                <a:spcPct val="80000"/>
              </a:lnSpc>
              <a:defRPr sz="25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supply</a:t>
            </a:r>
          </a:p>
        </p:txBody>
      </p:sp>
      <p:sp>
        <p:nvSpPr>
          <p:cNvPr id="523" name="ROC…"/>
          <p:cNvSpPr txBox="1"/>
          <p:nvPr/>
        </p:nvSpPr>
        <p:spPr>
          <a:xfrm>
            <a:off x="22917669" y="5715049"/>
            <a:ext cx="1194753" cy="9852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  <a:defRPr sz="2500">
                <a:solidFill>
                  <a:schemeClr val="accent6">
                    <a:satOff val="24555"/>
                    <a:lumOff val="22232"/>
                  </a:schemeClr>
                </a:solidFill>
              </a:defRPr>
            </a:pPr>
            <a:r>
              <a:t>ROC</a:t>
            </a:r>
          </a:p>
          <a:p>
            <a:pPr algn="ctr">
              <a:lnSpc>
                <a:spcPct val="80000"/>
              </a:lnSpc>
              <a:defRPr sz="2500">
                <a:solidFill>
                  <a:schemeClr val="accent6">
                    <a:satOff val="24555"/>
                    <a:lumOff val="22232"/>
                  </a:schemeClr>
                </a:solidFill>
              </a:defRPr>
            </a:pPr>
            <a:r>
              <a:t>power</a:t>
            </a:r>
          </a:p>
          <a:p>
            <a:pPr algn="ctr">
              <a:lnSpc>
                <a:spcPct val="80000"/>
              </a:lnSpc>
              <a:defRPr sz="2500">
                <a:solidFill>
                  <a:schemeClr val="accent6">
                    <a:satOff val="24555"/>
                    <a:lumOff val="22232"/>
                  </a:schemeClr>
                </a:solidFill>
              </a:defRPr>
            </a:pPr>
            <a:r>
              <a:t>supplies</a:t>
            </a:r>
          </a:p>
        </p:txBody>
      </p:sp>
      <p:sp>
        <p:nvSpPr>
          <p:cNvPr id="524" name="線"/>
          <p:cNvSpPr/>
          <p:nvPr/>
        </p:nvSpPr>
        <p:spPr>
          <a:xfrm>
            <a:off x="21942803" y="2202786"/>
            <a:ext cx="817791" cy="1788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5" name="FPHX power supply cables"/>
          <p:cNvSpPr txBox="1"/>
          <p:nvPr/>
        </p:nvSpPr>
        <p:spPr>
          <a:xfrm>
            <a:off x="19788865" y="1550980"/>
            <a:ext cx="2530984" cy="111666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000"/>
            </a:pPr>
            <a:r>
              <a:t>FPHX power</a:t>
            </a:r>
            <a:br/>
            <a:r>
              <a:t>supply cables</a:t>
            </a:r>
          </a:p>
        </p:txBody>
      </p:sp>
      <p:sp>
        <p:nvSpPr>
          <p:cNvPr id="526" name="線"/>
          <p:cNvSpPr/>
          <p:nvPr/>
        </p:nvSpPr>
        <p:spPr>
          <a:xfrm>
            <a:off x="7759981" y="8183057"/>
            <a:ext cx="7869419" cy="32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886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7" name="線"/>
          <p:cNvSpPr/>
          <p:nvPr/>
        </p:nvSpPr>
        <p:spPr>
          <a:xfrm>
            <a:off x="10994525" y="10269941"/>
            <a:ext cx="4694419" cy="32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86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8" name="線"/>
          <p:cNvSpPr/>
          <p:nvPr/>
        </p:nvSpPr>
        <p:spPr>
          <a:xfrm>
            <a:off x="7745069" y="5771874"/>
            <a:ext cx="1978165" cy="2324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563" y="12548"/>
                </a:lnTo>
                <a:lnTo>
                  <a:pt x="10508" y="4187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29" name="Stave GND cables"/>
          <p:cNvSpPr txBox="1"/>
          <p:nvPr/>
        </p:nvSpPr>
        <p:spPr>
          <a:xfrm>
            <a:off x="12434396" y="8020878"/>
            <a:ext cx="3281300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lvl1pPr>
          </a:lstStyle>
          <a:p>
            <a:pPr/>
            <a:r>
              <a:t>Stave GND cables</a:t>
            </a:r>
          </a:p>
        </p:txBody>
      </p:sp>
      <p:sp>
        <p:nvSpPr>
          <p:cNvPr id="530" name="Stave GND cables"/>
          <p:cNvSpPr txBox="1"/>
          <p:nvPr/>
        </p:nvSpPr>
        <p:spPr>
          <a:xfrm>
            <a:off x="12510896" y="10786783"/>
            <a:ext cx="3281300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lvl1pPr>
          </a:lstStyle>
          <a:p>
            <a:pPr/>
            <a:r>
              <a:t>Stave GND cables</a:t>
            </a:r>
          </a:p>
        </p:txBody>
      </p:sp>
      <p:sp>
        <p:nvSpPr>
          <p:cNvPr id="531" name="線"/>
          <p:cNvSpPr/>
          <p:nvPr/>
        </p:nvSpPr>
        <p:spPr>
          <a:xfrm>
            <a:off x="2956695" y="5759785"/>
            <a:ext cx="1519793" cy="232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495" y="12876"/>
                </a:lnTo>
                <a:lnTo>
                  <a:pt x="11798" y="3759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32" name="線"/>
          <p:cNvSpPr/>
          <p:nvPr/>
        </p:nvSpPr>
        <p:spPr>
          <a:xfrm>
            <a:off x="1317919" y="8133093"/>
            <a:ext cx="1644764" cy="260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8183" y="21600"/>
                </a:lnTo>
                <a:lnTo>
                  <a:pt x="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33" name="線"/>
          <p:cNvSpPr/>
          <p:nvPr/>
        </p:nvSpPr>
        <p:spPr>
          <a:xfrm>
            <a:off x="1361656" y="11021110"/>
            <a:ext cx="1263764" cy="260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153" y="21600"/>
                </a:lnTo>
                <a:lnTo>
                  <a:pt x="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34" name="Stave…"/>
          <p:cNvSpPr txBox="1"/>
          <p:nvPr/>
        </p:nvSpPr>
        <p:spPr>
          <a:xfrm>
            <a:off x="1272461" y="7217848"/>
            <a:ext cx="1084581" cy="120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Stave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GND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cables</a:t>
            </a:r>
          </a:p>
        </p:txBody>
      </p:sp>
      <p:sp>
        <p:nvSpPr>
          <p:cNvPr id="535" name="Stave…"/>
          <p:cNvSpPr txBox="1"/>
          <p:nvPr/>
        </p:nvSpPr>
        <p:spPr>
          <a:xfrm>
            <a:off x="1184748" y="9161497"/>
            <a:ext cx="1084581" cy="120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Stave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GND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cables</a:t>
            </a:r>
          </a:p>
        </p:txBody>
      </p:sp>
      <p:pic>
        <p:nvPicPr>
          <p:cNvPr id="536" name="PXL_20220525_220049225.jpeg" descr="PXL_20220525_220049225.jpeg"/>
          <p:cNvPicPr>
            <a:picLocks noChangeAspect="1"/>
          </p:cNvPicPr>
          <p:nvPr/>
        </p:nvPicPr>
        <p:blipFill>
          <a:blip r:embed="rId3">
            <a:extLst/>
          </a:blip>
          <a:srcRect l="23828" t="19180" r="3264" b="18223"/>
          <a:stretch>
            <a:fillRect/>
          </a:stretch>
        </p:blipFill>
        <p:spPr>
          <a:xfrm>
            <a:off x="49801" y="1852691"/>
            <a:ext cx="6608674" cy="319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PXL_20220603_155844541.jpeg" descr="PXL_20220603_155844541.jpeg"/>
          <p:cNvPicPr>
            <a:picLocks noChangeAspect="1"/>
          </p:cNvPicPr>
          <p:nvPr/>
        </p:nvPicPr>
        <p:blipFill>
          <a:blip r:embed="rId4">
            <a:extLst/>
          </a:blip>
          <a:srcRect l="38646" t="15997" r="0" b="0"/>
          <a:stretch>
            <a:fillRect/>
          </a:stretch>
        </p:blipFill>
        <p:spPr>
          <a:xfrm>
            <a:off x="21335010" y="-4376702"/>
            <a:ext cx="4309177" cy="3318685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図形"/>
          <p:cNvSpPr/>
          <p:nvPr/>
        </p:nvSpPr>
        <p:spPr>
          <a:xfrm>
            <a:off x="2705715" y="9789701"/>
            <a:ext cx="5673954" cy="791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0" y="0"/>
                </a:moveTo>
                <a:lnTo>
                  <a:pt x="21600" y="0"/>
                </a:lnTo>
                <a:lnTo>
                  <a:pt x="20630" y="21600"/>
                </a:lnTo>
                <a:lnTo>
                  <a:pt x="0" y="21600"/>
                </a:lnTo>
                <a:lnTo>
                  <a:pt x="970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39" name="図形"/>
          <p:cNvSpPr/>
          <p:nvPr/>
        </p:nvSpPr>
        <p:spPr>
          <a:xfrm>
            <a:off x="2974589" y="9071740"/>
            <a:ext cx="6126796" cy="720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5" y="0"/>
                </a:moveTo>
                <a:lnTo>
                  <a:pt x="21600" y="0"/>
                </a:lnTo>
                <a:lnTo>
                  <a:pt x="19105" y="21600"/>
                </a:lnTo>
                <a:lnTo>
                  <a:pt x="0" y="21600"/>
                </a:lnTo>
                <a:lnTo>
                  <a:pt x="2495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0" name="Aluminum supporting structure"/>
          <p:cNvSpPr txBox="1"/>
          <p:nvPr/>
        </p:nvSpPr>
        <p:spPr>
          <a:xfrm>
            <a:off x="2311222" y="12899243"/>
            <a:ext cx="541413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Aluminum supporting structure</a:t>
            </a:r>
          </a:p>
        </p:txBody>
      </p:sp>
      <p:sp>
        <p:nvSpPr>
          <p:cNvPr id="541" name="Note: CFC cone omitted"/>
          <p:cNvSpPr txBox="1"/>
          <p:nvPr/>
        </p:nvSpPr>
        <p:spPr>
          <a:xfrm>
            <a:off x="13608550" y="13166198"/>
            <a:ext cx="3613468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Note: CFC cone omitted</a:t>
            </a:r>
          </a:p>
        </p:txBody>
      </p:sp>
      <p:sp>
        <p:nvSpPr>
          <p:cNvPr id="542" name="プラグ"/>
          <p:cNvSpPr/>
          <p:nvPr/>
        </p:nvSpPr>
        <p:spPr>
          <a:xfrm rot="5400000">
            <a:off x="21469525" y="12123002"/>
            <a:ext cx="658589" cy="1532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47" y="0"/>
                </a:moveTo>
                <a:cubicBezTo>
                  <a:pt x="4155" y="0"/>
                  <a:pt x="3432" y="311"/>
                  <a:pt x="3432" y="694"/>
                </a:cubicBezTo>
                <a:lnTo>
                  <a:pt x="3432" y="4533"/>
                </a:lnTo>
                <a:lnTo>
                  <a:pt x="0" y="4533"/>
                </a:lnTo>
                <a:lnTo>
                  <a:pt x="0" y="8991"/>
                </a:lnTo>
                <a:cubicBezTo>
                  <a:pt x="0" y="8991"/>
                  <a:pt x="4" y="12449"/>
                  <a:pt x="5058" y="13335"/>
                </a:cubicBezTo>
                <a:cubicBezTo>
                  <a:pt x="5053" y="13367"/>
                  <a:pt x="5047" y="13399"/>
                  <a:pt x="5047" y="13433"/>
                </a:cubicBezTo>
                <a:lnTo>
                  <a:pt x="5047" y="14818"/>
                </a:lnTo>
                <a:cubicBezTo>
                  <a:pt x="5047" y="15581"/>
                  <a:pt x="6499" y="16205"/>
                  <a:pt x="8275" y="16205"/>
                </a:cubicBezTo>
                <a:lnTo>
                  <a:pt x="9186" y="16205"/>
                </a:lnTo>
                <a:lnTo>
                  <a:pt x="9186" y="21600"/>
                </a:lnTo>
                <a:lnTo>
                  <a:pt x="12414" y="21600"/>
                </a:lnTo>
                <a:lnTo>
                  <a:pt x="12414" y="16205"/>
                </a:lnTo>
                <a:lnTo>
                  <a:pt x="13325" y="16205"/>
                </a:lnTo>
                <a:cubicBezTo>
                  <a:pt x="15101" y="16205"/>
                  <a:pt x="16553" y="15581"/>
                  <a:pt x="16553" y="14818"/>
                </a:cubicBezTo>
                <a:lnTo>
                  <a:pt x="16553" y="13433"/>
                </a:lnTo>
                <a:cubicBezTo>
                  <a:pt x="16553" y="13399"/>
                  <a:pt x="16547" y="13367"/>
                  <a:pt x="16542" y="13335"/>
                </a:cubicBezTo>
                <a:cubicBezTo>
                  <a:pt x="21596" y="12449"/>
                  <a:pt x="21600" y="8991"/>
                  <a:pt x="21600" y="8991"/>
                </a:cubicBezTo>
                <a:lnTo>
                  <a:pt x="21600" y="4533"/>
                </a:lnTo>
                <a:lnTo>
                  <a:pt x="18168" y="4533"/>
                </a:lnTo>
                <a:lnTo>
                  <a:pt x="18168" y="694"/>
                </a:lnTo>
                <a:cubicBezTo>
                  <a:pt x="18168" y="311"/>
                  <a:pt x="17445" y="0"/>
                  <a:pt x="16553" y="0"/>
                </a:cubicBezTo>
                <a:cubicBezTo>
                  <a:pt x="15662" y="0"/>
                  <a:pt x="14939" y="311"/>
                  <a:pt x="14939" y="694"/>
                </a:cubicBezTo>
                <a:lnTo>
                  <a:pt x="14939" y="4533"/>
                </a:lnTo>
                <a:lnTo>
                  <a:pt x="11224" y="4533"/>
                </a:lnTo>
                <a:lnTo>
                  <a:pt x="10376" y="4533"/>
                </a:lnTo>
                <a:lnTo>
                  <a:pt x="6661" y="4533"/>
                </a:lnTo>
                <a:lnTo>
                  <a:pt x="6661" y="694"/>
                </a:lnTo>
                <a:cubicBezTo>
                  <a:pt x="6661" y="311"/>
                  <a:pt x="5938" y="0"/>
                  <a:pt x="5047" y="0"/>
                </a:cubicBez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3" name="コンセント"/>
          <p:cNvSpPr/>
          <p:nvPr/>
        </p:nvSpPr>
        <p:spPr>
          <a:xfrm>
            <a:off x="22824924" y="12477367"/>
            <a:ext cx="1329440" cy="1204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2" y="0"/>
                </a:moveTo>
                <a:cubicBezTo>
                  <a:pt x="556" y="0"/>
                  <a:pt x="0" y="620"/>
                  <a:pt x="0" y="1371"/>
                </a:cubicBezTo>
                <a:lnTo>
                  <a:pt x="0" y="20229"/>
                </a:lnTo>
                <a:cubicBezTo>
                  <a:pt x="0" y="20980"/>
                  <a:pt x="556" y="21600"/>
                  <a:pt x="1242" y="21600"/>
                </a:cubicBezTo>
                <a:lnTo>
                  <a:pt x="20358" y="21600"/>
                </a:lnTo>
                <a:cubicBezTo>
                  <a:pt x="21044" y="21600"/>
                  <a:pt x="21600" y="20980"/>
                  <a:pt x="21600" y="20229"/>
                </a:cubicBezTo>
                <a:lnTo>
                  <a:pt x="21600" y="1371"/>
                </a:lnTo>
                <a:cubicBezTo>
                  <a:pt x="21600" y="620"/>
                  <a:pt x="21044" y="0"/>
                  <a:pt x="20358" y="0"/>
                </a:cubicBezTo>
                <a:lnTo>
                  <a:pt x="1242" y="0"/>
                </a:lnTo>
                <a:close/>
                <a:moveTo>
                  <a:pt x="5270" y="4279"/>
                </a:moveTo>
                <a:lnTo>
                  <a:pt x="6632" y="4279"/>
                </a:lnTo>
                <a:cubicBezTo>
                  <a:pt x="6664" y="4279"/>
                  <a:pt x="6686" y="4308"/>
                  <a:pt x="6686" y="4338"/>
                </a:cubicBezTo>
                <a:lnTo>
                  <a:pt x="6686" y="11968"/>
                </a:lnTo>
                <a:cubicBezTo>
                  <a:pt x="6686" y="11998"/>
                  <a:pt x="6664" y="12028"/>
                  <a:pt x="6632" y="12028"/>
                </a:cubicBezTo>
                <a:lnTo>
                  <a:pt x="5270" y="12028"/>
                </a:lnTo>
                <a:cubicBezTo>
                  <a:pt x="5243" y="12028"/>
                  <a:pt x="5216" y="11998"/>
                  <a:pt x="5216" y="11968"/>
                </a:cubicBezTo>
                <a:lnTo>
                  <a:pt x="5216" y="4338"/>
                </a:lnTo>
                <a:cubicBezTo>
                  <a:pt x="5216" y="4308"/>
                  <a:pt x="5243" y="4279"/>
                  <a:pt x="5270" y="4279"/>
                </a:cubicBezTo>
                <a:close/>
                <a:moveTo>
                  <a:pt x="14968" y="4279"/>
                </a:moveTo>
                <a:lnTo>
                  <a:pt x="16330" y="4279"/>
                </a:lnTo>
                <a:cubicBezTo>
                  <a:pt x="16357" y="4279"/>
                  <a:pt x="16384" y="4308"/>
                  <a:pt x="16384" y="4338"/>
                </a:cubicBezTo>
                <a:lnTo>
                  <a:pt x="16384" y="11968"/>
                </a:lnTo>
                <a:cubicBezTo>
                  <a:pt x="16384" y="11998"/>
                  <a:pt x="16357" y="12028"/>
                  <a:pt x="16330" y="12028"/>
                </a:cubicBezTo>
                <a:lnTo>
                  <a:pt x="14968" y="12028"/>
                </a:lnTo>
                <a:cubicBezTo>
                  <a:pt x="14941" y="12028"/>
                  <a:pt x="14914" y="11998"/>
                  <a:pt x="14914" y="11968"/>
                </a:cubicBezTo>
                <a:lnTo>
                  <a:pt x="14914" y="4338"/>
                </a:lnTo>
                <a:cubicBezTo>
                  <a:pt x="14914" y="4308"/>
                  <a:pt x="14941" y="4279"/>
                  <a:pt x="14968" y="4279"/>
                </a:cubicBezTo>
                <a:close/>
                <a:moveTo>
                  <a:pt x="10751" y="13810"/>
                </a:moveTo>
                <a:cubicBezTo>
                  <a:pt x="10767" y="13810"/>
                  <a:pt x="10784" y="13810"/>
                  <a:pt x="10800" y="13810"/>
                </a:cubicBezTo>
                <a:cubicBezTo>
                  <a:pt x="10816" y="13810"/>
                  <a:pt x="10833" y="13810"/>
                  <a:pt x="10849" y="13810"/>
                </a:cubicBezTo>
                <a:lnTo>
                  <a:pt x="10849" y="13816"/>
                </a:lnTo>
                <a:cubicBezTo>
                  <a:pt x="12312" y="13857"/>
                  <a:pt x="12631" y="14764"/>
                  <a:pt x="12631" y="14764"/>
                </a:cubicBezTo>
                <a:lnTo>
                  <a:pt x="12631" y="17554"/>
                </a:lnTo>
                <a:lnTo>
                  <a:pt x="10849" y="17554"/>
                </a:lnTo>
                <a:lnTo>
                  <a:pt x="10751" y="17554"/>
                </a:lnTo>
                <a:lnTo>
                  <a:pt x="8969" y="17554"/>
                </a:lnTo>
                <a:lnTo>
                  <a:pt x="8969" y="14764"/>
                </a:lnTo>
                <a:cubicBezTo>
                  <a:pt x="8969" y="14764"/>
                  <a:pt x="9288" y="13857"/>
                  <a:pt x="10751" y="13816"/>
                </a:cubicBezTo>
                <a:lnTo>
                  <a:pt x="10751" y="1381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4" name="図形"/>
          <p:cNvSpPr/>
          <p:nvPr/>
        </p:nvSpPr>
        <p:spPr>
          <a:xfrm rot="5400000">
            <a:off x="22075068" y="12728544"/>
            <a:ext cx="658589" cy="321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47" y="0"/>
                </a:moveTo>
                <a:cubicBezTo>
                  <a:pt x="4155" y="0"/>
                  <a:pt x="3432" y="1480"/>
                  <a:pt x="3432" y="3305"/>
                </a:cubicBezTo>
                <a:lnTo>
                  <a:pt x="3432" y="21600"/>
                </a:lnTo>
                <a:lnTo>
                  <a:pt x="0" y="21600"/>
                </a:lnTo>
                <a:lnTo>
                  <a:pt x="21600" y="21600"/>
                </a:lnTo>
                <a:lnTo>
                  <a:pt x="18168" y="21600"/>
                </a:lnTo>
                <a:lnTo>
                  <a:pt x="18168" y="3305"/>
                </a:lnTo>
                <a:cubicBezTo>
                  <a:pt x="18168" y="1480"/>
                  <a:pt x="17445" y="0"/>
                  <a:pt x="16553" y="0"/>
                </a:cubicBezTo>
                <a:cubicBezTo>
                  <a:pt x="15662" y="0"/>
                  <a:pt x="14939" y="1480"/>
                  <a:pt x="14939" y="3305"/>
                </a:cubicBezTo>
                <a:lnTo>
                  <a:pt x="14939" y="21600"/>
                </a:lnTo>
                <a:lnTo>
                  <a:pt x="11224" y="21600"/>
                </a:lnTo>
                <a:lnTo>
                  <a:pt x="10376" y="21600"/>
                </a:lnTo>
                <a:lnTo>
                  <a:pt x="6661" y="21600"/>
                </a:lnTo>
                <a:lnTo>
                  <a:pt x="6661" y="3305"/>
                </a:lnTo>
                <a:cubicBezTo>
                  <a:pt x="6661" y="1480"/>
                  <a:pt x="5938" y="0"/>
                  <a:pt x="5047" y="0"/>
                </a:cubicBezTo>
                <a:close/>
              </a:path>
            </a:pathLst>
          </a:cu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5" name="power for the lack"/>
          <p:cNvSpPr txBox="1"/>
          <p:nvPr/>
        </p:nvSpPr>
        <p:spPr>
          <a:xfrm>
            <a:off x="20041122" y="13191598"/>
            <a:ext cx="2713038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power for the lack</a:t>
            </a:r>
          </a:p>
        </p:txBody>
      </p:sp>
      <p:sp>
        <p:nvSpPr>
          <p:cNvPr id="546" name="四角形"/>
          <p:cNvSpPr/>
          <p:nvPr/>
        </p:nvSpPr>
        <p:spPr>
          <a:xfrm>
            <a:off x="7966567" y="12326010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7" name="四角形"/>
          <p:cNvSpPr/>
          <p:nvPr/>
        </p:nvSpPr>
        <p:spPr>
          <a:xfrm>
            <a:off x="7839567" y="12453010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8" name="図形"/>
          <p:cNvSpPr/>
          <p:nvPr/>
        </p:nvSpPr>
        <p:spPr>
          <a:xfrm>
            <a:off x="8144367" y="12326010"/>
            <a:ext cx="126691" cy="119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300"/>
                </a:moveTo>
                <a:lnTo>
                  <a:pt x="21600" y="0"/>
                </a:lnTo>
                <a:lnTo>
                  <a:pt x="21600" y="19300"/>
                </a:lnTo>
                <a:lnTo>
                  <a:pt x="0" y="21600"/>
                </a:lnTo>
                <a:lnTo>
                  <a:pt x="0" y="23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49" name="楕円"/>
          <p:cNvSpPr/>
          <p:nvPr/>
        </p:nvSpPr>
        <p:spPr>
          <a:xfrm rot="21135857">
            <a:off x="26374793" y="9106504"/>
            <a:ext cx="2841401" cy="3351637"/>
          </a:xfrm>
          <a:prstGeom prst="ellipse">
            <a:avLst/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50" name="四角形"/>
          <p:cNvSpPr/>
          <p:nvPr/>
        </p:nvSpPr>
        <p:spPr>
          <a:xfrm>
            <a:off x="10474817" y="11538337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51" name="四角形"/>
          <p:cNvSpPr/>
          <p:nvPr/>
        </p:nvSpPr>
        <p:spPr>
          <a:xfrm>
            <a:off x="10347817" y="11665337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52" name="図形"/>
          <p:cNvSpPr/>
          <p:nvPr/>
        </p:nvSpPr>
        <p:spPr>
          <a:xfrm>
            <a:off x="10652617" y="11538337"/>
            <a:ext cx="126691" cy="119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300"/>
                </a:moveTo>
                <a:lnTo>
                  <a:pt x="21600" y="0"/>
                </a:lnTo>
                <a:lnTo>
                  <a:pt x="21600" y="19300"/>
                </a:lnTo>
                <a:lnTo>
                  <a:pt x="0" y="21600"/>
                </a:lnTo>
                <a:lnTo>
                  <a:pt x="0" y="23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53" name="楕円"/>
          <p:cNvSpPr/>
          <p:nvPr/>
        </p:nvSpPr>
        <p:spPr>
          <a:xfrm rot="21135857">
            <a:off x="25921382" y="8410181"/>
            <a:ext cx="2841401" cy="3351637"/>
          </a:xfrm>
          <a:prstGeom prst="ellipse">
            <a:avLst/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558" name="グループ"/>
          <p:cNvGrpSpPr/>
          <p:nvPr/>
        </p:nvGrpSpPr>
        <p:grpSpPr>
          <a:xfrm>
            <a:off x="25709239" y="13072284"/>
            <a:ext cx="3260252" cy="2019176"/>
            <a:chOff x="39" y="-5"/>
            <a:chExt cx="3260251" cy="2019174"/>
          </a:xfrm>
        </p:grpSpPr>
        <p:sp>
          <p:nvSpPr>
            <p:cNvPr id="554" name="線"/>
            <p:cNvSpPr/>
            <p:nvPr/>
          </p:nvSpPr>
          <p:spPr>
            <a:xfrm rot="21135857">
              <a:off x="404236" y="177954"/>
              <a:ext cx="2756658" cy="16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66" fill="norm" stroke="1" extrusionOk="0">
                  <a:moveTo>
                    <a:pt x="0" y="19666"/>
                  </a:moveTo>
                  <a:cubicBezTo>
                    <a:pt x="21" y="14645"/>
                    <a:pt x="1108" y="9635"/>
                    <a:pt x="3260" y="5804"/>
                  </a:cubicBezTo>
                  <a:cubicBezTo>
                    <a:pt x="7607" y="-1934"/>
                    <a:pt x="14656" y="-1934"/>
                    <a:pt x="19003" y="5804"/>
                  </a:cubicBezTo>
                  <a:cubicBezTo>
                    <a:pt x="20196" y="7927"/>
                    <a:pt x="21062" y="10413"/>
                    <a:pt x="21600" y="13061"/>
                  </a:cubicBezTo>
                </a:path>
              </a:pathLst>
            </a:custGeom>
            <a:noFill/>
            <a:ln w="254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55" name="線"/>
            <p:cNvSpPr/>
            <p:nvPr/>
          </p:nvSpPr>
          <p:spPr>
            <a:xfrm rot="21135857">
              <a:off x="99436" y="177954"/>
              <a:ext cx="2756658" cy="16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66" fill="norm" stroke="1" extrusionOk="0">
                  <a:moveTo>
                    <a:pt x="0" y="19666"/>
                  </a:moveTo>
                  <a:cubicBezTo>
                    <a:pt x="21" y="14645"/>
                    <a:pt x="1108" y="9635"/>
                    <a:pt x="3260" y="5804"/>
                  </a:cubicBezTo>
                  <a:cubicBezTo>
                    <a:pt x="7607" y="-1934"/>
                    <a:pt x="14656" y="-1934"/>
                    <a:pt x="19003" y="5804"/>
                  </a:cubicBezTo>
                  <a:cubicBezTo>
                    <a:pt x="20196" y="7927"/>
                    <a:pt x="21062" y="10413"/>
                    <a:pt x="21600" y="13061"/>
                  </a:cubicBezTo>
                </a:path>
              </a:pathLst>
            </a:custGeom>
            <a:noFill/>
            <a:ln w="254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56" name="線"/>
            <p:cNvSpPr/>
            <p:nvPr/>
          </p:nvSpPr>
          <p:spPr>
            <a:xfrm rot="21135857">
              <a:off x="547240" y="372858"/>
              <a:ext cx="2458137" cy="136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20" fill="norm" stroke="1" extrusionOk="0">
                  <a:moveTo>
                    <a:pt x="0" y="19520"/>
                  </a:moveTo>
                  <a:cubicBezTo>
                    <a:pt x="211" y="14677"/>
                    <a:pt x="1280" y="9946"/>
                    <a:pt x="3208" y="6241"/>
                  </a:cubicBezTo>
                  <a:cubicBezTo>
                    <a:pt x="7538" y="-2080"/>
                    <a:pt x="14557" y="-2080"/>
                    <a:pt x="18886" y="6241"/>
                  </a:cubicBezTo>
                  <a:cubicBezTo>
                    <a:pt x="20174" y="8715"/>
                    <a:pt x="21078" y="11647"/>
                    <a:pt x="21600" y="14764"/>
                  </a:cubicBezTo>
                </a:path>
              </a:pathLst>
            </a:custGeom>
            <a:noFill/>
            <a:ln w="254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57" name="線"/>
            <p:cNvSpPr/>
            <p:nvPr/>
          </p:nvSpPr>
          <p:spPr>
            <a:xfrm rot="21135857">
              <a:off x="255140" y="372858"/>
              <a:ext cx="2458137" cy="136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20" fill="norm" stroke="1" extrusionOk="0">
                  <a:moveTo>
                    <a:pt x="0" y="19520"/>
                  </a:moveTo>
                  <a:cubicBezTo>
                    <a:pt x="211" y="14677"/>
                    <a:pt x="1280" y="9946"/>
                    <a:pt x="3208" y="6241"/>
                  </a:cubicBezTo>
                  <a:cubicBezTo>
                    <a:pt x="7538" y="-2080"/>
                    <a:pt x="14557" y="-2080"/>
                    <a:pt x="18886" y="6241"/>
                  </a:cubicBezTo>
                  <a:cubicBezTo>
                    <a:pt x="20174" y="8715"/>
                    <a:pt x="21078" y="11647"/>
                    <a:pt x="21600" y="14764"/>
                  </a:cubicBezTo>
                </a:path>
              </a:pathLst>
            </a:custGeom>
            <a:noFill/>
            <a:ln w="25400" cap="flat">
              <a:solidFill>
                <a:schemeClr val="accent4">
                  <a:hueOff val="384618"/>
                  <a:satOff val="3869"/>
                  <a:lumOff val="5802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559" name="線"/>
          <p:cNvSpPr/>
          <p:nvPr/>
        </p:nvSpPr>
        <p:spPr>
          <a:xfrm rot="21135857">
            <a:off x="26026134" y="12989001"/>
            <a:ext cx="2756659" cy="1663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66" fill="norm" stroke="1" extrusionOk="0">
                <a:moveTo>
                  <a:pt x="0" y="19666"/>
                </a:moveTo>
                <a:cubicBezTo>
                  <a:pt x="21" y="14645"/>
                  <a:pt x="1108" y="9635"/>
                  <a:pt x="3260" y="5804"/>
                </a:cubicBezTo>
                <a:cubicBezTo>
                  <a:pt x="7607" y="-1934"/>
                  <a:pt x="14656" y="-1934"/>
                  <a:pt x="19003" y="5804"/>
                </a:cubicBezTo>
                <a:cubicBezTo>
                  <a:pt x="20196" y="7927"/>
                  <a:pt x="21062" y="10413"/>
                  <a:pt x="21600" y="13061"/>
                </a:cubicBezTo>
              </a:path>
            </a:pathLst>
          </a:cu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0" name="線"/>
          <p:cNvSpPr/>
          <p:nvPr/>
        </p:nvSpPr>
        <p:spPr>
          <a:xfrm rot="21135857">
            <a:off x="25813560" y="13274346"/>
            <a:ext cx="2458137" cy="1363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20" fill="norm" stroke="1" extrusionOk="0">
                <a:moveTo>
                  <a:pt x="0" y="19520"/>
                </a:moveTo>
                <a:cubicBezTo>
                  <a:pt x="211" y="14677"/>
                  <a:pt x="1280" y="9946"/>
                  <a:pt x="3208" y="6241"/>
                </a:cubicBezTo>
                <a:cubicBezTo>
                  <a:pt x="7538" y="-2080"/>
                  <a:pt x="14557" y="-2080"/>
                  <a:pt x="18886" y="6241"/>
                </a:cubicBezTo>
                <a:cubicBezTo>
                  <a:pt x="20174" y="8715"/>
                  <a:pt x="21078" y="11647"/>
                  <a:pt x="21600" y="14764"/>
                </a:cubicBezTo>
              </a:path>
            </a:pathLst>
          </a:cu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1" name="図形"/>
          <p:cNvSpPr/>
          <p:nvPr/>
        </p:nvSpPr>
        <p:spPr>
          <a:xfrm>
            <a:off x="7968382" y="10789179"/>
            <a:ext cx="2687865" cy="1547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40" h="20284" fill="norm" stroke="1" extrusionOk="0">
                <a:moveTo>
                  <a:pt x="6930" y="1217"/>
                </a:moveTo>
                <a:cubicBezTo>
                  <a:pt x="433" y="4443"/>
                  <a:pt x="-242" y="17661"/>
                  <a:pt x="57" y="20232"/>
                </a:cubicBezTo>
                <a:cubicBezTo>
                  <a:pt x="819" y="20249"/>
                  <a:pt x="1636" y="20267"/>
                  <a:pt x="2397" y="20284"/>
                </a:cubicBezTo>
                <a:cubicBezTo>
                  <a:pt x="-960" y="8925"/>
                  <a:pt x="4957" y="102"/>
                  <a:pt x="12118" y="0"/>
                </a:cubicBezTo>
                <a:cubicBezTo>
                  <a:pt x="17193" y="248"/>
                  <a:pt x="20562" y="9438"/>
                  <a:pt x="20640" y="11644"/>
                </a:cubicBezTo>
                <a:lnTo>
                  <a:pt x="18269" y="11656"/>
                </a:lnTo>
                <a:cubicBezTo>
                  <a:pt x="17638" y="7466"/>
                  <a:pt x="15931" y="-1316"/>
                  <a:pt x="6930" y="1217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2" name="図形"/>
          <p:cNvSpPr/>
          <p:nvPr/>
        </p:nvSpPr>
        <p:spPr>
          <a:xfrm>
            <a:off x="7824019" y="10593834"/>
            <a:ext cx="2951337" cy="186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2" h="19669" fill="norm" stroke="1" extrusionOk="0">
                <a:moveTo>
                  <a:pt x="7444" y="565"/>
                </a:moveTo>
                <a:cubicBezTo>
                  <a:pt x="-628" y="3750"/>
                  <a:pt x="-158" y="17560"/>
                  <a:pt x="119" y="19627"/>
                </a:cubicBezTo>
                <a:cubicBezTo>
                  <a:pt x="823" y="19641"/>
                  <a:pt x="1580" y="19656"/>
                  <a:pt x="2284" y="19669"/>
                </a:cubicBezTo>
                <a:cubicBezTo>
                  <a:pt x="1660" y="13560"/>
                  <a:pt x="3476" y="1463"/>
                  <a:pt x="11341" y="46"/>
                </a:cubicBezTo>
                <a:cubicBezTo>
                  <a:pt x="17408" y="571"/>
                  <a:pt x="20972" y="7298"/>
                  <a:pt x="20972" y="9982"/>
                </a:cubicBezTo>
                <a:lnTo>
                  <a:pt x="19535" y="7823"/>
                </a:lnTo>
                <a:cubicBezTo>
                  <a:pt x="18951" y="4454"/>
                  <a:pt x="13770" y="-1931"/>
                  <a:pt x="7444" y="565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3" name="図形"/>
          <p:cNvSpPr/>
          <p:nvPr/>
        </p:nvSpPr>
        <p:spPr>
          <a:xfrm>
            <a:off x="8144629" y="10621668"/>
            <a:ext cx="2651046" cy="183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8" h="20377" fill="norm" stroke="1" extrusionOk="0">
                <a:moveTo>
                  <a:pt x="1098" y="18995"/>
                </a:moveTo>
                <a:cubicBezTo>
                  <a:pt x="693" y="15932"/>
                  <a:pt x="2393" y="3629"/>
                  <a:pt x="10011" y="2045"/>
                </a:cubicBezTo>
                <a:cubicBezTo>
                  <a:pt x="17083" y="1718"/>
                  <a:pt x="20220" y="10125"/>
                  <a:pt x="20238" y="11603"/>
                </a:cubicBezTo>
                <a:cubicBezTo>
                  <a:pt x="20240" y="11747"/>
                  <a:pt x="21141" y="10766"/>
                  <a:pt x="21358" y="10363"/>
                </a:cubicBezTo>
                <a:cubicBezTo>
                  <a:pt x="20341" y="5097"/>
                  <a:pt x="14615" y="-1223"/>
                  <a:pt x="9045" y="205"/>
                </a:cubicBezTo>
                <a:cubicBezTo>
                  <a:pt x="-242" y="3507"/>
                  <a:pt x="-218" y="15995"/>
                  <a:pt x="89" y="20377"/>
                </a:cubicBezTo>
                <a:cubicBezTo>
                  <a:pt x="431" y="19905"/>
                  <a:pt x="756" y="19467"/>
                  <a:pt x="1098" y="18995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4" name="線"/>
          <p:cNvSpPr/>
          <p:nvPr/>
        </p:nvSpPr>
        <p:spPr>
          <a:xfrm>
            <a:off x="8295588" y="9019777"/>
            <a:ext cx="1633917" cy="1960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32" y="12953"/>
                </a:lnTo>
                <a:lnTo>
                  <a:pt x="8313" y="4838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5" name="線"/>
          <p:cNvSpPr/>
          <p:nvPr/>
        </p:nvSpPr>
        <p:spPr>
          <a:xfrm>
            <a:off x="8267981" y="11053257"/>
            <a:ext cx="6472419" cy="32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77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6" name="線"/>
          <p:cNvSpPr/>
          <p:nvPr/>
        </p:nvSpPr>
        <p:spPr>
          <a:xfrm>
            <a:off x="8092560" y="10963914"/>
            <a:ext cx="500380" cy="1"/>
          </a:xfrm>
          <a:prstGeom prst="line">
            <a:avLst/>
          </a:pr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7" name="線"/>
          <p:cNvSpPr/>
          <p:nvPr/>
        </p:nvSpPr>
        <p:spPr>
          <a:xfrm>
            <a:off x="2184400" y="10980492"/>
            <a:ext cx="500379" cy="1"/>
          </a:xfrm>
          <a:prstGeom prst="line">
            <a:avLst/>
          </a:pr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8" name="線"/>
          <p:cNvSpPr/>
          <p:nvPr/>
        </p:nvSpPr>
        <p:spPr>
          <a:xfrm>
            <a:off x="2526860" y="8936707"/>
            <a:ext cx="1284425" cy="202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513" y="12957"/>
                </a:lnTo>
                <a:lnTo>
                  <a:pt x="10128" y="4719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69" name="四角形"/>
          <p:cNvSpPr/>
          <p:nvPr/>
        </p:nvSpPr>
        <p:spPr>
          <a:xfrm>
            <a:off x="2674781" y="10584861"/>
            <a:ext cx="5419231" cy="791263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図形"/>
          <p:cNvSpPr/>
          <p:nvPr/>
        </p:nvSpPr>
        <p:spPr>
          <a:xfrm>
            <a:off x="-1911508" y="11753032"/>
            <a:ext cx="15260876" cy="1844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17" y="0"/>
                </a:moveTo>
                <a:lnTo>
                  <a:pt x="21600" y="0"/>
                </a:lnTo>
                <a:lnTo>
                  <a:pt x="19083" y="21600"/>
                </a:lnTo>
                <a:lnTo>
                  <a:pt x="0" y="21600"/>
                </a:lnTo>
                <a:lnTo>
                  <a:pt x="2517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72" name="図形"/>
          <p:cNvSpPr/>
          <p:nvPr/>
        </p:nvSpPr>
        <p:spPr>
          <a:xfrm>
            <a:off x="11570767" y="11739402"/>
            <a:ext cx="1768448" cy="2055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563"/>
                </a:moveTo>
                <a:lnTo>
                  <a:pt x="21600" y="0"/>
                </a:lnTo>
                <a:lnTo>
                  <a:pt x="21600" y="2037"/>
                </a:lnTo>
                <a:lnTo>
                  <a:pt x="0" y="21600"/>
                </a:lnTo>
                <a:lnTo>
                  <a:pt x="0" y="19563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73" name="四角形"/>
          <p:cNvSpPr/>
          <p:nvPr/>
        </p:nvSpPr>
        <p:spPr>
          <a:xfrm>
            <a:off x="-1911508" y="13604812"/>
            <a:ext cx="13482876" cy="193824"/>
          </a:xfrm>
          <a:prstGeom prst="rect">
            <a:avLst/>
          </a:prstGeom>
          <a:solidFill>
            <a:srgbClr val="DCDEE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74" name="Aluminum supporting structure"/>
          <p:cNvSpPr txBox="1"/>
          <p:nvPr/>
        </p:nvSpPr>
        <p:spPr>
          <a:xfrm>
            <a:off x="2311222" y="12899243"/>
            <a:ext cx="5414138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Aluminum supporting structure</a:t>
            </a:r>
          </a:p>
        </p:txBody>
      </p:sp>
      <p:sp>
        <p:nvSpPr>
          <p:cNvPr id="575" name="Note: CFC cone omitted"/>
          <p:cNvSpPr txBox="1"/>
          <p:nvPr/>
        </p:nvSpPr>
        <p:spPr>
          <a:xfrm>
            <a:off x="13608550" y="13166198"/>
            <a:ext cx="3613468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Note: CFC cone omitted</a:t>
            </a:r>
          </a:p>
        </p:txBody>
      </p:sp>
      <p:sp>
        <p:nvSpPr>
          <p:cNvPr id="576" name="四角形"/>
          <p:cNvSpPr/>
          <p:nvPr/>
        </p:nvSpPr>
        <p:spPr>
          <a:xfrm>
            <a:off x="7966567" y="12326010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77" name="四角形"/>
          <p:cNvSpPr/>
          <p:nvPr/>
        </p:nvSpPr>
        <p:spPr>
          <a:xfrm>
            <a:off x="7839567" y="12453010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78" name="図形"/>
          <p:cNvSpPr/>
          <p:nvPr/>
        </p:nvSpPr>
        <p:spPr>
          <a:xfrm>
            <a:off x="8144367" y="12326010"/>
            <a:ext cx="126691" cy="119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300"/>
                </a:moveTo>
                <a:lnTo>
                  <a:pt x="21600" y="0"/>
                </a:lnTo>
                <a:lnTo>
                  <a:pt x="21600" y="19300"/>
                </a:lnTo>
                <a:lnTo>
                  <a:pt x="0" y="21600"/>
                </a:lnTo>
                <a:lnTo>
                  <a:pt x="0" y="23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79" name="四角形"/>
          <p:cNvSpPr/>
          <p:nvPr/>
        </p:nvSpPr>
        <p:spPr>
          <a:xfrm>
            <a:off x="10474817" y="11538337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0" name="四角形"/>
          <p:cNvSpPr/>
          <p:nvPr/>
        </p:nvSpPr>
        <p:spPr>
          <a:xfrm>
            <a:off x="10347817" y="11665337"/>
            <a:ext cx="304491" cy="1065861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1" name="図形"/>
          <p:cNvSpPr/>
          <p:nvPr/>
        </p:nvSpPr>
        <p:spPr>
          <a:xfrm>
            <a:off x="10652617" y="11538337"/>
            <a:ext cx="126691" cy="1192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300"/>
                </a:moveTo>
                <a:lnTo>
                  <a:pt x="21600" y="0"/>
                </a:lnTo>
                <a:lnTo>
                  <a:pt x="21600" y="19300"/>
                </a:lnTo>
                <a:lnTo>
                  <a:pt x="0" y="21600"/>
                </a:lnTo>
                <a:lnTo>
                  <a:pt x="0" y="23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2" name="図形"/>
          <p:cNvSpPr/>
          <p:nvPr/>
        </p:nvSpPr>
        <p:spPr>
          <a:xfrm>
            <a:off x="7968382" y="10789179"/>
            <a:ext cx="2687865" cy="1547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40" h="20284" fill="norm" stroke="1" extrusionOk="0">
                <a:moveTo>
                  <a:pt x="6930" y="1217"/>
                </a:moveTo>
                <a:cubicBezTo>
                  <a:pt x="433" y="4443"/>
                  <a:pt x="-242" y="17661"/>
                  <a:pt x="57" y="20232"/>
                </a:cubicBezTo>
                <a:cubicBezTo>
                  <a:pt x="819" y="20249"/>
                  <a:pt x="1636" y="20267"/>
                  <a:pt x="2397" y="20284"/>
                </a:cubicBezTo>
                <a:cubicBezTo>
                  <a:pt x="-960" y="8925"/>
                  <a:pt x="4957" y="102"/>
                  <a:pt x="12118" y="0"/>
                </a:cubicBezTo>
                <a:cubicBezTo>
                  <a:pt x="17193" y="248"/>
                  <a:pt x="20562" y="9438"/>
                  <a:pt x="20640" y="11644"/>
                </a:cubicBezTo>
                <a:lnTo>
                  <a:pt x="18269" y="11656"/>
                </a:lnTo>
                <a:cubicBezTo>
                  <a:pt x="17638" y="7466"/>
                  <a:pt x="15931" y="-1316"/>
                  <a:pt x="6930" y="1217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3" name="図形"/>
          <p:cNvSpPr/>
          <p:nvPr/>
        </p:nvSpPr>
        <p:spPr>
          <a:xfrm>
            <a:off x="7824019" y="10593834"/>
            <a:ext cx="2951337" cy="186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2" h="19669" fill="norm" stroke="1" extrusionOk="0">
                <a:moveTo>
                  <a:pt x="7444" y="565"/>
                </a:moveTo>
                <a:cubicBezTo>
                  <a:pt x="-628" y="3750"/>
                  <a:pt x="-158" y="17560"/>
                  <a:pt x="119" y="19627"/>
                </a:cubicBezTo>
                <a:cubicBezTo>
                  <a:pt x="823" y="19641"/>
                  <a:pt x="1580" y="19656"/>
                  <a:pt x="2284" y="19669"/>
                </a:cubicBezTo>
                <a:cubicBezTo>
                  <a:pt x="1660" y="13560"/>
                  <a:pt x="3476" y="1463"/>
                  <a:pt x="11341" y="46"/>
                </a:cubicBezTo>
                <a:cubicBezTo>
                  <a:pt x="17408" y="571"/>
                  <a:pt x="20972" y="7298"/>
                  <a:pt x="20972" y="9982"/>
                </a:cubicBezTo>
                <a:lnTo>
                  <a:pt x="19535" y="7823"/>
                </a:lnTo>
                <a:cubicBezTo>
                  <a:pt x="18951" y="4454"/>
                  <a:pt x="13770" y="-1931"/>
                  <a:pt x="7444" y="565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4" name="図形"/>
          <p:cNvSpPr/>
          <p:nvPr/>
        </p:nvSpPr>
        <p:spPr>
          <a:xfrm>
            <a:off x="8144629" y="10621668"/>
            <a:ext cx="2651046" cy="183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8" h="20377" fill="norm" stroke="1" extrusionOk="0">
                <a:moveTo>
                  <a:pt x="1098" y="18995"/>
                </a:moveTo>
                <a:cubicBezTo>
                  <a:pt x="693" y="15932"/>
                  <a:pt x="2393" y="3629"/>
                  <a:pt x="10011" y="2045"/>
                </a:cubicBezTo>
                <a:cubicBezTo>
                  <a:pt x="17083" y="1718"/>
                  <a:pt x="20220" y="10125"/>
                  <a:pt x="20238" y="11603"/>
                </a:cubicBezTo>
                <a:cubicBezTo>
                  <a:pt x="20240" y="11747"/>
                  <a:pt x="21141" y="10766"/>
                  <a:pt x="21358" y="10363"/>
                </a:cubicBezTo>
                <a:cubicBezTo>
                  <a:pt x="20341" y="5097"/>
                  <a:pt x="14615" y="-1223"/>
                  <a:pt x="9045" y="205"/>
                </a:cubicBezTo>
                <a:cubicBezTo>
                  <a:pt x="-242" y="3507"/>
                  <a:pt x="-218" y="15995"/>
                  <a:pt x="89" y="20377"/>
                </a:cubicBezTo>
                <a:cubicBezTo>
                  <a:pt x="431" y="19905"/>
                  <a:pt x="756" y="19467"/>
                  <a:pt x="1098" y="18995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5" name="線"/>
          <p:cNvSpPr/>
          <p:nvPr/>
        </p:nvSpPr>
        <p:spPr>
          <a:xfrm>
            <a:off x="561137" y="10434160"/>
            <a:ext cx="4099367" cy="1"/>
          </a:xfrm>
          <a:prstGeom prst="line">
            <a:avLst/>
          </a:pr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6" name="線"/>
          <p:cNvSpPr/>
          <p:nvPr/>
        </p:nvSpPr>
        <p:spPr>
          <a:xfrm flipH="1">
            <a:off x="2501534" y="8850701"/>
            <a:ext cx="409429" cy="115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7" name="線"/>
          <p:cNvSpPr/>
          <p:nvPr/>
        </p:nvSpPr>
        <p:spPr>
          <a:xfrm>
            <a:off x="1304499" y="7326000"/>
            <a:ext cx="4099368" cy="1"/>
          </a:xfrm>
          <a:prstGeom prst="line">
            <a:avLst/>
          </a:pr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8" name="線"/>
          <p:cNvSpPr/>
          <p:nvPr/>
        </p:nvSpPr>
        <p:spPr>
          <a:xfrm flipH="1">
            <a:off x="3212655" y="5670211"/>
            <a:ext cx="409428" cy="11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89" name="線"/>
          <p:cNvSpPr/>
          <p:nvPr/>
        </p:nvSpPr>
        <p:spPr>
          <a:xfrm>
            <a:off x="8580232" y="5771874"/>
            <a:ext cx="1785947" cy="1373558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0" name="線"/>
          <p:cNvSpPr/>
          <p:nvPr/>
        </p:nvSpPr>
        <p:spPr>
          <a:xfrm>
            <a:off x="8786504" y="9019777"/>
            <a:ext cx="1024390" cy="1203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1726" y="7445"/>
                </a:lnTo>
                <a:lnTo>
                  <a:pt x="21600" y="2160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1" name="線"/>
          <p:cNvSpPr/>
          <p:nvPr/>
        </p:nvSpPr>
        <p:spPr>
          <a:xfrm>
            <a:off x="10318910" y="7215790"/>
            <a:ext cx="2391830" cy="4845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916" y="1439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2" name="GND investigations in the 2nd test"/>
          <p:cNvSpPr txBox="1"/>
          <p:nvPr>
            <p:ph type="title"/>
          </p:nvPr>
        </p:nvSpPr>
        <p:spPr>
          <a:xfrm>
            <a:off x="-12845" y="95993"/>
            <a:ext cx="16009315" cy="1370184"/>
          </a:xfrm>
          <a:prstGeom prst="rect">
            <a:avLst/>
          </a:prstGeom>
        </p:spPr>
        <p:txBody>
          <a:bodyPr/>
          <a:lstStyle>
            <a:lvl1pPr defTabSz="2292038">
              <a:defRPr spc="-159" sz="7990"/>
            </a:lvl1pPr>
          </a:lstStyle>
          <a:p>
            <a:pPr/>
            <a:r>
              <a:t>GND investigations in the 2nd test</a:t>
            </a:r>
          </a:p>
        </p:txBody>
      </p:sp>
      <p:sp>
        <p:nvSpPr>
          <p:cNvPr id="593" name="線"/>
          <p:cNvSpPr/>
          <p:nvPr/>
        </p:nvSpPr>
        <p:spPr>
          <a:xfrm>
            <a:off x="8463746" y="8881658"/>
            <a:ext cx="500380" cy="14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4" name="線"/>
          <p:cNvSpPr/>
          <p:nvPr/>
        </p:nvSpPr>
        <p:spPr>
          <a:xfrm flipH="1">
            <a:off x="1239517" y="10114576"/>
            <a:ext cx="500380" cy="70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5" name="線"/>
          <p:cNvSpPr/>
          <p:nvPr/>
        </p:nvSpPr>
        <p:spPr>
          <a:xfrm flipH="1">
            <a:off x="1805569" y="9265239"/>
            <a:ext cx="500379" cy="141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6" name="線"/>
          <p:cNvSpPr/>
          <p:nvPr/>
        </p:nvSpPr>
        <p:spPr>
          <a:xfrm>
            <a:off x="9553395" y="10145650"/>
            <a:ext cx="500380" cy="70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597" name="線"/>
          <p:cNvSpPr/>
          <p:nvPr/>
        </p:nvSpPr>
        <p:spPr>
          <a:xfrm>
            <a:off x="9022722" y="9265239"/>
            <a:ext cx="500379" cy="141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600" name="グループ"/>
          <p:cNvGrpSpPr/>
          <p:nvPr/>
        </p:nvGrpSpPr>
        <p:grpSpPr>
          <a:xfrm>
            <a:off x="3316677" y="9071740"/>
            <a:ext cx="6169250" cy="720507"/>
            <a:chOff x="0" y="0"/>
            <a:chExt cx="6169249" cy="720505"/>
          </a:xfrm>
        </p:grpSpPr>
        <p:sp>
          <p:nvSpPr>
            <p:cNvPr id="598" name="図形"/>
            <p:cNvSpPr/>
            <p:nvPr/>
          </p:nvSpPr>
          <p:spPr>
            <a:xfrm>
              <a:off x="0" y="0"/>
              <a:ext cx="6169250" cy="720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974" y="0"/>
                  </a:lnTo>
                  <a:lnTo>
                    <a:pt x="21600" y="21600"/>
                  </a:lnTo>
                  <a:lnTo>
                    <a:pt x="2626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599" name="図形"/>
            <p:cNvSpPr/>
            <p:nvPr/>
          </p:nvSpPr>
          <p:spPr>
            <a:xfrm>
              <a:off x="1383656" y="96251"/>
              <a:ext cx="4520970" cy="52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974" y="0"/>
                  </a:lnTo>
                  <a:lnTo>
                    <a:pt x="21600" y="21600"/>
                  </a:lnTo>
                  <a:lnTo>
                    <a:pt x="2626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603" name="グループ"/>
          <p:cNvGrpSpPr/>
          <p:nvPr/>
        </p:nvGrpSpPr>
        <p:grpSpPr>
          <a:xfrm>
            <a:off x="4081643" y="9789701"/>
            <a:ext cx="5659804" cy="791263"/>
            <a:chOff x="0" y="0"/>
            <a:chExt cx="5659802" cy="791262"/>
          </a:xfrm>
        </p:grpSpPr>
        <p:sp>
          <p:nvSpPr>
            <p:cNvPr id="601" name="図形"/>
            <p:cNvSpPr/>
            <p:nvPr/>
          </p:nvSpPr>
          <p:spPr>
            <a:xfrm>
              <a:off x="0" y="0"/>
              <a:ext cx="5659803" cy="79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682" y="0"/>
                  </a:lnTo>
                  <a:lnTo>
                    <a:pt x="21600" y="21600"/>
                  </a:lnTo>
                  <a:lnTo>
                    <a:pt x="91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02" name="図形"/>
            <p:cNvSpPr/>
            <p:nvPr/>
          </p:nvSpPr>
          <p:spPr>
            <a:xfrm>
              <a:off x="1336286" y="105703"/>
              <a:ext cx="4147636" cy="57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682" y="0"/>
                  </a:lnTo>
                  <a:lnTo>
                    <a:pt x="21600" y="21600"/>
                  </a:lnTo>
                  <a:lnTo>
                    <a:pt x="91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604" name="図形"/>
          <p:cNvSpPr/>
          <p:nvPr/>
        </p:nvSpPr>
        <p:spPr>
          <a:xfrm>
            <a:off x="2527859" y="8996664"/>
            <a:ext cx="6190256" cy="77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5" y="0"/>
                </a:moveTo>
                <a:lnTo>
                  <a:pt x="20415" y="0"/>
                </a:lnTo>
                <a:lnTo>
                  <a:pt x="21600" y="21600"/>
                </a:lnTo>
                <a:lnTo>
                  <a:pt x="0" y="21600"/>
                </a:lnTo>
                <a:lnTo>
                  <a:pt x="1185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05" name="線"/>
          <p:cNvSpPr/>
          <p:nvPr/>
        </p:nvSpPr>
        <p:spPr>
          <a:xfrm>
            <a:off x="6949560" y="10963914"/>
            <a:ext cx="500380" cy="1"/>
          </a:xfrm>
          <a:prstGeom prst="line">
            <a:avLst/>
          </a:pr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06" name="線"/>
          <p:cNvSpPr/>
          <p:nvPr/>
        </p:nvSpPr>
        <p:spPr>
          <a:xfrm>
            <a:off x="1041400" y="10980492"/>
            <a:ext cx="500379" cy="1"/>
          </a:xfrm>
          <a:prstGeom prst="line">
            <a:avLst/>
          </a:pr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07" name="線"/>
          <p:cNvSpPr/>
          <p:nvPr/>
        </p:nvSpPr>
        <p:spPr>
          <a:xfrm>
            <a:off x="7091072" y="10114576"/>
            <a:ext cx="500380" cy="70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08" name="線"/>
          <p:cNvSpPr/>
          <p:nvPr/>
        </p:nvSpPr>
        <p:spPr>
          <a:xfrm>
            <a:off x="7508535" y="9321554"/>
            <a:ext cx="500380" cy="141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613" name="グループ"/>
          <p:cNvGrpSpPr/>
          <p:nvPr/>
        </p:nvGrpSpPr>
        <p:grpSpPr>
          <a:xfrm>
            <a:off x="4355741" y="5901994"/>
            <a:ext cx="5266378" cy="611377"/>
            <a:chOff x="0" y="0"/>
            <a:chExt cx="5266377" cy="611375"/>
          </a:xfrm>
        </p:grpSpPr>
        <p:sp>
          <p:nvSpPr>
            <p:cNvPr id="609" name="線"/>
            <p:cNvSpPr/>
            <p:nvPr/>
          </p:nvSpPr>
          <p:spPr>
            <a:xfrm>
              <a:off x="4841787" y="164190"/>
              <a:ext cx="424591" cy="120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612" name="グループ"/>
            <p:cNvGrpSpPr/>
            <p:nvPr/>
          </p:nvGrpSpPr>
          <p:grpSpPr>
            <a:xfrm>
              <a:off x="0" y="0"/>
              <a:ext cx="5234834" cy="611376"/>
              <a:chOff x="0" y="0"/>
              <a:chExt cx="5234833" cy="611375"/>
            </a:xfrm>
          </p:grpSpPr>
          <p:sp>
            <p:nvSpPr>
              <p:cNvPr id="610" name="図形"/>
              <p:cNvSpPr/>
              <p:nvPr/>
            </p:nvSpPr>
            <p:spPr>
              <a:xfrm>
                <a:off x="0" y="0"/>
                <a:ext cx="5234834" cy="611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974" y="0"/>
                    </a:lnTo>
                    <a:lnTo>
                      <a:pt x="21600" y="21600"/>
                    </a:lnTo>
                    <a:lnTo>
                      <a:pt x="2626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611" name="図形"/>
              <p:cNvSpPr/>
              <p:nvPr/>
            </p:nvSpPr>
            <p:spPr>
              <a:xfrm>
                <a:off x="1174082" y="81672"/>
                <a:ext cx="3836209" cy="44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974" y="0"/>
                    </a:lnTo>
                    <a:lnTo>
                      <a:pt x="21600" y="21600"/>
                    </a:lnTo>
                    <a:lnTo>
                      <a:pt x="2626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</p:grpSp>
      <p:grpSp>
        <p:nvGrpSpPr>
          <p:cNvPr id="618" name="グループ"/>
          <p:cNvGrpSpPr/>
          <p:nvPr/>
        </p:nvGrpSpPr>
        <p:grpSpPr>
          <a:xfrm>
            <a:off x="5298283" y="6786622"/>
            <a:ext cx="5266378" cy="697756"/>
            <a:chOff x="0" y="0"/>
            <a:chExt cx="5266377" cy="697755"/>
          </a:xfrm>
        </p:grpSpPr>
        <p:sp>
          <p:nvSpPr>
            <p:cNvPr id="614" name="線"/>
            <p:cNvSpPr/>
            <p:nvPr/>
          </p:nvSpPr>
          <p:spPr>
            <a:xfrm>
              <a:off x="4825130" y="313884"/>
              <a:ext cx="441248" cy="6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grpSp>
          <p:nvGrpSpPr>
            <p:cNvPr id="617" name="グループ"/>
            <p:cNvGrpSpPr/>
            <p:nvPr/>
          </p:nvGrpSpPr>
          <p:grpSpPr>
            <a:xfrm>
              <a:off x="0" y="0"/>
              <a:ext cx="4990959" cy="697756"/>
              <a:chOff x="0" y="0"/>
              <a:chExt cx="4990958" cy="697755"/>
            </a:xfrm>
          </p:grpSpPr>
          <p:sp>
            <p:nvSpPr>
              <p:cNvPr id="615" name="図形"/>
              <p:cNvSpPr/>
              <p:nvPr/>
            </p:nvSpPr>
            <p:spPr>
              <a:xfrm>
                <a:off x="0" y="0"/>
                <a:ext cx="4990959" cy="697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0682" y="0"/>
                    </a:lnTo>
                    <a:lnTo>
                      <a:pt x="21600" y="21600"/>
                    </a:lnTo>
                    <a:lnTo>
                      <a:pt x="918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AA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  <p:sp>
            <p:nvSpPr>
              <p:cNvPr id="616" name="図形"/>
              <p:cNvSpPr/>
              <p:nvPr/>
            </p:nvSpPr>
            <p:spPr>
              <a:xfrm>
                <a:off x="1178371" y="93211"/>
                <a:ext cx="3657491" cy="511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0682" y="0"/>
                    </a:lnTo>
                    <a:lnTo>
                      <a:pt x="21600" y="21600"/>
                    </a:lnTo>
                    <a:lnTo>
                      <a:pt x="918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EE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000">
                    <a:latin typeface="ヒラギノ角ゴ ProN W3"/>
                    <a:ea typeface="ヒラギノ角ゴ ProN W3"/>
                    <a:cs typeface="ヒラギノ角ゴ ProN W3"/>
                    <a:sym typeface="ヒラギノ角ゴ ProN W3"/>
                  </a:defRPr>
                </a:pPr>
              </a:p>
            </p:txBody>
          </p:sp>
        </p:grpSp>
      </p:grpSp>
      <p:grpSp>
        <p:nvGrpSpPr>
          <p:cNvPr id="621" name="グループ"/>
          <p:cNvGrpSpPr/>
          <p:nvPr/>
        </p:nvGrpSpPr>
        <p:grpSpPr>
          <a:xfrm>
            <a:off x="3383808" y="5667788"/>
            <a:ext cx="5266379" cy="157911"/>
            <a:chOff x="0" y="0"/>
            <a:chExt cx="5266377" cy="157910"/>
          </a:xfrm>
        </p:grpSpPr>
        <p:sp>
          <p:nvSpPr>
            <p:cNvPr id="619" name="線"/>
            <p:cNvSpPr/>
            <p:nvPr/>
          </p:nvSpPr>
          <p:spPr>
            <a:xfrm>
              <a:off x="4856950" y="0"/>
              <a:ext cx="409428" cy="115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20" name="図形"/>
            <p:cNvSpPr/>
            <p:nvPr/>
          </p:nvSpPr>
          <p:spPr>
            <a:xfrm>
              <a:off x="0" y="94101"/>
              <a:ext cx="5065084" cy="63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" y="0"/>
                  </a:moveTo>
                  <a:lnTo>
                    <a:pt x="20415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185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625" name="グループ"/>
          <p:cNvGrpSpPr/>
          <p:nvPr/>
        </p:nvGrpSpPr>
        <p:grpSpPr>
          <a:xfrm>
            <a:off x="1552287" y="7766367"/>
            <a:ext cx="5266378" cy="650241"/>
            <a:chOff x="0" y="0"/>
            <a:chExt cx="5266377" cy="650239"/>
          </a:xfrm>
        </p:grpSpPr>
        <p:sp>
          <p:nvSpPr>
            <p:cNvPr id="622" name="四角形"/>
            <p:cNvSpPr/>
            <p:nvPr/>
          </p:nvSpPr>
          <p:spPr>
            <a:xfrm>
              <a:off x="402982" y="0"/>
              <a:ext cx="4453390" cy="650240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23" name="線"/>
            <p:cNvSpPr/>
            <p:nvPr/>
          </p:nvSpPr>
          <p:spPr>
            <a:xfrm>
              <a:off x="4855178" y="311496"/>
              <a:ext cx="411200" cy="1"/>
            </a:xfrm>
            <a:prstGeom prst="line">
              <a:avLst/>
            </a:pr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24" name="線"/>
            <p:cNvSpPr/>
            <p:nvPr/>
          </p:nvSpPr>
          <p:spPr>
            <a:xfrm>
              <a:off x="0" y="325119"/>
              <a:ext cx="411199" cy="1"/>
            </a:xfrm>
            <a:prstGeom prst="line">
              <a:avLst/>
            </a:pr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grpSp>
        <p:nvGrpSpPr>
          <p:cNvPr id="629" name="グループ"/>
          <p:cNvGrpSpPr/>
          <p:nvPr/>
        </p:nvGrpSpPr>
        <p:grpSpPr>
          <a:xfrm>
            <a:off x="1796395" y="6786622"/>
            <a:ext cx="5266379" cy="656035"/>
            <a:chOff x="0" y="0"/>
            <a:chExt cx="5266377" cy="656034"/>
          </a:xfrm>
        </p:grpSpPr>
        <p:sp>
          <p:nvSpPr>
            <p:cNvPr id="626" name="線"/>
            <p:cNvSpPr/>
            <p:nvPr/>
          </p:nvSpPr>
          <p:spPr>
            <a:xfrm flipH="1">
              <a:off x="0" y="269353"/>
              <a:ext cx="414864" cy="5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27" name="図形"/>
            <p:cNvSpPr/>
            <p:nvPr/>
          </p:nvSpPr>
          <p:spPr>
            <a:xfrm>
              <a:off x="267962" y="0"/>
              <a:ext cx="4704267" cy="65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0" y="0"/>
                  </a:moveTo>
                  <a:lnTo>
                    <a:pt x="21600" y="0"/>
                  </a:lnTo>
                  <a:lnTo>
                    <a:pt x="20630" y="21600"/>
                  </a:lnTo>
                  <a:lnTo>
                    <a:pt x="0" y="21600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28" name="線"/>
            <p:cNvSpPr/>
            <p:nvPr/>
          </p:nvSpPr>
          <p:spPr>
            <a:xfrm>
              <a:off x="4851514" y="269353"/>
              <a:ext cx="414864" cy="5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6914" y="21600"/>
                  </a:lnTo>
                  <a:lnTo>
                    <a:pt x="21600" y="0"/>
                  </a:lnTo>
                </a:path>
              </a:pathLst>
            </a:custGeom>
            <a:noFill/>
            <a:ln w="1905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630" name="線"/>
          <p:cNvSpPr/>
          <p:nvPr/>
        </p:nvSpPr>
        <p:spPr>
          <a:xfrm flipH="1">
            <a:off x="2493848" y="6066266"/>
            <a:ext cx="424801" cy="12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31" name="B0L0 (East)"/>
          <p:cNvSpPr txBox="1"/>
          <p:nvPr/>
        </p:nvSpPr>
        <p:spPr>
          <a:xfrm>
            <a:off x="35978" y="8491344"/>
            <a:ext cx="2427860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B0L0 (East)</a:t>
            </a:r>
          </a:p>
        </p:txBody>
      </p:sp>
      <p:sp>
        <p:nvSpPr>
          <p:cNvPr id="632" name="B0L1 (East)"/>
          <p:cNvSpPr txBox="1"/>
          <p:nvPr/>
        </p:nvSpPr>
        <p:spPr>
          <a:xfrm>
            <a:off x="149548" y="5173789"/>
            <a:ext cx="2427860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B0L1 (East)</a:t>
            </a:r>
          </a:p>
        </p:txBody>
      </p:sp>
      <p:sp>
        <p:nvSpPr>
          <p:cNvPr id="633" name="HDI"/>
          <p:cNvSpPr/>
          <p:nvPr/>
        </p:nvSpPr>
        <p:spPr>
          <a:xfrm>
            <a:off x="7113338" y="5901843"/>
            <a:ext cx="2661391" cy="611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75" y="0"/>
                </a:moveTo>
                <a:lnTo>
                  <a:pt x="21600" y="0"/>
                </a:lnTo>
                <a:lnTo>
                  <a:pt x="16725" y="21600"/>
                </a:lnTo>
                <a:lnTo>
                  <a:pt x="0" y="21600"/>
                </a:lnTo>
                <a:lnTo>
                  <a:pt x="4875" y="0"/>
                </a:lnTo>
                <a:close/>
              </a:path>
            </a:pathLst>
          </a:custGeom>
          <a:solidFill>
            <a:schemeClr val="accent3">
              <a:hueOff val="-546624"/>
              <a:satOff val="7767"/>
              <a:lumOff val="-14512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1000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HDI</a:t>
            </a:r>
          </a:p>
        </p:txBody>
      </p:sp>
      <p:sp>
        <p:nvSpPr>
          <p:cNvPr id="634" name="Bus extender"/>
          <p:cNvSpPr/>
          <p:nvPr/>
        </p:nvSpPr>
        <p:spPr>
          <a:xfrm>
            <a:off x="9196138" y="5901843"/>
            <a:ext cx="5201391" cy="611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5" y="0"/>
                </a:moveTo>
                <a:lnTo>
                  <a:pt x="21600" y="0"/>
                </a:lnTo>
                <a:lnTo>
                  <a:pt x="19105" y="21600"/>
                </a:lnTo>
                <a:lnTo>
                  <a:pt x="0" y="21600"/>
                </a:lnTo>
                <a:lnTo>
                  <a:pt x="2495" y="0"/>
                </a:lnTo>
                <a:close/>
              </a:path>
            </a:pathLst>
          </a:custGeom>
          <a:solidFill>
            <a:schemeClr val="accent4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lnSpc>
                <a:spcPct val="100000"/>
              </a:lnSpc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Bus extender</a:t>
            </a:r>
          </a:p>
        </p:txBody>
      </p:sp>
      <p:sp>
        <p:nvSpPr>
          <p:cNvPr id="635" name="線"/>
          <p:cNvSpPr/>
          <p:nvPr/>
        </p:nvSpPr>
        <p:spPr>
          <a:xfrm>
            <a:off x="7335425" y="6114076"/>
            <a:ext cx="424802" cy="12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914" y="21600"/>
                </a:lnTo>
                <a:lnTo>
                  <a:pt x="21600" y="0"/>
                </a:lnTo>
              </a:path>
            </a:pathLst>
          </a:custGeom>
          <a:ln w="190500">
            <a:solidFill>
              <a:schemeClr val="accent1">
                <a:hueOff val="47394"/>
                <a:satOff val="-25753"/>
                <a:lumOff val="-7544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36" name="図形"/>
          <p:cNvSpPr/>
          <p:nvPr/>
        </p:nvSpPr>
        <p:spPr>
          <a:xfrm>
            <a:off x="2515938" y="5901994"/>
            <a:ext cx="5201390" cy="611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5" y="0"/>
                </a:moveTo>
                <a:lnTo>
                  <a:pt x="21600" y="0"/>
                </a:lnTo>
                <a:lnTo>
                  <a:pt x="19105" y="21600"/>
                </a:lnTo>
                <a:lnTo>
                  <a:pt x="0" y="21600"/>
                </a:lnTo>
                <a:lnTo>
                  <a:pt x="2495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grpSp>
        <p:nvGrpSpPr>
          <p:cNvPr id="670" name="グループ"/>
          <p:cNvGrpSpPr/>
          <p:nvPr/>
        </p:nvGrpSpPr>
        <p:grpSpPr>
          <a:xfrm flipH="1" rot="16200000">
            <a:off x="14488005" y="2532589"/>
            <a:ext cx="3897987" cy="2913442"/>
            <a:chOff x="0" y="0"/>
            <a:chExt cx="3897986" cy="2913440"/>
          </a:xfrm>
        </p:grpSpPr>
        <p:sp>
          <p:nvSpPr>
            <p:cNvPr id="637" name="図形"/>
            <p:cNvSpPr/>
            <p:nvPr/>
          </p:nvSpPr>
          <p:spPr>
            <a:xfrm>
              <a:off x="0" y="0"/>
              <a:ext cx="3897987" cy="2913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fill="norm" stroke="1" extrusionOk="0">
                  <a:moveTo>
                    <a:pt x="327" y="21461"/>
                  </a:moveTo>
                  <a:cubicBezTo>
                    <a:pt x="1695" y="21485"/>
                    <a:pt x="2769" y="21576"/>
                    <a:pt x="4137" y="21600"/>
                  </a:cubicBezTo>
                  <a:lnTo>
                    <a:pt x="21533" y="15743"/>
                  </a:lnTo>
                  <a:lnTo>
                    <a:pt x="21369" y="7007"/>
                  </a:lnTo>
                  <a:cubicBezTo>
                    <a:pt x="14533" y="4628"/>
                    <a:pt x="7716" y="2379"/>
                    <a:pt x="880" y="0"/>
                  </a:cubicBezTo>
                  <a:cubicBezTo>
                    <a:pt x="131" y="3622"/>
                    <a:pt x="117" y="7054"/>
                    <a:pt x="25" y="10617"/>
                  </a:cubicBezTo>
                  <a:cubicBezTo>
                    <a:pt x="-67" y="14180"/>
                    <a:pt x="106" y="18275"/>
                    <a:pt x="327" y="21461"/>
                  </a:cubicBezTo>
                  <a:close/>
                </a:path>
              </a:pathLst>
            </a:custGeom>
            <a:solidFill>
              <a:srgbClr val="6DB696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38" name="四角形"/>
            <p:cNvSpPr/>
            <p:nvPr/>
          </p:nvSpPr>
          <p:spPr>
            <a:xfrm rot="179337">
              <a:off x="2618371" y="1164663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39" name="四角形"/>
            <p:cNvSpPr/>
            <p:nvPr/>
          </p:nvSpPr>
          <p:spPr>
            <a:xfrm rot="179337">
              <a:off x="2728525" y="1170316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0" name="四角形"/>
            <p:cNvSpPr/>
            <p:nvPr/>
          </p:nvSpPr>
          <p:spPr>
            <a:xfrm rot="179337">
              <a:off x="2906601" y="1182529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1" name="四角形"/>
            <p:cNvSpPr/>
            <p:nvPr/>
          </p:nvSpPr>
          <p:spPr>
            <a:xfrm rot="179337">
              <a:off x="3016755" y="1188182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2" name="四角形"/>
            <p:cNvSpPr/>
            <p:nvPr/>
          </p:nvSpPr>
          <p:spPr>
            <a:xfrm rot="179337">
              <a:off x="3194831" y="1204294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3" name="四角形"/>
            <p:cNvSpPr/>
            <p:nvPr/>
          </p:nvSpPr>
          <p:spPr>
            <a:xfrm rot="179337">
              <a:off x="3304985" y="1209947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4" name="四角形"/>
            <p:cNvSpPr/>
            <p:nvPr/>
          </p:nvSpPr>
          <p:spPr>
            <a:xfrm rot="21438393">
              <a:off x="2621188" y="1603714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5" name="四角形"/>
            <p:cNvSpPr/>
            <p:nvPr/>
          </p:nvSpPr>
          <p:spPr>
            <a:xfrm rot="21438393">
              <a:off x="2731360" y="1598433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6" name="四角形"/>
            <p:cNvSpPr/>
            <p:nvPr/>
          </p:nvSpPr>
          <p:spPr>
            <a:xfrm rot="21438393">
              <a:off x="2914617" y="1588858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7" name="四角形"/>
            <p:cNvSpPr/>
            <p:nvPr/>
          </p:nvSpPr>
          <p:spPr>
            <a:xfrm rot="21438393">
              <a:off x="3024790" y="1583576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8" name="四角形"/>
            <p:cNvSpPr/>
            <p:nvPr/>
          </p:nvSpPr>
          <p:spPr>
            <a:xfrm rot="21438393">
              <a:off x="3205221" y="1571629"/>
              <a:ext cx="72410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49" name="四角形"/>
            <p:cNvSpPr/>
            <p:nvPr/>
          </p:nvSpPr>
          <p:spPr>
            <a:xfrm rot="21438393">
              <a:off x="3315393" y="1566346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0" name="四角形"/>
            <p:cNvSpPr/>
            <p:nvPr/>
          </p:nvSpPr>
          <p:spPr>
            <a:xfrm rot="20963943">
              <a:off x="2696471" y="2061296"/>
              <a:ext cx="72410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1" name="四角形"/>
            <p:cNvSpPr/>
            <p:nvPr/>
          </p:nvSpPr>
          <p:spPr>
            <a:xfrm rot="20963943">
              <a:off x="2804869" y="2040908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2" name="四角形"/>
            <p:cNvSpPr/>
            <p:nvPr/>
          </p:nvSpPr>
          <p:spPr>
            <a:xfrm rot="20963943">
              <a:off x="2979728" y="2004807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3" name="四角形"/>
            <p:cNvSpPr/>
            <p:nvPr/>
          </p:nvSpPr>
          <p:spPr>
            <a:xfrm rot="20963943">
              <a:off x="3088126" y="1984419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4" name="四角形"/>
            <p:cNvSpPr/>
            <p:nvPr/>
          </p:nvSpPr>
          <p:spPr>
            <a:xfrm rot="20963943">
              <a:off x="3262091" y="1951409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5" name="四角形"/>
            <p:cNvSpPr/>
            <p:nvPr/>
          </p:nvSpPr>
          <p:spPr>
            <a:xfrm rot="20963943">
              <a:off x="3370490" y="1931021"/>
              <a:ext cx="72410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6" name="四角形"/>
            <p:cNvSpPr/>
            <p:nvPr/>
          </p:nvSpPr>
          <p:spPr>
            <a:xfrm rot="689797">
              <a:off x="2674158" y="727463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7" name="四角形"/>
            <p:cNvSpPr/>
            <p:nvPr/>
          </p:nvSpPr>
          <p:spPr>
            <a:xfrm rot="689797">
              <a:off x="2782263" y="749350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8" name="四角形"/>
            <p:cNvSpPr/>
            <p:nvPr/>
          </p:nvSpPr>
          <p:spPr>
            <a:xfrm rot="689797">
              <a:off x="2948544" y="780878"/>
              <a:ext cx="72410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59" name="四角形"/>
            <p:cNvSpPr/>
            <p:nvPr/>
          </p:nvSpPr>
          <p:spPr>
            <a:xfrm rot="689797">
              <a:off x="3056649" y="802766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0" name="四角形"/>
            <p:cNvSpPr/>
            <p:nvPr/>
          </p:nvSpPr>
          <p:spPr>
            <a:xfrm rot="689797">
              <a:off x="3239626" y="836605"/>
              <a:ext cx="72411" cy="2589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1" name="四角形"/>
            <p:cNvSpPr/>
            <p:nvPr/>
          </p:nvSpPr>
          <p:spPr>
            <a:xfrm rot="689797">
              <a:off x="3347732" y="858493"/>
              <a:ext cx="72411" cy="258966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2" name="四角形"/>
            <p:cNvSpPr/>
            <p:nvPr/>
          </p:nvSpPr>
          <p:spPr>
            <a:xfrm rot="179337">
              <a:off x="3476381" y="1264476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3" name="四角形"/>
            <p:cNvSpPr/>
            <p:nvPr/>
          </p:nvSpPr>
          <p:spPr>
            <a:xfrm rot="179337">
              <a:off x="3589440" y="1272956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4" name="四角形"/>
            <p:cNvSpPr/>
            <p:nvPr/>
          </p:nvSpPr>
          <p:spPr>
            <a:xfrm rot="21414776">
              <a:off x="3486336" y="1599236"/>
              <a:ext cx="72411" cy="173440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5" name="四角形"/>
            <p:cNvSpPr/>
            <p:nvPr/>
          </p:nvSpPr>
          <p:spPr>
            <a:xfrm rot="21414776">
              <a:off x="3599657" y="1595700"/>
              <a:ext cx="72411" cy="173440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6" name="四角形"/>
            <p:cNvSpPr/>
            <p:nvPr/>
          </p:nvSpPr>
          <p:spPr>
            <a:xfrm rot="20967914">
              <a:off x="3543677" y="1939431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7" name="四角形"/>
            <p:cNvSpPr/>
            <p:nvPr/>
          </p:nvSpPr>
          <p:spPr>
            <a:xfrm rot="20967914">
              <a:off x="3655584" y="1921237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8" name="四角形"/>
            <p:cNvSpPr/>
            <p:nvPr/>
          </p:nvSpPr>
          <p:spPr>
            <a:xfrm rot="709186">
              <a:off x="3521454" y="939253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669" name="四角形"/>
            <p:cNvSpPr/>
            <p:nvPr/>
          </p:nvSpPr>
          <p:spPr>
            <a:xfrm rot="709186">
              <a:off x="3631871" y="964988"/>
              <a:ext cx="72411" cy="173441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</p:grpSp>
      <p:sp>
        <p:nvSpPr>
          <p:cNvPr id="671" name="図形"/>
          <p:cNvSpPr/>
          <p:nvPr/>
        </p:nvSpPr>
        <p:spPr>
          <a:xfrm>
            <a:off x="13810904" y="4628172"/>
            <a:ext cx="2634932" cy="2051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0463" fill="norm" stroke="1" extrusionOk="0">
                <a:moveTo>
                  <a:pt x="4881" y="12561"/>
                </a:moveTo>
                <a:cubicBezTo>
                  <a:pt x="9892" y="17556"/>
                  <a:pt x="11224" y="17153"/>
                  <a:pt x="14456" y="15915"/>
                </a:cubicBezTo>
                <a:cubicBezTo>
                  <a:pt x="19835" y="13855"/>
                  <a:pt x="19477" y="5344"/>
                  <a:pt x="19023" y="0"/>
                </a:cubicBezTo>
                <a:cubicBezTo>
                  <a:pt x="19660" y="207"/>
                  <a:pt x="20745" y="-104"/>
                  <a:pt x="21381" y="103"/>
                </a:cubicBezTo>
                <a:cubicBezTo>
                  <a:pt x="21600" y="10032"/>
                  <a:pt x="20710" y="17360"/>
                  <a:pt x="15225" y="19588"/>
                </a:cubicBezTo>
                <a:cubicBezTo>
                  <a:pt x="8743" y="21496"/>
                  <a:pt x="9547" y="19864"/>
                  <a:pt x="0" y="18663"/>
                </a:cubicBezTo>
                <a:cubicBezTo>
                  <a:pt x="1627" y="16629"/>
                  <a:pt x="3254" y="14595"/>
                  <a:pt x="4881" y="12561"/>
                </a:cubicBezTo>
                <a:close/>
              </a:path>
            </a:pathLst>
          </a:cu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2500">
                <a:solidFill>
                  <a:srgbClr val="FFFFFF"/>
                </a:solidFill>
              </a:defRPr>
            </a:pPr>
          </a:p>
        </p:txBody>
      </p:sp>
      <p:sp>
        <p:nvSpPr>
          <p:cNvPr id="672" name="Conversion cable"/>
          <p:cNvSpPr txBox="1"/>
          <p:nvPr/>
        </p:nvSpPr>
        <p:spPr>
          <a:xfrm>
            <a:off x="14648902" y="6601396"/>
            <a:ext cx="3118994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Conversion cable</a:t>
            </a:r>
          </a:p>
        </p:txBody>
      </p:sp>
      <p:sp>
        <p:nvSpPr>
          <p:cNvPr id="673" name="四角形"/>
          <p:cNvSpPr/>
          <p:nvPr/>
        </p:nvSpPr>
        <p:spPr>
          <a:xfrm>
            <a:off x="16106798" y="712617"/>
            <a:ext cx="660401" cy="1344783"/>
          </a:xfrm>
          <a:prstGeom prst="rect">
            <a:avLst/>
          </a:prstGeom>
          <a:solidFill>
            <a:srgbClr val="A6AAA9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74" name="ROC power supply cables"/>
          <p:cNvSpPr txBox="1"/>
          <p:nvPr/>
        </p:nvSpPr>
        <p:spPr>
          <a:xfrm>
            <a:off x="16627794" y="1262699"/>
            <a:ext cx="5071292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ROC power supply cables</a:t>
            </a:r>
          </a:p>
        </p:txBody>
      </p:sp>
      <p:sp>
        <p:nvSpPr>
          <p:cNvPr id="675" name="線"/>
          <p:cNvSpPr/>
          <p:nvPr/>
        </p:nvSpPr>
        <p:spPr>
          <a:xfrm>
            <a:off x="9456588" y="3149978"/>
            <a:ext cx="6210051" cy="28817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8" h="21600" fill="norm" stroke="1" extrusionOk="0">
                <a:moveTo>
                  <a:pt x="0" y="21600"/>
                </a:moveTo>
                <a:lnTo>
                  <a:pt x="18663" y="21600"/>
                </a:lnTo>
                <a:cubicBezTo>
                  <a:pt x="18663" y="21600"/>
                  <a:pt x="21600" y="17097"/>
                  <a:pt x="20955" y="0"/>
                </a:cubicBezTo>
              </a:path>
            </a:pathLst>
          </a:custGeom>
          <a:ln w="508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A6AAA9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76" name="線"/>
          <p:cNvSpPr/>
          <p:nvPr/>
        </p:nvSpPr>
        <p:spPr>
          <a:xfrm>
            <a:off x="9075588" y="3185020"/>
            <a:ext cx="6806485" cy="322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0" h="21600" fill="norm" stroke="1" extrusionOk="0">
                <a:moveTo>
                  <a:pt x="0" y="21600"/>
                </a:moveTo>
                <a:lnTo>
                  <a:pt x="18234" y="21600"/>
                </a:lnTo>
                <a:cubicBezTo>
                  <a:pt x="18234" y="21600"/>
                  <a:pt x="21600" y="15265"/>
                  <a:pt x="21011" y="0"/>
                </a:cubicBezTo>
              </a:path>
            </a:pathLst>
          </a:custGeom>
          <a:ln w="50800">
            <a:solidFill>
              <a:srgbClr val="53585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solidFill>
                  <a:srgbClr val="A6AAA9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77" name="Bias cables"/>
          <p:cNvSpPr txBox="1"/>
          <p:nvPr/>
        </p:nvSpPr>
        <p:spPr>
          <a:xfrm>
            <a:off x="13213802" y="5030597"/>
            <a:ext cx="2116964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Bias cables</a:t>
            </a:r>
          </a:p>
        </p:txBody>
      </p:sp>
      <p:sp>
        <p:nvSpPr>
          <p:cNvPr id="678" name="線"/>
          <p:cNvSpPr/>
          <p:nvPr/>
        </p:nvSpPr>
        <p:spPr>
          <a:xfrm>
            <a:off x="14393144" y="2454733"/>
            <a:ext cx="1274928" cy="74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1600" y="21600"/>
                  <a:pt x="15593" y="1648"/>
                  <a:pt x="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79" name="線"/>
          <p:cNvSpPr/>
          <p:nvPr/>
        </p:nvSpPr>
        <p:spPr>
          <a:xfrm>
            <a:off x="14403669" y="2327515"/>
            <a:ext cx="1467603" cy="874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1600" y="21600"/>
                  <a:pt x="13546" y="1408"/>
                  <a:pt x="0" y="0"/>
                </a:cubicBezTo>
              </a:path>
            </a:pathLst>
          </a:custGeom>
          <a:ln w="508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0" name="to the bias power supply"/>
          <p:cNvSpPr txBox="1"/>
          <p:nvPr/>
        </p:nvSpPr>
        <p:spPr>
          <a:xfrm>
            <a:off x="10013402" y="2040317"/>
            <a:ext cx="4354196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pPr/>
            <a:r>
              <a:t>to the bias power supply</a:t>
            </a:r>
          </a:p>
        </p:txBody>
      </p:sp>
      <p:sp>
        <p:nvSpPr>
          <p:cNvPr id="681" name="to the power supplies"/>
          <p:cNvSpPr txBox="1"/>
          <p:nvPr/>
        </p:nvSpPr>
        <p:spPr>
          <a:xfrm>
            <a:off x="16824411" y="485081"/>
            <a:ext cx="3831845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6">
                    <a:satOff val="24555"/>
                    <a:lumOff val="22232"/>
                  </a:schemeClr>
                </a:solidFill>
              </a:defRPr>
            </a:lvl1pPr>
          </a:lstStyle>
          <a:p>
            <a:pPr/>
            <a:r>
              <a:t>to the power supplies</a:t>
            </a:r>
          </a:p>
        </p:txBody>
      </p:sp>
      <p:sp>
        <p:nvSpPr>
          <p:cNvPr id="682" name="線"/>
          <p:cNvSpPr/>
          <p:nvPr/>
        </p:nvSpPr>
        <p:spPr>
          <a:xfrm>
            <a:off x="9851525" y="10269941"/>
            <a:ext cx="2895894" cy="1798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408" y="3877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3" name="線"/>
          <p:cNvSpPr/>
          <p:nvPr/>
        </p:nvSpPr>
        <p:spPr>
          <a:xfrm>
            <a:off x="7124981" y="11053257"/>
            <a:ext cx="4158406" cy="2050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677" y="3401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4" name="線"/>
          <p:cNvSpPr/>
          <p:nvPr/>
        </p:nvSpPr>
        <p:spPr>
          <a:xfrm>
            <a:off x="7152588" y="9019777"/>
            <a:ext cx="1633917" cy="1960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632" y="12953"/>
                </a:lnTo>
                <a:lnTo>
                  <a:pt x="8313" y="4838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5" name="線"/>
          <p:cNvSpPr/>
          <p:nvPr/>
        </p:nvSpPr>
        <p:spPr>
          <a:xfrm>
            <a:off x="6602069" y="5771874"/>
            <a:ext cx="1978165" cy="2324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563" y="12548"/>
                </a:lnTo>
                <a:lnTo>
                  <a:pt x="10508" y="4187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6" name="線"/>
          <p:cNvSpPr/>
          <p:nvPr/>
        </p:nvSpPr>
        <p:spPr>
          <a:xfrm>
            <a:off x="1813695" y="5759785"/>
            <a:ext cx="1519793" cy="2326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495" y="12876"/>
                </a:lnTo>
                <a:lnTo>
                  <a:pt x="11798" y="3759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7" name="線"/>
          <p:cNvSpPr/>
          <p:nvPr/>
        </p:nvSpPr>
        <p:spPr>
          <a:xfrm>
            <a:off x="225698" y="8133093"/>
            <a:ext cx="1593985" cy="511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8075" y="1099"/>
                </a:lnTo>
                <a:lnTo>
                  <a:pt x="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8" name="線"/>
          <p:cNvSpPr/>
          <p:nvPr/>
        </p:nvSpPr>
        <p:spPr>
          <a:xfrm>
            <a:off x="1383860" y="8936707"/>
            <a:ext cx="1284425" cy="202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513" y="12957"/>
                </a:lnTo>
                <a:lnTo>
                  <a:pt x="10128" y="4719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89" name="線"/>
          <p:cNvSpPr/>
          <p:nvPr/>
        </p:nvSpPr>
        <p:spPr>
          <a:xfrm>
            <a:off x="268754" y="11021110"/>
            <a:ext cx="1213666" cy="2176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970" y="2581"/>
                </a:lnTo>
                <a:lnTo>
                  <a:pt x="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90" name="Stave…"/>
          <p:cNvSpPr txBox="1"/>
          <p:nvPr/>
        </p:nvSpPr>
        <p:spPr>
          <a:xfrm>
            <a:off x="129461" y="7217848"/>
            <a:ext cx="1084581" cy="120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Stave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GND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cables</a:t>
            </a:r>
          </a:p>
        </p:txBody>
      </p:sp>
      <p:sp>
        <p:nvSpPr>
          <p:cNvPr id="691" name="Stave…"/>
          <p:cNvSpPr txBox="1"/>
          <p:nvPr/>
        </p:nvSpPr>
        <p:spPr>
          <a:xfrm>
            <a:off x="41749" y="9161497"/>
            <a:ext cx="1084581" cy="120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Stave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GND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cables</a:t>
            </a:r>
          </a:p>
        </p:txBody>
      </p:sp>
      <p:pic>
        <p:nvPicPr>
          <p:cNvPr id="692" name="PXL_20220525_220049225.jpeg" descr="PXL_20220525_220049225.jpeg"/>
          <p:cNvPicPr>
            <a:picLocks noChangeAspect="1"/>
          </p:cNvPicPr>
          <p:nvPr/>
        </p:nvPicPr>
        <p:blipFill>
          <a:blip r:embed="rId2">
            <a:extLst/>
          </a:blip>
          <a:srcRect l="23828" t="19180" r="3264" b="18223"/>
          <a:stretch>
            <a:fillRect/>
          </a:stretch>
        </p:blipFill>
        <p:spPr>
          <a:xfrm>
            <a:off x="49801" y="1852691"/>
            <a:ext cx="6608674" cy="3191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四角形"/>
          <p:cNvSpPr/>
          <p:nvPr/>
        </p:nvSpPr>
        <p:spPr>
          <a:xfrm>
            <a:off x="1531781" y="10584861"/>
            <a:ext cx="5419231" cy="791263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94" name="図形"/>
          <p:cNvSpPr/>
          <p:nvPr/>
        </p:nvSpPr>
        <p:spPr>
          <a:xfrm>
            <a:off x="1562715" y="9789701"/>
            <a:ext cx="5673954" cy="791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0" y="0"/>
                </a:moveTo>
                <a:lnTo>
                  <a:pt x="21600" y="0"/>
                </a:lnTo>
                <a:lnTo>
                  <a:pt x="20630" y="21600"/>
                </a:lnTo>
                <a:lnTo>
                  <a:pt x="0" y="21600"/>
                </a:lnTo>
                <a:lnTo>
                  <a:pt x="970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95" name="図形"/>
          <p:cNvSpPr/>
          <p:nvPr/>
        </p:nvSpPr>
        <p:spPr>
          <a:xfrm>
            <a:off x="1831589" y="9071740"/>
            <a:ext cx="6126796" cy="720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95" y="0"/>
                </a:moveTo>
                <a:lnTo>
                  <a:pt x="21600" y="0"/>
                </a:lnTo>
                <a:lnTo>
                  <a:pt x="19105" y="21600"/>
                </a:lnTo>
                <a:lnTo>
                  <a:pt x="0" y="21600"/>
                </a:lnTo>
                <a:lnTo>
                  <a:pt x="2495" y="0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96" name="Without the stave GNDs connection to the aluminum supporting structure,…"/>
          <p:cNvSpPr txBox="1"/>
          <p:nvPr/>
        </p:nvSpPr>
        <p:spPr>
          <a:xfrm>
            <a:off x="14368645" y="11280066"/>
            <a:ext cx="9227852" cy="193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/>
            </a:pPr>
            <a:r>
              <a:t>Without the stave GNDs connection to the aluminum supporting structure,</a:t>
            </a:r>
          </a:p>
          <a:p>
            <a:pPr lvl="1" indent="381000">
              <a:defRPr sz="2500"/>
            </a:pPr>
            <a:r>
              <a:t>B0L0 &lt;—&gt; the supporting structure: ~0 Ω</a:t>
            </a:r>
          </a:p>
          <a:p>
            <a:pPr lvl="1" indent="381000">
              <a:defRPr sz="2500"/>
            </a:pPr>
            <a:r>
              <a:t>B0L1 &lt;—&gt; the supporting structure: 180 Ω</a:t>
            </a:r>
          </a:p>
        </p:txBody>
      </p:sp>
      <p:sp>
        <p:nvSpPr>
          <p:cNvPr id="697" name="Stave…"/>
          <p:cNvSpPr txBox="1"/>
          <p:nvPr/>
        </p:nvSpPr>
        <p:spPr>
          <a:xfrm>
            <a:off x="12124257" y="9882636"/>
            <a:ext cx="1084581" cy="120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Stave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GND</a:t>
            </a:r>
          </a:p>
          <a:p>
            <a:pPr algn="ctr">
              <a:lnSpc>
                <a:spcPct val="90000"/>
              </a:lnSpc>
              <a:defRPr sz="25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cables</a:t>
            </a:r>
          </a:p>
        </p:txBody>
      </p:sp>
      <p:pic>
        <p:nvPicPr>
          <p:cNvPr id="698" name="PXL_20220707_194632588.jpeg" descr="PXL_20220707_194632588.jpeg"/>
          <p:cNvPicPr>
            <a:picLocks noChangeAspect="1"/>
          </p:cNvPicPr>
          <p:nvPr/>
        </p:nvPicPr>
        <p:blipFill>
          <a:blip r:embed="rId3">
            <a:extLst/>
          </a:blip>
          <a:srcRect l="14832" t="0" r="17503" b="31641"/>
          <a:stretch>
            <a:fillRect/>
          </a:stretch>
        </p:blipFill>
        <p:spPr>
          <a:xfrm>
            <a:off x="13961063" y="7685826"/>
            <a:ext cx="5969354" cy="3392219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線"/>
          <p:cNvSpPr/>
          <p:nvPr/>
        </p:nvSpPr>
        <p:spPr>
          <a:xfrm>
            <a:off x="6616981" y="8183057"/>
            <a:ext cx="4611715" cy="491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12" y="1418"/>
                </a:lnTo>
                <a:lnTo>
                  <a:pt x="21600" y="21600"/>
                </a:lnTo>
              </a:path>
            </a:pathLst>
          </a:custGeom>
          <a:ln w="381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pic>
        <p:nvPicPr>
          <p:cNvPr id="700" name="PXL_20220603_155844541.jpeg" descr="PXL_20220603_155844541.jpeg"/>
          <p:cNvPicPr>
            <a:picLocks noChangeAspect="1"/>
          </p:cNvPicPr>
          <p:nvPr/>
        </p:nvPicPr>
        <p:blipFill>
          <a:blip r:embed="rId4">
            <a:extLst/>
          </a:blip>
          <a:srcRect l="38646" t="15997" r="0" b="0"/>
          <a:stretch>
            <a:fillRect/>
          </a:stretch>
        </p:blipFill>
        <p:spPr>
          <a:xfrm>
            <a:off x="18121508" y="2470348"/>
            <a:ext cx="6169261" cy="4751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5979" y="3166787"/>
            <a:ext cx="9525001" cy="4068529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GND investigations: The harvest"/>
          <p:cNvSpPr txBox="1"/>
          <p:nvPr>
            <p:ph type="title"/>
          </p:nvPr>
        </p:nvSpPr>
        <p:spPr>
          <a:xfrm>
            <a:off x="7326222" y="89623"/>
            <a:ext cx="17078047" cy="1370183"/>
          </a:xfrm>
          <a:prstGeom prst="rect">
            <a:avLst/>
          </a:prstGeom>
        </p:spPr>
        <p:txBody>
          <a:bodyPr/>
          <a:lstStyle>
            <a:lvl1pPr defTabSz="2413955">
              <a:defRPr spc="-168" sz="8415"/>
            </a:lvl1pPr>
          </a:lstStyle>
          <a:p>
            <a:pPr/>
            <a:r>
              <a:t>GND investigations: The harvest</a:t>
            </a:r>
          </a:p>
        </p:txBody>
      </p:sp>
      <p:grpSp>
        <p:nvGrpSpPr>
          <p:cNvPr id="729" name="グループ"/>
          <p:cNvGrpSpPr/>
          <p:nvPr/>
        </p:nvGrpSpPr>
        <p:grpSpPr>
          <a:xfrm>
            <a:off x="23058304" y="-3459246"/>
            <a:ext cx="4404199" cy="2670121"/>
            <a:chOff x="0" y="0"/>
            <a:chExt cx="4404198" cy="2670120"/>
          </a:xfrm>
        </p:grpSpPr>
        <p:sp>
          <p:nvSpPr>
            <p:cNvPr id="704" name="線"/>
            <p:cNvSpPr/>
            <p:nvPr/>
          </p:nvSpPr>
          <p:spPr>
            <a:xfrm flipH="1">
              <a:off x="472774" y="572127"/>
              <a:ext cx="3336104" cy="166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79" fill="norm" stroke="1" extrusionOk="0">
                  <a:moveTo>
                    <a:pt x="0" y="19679"/>
                  </a:moveTo>
                  <a:cubicBezTo>
                    <a:pt x="0" y="14643"/>
                    <a:pt x="1054" y="9607"/>
                    <a:pt x="3163" y="5764"/>
                  </a:cubicBezTo>
                  <a:cubicBezTo>
                    <a:pt x="7381" y="-1921"/>
                    <a:pt x="14219" y="-1921"/>
                    <a:pt x="18437" y="5764"/>
                  </a:cubicBezTo>
                  <a:cubicBezTo>
                    <a:pt x="20546" y="9607"/>
                    <a:pt x="21600" y="14643"/>
                    <a:pt x="21600" y="19679"/>
                  </a:cubicBezTo>
                </a:path>
              </a:pathLst>
            </a:custGeom>
            <a:noFill/>
            <a:ln w="25400" cap="flat">
              <a:solidFill>
                <a:srgbClr val="85888D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0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</a:p>
          </p:txBody>
        </p:sp>
        <p:sp>
          <p:nvSpPr>
            <p:cNvPr id="705" name="四角形"/>
            <p:cNvSpPr/>
            <p:nvPr/>
          </p:nvSpPr>
          <p:spPr>
            <a:xfrm flipH="1" rot="20700000">
              <a:off x="3747132" y="1320558"/>
              <a:ext cx="242175" cy="8718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06" name="四角形"/>
            <p:cNvSpPr/>
            <p:nvPr/>
          </p:nvSpPr>
          <p:spPr>
            <a:xfrm flipH="1" rot="18900000">
              <a:off x="3279846" y="518612"/>
              <a:ext cx="242174" cy="8718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07" name="四角形"/>
            <p:cNvSpPr/>
            <p:nvPr/>
          </p:nvSpPr>
          <p:spPr>
            <a:xfrm flipH="1" rot="17100000">
              <a:off x="2474447" y="62291"/>
              <a:ext cx="242175" cy="8718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08" name="四角形"/>
            <p:cNvSpPr/>
            <p:nvPr/>
          </p:nvSpPr>
          <p:spPr>
            <a:xfrm flipH="1" rot="15300000">
              <a:off x="1550535" y="71241"/>
              <a:ext cx="242174" cy="8718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09" name="四角形"/>
            <p:cNvSpPr/>
            <p:nvPr/>
          </p:nvSpPr>
          <p:spPr>
            <a:xfrm flipH="1" rot="13500000">
              <a:off x="748589" y="538529"/>
              <a:ext cx="242175" cy="8718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0" name="四角形"/>
            <p:cNvSpPr/>
            <p:nvPr/>
          </p:nvSpPr>
          <p:spPr>
            <a:xfrm flipH="1" rot="11700000">
              <a:off x="292268" y="1343926"/>
              <a:ext cx="242174" cy="87182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1" name="四角形"/>
            <p:cNvSpPr/>
            <p:nvPr/>
          </p:nvSpPr>
          <p:spPr>
            <a:xfrm flipH="1" rot="19800000">
              <a:off x="3819547" y="743773"/>
              <a:ext cx="242174" cy="87182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2" name="四角形"/>
            <p:cNvSpPr/>
            <p:nvPr/>
          </p:nvSpPr>
          <p:spPr>
            <a:xfrm flipH="1" rot="18000000">
              <a:off x="3045917" y="-25863"/>
              <a:ext cx="242174" cy="87182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3" name="四角形"/>
            <p:cNvSpPr/>
            <p:nvPr/>
          </p:nvSpPr>
          <p:spPr>
            <a:xfrm flipH="1" rot="16200000">
              <a:off x="2018391" y="-288342"/>
              <a:ext cx="242174" cy="87182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4" name="四角形"/>
            <p:cNvSpPr/>
            <p:nvPr/>
          </p:nvSpPr>
          <p:spPr>
            <a:xfrm flipH="1" rot="14400000">
              <a:off x="970035" y="-2502"/>
              <a:ext cx="242174" cy="87182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5" name="四角形"/>
            <p:cNvSpPr/>
            <p:nvPr/>
          </p:nvSpPr>
          <p:spPr>
            <a:xfrm flipH="1" rot="12600000">
              <a:off x="201733" y="770772"/>
              <a:ext cx="242174" cy="871825"/>
            </a:xfrm>
            <a:prstGeom prst="rect">
              <a:avLst/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6" name="四角形"/>
            <p:cNvSpPr/>
            <p:nvPr/>
          </p:nvSpPr>
          <p:spPr>
            <a:xfrm flipH="1" rot="10800000">
              <a:off x="4099851" y="1798296"/>
              <a:ext cx="242174" cy="87182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000"/>
              </a:pPr>
            </a:p>
          </p:txBody>
        </p:sp>
        <p:sp>
          <p:nvSpPr>
            <p:cNvPr id="717" name="6"/>
            <p:cNvSpPr txBox="1"/>
            <p:nvPr/>
          </p:nvSpPr>
          <p:spPr>
            <a:xfrm>
              <a:off x="3684959" y="1508770"/>
              <a:ext cx="366524" cy="495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6</a:t>
              </a:r>
            </a:p>
          </p:txBody>
        </p:sp>
        <p:sp>
          <p:nvSpPr>
            <p:cNvPr id="718" name="7"/>
            <p:cNvSpPr txBox="1"/>
            <p:nvPr/>
          </p:nvSpPr>
          <p:spPr>
            <a:xfrm>
              <a:off x="3317656" y="806954"/>
              <a:ext cx="178010" cy="29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719" name="8"/>
            <p:cNvSpPr txBox="1"/>
            <p:nvPr/>
          </p:nvSpPr>
          <p:spPr>
            <a:xfrm>
              <a:off x="2506529" y="350633"/>
              <a:ext cx="178011" cy="29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720" name="9"/>
            <p:cNvSpPr txBox="1"/>
            <p:nvPr/>
          </p:nvSpPr>
          <p:spPr>
            <a:xfrm>
              <a:off x="1582617" y="359583"/>
              <a:ext cx="178011" cy="295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9</a:t>
              </a:r>
            </a:p>
          </p:txBody>
        </p:sp>
        <p:sp>
          <p:nvSpPr>
            <p:cNvPr id="721" name="10"/>
            <p:cNvSpPr txBox="1"/>
            <p:nvPr/>
          </p:nvSpPr>
          <p:spPr>
            <a:xfrm>
              <a:off x="751905" y="870376"/>
              <a:ext cx="235544" cy="208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100"/>
              </a:lvl1pPr>
            </a:lstStyle>
            <a:p>
              <a:pPr/>
              <a:r>
                <a:t>10</a:t>
              </a:r>
            </a:p>
          </p:txBody>
        </p:sp>
        <p:sp>
          <p:nvSpPr>
            <p:cNvPr id="722" name="11"/>
            <p:cNvSpPr txBox="1"/>
            <p:nvPr/>
          </p:nvSpPr>
          <p:spPr>
            <a:xfrm>
              <a:off x="295584" y="1675773"/>
              <a:ext cx="235543" cy="208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100"/>
              </a:lvl1pPr>
            </a:lstStyle>
            <a:p>
              <a:pPr/>
              <a:r>
                <a:t>11</a:t>
              </a:r>
            </a:p>
          </p:txBody>
        </p:sp>
        <p:sp>
          <p:nvSpPr>
            <p:cNvPr id="723" name="11"/>
            <p:cNvSpPr txBox="1"/>
            <p:nvPr/>
          </p:nvSpPr>
          <p:spPr>
            <a:xfrm>
              <a:off x="221829" y="1102619"/>
              <a:ext cx="235543" cy="208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100"/>
              </a:lvl1pPr>
            </a:lstStyle>
            <a:p>
              <a:pPr/>
              <a:r>
                <a:t>11</a:t>
              </a:r>
            </a:p>
          </p:txBody>
        </p:sp>
        <p:sp>
          <p:nvSpPr>
            <p:cNvPr id="724" name="10"/>
            <p:cNvSpPr txBox="1"/>
            <p:nvPr/>
          </p:nvSpPr>
          <p:spPr>
            <a:xfrm>
              <a:off x="973351" y="329346"/>
              <a:ext cx="235543" cy="208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100"/>
              </a:lvl1pPr>
            </a:lstStyle>
            <a:p>
              <a:pPr/>
              <a:r>
                <a:t>10</a:t>
              </a:r>
            </a:p>
          </p:txBody>
        </p:sp>
        <p:sp>
          <p:nvSpPr>
            <p:cNvPr id="725" name="9"/>
            <p:cNvSpPr txBox="1"/>
            <p:nvPr/>
          </p:nvSpPr>
          <p:spPr>
            <a:xfrm>
              <a:off x="2051822" y="0"/>
              <a:ext cx="178011" cy="29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9</a:t>
              </a:r>
            </a:p>
          </p:txBody>
        </p:sp>
        <p:sp>
          <p:nvSpPr>
            <p:cNvPr id="726" name="8"/>
            <p:cNvSpPr txBox="1"/>
            <p:nvPr/>
          </p:nvSpPr>
          <p:spPr>
            <a:xfrm>
              <a:off x="3077999" y="262479"/>
              <a:ext cx="178010" cy="29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8</a:t>
              </a:r>
            </a:p>
          </p:txBody>
        </p:sp>
        <p:sp>
          <p:nvSpPr>
            <p:cNvPr id="727" name="7"/>
            <p:cNvSpPr txBox="1"/>
            <p:nvPr/>
          </p:nvSpPr>
          <p:spPr>
            <a:xfrm>
              <a:off x="3851628" y="1032115"/>
              <a:ext cx="178011" cy="29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7</a:t>
              </a:r>
            </a:p>
          </p:txBody>
        </p:sp>
        <p:sp>
          <p:nvSpPr>
            <p:cNvPr id="728" name="6"/>
            <p:cNvSpPr txBox="1"/>
            <p:nvPr/>
          </p:nvSpPr>
          <p:spPr>
            <a:xfrm>
              <a:off x="4037676" y="1986507"/>
              <a:ext cx="366523" cy="4954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sz="1500"/>
              </a:lvl1pPr>
            </a:lstStyle>
            <a:p>
              <a:pPr/>
              <a:r>
                <a:t>6</a:t>
              </a:r>
            </a:p>
          </p:txBody>
        </p:sp>
      </p:grpSp>
      <p:sp>
        <p:nvSpPr>
          <p:cNvPr id="730" name="B0L111S"/>
          <p:cNvSpPr txBox="1"/>
          <p:nvPr/>
        </p:nvSpPr>
        <p:spPr>
          <a:xfrm>
            <a:off x="7149748" y="2511034"/>
            <a:ext cx="2538731" cy="82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"/>
            </a:lvl1pPr>
          </a:lstStyle>
          <a:p>
            <a:pPr/>
            <a:r>
              <a:t>B0L111S</a:t>
            </a:r>
          </a:p>
        </p:txBody>
      </p:sp>
      <p:sp>
        <p:nvSpPr>
          <p:cNvPr id="731" name="South side"/>
          <p:cNvSpPr txBox="1"/>
          <p:nvPr/>
        </p:nvSpPr>
        <p:spPr>
          <a:xfrm>
            <a:off x="2806800" y="5767525"/>
            <a:ext cx="1672909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"/>
            </a:lvl1pPr>
          </a:lstStyle>
          <a:p>
            <a:pPr/>
            <a:r>
              <a:t>South side</a:t>
            </a:r>
          </a:p>
        </p:txBody>
      </p:sp>
      <p:pic>
        <p:nvPicPr>
          <p:cNvPr id="732" name="PXL_20220707_194632588.jpeg" descr="PXL_20220707_194632588.jpeg"/>
          <p:cNvPicPr>
            <a:picLocks noChangeAspect="1"/>
          </p:cNvPicPr>
          <p:nvPr/>
        </p:nvPicPr>
        <p:blipFill>
          <a:blip r:embed="rId3">
            <a:extLst/>
          </a:blip>
          <a:srcRect l="14832" t="0" r="17503" b="0"/>
          <a:stretch>
            <a:fillRect/>
          </a:stretch>
        </p:blipFill>
        <p:spPr>
          <a:xfrm>
            <a:off x="261085" y="131756"/>
            <a:ext cx="6764194" cy="5623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PXL_20220707_201147513.jpeg" descr="PXL_20220707_201147513.jpeg"/>
          <p:cNvPicPr>
            <a:picLocks noChangeAspect="1"/>
          </p:cNvPicPr>
          <p:nvPr/>
        </p:nvPicPr>
        <p:blipFill>
          <a:blip r:embed="rId4">
            <a:extLst/>
          </a:blip>
          <a:srcRect l="18565" t="0" r="25613" b="0"/>
          <a:stretch>
            <a:fillRect/>
          </a:stretch>
        </p:blipFill>
        <p:spPr>
          <a:xfrm>
            <a:off x="666890" y="6720580"/>
            <a:ext cx="5952802" cy="5998575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North side"/>
          <p:cNvSpPr txBox="1"/>
          <p:nvPr/>
        </p:nvSpPr>
        <p:spPr>
          <a:xfrm>
            <a:off x="2806800" y="12734696"/>
            <a:ext cx="1625601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"/>
            </a:lvl1pPr>
          </a:lstStyle>
          <a:p>
            <a:pPr/>
            <a:r>
              <a:t>North side</a:t>
            </a:r>
          </a:p>
        </p:txBody>
      </p:sp>
      <p:pic>
        <p:nvPicPr>
          <p:cNvPr id="735" name="円形 円形" descr="円形 円形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8469" y="2136775"/>
            <a:ext cx="1371601" cy="1371600"/>
          </a:xfrm>
          <a:prstGeom prst="rect">
            <a:avLst/>
          </a:prstGeom>
        </p:spPr>
      </p:pic>
      <p:pic>
        <p:nvPicPr>
          <p:cNvPr id="737" name="円形 円形" descr="円形 円形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873" y="2136775"/>
            <a:ext cx="1371601" cy="1371600"/>
          </a:xfrm>
          <a:prstGeom prst="rect">
            <a:avLst/>
          </a:prstGeom>
        </p:spPr>
      </p:pic>
      <p:pic>
        <p:nvPicPr>
          <p:cNvPr id="739" name="円形 円形" descr="円形 円形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8688" y="9405085"/>
            <a:ext cx="1371601" cy="1371601"/>
          </a:xfrm>
          <a:prstGeom prst="rect">
            <a:avLst/>
          </a:prstGeom>
        </p:spPr>
      </p:pic>
      <p:pic>
        <p:nvPicPr>
          <p:cNvPr id="741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55979" y="7990876"/>
            <a:ext cx="9525001" cy="406257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Connecting the stave GNDs to the aluminum supporting structure drastically improves the condition."/>
          <p:cNvSpPr txBox="1"/>
          <p:nvPr/>
        </p:nvSpPr>
        <p:spPr>
          <a:xfrm>
            <a:off x="7713157" y="1231207"/>
            <a:ext cx="15238898" cy="1222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Connecting the stave GNDs to the aluminum supporting structure drastically improves the condition.</a:t>
            </a:r>
          </a:p>
        </p:txBody>
      </p:sp>
      <p:sp>
        <p:nvSpPr>
          <p:cNvPr id="743" name="June/29"/>
          <p:cNvSpPr txBox="1"/>
          <p:nvPr/>
        </p:nvSpPr>
        <p:spPr>
          <a:xfrm>
            <a:off x="9871278" y="2658911"/>
            <a:ext cx="1798508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June/29</a:t>
            </a:r>
          </a:p>
        </p:txBody>
      </p:sp>
      <p:sp>
        <p:nvSpPr>
          <p:cNvPr id="744" name="July/07"/>
          <p:cNvSpPr txBox="1"/>
          <p:nvPr/>
        </p:nvSpPr>
        <p:spPr>
          <a:xfrm>
            <a:off x="9741203" y="7393997"/>
            <a:ext cx="1798507" cy="65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July/07</a:t>
            </a:r>
          </a:p>
        </p:txBody>
      </p:sp>
      <p:sp>
        <p:nvSpPr>
          <p:cNvPr id="745" name="B0L0 ↔ the supporting structure: ~0 Ω…"/>
          <p:cNvSpPr txBox="1"/>
          <p:nvPr/>
        </p:nvSpPr>
        <p:spPr>
          <a:xfrm>
            <a:off x="17837291" y="3150523"/>
            <a:ext cx="6283764" cy="971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80000"/>
              </a:lnSpc>
              <a:defRPr sz="2500"/>
            </a:pPr>
            <a:r>
              <a:t>B0L0 ↔ the supporting structure: ~0 Ω</a:t>
            </a:r>
          </a:p>
          <a:p>
            <a:pPr>
              <a:lnSpc>
                <a:spcPct val="80000"/>
              </a:lnSpc>
              <a:defRPr sz="2500"/>
            </a:pPr>
            <a:r>
              <a:t>B0L1 ↔ the supporting structure: 180 Ω</a:t>
            </a:r>
          </a:p>
        </p:txBody>
      </p:sp>
      <p:sp>
        <p:nvSpPr>
          <p:cNvPr id="746" name="B0L0 ↔ the supporting structure: ~0 Ω…"/>
          <p:cNvSpPr txBox="1"/>
          <p:nvPr/>
        </p:nvSpPr>
        <p:spPr>
          <a:xfrm>
            <a:off x="17837291" y="7951551"/>
            <a:ext cx="6283764" cy="971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lnSpc>
                <a:spcPct val="80000"/>
              </a:lnSpc>
              <a:defRPr sz="2500"/>
            </a:pPr>
            <a:r>
              <a:t>B0L0 ↔ the supporting structure: ~0 Ω</a:t>
            </a:r>
          </a:p>
          <a:p>
            <a:pPr>
              <a:lnSpc>
                <a:spcPct val="80000"/>
              </a:lnSpc>
              <a:defRPr sz="2500"/>
            </a:pPr>
            <a:r>
              <a:t>B0L1 ↔ the supporting structure: ~0 Ω</a:t>
            </a:r>
          </a:p>
        </p:txBody>
      </p:sp>
      <p:sp>
        <p:nvSpPr>
          <p:cNvPr id="747" name="矢印"/>
          <p:cNvSpPr/>
          <p:nvPr/>
        </p:nvSpPr>
        <p:spPr>
          <a:xfrm rot="5400000">
            <a:off x="12451418" y="7412894"/>
            <a:ext cx="724328" cy="471479"/>
          </a:xfrm>
          <a:prstGeom prst="rightArrow">
            <a:avLst>
              <a:gd name="adj1" fmla="val 40255"/>
              <a:gd name="adj2" fmla="val 86884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748" name="All staves must be well connected to GND. In the IR, there is a GND port for this purpose. In the silicon lab, the aluminum supporting plate on the table can be large enough GND port.…"/>
          <p:cNvSpPr txBox="1"/>
          <p:nvPr/>
        </p:nvSpPr>
        <p:spPr>
          <a:xfrm>
            <a:off x="6890044" y="12129084"/>
            <a:ext cx="16885124" cy="1633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b="1" sz="3000"/>
            </a:pPr>
            <a:r>
              <a:t>All staves must be well connected to GND. In the IR, there is a GND port for this purpose.</a:t>
            </a:r>
            <a:br/>
            <a:r>
              <a:t>In the silicon lab, the aluminum supporting plate on the table can be large enough GND port.</a:t>
            </a:r>
          </a:p>
          <a:p>
            <a:pPr>
              <a:defRPr b="1" sz="3000"/>
            </a:pPr>
            <a:r>
              <a:t>Power supplies with less noise are also necessary.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HV &amp; LV power supplies were upgraded to the same one used in IR, so the environment is much cleaner now."/>
          <p:cNvSpPr txBox="1"/>
          <p:nvPr>
            <p:ph type="body" sz="quarter" idx="1"/>
          </p:nvPr>
        </p:nvSpPr>
        <p:spPr>
          <a:xfrm>
            <a:off x="242650" y="2183027"/>
            <a:ext cx="11399344" cy="187122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/>
            </a:lvl1pPr>
          </a:lstStyle>
          <a:p>
            <a:pPr/>
            <a:r>
              <a:t>HV &amp; LV power supplies were upgraded to the same one used in IR, so the environment is much cleaner now.</a:t>
            </a:r>
          </a:p>
        </p:txBody>
      </p:sp>
      <p:sp>
        <p:nvSpPr>
          <p:cNvPr id="751" name="Upgrades on HV&amp;LV"/>
          <p:cNvSpPr txBox="1"/>
          <p:nvPr>
            <p:ph type="title"/>
          </p:nvPr>
        </p:nvSpPr>
        <p:spPr>
          <a:xfrm>
            <a:off x="1206500" y="571500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Upgrades on HV&amp;LV</a:t>
            </a:r>
          </a:p>
        </p:txBody>
      </p:sp>
      <p:pic>
        <p:nvPicPr>
          <p:cNvPr id="752" name="PXL_20220614_211650933.jpeg" descr="PXL_20220614_211650933.jpeg"/>
          <p:cNvPicPr>
            <a:picLocks noChangeAspect="1"/>
          </p:cNvPicPr>
          <p:nvPr/>
        </p:nvPicPr>
        <p:blipFill>
          <a:blip r:embed="rId2">
            <a:extLst/>
          </a:blip>
          <a:srcRect l="0" t="41195" r="0" b="0"/>
          <a:stretch>
            <a:fillRect/>
          </a:stretch>
        </p:blipFill>
        <p:spPr>
          <a:xfrm>
            <a:off x="15125700" y="14310853"/>
            <a:ext cx="9220849" cy="3050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PXL_20220811_212917013.MP.jpeg" descr="PXL_20220811_212917013.MP.jpeg"/>
          <p:cNvPicPr>
            <a:picLocks noChangeAspect="1"/>
          </p:cNvPicPr>
          <p:nvPr/>
        </p:nvPicPr>
        <p:blipFill>
          <a:blip r:embed="rId3">
            <a:extLst/>
          </a:blip>
          <a:srcRect l="4814" t="31242" r="8938" b="7206"/>
          <a:stretch>
            <a:fillRect/>
          </a:stretch>
        </p:blipFill>
        <p:spPr>
          <a:xfrm>
            <a:off x="6613604" y="3977156"/>
            <a:ext cx="6654177" cy="844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PXL_20220811_213301528.jpeg" descr="PXL_20220811_213301528.jpeg"/>
          <p:cNvPicPr>
            <a:picLocks noChangeAspect="1"/>
          </p:cNvPicPr>
          <p:nvPr/>
        </p:nvPicPr>
        <p:blipFill>
          <a:blip r:embed="rId4">
            <a:extLst/>
          </a:blip>
          <a:srcRect l="8669" t="15838" r="0" b="10709"/>
          <a:stretch>
            <a:fillRect/>
          </a:stretch>
        </p:blipFill>
        <p:spPr>
          <a:xfrm>
            <a:off x="13679680" y="400843"/>
            <a:ext cx="9032363" cy="12914244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old HV&amp;LV…"/>
          <p:cNvSpPr txBox="1"/>
          <p:nvPr/>
        </p:nvSpPr>
        <p:spPr>
          <a:xfrm>
            <a:off x="20580918" y="434654"/>
            <a:ext cx="2680792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438338">
              <a:lnSpc>
                <a:spcPct val="90000"/>
              </a:lnSpc>
              <a:spcBef>
                <a:spcPts val="1000"/>
              </a:spcBef>
              <a:defRPr sz="3000"/>
            </a:pPr>
            <a:r>
              <a:t>old HV&amp;LV</a:t>
            </a:r>
          </a:p>
          <a:p>
            <a:pPr defTabSz="2438338">
              <a:lnSpc>
                <a:spcPct val="90000"/>
              </a:lnSpc>
              <a:spcBef>
                <a:spcPts val="1000"/>
              </a:spcBef>
              <a:defRPr sz="3000"/>
            </a:pPr>
            <a:r>
              <a:t>system ↓</a:t>
            </a:r>
          </a:p>
        </p:txBody>
      </p:sp>
      <p:sp>
        <p:nvSpPr>
          <p:cNvPr id="756" name="The new HV&amp;LV system"/>
          <p:cNvSpPr txBox="1"/>
          <p:nvPr/>
        </p:nvSpPr>
        <p:spPr>
          <a:xfrm>
            <a:off x="16240359" y="13247430"/>
            <a:ext cx="4370318" cy="6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438338">
              <a:lnSpc>
                <a:spcPct val="90000"/>
              </a:lnSpc>
              <a:spcBef>
                <a:spcPts val="1000"/>
              </a:spcBef>
              <a:defRPr sz="3000"/>
            </a:lvl1pPr>
          </a:lstStyle>
          <a:p>
            <a:pPr/>
            <a:r>
              <a:t>The new HV&amp;LV system</a:t>
            </a:r>
          </a:p>
        </p:txBody>
      </p:sp>
      <p:sp>
        <p:nvSpPr>
          <p:cNvPr id="757" name="Maki Wakata…"/>
          <p:cNvSpPr txBox="1"/>
          <p:nvPr/>
        </p:nvSpPr>
        <p:spPr>
          <a:xfrm>
            <a:off x="6969863" y="12544852"/>
            <a:ext cx="2548221" cy="106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413955">
              <a:lnSpc>
                <a:spcPct val="90000"/>
              </a:lnSpc>
              <a:spcBef>
                <a:spcPts val="900"/>
              </a:spcBef>
              <a:defRPr sz="2970"/>
            </a:pPr>
            <a:r>
              <a:t>Maki Wakata</a:t>
            </a:r>
          </a:p>
          <a:p>
            <a:pPr defTabSz="2413955">
              <a:lnSpc>
                <a:spcPct val="90000"/>
              </a:lnSpc>
              <a:spcBef>
                <a:spcPts val="900"/>
              </a:spcBef>
              <a:defRPr sz="2970"/>
            </a:pPr>
            <a:r>
              <a:t>(Rikkyo Univ.)</a:t>
            </a:r>
          </a:p>
        </p:txBody>
      </p:sp>
      <p:sp>
        <p:nvSpPr>
          <p:cNvPr id="758" name="Wei-Che Tang…"/>
          <p:cNvSpPr txBox="1"/>
          <p:nvPr/>
        </p:nvSpPr>
        <p:spPr>
          <a:xfrm>
            <a:off x="10748808" y="12544852"/>
            <a:ext cx="2548220" cy="106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ctr" defTabSz="2413955">
              <a:lnSpc>
                <a:spcPct val="90000"/>
              </a:lnSpc>
              <a:spcBef>
                <a:spcPts val="900"/>
              </a:spcBef>
              <a:defRPr sz="2970"/>
            </a:pPr>
            <a:r>
              <a:t>Wei-Che Tang</a:t>
            </a:r>
          </a:p>
          <a:p>
            <a:pPr algn="ctr" defTabSz="2413955">
              <a:lnSpc>
                <a:spcPct val="90000"/>
              </a:lnSpc>
              <a:spcBef>
                <a:spcPts val="900"/>
              </a:spcBef>
              <a:defRPr sz="2970"/>
            </a:pPr>
            <a:r>
              <a:t>(NCU)</a:t>
            </a:r>
          </a:p>
        </p:txBody>
      </p:sp>
      <p:sp>
        <p:nvSpPr>
          <p:cNvPr id="759" name="Thanks to Maki&amp;Wei-Che, the new power supply system is operational.…"/>
          <p:cNvSpPr txBox="1"/>
          <p:nvPr/>
        </p:nvSpPr>
        <p:spPr>
          <a:xfrm>
            <a:off x="242650" y="4410703"/>
            <a:ext cx="6250749" cy="817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2438338">
              <a:lnSpc>
                <a:spcPct val="90000"/>
              </a:lnSpc>
              <a:spcBef>
                <a:spcPts val="1000"/>
              </a:spcBef>
              <a:defRPr sz="4000"/>
            </a:pPr>
            <a:r>
              <a:t>Thanks to Maki&amp;Wei-Che, the new power supply system is operational.</a:t>
            </a:r>
          </a:p>
          <a:p>
            <a:pPr defTabSz="2438338">
              <a:lnSpc>
                <a:spcPct val="90000"/>
              </a:lnSpc>
              <a:spcBef>
                <a:spcPts val="1000"/>
              </a:spcBef>
              <a:defRPr sz="4000"/>
            </a:pPr>
            <a:r>
              <a:t>See their reports for more details:</a:t>
            </a:r>
          </a:p>
          <a:p>
            <a:pPr marL="825500" indent="-444500" defTabSz="2438338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HV by Maki</a:t>
            </a:r>
          </a:p>
          <a:p>
            <a:pPr marL="825500" indent="-444500" defTabSz="2438338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>
                <a:solidFill>
                  <a:schemeClr val="accent1">
                    <a:satOff val="-3355"/>
                    <a:lumOff val="26614"/>
                  </a:schemeClr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LV by Wei-Che</a:t>
            </a:r>
          </a:p>
          <a:p>
            <a:pPr defTabSz="2438338">
              <a:lnSpc>
                <a:spcPct val="90000"/>
              </a:lnSpc>
              <a:spcBef>
                <a:spcPts val="1000"/>
              </a:spcBef>
              <a:defRPr sz="4000"/>
            </a:pPr>
          </a:p>
          <a:p>
            <a:pPr defTabSz="2438338">
              <a:lnSpc>
                <a:spcPct val="90000"/>
              </a:lnSpc>
              <a:spcBef>
                <a:spcPts val="1000"/>
              </a:spcBef>
              <a:defRPr sz="4000"/>
            </a:pPr>
            <a:r>
              <a:t>The 3rd test was started on Aug/10.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ounders Grotesk"/>
        <a:ea typeface="Founders Grotesk"/>
        <a:cs typeface="Founders Grotesk"/>
      </a:majorFont>
      <a:minorFont>
        <a:latin typeface="Avenir Next Regular"/>
        <a:ea typeface="Avenir Next Regular"/>
        <a:cs typeface="Avenir Nex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ounders Grotesk"/>
        <a:ea typeface="Founders Grotesk"/>
        <a:cs typeface="Founders Grotesk"/>
      </a:majorFont>
      <a:minorFont>
        <a:latin typeface="Avenir Next Regular"/>
        <a:ea typeface="Avenir Next Regular"/>
        <a:cs typeface="Avenir Nex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