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338" r:id="rId3"/>
    <p:sldId id="302" r:id="rId4"/>
    <p:sldId id="320" r:id="rId5"/>
    <p:sldId id="346" r:id="rId6"/>
    <p:sldId id="343" r:id="rId7"/>
    <p:sldId id="312" r:id="rId8"/>
    <p:sldId id="344" r:id="rId9"/>
    <p:sldId id="321" r:id="rId10"/>
    <p:sldId id="325" r:id="rId11"/>
    <p:sldId id="328" r:id="rId12"/>
    <p:sldId id="329" r:id="rId13"/>
    <p:sldId id="330" r:id="rId14"/>
    <p:sldId id="345" r:id="rId15"/>
    <p:sldId id="347" r:id="rId16"/>
    <p:sldId id="349" r:id="rId17"/>
    <p:sldId id="299" r:id="rId18"/>
    <p:sldId id="313" r:id="rId19"/>
    <p:sldId id="315" r:id="rId20"/>
    <p:sldId id="308" r:id="rId21"/>
    <p:sldId id="335" r:id="rId22"/>
    <p:sldId id="342" r:id="rId23"/>
    <p:sldId id="337" r:id="rId24"/>
    <p:sldId id="318" r:id="rId25"/>
    <p:sldId id="319" r:id="rId26"/>
    <p:sldId id="339" r:id="rId27"/>
    <p:sldId id="341" r:id="rId28"/>
    <p:sldId id="310" r:id="rId29"/>
    <p:sldId id="307" r:id="rId30"/>
    <p:sldId id="303" r:id="rId31"/>
    <p:sldId id="317" r:id="rId32"/>
    <p:sldId id="316" r:id="rId33"/>
    <p:sldId id="326" r:id="rId34"/>
    <p:sldId id="324" r:id="rId35"/>
    <p:sldId id="282" r:id="rId36"/>
    <p:sldId id="327" r:id="rId37"/>
    <p:sldId id="331" r:id="rId38"/>
    <p:sldId id="332" r:id="rId39"/>
    <p:sldId id="333" r:id="rId40"/>
    <p:sldId id="334" r:id="rId41"/>
    <p:sldId id="311" r:id="rId42"/>
    <p:sldId id="266"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459"/>
  </p:normalViewPr>
  <p:slideViewPr>
    <p:cSldViewPr snapToGrid="0" snapToObjects="1">
      <p:cViewPr varScale="1">
        <p:scale>
          <a:sx n="95" d="100"/>
          <a:sy n="95" d="100"/>
        </p:scale>
        <p:origin x="216" y="8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701A8-3F30-084F-BBDF-50007176A12B}" type="datetimeFigureOut">
              <a:rPr kumimoji="1" lang="ja-JP" altLang="en-US" smtClean="0"/>
              <a:t>2022/8/16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0A07B-741B-A04B-85ED-116BFE0748E1}" type="slidenum">
              <a:rPr kumimoji="1" lang="ja-JP" altLang="en-US" smtClean="0"/>
              <a:t>‹#›</a:t>
            </a:fld>
            <a:endParaRPr kumimoji="1" lang="ja-JP" altLang="en-US"/>
          </a:p>
        </p:txBody>
      </p:sp>
    </p:spTree>
    <p:extLst>
      <p:ext uri="{BB962C8B-B14F-4D97-AF65-F5344CB8AC3E}">
        <p14:creationId xmlns:p14="http://schemas.microsoft.com/office/powerpoint/2010/main" val="18520974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F0FA4E-E3EB-3540-A60F-1BFDCF521DB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6DBF1B8-E7E0-6744-ABE0-F1AC35C5B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ED44718-34A2-1E41-891D-874A39994F83}"/>
              </a:ext>
            </a:extLst>
          </p:cNvPr>
          <p:cNvSpPr>
            <a:spLocks noGrp="1"/>
          </p:cNvSpPr>
          <p:nvPr>
            <p:ph type="dt" sz="half" idx="10"/>
          </p:nvPr>
        </p:nvSpPr>
        <p:spPr/>
        <p:txBody>
          <a:bodyPr/>
          <a:lstStyle/>
          <a:p>
            <a:fld id="{F26AE0A0-15C2-044C-9489-5B584B61DC6E}" type="datetime1">
              <a:rPr kumimoji="1" lang="ja-JP" altLang="en-US" smtClean="0"/>
              <a:t>2022/8/16</a:t>
            </a:fld>
            <a:endParaRPr kumimoji="1" lang="ja-JP" altLang="en-US"/>
          </a:p>
        </p:txBody>
      </p:sp>
      <p:sp>
        <p:nvSpPr>
          <p:cNvPr id="5" name="フッター プレースホルダー 4">
            <a:extLst>
              <a:ext uri="{FF2B5EF4-FFF2-40B4-BE49-F238E27FC236}">
                <a16:creationId xmlns:a16="http://schemas.microsoft.com/office/drawing/2014/main" id="{A4D7E94E-D443-3644-AD49-6BBC624478B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C7DD1D-401A-2940-B800-01E0C6042AFD}"/>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3272886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01373D-26E6-B347-940E-B2DAF1C3BD5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3EF0DCE-5CD9-CD4D-A16D-CF4E91B3BCFA}"/>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46E2BF4-FE22-734B-8295-A8017B194CA9}"/>
              </a:ext>
            </a:extLst>
          </p:cNvPr>
          <p:cNvSpPr>
            <a:spLocks noGrp="1"/>
          </p:cNvSpPr>
          <p:nvPr>
            <p:ph type="dt" sz="half" idx="10"/>
          </p:nvPr>
        </p:nvSpPr>
        <p:spPr/>
        <p:txBody>
          <a:bodyPr/>
          <a:lstStyle/>
          <a:p>
            <a:fld id="{514CF30B-5915-7D4B-9139-A0AB42B38BC7}" type="datetime1">
              <a:rPr kumimoji="1" lang="ja-JP" altLang="en-US" smtClean="0"/>
              <a:t>2022/8/16</a:t>
            </a:fld>
            <a:endParaRPr kumimoji="1" lang="ja-JP" altLang="en-US"/>
          </a:p>
        </p:txBody>
      </p:sp>
      <p:sp>
        <p:nvSpPr>
          <p:cNvPr id="5" name="フッター プレースホルダー 4">
            <a:extLst>
              <a:ext uri="{FF2B5EF4-FFF2-40B4-BE49-F238E27FC236}">
                <a16:creationId xmlns:a16="http://schemas.microsoft.com/office/drawing/2014/main" id="{12D9E95A-A1C9-5246-853E-1384E91B28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F5C437C-FA25-DE4A-A78F-7782C3701689}"/>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392487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89FBB0C-62F5-204E-B8BD-18B2FA6D4DF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2E2EDE4-91DB-1A43-A74A-FB237D60F86F}"/>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5B2A2B-F3F4-5C47-95B0-3F3829447E10}"/>
              </a:ext>
            </a:extLst>
          </p:cNvPr>
          <p:cNvSpPr>
            <a:spLocks noGrp="1"/>
          </p:cNvSpPr>
          <p:nvPr>
            <p:ph type="dt" sz="half" idx="10"/>
          </p:nvPr>
        </p:nvSpPr>
        <p:spPr/>
        <p:txBody>
          <a:bodyPr/>
          <a:lstStyle/>
          <a:p>
            <a:fld id="{161A46A3-14A5-064A-80D7-2B764CFD537E}" type="datetime1">
              <a:rPr kumimoji="1" lang="ja-JP" altLang="en-US" smtClean="0"/>
              <a:t>2022/8/16</a:t>
            </a:fld>
            <a:endParaRPr kumimoji="1" lang="ja-JP" altLang="en-US"/>
          </a:p>
        </p:txBody>
      </p:sp>
      <p:sp>
        <p:nvSpPr>
          <p:cNvPr id="5" name="フッター プレースホルダー 4">
            <a:extLst>
              <a:ext uri="{FF2B5EF4-FFF2-40B4-BE49-F238E27FC236}">
                <a16:creationId xmlns:a16="http://schemas.microsoft.com/office/drawing/2014/main" id="{E8FC2D83-8FB2-CA4E-AE37-04FD30704A1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5721CC-B518-2D4B-A6B8-048638B6BD8B}"/>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84457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65DF21-49A5-994A-AE56-541AA4A8F9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6C96878-C6C1-8341-8E90-B6BAEBEB5B5B}"/>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DD9B79F-0469-1048-98B9-808CE1A0B340}"/>
              </a:ext>
            </a:extLst>
          </p:cNvPr>
          <p:cNvSpPr>
            <a:spLocks noGrp="1"/>
          </p:cNvSpPr>
          <p:nvPr>
            <p:ph type="dt" sz="half" idx="10"/>
          </p:nvPr>
        </p:nvSpPr>
        <p:spPr/>
        <p:txBody>
          <a:bodyPr/>
          <a:lstStyle/>
          <a:p>
            <a:fld id="{C255F664-4370-F34B-B767-9B599551FBA2}" type="datetime1">
              <a:rPr kumimoji="1" lang="ja-JP" altLang="en-US" smtClean="0"/>
              <a:t>2022/8/16</a:t>
            </a:fld>
            <a:endParaRPr kumimoji="1" lang="ja-JP" altLang="en-US"/>
          </a:p>
        </p:txBody>
      </p:sp>
      <p:sp>
        <p:nvSpPr>
          <p:cNvPr id="5" name="フッター プレースホルダー 4">
            <a:extLst>
              <a:ext uri="{FF2B5EF4-FFF2-40B4-BE49-F238E27FC236}">
                <a16:creationId xmlns:a16="http://schemas.microsoft.com/office/drawing/2014/main" id="{5DFCDE58-DFC3-F34C-84D5-DFF77C46CCA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41545AA-C769-9A41-B2C6-7EB12ED53D7A}"/>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560532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8B26C1-2529-AD40-950F-74E5646F426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8C3C09-1412-6B46-8433-145090AEF4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CB8C32-1125-0642-A53C-F893C2C5431F}"/>
              </a:ext>
            </a:extLst>
          </p:cNvPr>
          <p:cNvSpPr>
            <a:spLocks noGrp="1"/>
          </p:cNvSpPr>
          <p:nvPr>
            <p:ph type="dt" sz="half" idx="10"/>
          </p:nvPr>
        </p:nvSpPr>
        <p:spPr/>
        <p:txBody>
          <a:bodyPr/>
          <a:lstStyle/>
          <a:p>
            <a:fld id="{7BBA0E3B-2B46-404A-9D24-EEB95BCB3CA9}" type="datetime1">
              <a:rPr kumimoji="1" lang="ja-JP" altLang="en-US" smtClean="0"/>
              <a:t>2022/8/16</a:t>
            </a:fld>
            <a:endParaRPr kumimoji="1" lang="ja-JP" altLang="en-US"/>
          </a:p>
        </p:txBody>
      </p:sp>
      <p:sp>
        <p:nvSpPr>
          <p:cNvPr id="5" name="フッター プレースホルダー 4">
            <a:extLst>
              <a:ext uri="{FF2B5EF4-FFF2-40B4-BE49-F238E27FC236}">
                <a16:creationId xmlns:a16="http://schemas.microsoft.com/office/drawing/2014/main" id="{F478F937-CE0B-634D-85B0-193914F8C7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095437A-C867-AA4D-B13C-7D58F6F29A9D}"/>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121558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0B21C8-2651-D14C-B9AE-7DCBEAB5712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0928F31-5667-B541-8040-36DEE1DAF766}"/>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2F1AF72-6135-6A41-90C1-57C2D95F1A0D}"/>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7977F06-60C1-F94C-81D6-06A76C095560}"/>
              </a:ext>
            </a:extLst>
          </p:cNvPr>
          <p:cNvSpPr>
            <a:spLocks noGrp="1"/>
          </p:cNvSpPr>
          <p:nvPr>
            <p:ph type="dt" sz="half" idx="10"/>
          </p:nvPr>
        </p:nvSpPr>
        <p:spPr/>
        <p:txBody>
          <a:bodyPr/>
          <a:lstStyle/>
          <a:p>
            <a:fld id="{6756FE34-3188-7744-9218-88EB7E4C3E79}" type="datetime1">
              <a:rPr kumimoji="1" lang="ja-JP" altLang="en-US" smtClean="0"/>
              <a:t>2022/8/16</a:t>
            </a:fld>
            <a:endParaRPr kumimoji="1" lang="ja-JP" altLang="en-US"/>
          </a:p>
        </p:txBody>
      </p:sp>
      <p:sp>
        <p:nvSpPr>
          <p:cNvPr id="6" name="フッター プレースホルダー 5">
            <a:extLst>
              <a:ext uri="{FF2B5EF4-FFF2-40B4-BE49-F238E27FC236}">
                <a16:creationId xmlns:a16="http://schemas.microsoft.com/office/drawing/2014/main" id="{EAB4507F-9A68-DA4F-AC1F-885A0CF63B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2A1FE58-BE12-304B-B759-B16A05B10CDE}"/>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30201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357871-1023-4044-92C9-07DFA48F2C1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F813DB7-478B-6543-B044-AD900D71A8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3512020-1F7F-2745-B55A-5511C684B253}"/>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A63CF81-0438-D54E-8A9B-E38DB14F5A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17FB72A8-0985-EB45-A74A-9AFC6207C205}"/>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B3CEB46-4938-2A41-9AC4-1C2CD0DAA4EC}"/>
              </a:ext>
            </a:extLst>
          </p:cNvPr>
          <p:cNvSpPr>
            <a:spLocks noGrp="1"/>
          </p:cNvSpPr>
          <p:nvPr>
            <p:ph type="dt" sz="half" idx="10"/>
          </p:nvPr>
        </p:nvSpPr>
        <p:spPr/>
        <p:txBody>
          <a:bodyPr/>
          <a:lstStyle/>
          <a:p>
            <a:fld id="{36B899B6-EF1B-CA42-B914-6BBA014D1C57}" type="datetime1">
              <a:rPr kumimoji="1" lang="ja-JP" altLang="en-US" smtClean="0"/>
              <a:t>2022/8/16</a:t>
            </a:fld>
            <a:endParaRPr kumimoji="1" lang="ja-JP" altLang="en-US"/>
          </a:p>
        </p:txBody>
      </p:sp>
      <p:sp>
        <p:nvSpPr>
          <p:cNvPr id="8" name="フッター プレースホルダー 7">
            <a:extLst>
              <a:ext uri="{FF2B5EF4-FFF2-40B4-BE49-F238E27FC236}">
                <a16:creationId xmlns:a16="http://schemas.microsoft.com/office/drawing/2014/main" id="{379A0EF2-5CF1-B145-82DE-E5B588021DF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CCF6CFC-E78E-C040-B0B3-59C3A51C7A21}"/>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367813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73981A-65A9-E544-A2AE-E9559D267EC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D819CF2-7E4E-E944-8E6F-BB288799A4FF}"/>
              </a:ext>
            </a:extLst>
          </p:cNvPr>
          <p:cNvSpPr>
            <a:spLocks noGrp="1"/>
          </p:cNvSpPr>
          <p:nvPr>
            <p:ph type="dt" sz="half" idx="10"/>
          </p:nvPr>
        </p:nvSpPr>
        <p:spPr/>
        <p:txBody>
          <a:bodyPr/>
          <a:lstStyle/>
          <a:p>
            <a:fld id="{A449F8E8-3E07-B748-A767-434516ADFC93}" type="datetime1">
              <a:rPr kumimoji="1" lang="ja-JP" altLang="en-US" smtClean="0"/>
              <a:t>2022/8/16</a:t>
            </a:fld>
            <a:endParaRPr kumimoji="1" lang="ja-JP" altLang="en-US"/>
          </a:p>
        </p:txBody>
      </p:sp>
      <p:sp>
        <p:nvSpPr>
          <p:cNvPr id="4" name="フッター プレースホルダー 3">
            <a:extLst>
              <a:ext uri="{FF2B5EF4-FFF2-40B4-BE49-F238E27FC236}">
                <a16:creationId xmlns:a16="http://schemas.microsoft.com/office/drawing/2014/main" id="{173DC9F4-2BDC-1242-87A7-7F8C9648B27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275C60B-E431-F44C-8FDD-E58D7E36F38E}"/>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162996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2C73BE5-655E-EA4C-8381-F30197092D21}"/>
              </a:ext>
            </a:extLst>
          </p:cNvPr>
          <p:cNvSpPr>
            <a:spLocks noGrp="1"/>
          </p:cNvSpPr>
          <p:nvPr>
            <p:ph type="dt" sz="half" idx="10"/>
          </p:nvPr>
        </p:nvSpPr>
        <p:spPr/>
        <p:txBody>
          <a:bodyPr/>
          <a:lstStyle/>
          <a:p>
            <a:fld id="{8184FDB1-0F2D-244D-B9C0-1358013F7C7B}" type="datetime1">
              <a:rPr kumimoji="1" lang="ja-JP" altLang="en-US" smtClean="0"/>
              <a:t>2022/8/16</a:t>
            </a:fld>
            <a:endParaRPr kumimoji="1" lang="ja-JP" altLang="en-US"/>
          </a:p>
        </p:txBody>
      </p:sp>
      <p:sp>
        <p:nvSpPr>
          <p:cNvPr id="3" name="フッター プレースホルダー 2">
            <a:extLst>
              <a:ext uri="{FF2B5EF4-FFF2-40B4-BE49-F238E27FC236}">
                <a16:creationId xmlns:a16="http://schemas.microsoft.com/office/drawing/2014/main" id="{F735A458-B10D-3744-B80D-225F733C61D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542D6F5-AE76-8E4A-BFC0-BD4477955DBF}"/>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35187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5F58A8-7C1E-FB49-B15E-52EBCC9C4AC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FA5AD8F-1239-CE4A-8DCA-0410137E8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3AA72CF-8E1F-FD45-9A0F-4BEBA09E4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FC7EAC2-DD30-2242-84C9-A0E41215A637}"/>
              </a:ext>
            </a:extLst>
          </p:cNvPr>
          <p:cNvSpPr>
            <a:spLocks noGrp="1"/>
          </p:cNvSpPr>
          <p:nvPr>
            <p:ph type="dt" sz="half" idx="10"/>
          </p:nvPr>
        </p:nvSpPr>
        <p:spPr/>
        <p:txBody>
          <a:bodyPr/>
          <a:lstStyle/>
          <a:p>
            <a:fld id="{A998A3DF-C279-394E-90FF-F37A43F29645}" type="datetime1">
              <a:rPr kumimoji="1" lang="ja-JP" altLang="en-US" smtClean="0"/>
              <a:t>2022/8/16</a:t>
            </a:fld>
            <a:endParaRPr kumimoji="1" lang="ja-JP" altLang="en-US"/>
          </a:p>
        </p:txBody>
      </p:sp>
      <p:sp>
        <p:nvSpPr>
          <p:cNvPr id="6" name="フッター プレースホルダー 5">
            <a:extLst>
              <a:ext uri="{FF2B5EF4-FFF2-40B4-BE49-F238E27FC236}">
                <a16:creationId xmlns:a16="http://schemas.microsoft.com/office/drawing/2014/main" id="{7EC95137-1C52-E745-81C1-4F3DAE33A1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FC67241-2D93-164E-B008-356D6AF8F964}"/>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236799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1D0176-637A-014A-912F-454E5D5D87B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F2322ED-0768-E84C-9689-C3173790AF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ADB0EB4-13AF-BF4B-B703-16D130D04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680B399-BDF6-D744-A964-45603D3C67ED}"/>
              </a:ext>
            </a:extLst>
          </p:cNvPr>
          <p:cNvSpPr>
            <a:spLocks noGrp="1"/>
          </p:cNvSpPr>
          <p:nvPr>
            <p:ph type="dt" sz="half" idx="10"/>
          </p:nvPr>
        </p:nvSpPr>
        <p:spPr/>
        <p:txBody>
          <a:bodyPr/>
          <a:lstStyle/>
          <a:p>
            <a:fld id="{489FF684-67F9-4049-A1DC-110B06F1F4F4}" type="datetime1">
              <a:rPr kumimoji="1" lang="ja-JP" altLang="en-US" smtClean="0"/>
              <a:t>2022/8/16</a:t>
            </a:fld>
            <a:endParaRPr kumimoji="1" lang="ja-JP" altLang="en-US"/>
          </a:p>
        </p:txBody>
      </p:sp>
      <p:sp>
        <p:nvSpPr>
          <p:cNvPr id="6" name="フッター プレースホルダー 5">
            <a:extLst>
              <a:ext uri="{FF2B5EF4-FFF2-40B4-BE49-F238E27FC236}">
                <a16:creationId xmlns:a16="http://schemas.microsoft.com/office/drawing/2014/main" id="{A32C6660-E36E-4947-8DC2-3CF1054E197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9461CCF-B4A7-1C44-BB73-786A096EFCE9}"/>
              </a:ext>
            </a:extLst>
          </p:cNvPr>
          <p:cNvSpPr>
            <a:spLocks noGrp="1"/>
          </p:cNvSpPr>
          <p:nvPr>
            <p:ph type="sldNum" sz="quarter" idx="12"/>
          </p:nvPr>
        </p:nvSpPr>
        <p:spPr/>
        <p:txBody>
          <a:body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2273984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5774E47-89E6-C345-8B00-D6DA83AF3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3ABAD48-0AC9-664D-84C0-1E9C21015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C90F0B3-FD69-C94F-9AEF-46007ED9B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8FD72-2BDA-C845-930C-1249218C8E19}" type="datetime1">
              <a:rPr kumimoji="1" lang="ja-JP" altLang="en-US" smtClean="0"/>
              <a:t>2022/8/16</a:t>
            </a:fld>
            <a:endParaRPr kumimoji="1" lang="ja-JP" altLang="en-US"/>
          </a:p>
        </p:txBody>
      </p:sp>
      <p:sp>
        <p:nvSpPr>
          <p:cNvPr id="5" name="フッター プレースホルダー 4">
            <a:extLst>
              <a:ext uri="{FF2B5EF4-FFF2-40B4-BE49-F238E27FC236}">
                <a16:creationId xmlns:a16="http://schemas.microsoft.com/office/drawing/2014/main" id="{C55D8CA4-2EA4-244A-BE9B-457933EBC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2165E4F-FF8E-0841-B771-C91A2BE7EF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82A77-F2B8-C740-B33A-65EC520DFD99}" type="slidenum">
              <a:rPr kumimoji="1" lang="ja-JP" altLang="en-US" smtClean="0"/>
              <a:t>‹#›</a:t>
            </a:fld>
            <a:endParaRPr kumimoji="1" lang="ja-JP" altLang="en-US"/>
          </a:p>
        </p:txBody>
      </p:sp>
    </p:spTree>
    <p:extLst>
      <p:ext uri="{BB962C8B-B14F-4D97-AF65-F5344CB8AC3E}">
        <p14:creationId xmlns:p14="http://schemas.microsoft.com/office/powerpoint/2010/main" val="3829145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www.wireandcableyourway.com/14-25c-thhn-pvc-shielded-tray-cable.html"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s://www.wireandcableyourway.com/16-19c-thhn-pvc-shielded-tray-cable.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digikey.com/en/products/detail/te-connectivity-amp-connectors/206151-1/15607?s=N4IgTCBcDaIIIEYDMAGA7AWgHIBEQF0BfIA" TargetMode="External"/><Relationship Id="rId7" Type="http://schemas.openxmlformats.org/officeDocument/2006/relationships/hyperlink" Target="https://www.molex.com/pdm_docs/ps/PS-89675-1920-001.pdf" TargetMode="External"/><Relationship Id="rId2" Type="http://schemas.openxmlformats.org/officeDocument/2006/relationships/hyperlink" Target="https://www.lemo.com/en/products/high-voltage-connector/redel-ks" TargetMode="External"/><Relationship Id="rId1" Type="http://schemas.openxmlformats.org/officeDocument/2006/relationships/slideLayout" Target="../slideLayouts/slideLayout2.xml"/><Relationship Id="rId6" Type="http://schemas.openxmlformats.org/officeDocument/2006/relationships/hyperlink" Target="https://www.mouser.com/datasheet/2/643/pi-CCS-JOHN-135-9402-111-1289993.pdf" TargetMode="External"/><Relationship Id="rId5" Type="http://schemas.openxmlformats.org/officeDocument/2006/relationships/hyperlink" Target="https://www.awcwire.com/rg-catalog/rg174-coax-cable" TargetMode="External"/><Relationship Id="rId4" Type="http://schemas.openxmlformats.org/officeDocument/2006/relationships/hyperlink" Target="https://www.te.com/usa-en/product-206306-1.html"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www.molex.com/pdm_docs/ps/PS-5556-001.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hirose.com/product/document?clcode=CL0543-0544-8-52&amp;productname=DF11-26DP-2DS(52)&amp;series=DF11&amp;documenttype=Catalog&amp;lang=en&amp;documentid=D31688_en" TargetMode="Externa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hyperlink" Target="http://cdn.vicorpower.com/documents/datasheets/ds_qpac.pdf" TargetMode="External"/><Relationship Id="rId2" Type="http://schemas.openxmlformats.org/officeDocument/2006/relationships/hyperlink" Target="http://www.vicorpower.com/documents/datasheets/megapac.pdf"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hyperlink" Target="https://catalog.belden.com/techdata/EN/83284_techdata.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D3951-5879-9943-9F2C-E8199C61D1FE}"/>
              </a:ext>
            </a:extLst>
          </p:cNvPr>
          <p:cNvSpPr>
            <a:spLocks noGrp="1"/>
          </p:cNvSpPr>
          <p:nvPr>
            <p:ph type="ctrTitle"/>
          </p:nvPr>
        </p:nvSpPr>
        <p:spPr>
          <a:xfrm>
            <a:off x="1524000" y="2055043"/>
            <a:ext cx="9144000" cy="1259657"/>
          </a:xfrm>
        </p:spPr>
        <p:txBody>
          <a:bodyPr>
            <a:noAutofit/>
          </a:bodyPr>
          <a:lstStyle/>
          <a:p>
            <a:r>
              <a:rPr lang="en-US" altLang="ja-JP" sz="4400" dirty="0"/>
              <a:t>INTT Collaboration Meeting (power distribution plan and grounding)</a:t>
            </a:r>
            <a:endParaRPr kumimoji="1" lang="ja-JP" altLang="en-US" sz="4400"/>
          </a:p>
        </p:txBody>
      </p:sp>
      <p:sp>
        <p:nvSpPr>
          <p:cNvPr id="3" name="字幕 2">
            <a:extLst>
              <a:ext uri="{FF2B5EF4-FFF2-40B4-BE49-F238E27FC236}">
                <a16:creationId xmlns:a16="http://schemas.microsoft.com/office/drawing/2014/main" id="{8C286A32-8C68-AA49-9122-759ABA242027}"/>
              </a:ext>
            </a:extLst>
          </p:cNvPr>
          <p:cNvSpPr>
            <a:spLocks noGrp="1"/>
          </p:cNvSpPr>
          <p:nvPr>
            <p:ph type="subTitle" idx="1"/>
          </p:nvPr>
        </p:nvSpPr>
        <p:spPr>
          <a:xfrm>
            <a:off x="1524000" y="3967163"/>
            <a:ext cx="9144000" cy="700139"/>
          </a:xfrm>
        </p:spPr>
        <p:txBody>
          <a:bodyPr>
            <a:normAutofit fontScale="85000" lnSpcReduction="20000"/>
          </a:bodyPr>
          <a:lstStyle/>
          <a:p>
            <a:r>
              <a:rPr kumimoji="1" lang="en-US" altLang="ja-JP" dirty="0"/>
              <a:t>Ivan</a:t>
            </a:r>
          </a:p>
          <a:p>
            <a:r>
              <a:rPr lang="en-US" altLang="ja-JP" dirty="0"/>
              <a:t>for Aug 16, 2022 </a:t>
            </a:r>
            <a:endParaRPr kumimoji="1" lang="en-US" altLang="ja-JP" dirty="0"/>
          </a:p>
        </p:txBody>
      </p:sp>
      <p:sp>
        <p:nvSpPr>
          <p:cNvPr id="4" name="スライド番号プレースホルダー 3">
            <a:extLst>
              <a:ext uri="{FF2B5EF4-FFF2-40B4-BE49-F238E27FC236}">
                <a16:creationId xmlns:a16="http://schemas.microsoft.com/office/drawing/2014/main" id="{2AED125D-E8C0-5D49-9CD7-D4CA66CBF1F9}"/>
              </a:ext>
            </a:extLst>
          </p:cNvPr>
          <p:cNvSpPr>
            <a:spLocks noGrp="1"/>
          </p:cNvSpPr>
          <p:nvPr>
            <p:ph type="sldNum" sz="quarter" idx="12"/>
          </p:nvPr>
        </p:nvSpPr>
        <p:spPr/>
        <p:txBody>
          <a:bodyPr/>
          <a:lstStyle/>
          <a:p>
            <a:fld id="{76582A77-F2B8-C740-B33A-65EC520DFD99}" type="slidenum">
              <a:rPr kumimoji="1" lang="ja-JP" altLang="en-US" smtClean="0"/>
              <a:t>1</a:t>
            </a:fld>
            <a:endParaRPr kumimoji="1" lang="ja-JP" altLang="en-US"/>
          </a:p>
        </p:txBody>
      </p:sp>
    </p:spTree>
    <p:extLst>
      <p:ext uri="{BB962C8B-B14F-4D97-AF65-F5344CB8AC3E}">
        <p14:creationId xmlns:p14="http://schemas.microsoft.com/office/powerpoint/2010/main" val="341159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6AC6-9389-9542-BE6E-1489A2AF4D83}"/>
              </a:ext>
            </a:extLst>
          </p:cNvPr>
          <p:cNvSpPr>
            <a:spLocks noGrp="1"/>
          </p:cNvSpPr>
          <p:nvPr>
            <p:ph type="title"/>
          </p:nvPr>
        </p:nvSpPr>
        <p:spPr/>
        <p:txBody>
          <a:bodyPr/>
          <a:lstStyle/>
          <a:p>
            <a:r>
              <a:rPr lang="en-US" dirty="0"/>
              <a:t>Bias power scheme</a:t>
            </a:r>
          </a:p>
        </p:txBody>
      </p:sp>
      <p:pic>
        <p:nvPicPr>
          <p:cNvPr id="6" name="Content Placeholder 5" descr="A picture containing text, device, screenshot&#10;&#10;Description automatically generated">
            <a:extLst>
              <a:ext uri="{FF2B5EF4-FFF2-40B4-BE49-F238E27FC236}">
                <a16:creationId xmlns:a16="http://schemas.microsoft.com/office/drawing/2014/main" id="{6E154B35-294C-7A47-BF84-6B94F4EE7068}"/>
              </a:ext>
            </a:extLst>
          </p:cNvPr>
          <p:cNvPicPr>
            <a:picLocks noGrp="1" noChangeAspect="1"/>
          </p:cNvPicPr>
          <p:nvPr>
            <p:ph idx="1"/>
          </p:nvPr>
        </p:nvPicPr>
        <p:blipFill>
          <a:blip r:embed="rId2"/>
          <a:stretch>
            <a:fillRect/>
          </a:stretch>
        </p:blipFill>
        <p:spPr>
          <a:xfrm>
            <a:off x="723900" y="1690688"/>
            <a:ext cx="10515600" cy="4321650"/>
          </a:xfrm>
        </p:spPr>
      </p:pic>
      <p:sp>
        <p:nvSpPr>
          <p:cNvPr id="4" name="Slide Number Placeholder 3">
            <a:extLst>
              <a:ext uri="{FF2B5EF4-FFF2-40B4-BE49-F238E27FC236}">
                <a16:creationId xmlns:a16="http://schemas.microsoft.com/office/drawing/2014/main" id="{277D72FA-E0DD-144D-B2B3-0DEC865B5F72}"/>
              </a:ext>
            </a:extLst>
          </p:cNvPr>
          <p:cNvSpPr>
            <a:spLocks noGrp="1"/>
          </p:cNvSpPr>
          <p:nvPr>
            <p:ph type="sldNum" sz="quarter" idx="12"/>
          </p:nvPr>
        </p:nvSpPr>
        <p:spPr/>
        <p:txBody>
          <a:bodyPr/>
          <a:lstStyle/>
          <a:p>
            <a:fld id="{76582A77-F2B8-C740-B33A-65EC520DFD99}" type="slidenum">
              <a:rPr kumimoji="1" lang="ja-JP" altLang="en-US" smtClean="0"/>
              <a:t>10</a:t>
            </a:fld>
            <a:endParaRPr kumimoji="1" lang="ja-JP" altLang="en-US"/>
          </a:p>
        </p:txBody>
      </p:sp>
      <p:pic>
        <p:nvPicPr>
          <p:cNvPr id="5" name="Content Placeholder 5" descr="A picture containing text, device, screenshot&#10;&#10;Description automatically generated">
            <a:extLst>
              <a:ext uri="{FF2B5EF4-FFF2-40B4-BE49-F238E27FC236}">
                <a16:creationId xmlns:a16="http://schemas.microsoft.com/office/drawing/2014/main" id="{207969D4-F8F9-914E-B1A5-63950CB213C8}"/>
              </a:ext>
            </a:extLst>
          </p:cNvPr>
          <p:cNvPicPr>
            <a:picLocks noChangeAspect="1"/>
          </p:cNvPicPr>
          <p:nvPr/>
        </p:nvPicPr>
        <p:blipFill>
          <a:blip r:embed="rId2"/>
          <a:stretch>
            <a:fillRect/>
          </a:stretch>
        </p:blipFill>
        <p:spPr>
          <a:xfrm>
            <a:off x="838200" y="1690688"/>
            <a:ext cx="10515600" cy="4321650"/>
          </a:xfrm>
          <a:prstGeom prst="rect">
            <a:avLst/>
          </a:prstGeom>
        </p:spPr>
      </p:pic>
    </p:spTree>
    <p:extLst>
      <p:ext uri="{BB962C8B-B14F-4D97-AF65-F5344CB8AC3E}">
        <p14:creationId xmlns:p14="http://schemas.microsoft.com/office/powerpoint/2010/main" val="1833988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D6C0-3761-514F-94FB-53D9C276EBBD}"/>
              </a:ext>
            </a:extLst>
          </p:cNvPr>
          <p:cNvSpPr>
            <a:spLocks noGrp="1"/>
          </p:cNvSpPr>
          <p:nvPr>
            <p:ph type="title"/>
          </p:nvPr>
        </p:nvSpPr>
        <p:spPr>
          <a:xfrm>
            <a:off x="0" y="1"/>
            <a:ext cx="2955235" cy="622852"/>
          </a:xfrm>
        </p:spPr>
        <p:txBody>
          <a:bodyPr>
            <a:normAutofit fontScale="90000"/>
          </a:bodyPr>
          <a:lstStyle/>
          <a:p>
            <a:r>
              <a:rPr lang="en-US" b="1" dirty="0"/>
              <a:t>Grounding</a:t>
            </a:r>
          </a:p>
        </p:txBody>
      </p:sp>
      <p:sp>
        <p:nvSpPr>
          <p:cNvPr id="3" name="Slide Number Placeholder 2">
            <a:extLst>
              <a:ext uri="{FF2B5EF4-FFF2-40B4-BE49-F238E27FC236}">
                <a16:creationId xmlns:a16="http://schemas.microsoft.com/office/drawing/2014/main" id="{3B8504B5-4FFD-CF49-8C1A-B917CF503EF9}"/>
              </a:ext>
            </a:extLst>
          </p:cNvPr>
          <p:cNvSpPr>
            <a:spLocks noGrp="1"/>
          </p:cNvSpPr>
          <p:nvPr>
            <p:ph type="sldNum" sz="quarter" idx="12"/>
          </p:nvPr>
        </p:nvSpPr>
        <p:spPr/>
        <p:txBody>
          <a:bodyPr/>
          <a:lstStyle/>
          <a:p>
            <a:fld id="{76582A77-F2B8-C740-B33A-65EC520DFD99}" type="slidenum">
              <a:rPr kumimoji="1" lang="ja-JP" altLang="en-US" smtClean="0"/>
              <a:t>11</a:t>
            </a:fld>
            <a:endParaRPr kumimoji="1" lang="ja-JP" altLang="en-US"/>
          </a:p>
        </p:txBody>
      </p:sp>
      <p:pic>
        <p:nvPicPr>
          <p:cNvPr id="5" name="Picture 4" descr="Diagram&#10;&#10;Description automatically generated">
            <a:extLst>
              <a:ext uri="{FF2B5EF4-FFF2-40B4-BE49-F238E27FC236}">
                <a16:creationId xmlns:a16="http://schemas.microsoft.com/office/drawing/2014/main" id="{05369157-1EDF-C949-939F-250FD117FAD6}"/>
              </a:ext>
            </a:extLst>
          </p:cNvPr>
          <p:cNvPicPr>
            <a:picLocks noChangeAspect="1"/>
          </p:cNvPicPr>
          <p:nvPr/>
        </p:nvPicPr>
        <p:blipFill>
          <a:blip r:embed="rId2"/>
          <a:stretch>
            <a:fillRect/>
          </a:stretch>
        </p:blipFill>
        <p:spPr>
          <a:xfrm>
            <a:off x="3596640" y="0"/>
            <a:ext cx="4998720" cy="6858000"/>
          </a:xfrm>
          <a:prstGeom prst="rect">
            <a:avLst/>
          </a:prstGeom>
        </p:spPr>
      </p:pic>
    </p:spTree>
    <p:extLst>
      <p:ext uri="{BB962C8B-B14F-4D97-AF65-F5344CB8AC3E}">
        <p14:creationId xmlns:p14="http://schemas.microsoft.com/office/powerpoint/2010/main" val="3882279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D6C0-3761-514F-94FB-53D9C276EBBD}"/>
              </a:ext>
            </a:extLst>
          </p:cNvPr>
          <p:cNvSpPr>
            <a:spLocks noGrp="1"/>
          </p:cNvSpPr>
          <p:nvPr>
            <p:ph type="title"/>
          </p:nvPr>
        </p:nvSpPr>
        <p:spPr>
          <a:xfrm>
            <a:off x="0" y="1"/>
            <a:ext cx="3446585" cy="622852"/>
          </a:xfrm>
        </p:spPr>
        <p:txBody>
          <a:bodyPr>
            <a:normAutofit fontScale="90000"/>
          </a:bodyPr>
          <a:lstStyle/>
          <a:p>
            <a:r>
              <a:rPr lang="en-US" dirty="0"/>
              <a:t>Grounding (2)</a:t>
            </a:r>
          </a:p>
        </p:txBody>
      </p:sp>
      <p:sp>
        <p:nvSpPr>
          <p:cNvPr id="3" name="Slide Number Placeholder 2">
            <a:extLst>
              <a:ext uri="{FF2B5EF4-FFF2-40B4-BE49-F238E27FC236}">
                <a16:creationId xmlns:a16="http://schemas.microsoft.com/office/drawing/2014/main" id="{3B8504B5-4FFD-CF49-8C1A-B917CF503EF9}"/>
              </a:ext>
            </a:extLst>
          </p:cNvPr>
          <p:cNvSpPr>
            <a:spLocks noGrp="1"/>
          </p:cNvSpPr>
          <p:nvPr>
            <p:ph type="sldNum" sz="quarter" idx="12"/>
          </p:nvPr>
        </p:nvSpPr>
        <p:spPr/>
        <p:txBody>
          <a:bodyPr/>
          <a:lstStyle/>
          <a:p>
            <a:fld id="{76582A77-F2B8-C740-B33A-65EC520DFD99}" type="slidenum">
              <a:rPr kumimoji="1" lang="ja-JP" altLang="en-US" smtClean="0"/>
              <a:t>12</a:t>
            </a:fld>
            <a:endParaRPr kumimoji="1" lang="ja-JP" altLang="en-US"/>
          </a:p>
        </p:txBody>
      </p:sp>
      <p:pic>
        <p:nvPicPr>
          <p:cNvPr id="6" name="Picture 5">
            <a:extLst>
              <a:ext uri="{FF2B5EF4-FFF2-40B4-BE49-F238E27FC236}">
                <a16:creationId xmlns:a16="http://schemas.microsoft.com/office/drawing/2014/main" id="{1FE5587D-630B-5A40-B4C8-47D2038F8F81}"/>
              </a:ext>
            </a:extLst>
          </p:cNvPr>
          <p:cNvPicPr>
            <a:picLocks noChangeAspect="1"/>
          </p:cNvPicPr>
          <p:nvPr/>
        </p:nvPicPr>
        <p:blipFill>
          <a:blip r:embed="rId2"/>
          <a:stretch>
            <a:fillRect/>
          </a:stretch>
        </p:blipFill>
        <p:spPr>
          <a:xfrm>
            <a:off x="0" y="1127273"/>
            <a:ext cx="12192000" cy="4603454"/>
          </a:xfrm>
          <a:prstGeom prst="rect">
            <a:avLst/>
          </a:prstGeom>
        </p:spPr>
      </p:pic>
    </p:spTree>
    <p:extLst>
      <p:ext uri="{BB962C8B-B14F-4D97-AF65-F5344CB8AC3E}">
        <p14:creationId xmlns:p14="http://schemas.microsoft.com/office/powerpoint/2010/main" val="3631577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D6C0-3761-514F-94FB-53D9C276EBBD}"/>
              </a:ext>
            </a:extLst>
          </p:cNvPr>
          <p:cNvSpPr>
            <a:spLocks noGrp="1"/>
          </p:cNvSpPr>
          <p:nvPr>
            <p:ph type="title"/>
          </p:nvPr>
        </p:nvSpPr>
        <p:spPr>
          <a:xfrm>
            <a:off x="0" y="1"/>
            <a:ext cx="3446585" cy="622852"/>
          </a:xfrm>
        </p:spPr>
        <p:txBody>
          <a:bodyPr>
            <a:normAutofit fontScale="90000"/>
          </a:bodyPr>
          <a:lstStyle/>
          <a:p>
            <a:r>
              <a:rPr lang="en-US" dirty="0"/>
              <a:t>Grounding (3)</a:t>
            </a:r>
          </a:p>
        </p:txBody>
      </p:sp>
      <p:sp>
        <p:nvSpPr>
          <p:cNvPr id="3" name="Slide Number Placeholder 2">
            <a:extLst>
              <a:ext uri="{FF2B5EF4-FFF2-40B4-BE49-F238E27FC236}">
                <a16:creationId xmlns:a16="http://schemas.microsoft.com/office/drawing/2014/main" id="{3B8504B5-4FFD-CF49-8C1A-B917CF503EF9}"/>
              </a:ext>
            </a:extLst>
          </p:cNvPr>
          <p:cNvSpPr>
            <a:spLocks noGrp="1"/>
          </p:cNvSpPr>
          <p:nvPr>
            <p:ph type="sldNum" sz="quarter" idx="12"/>
          </p:nvPr>
        </p:nvSpPr>
        <p:spPr/>
        <p:txBody>
          <a:bodyPr/>
          <a:lstStyle/>
          <a:p>
            <a:fld id="{76582A77-F2B8-C740-B33A-65EC520DFD99}" type="slidenum">
              <a:rPr kumimoji="1" lang="ja-JP" altLang="en-US" smtClean="0"/>
              <a:t>13</a:t>
            </a:fld>
            <a:endParaRPr kumimoji="1" lang="ja-JP" altLang="en-US"/>
          </a:p>
        </p:txBody>
      </p:sp>
      <p:pic>
        <p:nvPicPr>
          <p:cNvPr id="5" name="Picture 4">
            <a:extLst>
              <a:ext uri="{FF2B5EF4-FFF2-40B4-BE49-F238E27FC236}">
                <a16:creationId xmlns:a16="http://schemas.microsoft.com/office/drawing/2014/main" id="{3F61E746-4F40-6A4B-AC90-044B80F7548A}"/>
              </a:ext>
            </a:extLst>
          </p:cNvPr>
          <p:cNvPicPr>
            <a:picLocks noChangeAspect="1"/>
          </p:cNvPicPr>
          <p:nvPr/>
        </p:nvPicPr>
        <p:blipFill>
          <a:blip r:embed="rId2"/>
          <a:stretch>
            <a:fillRect/>
          </a:stretch>
        </p:blipFill>
        <p:spPr>
          <a:xfrm>
            <a:off x="1645920" y="561170"/>
            <a:ext cx="9770942" cy="6296829"/>
          </a:xfrm>
          <a:prstGeom prst="rect">
            <a:avLst/>
          </a:prstGeom>
        </p:spPr>
      </p:pic>
    </p:spTree>
    <p:extLst>
      <p:ext uri="{BB962C8B-B14F-4D97-AF65-F5344CB8AC3E}">
        <p14:creationId xmlns:p14="http://schemas.microsoft.com/office/powerpoint/2010/main" val="397120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500B-ED42-BBF0-DD5A-166E6FCFA014}"/>
              </a:ext>
            </a:extLst>
          </p:cNvPr>
          <p:cNvSpPr>
            <a:spLocks noGrp="1"/>
          </p:cNvSpPr>
          <p:nvPr>
            <p:ph type="title"/>
          </p:nvPr>
        </p:nvSpPr>
        <p:spPr/>
        <p:txBody>
          <a:bodyPr/>
          <a:lstStyle/>
          <a:p>
            <a:r>
              <a:rPr lang="en-US" dirty="0"/>
              <a:t>INTT rack</a:t>
            </a:r>
          </a:p>
        </p:txBody>
      </p:sp>
      <p:pic>
        <p:nvPicPr>
          <p:cNvPr id="6" name="Content Placeholder 5" descr="A picture containing connector&#10;&#10;Description automatically generated">
            <a:extLst>
              <a:ext uri="{FF2B5EF4-FFF2-40B4-BE49-F238E27FC236}">
                <a16:creationId xmlns:a16="http://schemas.microsoft.com/office/drawing/2014/main" id="{0CF9C736-2C10-0E73-0587-D06CD1B30F3E}"/>
              </a:ext>
            </a:extLst>
          </p:cNvPr>
          <p:cNvPicPr>
            <a:picLocks noGrp="1" noChangeAspect="1"/>
          </p:cNvPicPr>
          <p:nvPr>
            <p:ph idx="1"/>
          </p:nvPr>
        </p:nvPicPr>
        <p:blipFill>
          <a:blip r:embed="rId2"/>
          <a:stretch>
            <a:fillRect/>
          </a:stretch>
        </p:blipFill>
        <p:spPr>
          <a:xfrm rot="5400000">
            <a:off x="6396038" y="959643"/>
            <a:ext cx="6584950" cy="4938713"/>
          </a:xfrm>
        </p:spPr>
      </p:pic>
      <p:sp>
        <p:nvSpPr>
          <p:cNvPr id="4" name="Slide Number Placeholder 3">
            <a:extLst>
              <a:ext uri="{FF2B5EF4-FFF2-40B4-BE49-F238E27FC236}">
                <a16:creationId xmlns:a16="http://schemas.microsoft.com/office/drawing/2014/main" id="{1990557D-3D0B-22C9-26A0-F293147CD891}"/>
              </a:ext>
            </a:extLst>
          </p:cNvPr>
          <p:cNvSpPr>
            <a:spLocks noGrp="1"/>
          </p:cNvSpPr>
          <p:nvPr>
            <p:ph type="sldNum" sz="quarter" idx="12"/>
          </p:nvPr>
        </p:nvSpPr>
        <p:spPr/>
        <p:txBody>
          <a:bodyPr/>
          <a:lstStyle/>
          <a:p>
            <a:fld id="{76582A77-F2B8-C740-B33A-65EC520DFD99}" type="slidenum">
              <a:rPr kumimoji="1" lang="ja-JP" altLang="en-US" smtClean="0"/>
              <a:t>14</a:t>
            </a:fld>
            <a:endParaRPr kumimoji="1" lang="ja-JP" altLang="en-US"/>
          </a:p>
        </p:txBody>
      </p:sp>
    </p:spTree>
    <p:extLst>
      <p:ext uri="{BB962C8B-B14F-4D97-AF65-F5344CB8AC3E}">
        <p14:creationId xmlns:p14="http://schemas.microsoft.com/office/powerpoint/2010/main" val="2661976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2A9D6-DD6C-5544-B7F8-2A8AC37F2F02}"/>
              </a:ext>
            </a:extLst>
          </p:cNvPr>
          <p:cNvSpPr>
            <a:spLocks noGrp="1"/>
          </p:cNvSpPr>
          <p:nvPr>
            <p:ph type="title"/>
          </p:nvPr>
        </p:nvSpPr>
        <p:spPr>
          <a:xfrm>
            <a:off x="0" y="8089"/>
            <a:ext cx="5682343" cy="857325"/>
          </a:xfrm>
        </p:spPr>
        <p:txBody>
          <a:bodyPr vert="horz" lIns="91440" tIns="45720" rIns="91440" bIns="45720" rtlCol="0" anchor="ctr">
            <a:normAutofit/>
          </a:bodyPr>
          <a:lstStyle/>
          <a:p>
            <a:r>
              <a:rPr lang="en-US" sz="5200" dirty="0"/>
              <a:t>Filtering modules:</a:t>
            </a:r>
          </a:p>
        </p:txBody>
      </p:sp>
      <p:sp>
        <p:nvSpPr>
          <p:cNvPr id="4" name="Slide Number Placeholder 3">
            <a:extLst>
              <a:ext uri="{FF2B5EF4-FFF2-40B4-BE49-F238E27FC236}">
                <a16:creationId xmlns:a16="http://schemas.microsoft.com/office/drawing/2014/main" id="{E29595CC-08D1-2F45-AAD9-647F9465EAD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76582A77-F2B8-C740-B33A-65EC520DFD99}" type="slidenum">
              <a:rPr kumimoji="1" lang="en-US" altLang="ja-JP" smtClean="0"/>
              <a:pPr defTabSz="457200">
                <a:spcAft>
                  <a:spcPts val="600"/>
                </a:spcAft>
              </a:pPr>
              <a:t>15</a:t>
            </a:fld>
            <a:endParaRPr kumimoji="1" lang="en-US" altLang="ja-JP"/>
          </a:p>
        </p:txBody>
      </p:sp>
      <p:pic>
        <p:nvPicPr>
          <p:cNvPr id="10" name="Content Placeholder 9" descr="Diagram, schematic&#10;&#10;Description automatically generated">
            <a:extLst>
              <a:ext uri="{FF2B5EF4-FFF2-40B4-BE49-F238E27FC236}">
                <a16:creationId xmlns:a16="http://schemas.microsoft.com/office/drawing/2014/main" id="{FCF4A472-DE38-4E4E-88E1-74650CF2093F}"/>
              </a:ext>
            </a:extLst>
          </p:cNvPr>
          <p:cNvPicPr>
            <a:picLocks noGrp="1" noChangeAspect="1"/>
          </p:cNvPicPr>
          <p:nvPr>
            <p:ph idx="1"/>
          </p:nvPr>
        </p:nvPicPr>
        <p:blipFill>
          <a:blip r:embed="rId2"/>
          <a:stretch>
            <a:fillRect/>
          </a:stretch>
        </p:blipFill>
        <p:spPr>
          <a:xfrm>
            <a:off x="838201" y="718456"/>
            <a:ext cx="11196414" cy="6189323"/>
          </a:xfrm>
        </p:spPr>
      </p:pic>
    </p:spTree>
    <p:extLst>
      <p:ext uri="{BB962C8B-B14F-4D97-AF65-F5344CB8AC3E}">
        <p14:creationId xmlns:p14="http://schemas.microsoft.com/office/powerpoint/2010/main" val="1408445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CA12-84CE-6B4D-BDE5-50441AD8CFFC}"/>
              </a:ext>
            </a:extLst>
          </p:cNvPr>
          <p:cNvSpPr>
            <a:spLocks noGrp="1"/>
          </p:cNvSpPr>
          <p:nvPr>
            <p:ph type="title"/>
          </p:nvPr>
        </p:nvSpPr>
        <p:spPr>
          <a:xfrm>
            <a:off x="0" y="18256"/>
            <a:ext cx="4276578" cy="769536"/>
          </a:xfrm>
        </p:spPr>
        <p:txBody>
          <a:bodyPr/>
          <a:lstStyle/>
          <a:p>
            <a:r>
              <a:rPr lang="en-US" dirty="0"/>
              <a:t>HV filter module</a:t>
            </a:r>
          </a:p>
        </p:txBody>
      </p:sp>
      <p:sp>
        <p:nvSpPr>
          <p:cNvPr id="4" name="Slide Number Placeholder 3">
            <a:extLst>
              <a:ext uri="{FF2B5EF4-FFF2-40B4-BE49-F238E27FC236}">
                <a16:creationId xmlns:a16="http://schemas.microsoft.com/office/drawing/2014/main" id="{755F3AA7-C1B9-5746-AB92-1F313F8492A7}"/>
              </a:ext>
            </a:extLst>
          </p:cNvPr>
          <p:cNvSpPr>
            <a:spLocks noGrp="1"/>
          </p:cNvSpPr>
          <p:nvPr>
            <p:ph type="sldNum" sz="quarter" idx="12"/>
          </p:nvPr>
        </p:nvSpPr>
        <p:spPr/>
        <p:txBody>
          <a:bodyPr/>
          <a:lstStyle/>
          <a:p>
            <a:fld id="{76582A77-F2B8-C740-B33A-65EC520DFD99}" type="slidenum">
              <a:rPr kumimoji="1" lang="ja-JP" altLang="en-US" smtClean="0"/>
              <a:t>16</a:t>
            </a:fld>
            <a:endParaRPr kumimoji="1" lang="ja-JP" altLang="en-US"/>
          </a:p>
        </p:txBody>
      </p:sp>
      <p:pic>
        <p:nvPicPr>
          <p:cNvPr id="10" name="Content Placeholder 7">
            <a:extLst>
              <a:ext uri="{FF2B5EF4-FFF2-40B4-BE49-F238E27FC236}">
                <a16:creationId xmlns:a16="http://schemas.microsoft.com/office/drawing/2014/main" id="{69507BA2-183A-D24C-A313-D1CF829CC7C4}"/>
              </a:ext>
            </a:extLst>
          </p:cNvPr>
          <p:cNvPicPr>
            <a:picLocks noChangeAspect="1"/>
          </p:cNvPicPr>
          <p:nvPr/>
        </p:nvPicPr>
        <p:blipFill>
          <a:blip r:embed="rId2"/>
          <a:stretch>
            <a:fillRect/>
          </a:stretch>
        </p:blipFill>
        <p:spPr>
          <a:xfrm>
            <a:off x="4279534" y="501650"/>
            <a:ext cx="7795122" cy="2786929"/>
          </a:xfrm>
          <a:prstGeom prst="rect">
            <a:avLst/>
          </a:prstGeom>
        </p:spPr>
      </p:pic>
      <p:sp>
        <p:nvSpPr>
          <p:cNvPr id="12" name="Content Placeholder 11">
            <a:extLst>
              <a:ext uri="{FF2B5EF4-FFF2-40B4-BE49-F238E27FC236}">
                <a16:creationId xmlns:a16="http://schemas.microsoft.com/office/drawing/2014/main" id="{D79FB9DE-487E-534C-8AB6-62C24F38E223}"/>
              </a:ext>
            </a:extLst>
          </p:cNvPr>
          <p:cNvSpPr>
            <a:spLocks noGrp="1"/>
          </p:cNvSpPr>
          <p:nvPr>
            <p:ph idx="1"/>
          </p:nvPr>
        </p:nvSpPr>
        <p:spPr>
          <a:xfrm>
            <a:off x="117346" y="1054402"/>
            <a:ext cx="4276578" cy="1724868"/>
          </a:xfrm>
        </p:spPr>
        <p:txBody>
          <a:bodyPr>
            <a:normAutofit/>
          </a:bodyPr>
          <a:lstStyle/>
          <a:p>
            <a:r>
              <a:rPr lang="en-US" sz="2000" dirty="0"/>
              <a:t>Filter components:</a:t>
            </a:r>
          </a:p>
          <a:p>
            <a:pPr lvl="1"/>
            <a:r>
              <a:rPr lang="en-US" sz="2000" dirty="0"/>
              <a:t>RC filter – 1K+0.1 </a:t>
            </a:r>
            <a:r>
              <a:rPr lang="en-US" sz="2000" dirty="0" err="1"/>
              <a:t>uF</a:t>
            </a:r>
            <a:endParaRPr lang="en-US" sz="2000" dirty="0"/>
          </a:p>
          <a:p>
            <a:pPr lvl="1"/>
            <a:r>
              <a:rPr lang="en-US" sz="2000" dirty="0"/>
              <a:t>Pi filter – 4.7 </a:t>
            </a:r>
            <a:r>
              <a:rPr lang="en-US" sz="2000" dirty="0" err="1"/>
              <a:t>mH</a:t>
            </a:r>
            <a:r>
              <a:rPr lang="en-US" sz="2000" dirty="0"/>
              <a:t> +0.1 </a:t>
            </a:r>
            <a:r>
              <a:rPr lang="en-US" sz="2000" dirty="0" err="1"/>
              <a:t>uF</a:t>
            </a:r>
            <a:endParaRPr lang="en-US" sz="2000" dirty="0"/>
          </a:p>
          <a:p>
            <a:pPr lvl="1"/>
            <a:r>
              <a:rPr lang="en-US" sz="2000" dirty="0"/>
              <a:t>Damping – C3+R2</a:t>
            </a:r>
          </a:p>
        </p:txBody>
      </p:sp>
      <p:sp>
        <p:nvSpPr>
          <p:cNvPr id="13" name="TextBox 12">
            <a:extLst>
              <a:ext uri="{FF2B5EF4-FFF2-40B4-BE49-F238E27FC236}">
                <a16:creationId xmlns:a16="http://schemas.microsoft.com/office/drawing/2014/main" id="{D715DCFD-B711-7C49-8C4B-C1AFA2ADA732}"/>
              </a:ext>
            </a:extLst>
          </p:cNvPr>
          <p:cNvSpPr txBox="1"/>
          <p:nvPr/>
        </p:nvSpPr>
        <p:spPr>
          <a:xfrm>
            <a:off x="117345" y="2782669"/>
            <a:ext cx="1813317" cy="923330"/>
          </a:xfrm>
          <a:prstGeom prst="rect">
            <a:avLst/>
          </a:prstGeom>
          <a:noFill/>
        </p:spPr>
        <p:txBody>
          <a:bodyPr wrap="none" rtlCol="0">
            <a:spAutoFit/>
          </a:bodyPr>
          <a:lstStyle/>
          <a:p>
            <a:r>
              <a:rPr lang="en-US" dirty="0"/>
              <a:t>RC filter cutoff </a:t>
            </a:r>
          </a:p>
          <a:p>
            <a:r>
              <a:rPr lang="en-US" dirty="0"/>
              <a:t>frequency: </a:t>
            </a:r>
          </a:p>
          <a:p>
            <a:r>
              <a:rPr lang="en-US" dirty="0"/>
              <a:t>fc=1.6 kHz</a:t>
            </a:r>
          </a:p>
        </p:txBody>
      </p:sp>
      <p:pic>
        <p:nvPicPr>
          <p:cNvPr id="17" name="Picture 16" descr="A picture containing text&#10;&#10;Description automatically generated">
            <a:extLst>
              <a:ext uri="{FF2B5EF4-FFF2-40B4-BE49-F238E27FC236}">
                <a16:creationId xmlns:a16="http://schemas.microsoft.com/office/drawing/2014/main" id="{EE142055-068A-1F4A-9547-1D955E8B7A28}"/>
              </a:ext>
            </a:extLst>
          </p:cNvPr>
          <p:cNvPicPr>
            <a:picLocks noChangeAspect="1"/>
          </p:cNvPicPr>
          <p:nvPr/>
        </p:nvPicPr>
        <p:blipFill>
          <a:blip r:embed="rId3"/>
          <a:stretch>
            <a:fillRect/>
          </a:stretch>
        </p:blipFill>
        <p:spPr>
          <a:xfrm>
            <a:off x="2260341" y="2810063"/>
            <a:ext cx="2870200" cy="596900"/>
          </a:xfrm>
          <a:prstGeom prst="rect">
            <a:avLst/>
          </a:prstGeom>
        </p:spPr>
      </p:pic>
      <p:sp>
        <p:nvSpPr>
          <p:cNvPr id="18" name="TextBox 17">
            <a:extLst>
              <a:ext uri="{FF2B5EF4-FFF2-40B4-BE49-F238E27FC236}">
                <a16:creationId xmlns:a16="http://schemas.microsoft.com/office/drawing/2014/main" id="{5EC1D63E-0626-224C-BA12-204759CC1C3E}"/>
              </a:ext>
            </a:extLst>
          </p:cNvPr>
          <p:cNvSpPr txBox="1"/>
          <p:nvPr/>
        </p:nvSpPr>
        <p:spPr>
          <a:xfrm>
            <a:off x="109955" y="3832602"/>
            <a:ext cx="2193229" cy="1200329"/>
          </a:xfrm>
          <a:prstGeom prst="rect">
            <a:avLst/>
          </a:prstGeom>
          <a:noFill/>
        </p:spPr>
        <p:txBody>
          <a:bodyPr wrap="none" rtlCol="0">
            <a:spAutoFit/>
          </a:bodyPr>
          <a:lstStyle/>
          <a:p>
            <a:r>
              <a:rPr lang="en-US" dirty="0"/>
              <a:t>Pi filter resonance </a:t>
            </a:r>
          </a:p>
          <a:p>
            <a:r>
              <a:rPr lang="en-US" dirty="0"/>
              <a:t>frequency:</a:t>
            </a:r>
          </a:p>
          <a:p>
            <a:r>
              <a:rPr lang="en-US" dirty="0"/>
              <a:t>f0= 7.3 kHz</a:t>
            </a:r>
          </a:p>
          <a:p>
            <a:endParaRPr lang="en-US" dirty="0"/>
          </a:p>
        </p:txBody>
      </p:sp>
      <p:pic>
        <p:nvPicPr>
          <p:cNvPr id="20" name="Picture 19" descr="A picture containing diagram&#10;&#10;Description automatically generated">
            <a:extLst>
              <a:ext uri="{FF2B5EF4-FFF2-40B4-BE49-F238E27FC236}">
                <a16:creationId xmlns:a16="http://schemas.microsoft.com/office/drawing/2014/main" id="{7DB80E4C-000F-4A4E-85E7-4A570E8F57B3}"/>
              </a:ext>
            </a:extLst>
          </p:cNvPr>
          <p:cNvPicPr>
            <a:picLocks noChangeAspect="1"/>
          </p:cNvPicPr>
          <p:nvPr/>
        </p:nvPicPr>
        <p:blipFill>
          <a:blip r:embed="rId4"/>
          <a:stretch>
            <a:fillRect/>
          </a:stretch>
        </p:blipFill>
        <p:spPr>
          <a:xfrm>
            <a:off x="2508240" y="3976164"/>
            <a:ext cx="2044700" cy="711200"/>
          </a:xfrm>
          <a:prstGeom prst="rect">
            <a:avLst/>
          </a:prstGeom>
        </p:spPr>
      </p:pic>
      <p:sp>
        <p:nvSpPr>
          <p:cNvPr id="21" name="TextBox 20">
            <a:extLst>
              <a:ext uri="{FF2B5EF4-FFF2-40B4-BE49-F238E27FC236}">
                <a16:creationId xmlns:a16="http://schemas.microsoft.com/office/drawing/2014/main" id="{54F2F872-20B7-3A42-ADD9-2A6128F34F8E}"/>
              </a:ext>
            </a:extLst>
          </p:cNvPr>
          <p:cNvSpPr txBox="1"/>
          <p:nvPr/>
        </p:nvSpPr>
        <p:spPr>
          <a:xfrm>
            <a:off x="126402" y="4687364"/>
            <a:ext cx="2340705" cy="646331"/>
          </a:xfrm>
          <a:prstGeom prst="rect">
            <a:avLst/>
          </a:prstGeom>
          <a:noFill/>
        </p:spPr>
        <p:txBody>
          <a:bodyPr wrap="none" rtlCol="0">
            <a:spAutoFit/>
          </a:bodyPr>
          <a:lstStyle/>
          <a:p>
            <a:r>
              <a:rPr lang="en-US" dirty="0"/>
              <a:t>damping factor:</a:t>
            </a:r>
          </a:p>
          <a:p>
            <a:r>
              <a:rPr lang="en-US" dirty="0"/>
              <a:t>Q=1 </a:t>
            </a:r>
            <a:r>
              <a:rPr lang="en-US" dirty="0">
                <a:sym typeface="Wingdings" pitchFamily="2" charset="2"/>
              </a:rPr>
              <a:t> R~ 200 Ohm</a:t>
            </a:r>
            <a:endParaRPr lang="en-US" dirty="0"/>
          </a:p>
        </p:txBody>
      </p:sp>
      <p:pic>
        <p:nvPicPr>
          <p:cNvPr id="23" name="Picture 22" descr="Text&#10;&#10;Description automatically generated">
            <a:extLst>
              <a:ext uri="{FF2B5EF4-FFF2-40B4-BE49-F238E27FC236}">
                <a16:creationId xmlns:a16="http://schemas.microsoft.com/office/drawing/2014/main" id="{1ACAC5D1-C19E-6F40-9128-B1F8B9A20536}"/>
              </a:ext>
            </a:extLst>
          </p:cNvPr>
          <p:cNvPicPr>
            <a:picLocks noChangeAspect="1"/>
          </p:cNvPicPr>
          <p:nvPr/>
        </p:nvPicPr>
        <p:blipFill>
          <a:blip r:embed="rId5"/>
          <a:stretch>
            <a:fillRect/>
          </a:stretch>
        </p:blipFill>
        <p:spPr>
          <a:xfrm>
            <a:off x="161901" y="5428440"/>
            <a:ext cx="2844800" cy="660400"/>
          </a:xfrm>
          <a:prstGeom prst="rect">
            <a:avLst/>
          </a:prstGeom>
        </p:spPr>
      </p:pic>
      <p:pic>
        <p:nvPicPr>
          <p:cNvPr id="5" name="Picture 4">
            <a:extLst>
              <a:ext uri="{FF2B5EF4-FFF2-40B4-BE49-F238E27FC236}">
                <a16:creationId xmlns:a16="http://schemas.microsoft.com/office/drawing/2014/main" id="{E0BDB92C-3CDE-8C45-8F76-05680E30CDA2}"/>
              </a:ext>
            </a:extLst>
          </p:cNvPr>
          <p:cNvPicPr>
            <a:picLocks noChangeAspect="1"/>
          </p:cNvPicPr>
          <p:nvPr/>
        </p:nvPicPr>
        <p:blipFill>
          <a:blip r:embed="rId6"/>
          <a:stretch>
            <a:fillRect/>
          </a:stretch>
        </p:blipFill>
        <p:spPr>
          <a:xfrm>
            <a:off x="5297351" y="3569421"/>
            <a:ext cx="6777304" cy="2786929"/>
          </a:xfrm>
          <a:prstGeom prst="rect">
            <a:avLst/>
          </a:prstGeom>
        </p:spPr>
      </p:pic>
    </p:spTree>
    <p:extLst>
      <p:ext uri="{BB962C8B-B14F-4D97-AF65-F5344CB8AC3E}">
        <p14:creationId xmlns:p14="http://schemas.microsoft.com/office/powerpoint/2010/main" val="2256907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0AAE20-92EF-F643-B1F5-2B5690E0542C}"/>
              </a:ext>
            </a:extLst>
          </p:cNvPr>
          <p:cNvSpPr>
            <a:spLocks noGrp="1"/>
          </p:cNvSpPr>
          <p:nvPr>
            <p:ph type="title"/>
          </p:nvPr>
        </p:nvSpPr>
        <p:spPr>
          <a:xfrm>
            <a:off x="838200" y="374552"/>
            <a:ext cx="10515600" cy="1325563"/>
          </a:xfrm>
        </p:spPr>
        <p:txBody>
          <a:bodyPr/>
          <a:lstStyle/>
          <a:p>
            <a:r>
              <a:rPr kumimoji="1" lang="en-US" altLang="ja-JP" dirty="0"/>
              <a:t>Backup</a:t>
            </a:r>
            <a:r>
              <a:rPr lang="en-US" altLang="ja-JP" dirty="0"/>
              <a:t> &amp; Details</a:t>
            </a:r>
            <a:endParaRPr kumimoji="1" lang="ja-JP" altLang="en-US"/>
          </a:p>
        </p:txBody>
      </p:sp>
      <p:sp>
        <p:nvSpPr>
          <p:cNvPr id="3" name="コンテンツ プレースホルダー 2">
            <a:extLst>
              <a:ext uri="{FF2B5EF4-FFF2-40B4-BE49-F238E27FC236}">
                <a16:creationId xmlns:a16="http://schemas.microsoft.com/office/drawing/2014/main" id="{56BDE8B2-D34C-AB46-9840-DB0D2DE85A9A}"/>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B14F3BE-D55B-E04D-8FDB-E85BCC180EEC}"/>
              </a:ext>
            </a:extLst>
          </p:cNvPr>
          <p:cNvSpPr>
            <a:spLocks noGrp="1"/>
          </p:cNvSpPr>
          <p:nvPr>
            <p:ph type="sldNum" sz="quarter" idx="12"/>
          </p:nvPr>
        </p:nvSpPr>
        <p:spPr/>
        <p:txBody>
          <a:bodyPr/>
          <a:lstStyle/>
          <a:p>
            <a:fld id="{76582A77-F2B8-C740-B33A-65EC520DFD99}" type="slidenum">
              <a:rPr kumimoji="1" lang="ja-JP" altLang="en-US" smtClean="0"/>
              <a:t>17</a:t>
            </a:fld>
            <a:endParaRPr kumimoji="1" lang="ja-JP" altLang="en-US"/>
          </a:p>
        </p:txBody>
      </p:sp>
    </p:spTree>
    <p:extLst>
      <p:ext uri="{BB962C8B-B14F-4D97-AF65-F5344CB8AC3E}">
        <p14:creationId xmlns:p14="http://schemas.microsoft.com/office/powerpoint/2010/main" val="2484725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6A3B-4C2F-6440-8600-4FAC9124FA4E}"/>
              </a:ext>
            </a:extLst>
          </p:cNvPr>
          <p:cNvSpPr>
            <a:spLocks noGrp="1"/>
          </p:cNvSpPr>
          <p:nvPr>
            <p:ph type="title"/>
          </p:nvPr>
        </p:nvSpPr>
        <p:spPr>
          <a:xfrm>
            <a:off x="-1" y="0"/>
            <a:ext cx="7277101" cy="963827"/>
          </a:xfrm>
        </p:spPr>
        <p:txBody>
          <a:bodyPr>
            <a:normAutofit fontScale="90000"/>
          </a:bodyPr>
          <a:lstStyle/>
          <a:p>
            <a:r>
              <a:rPr lang="en-US" dirty="0"/>
              <a:t>Power Distribution Components </a:t>
            </a:r>
          </a:p>
        </p:txBody>
      </p:sp>
      <p:sp>
        <p:nvSpPr>
          <p:cNvPr id="3" name="Slide Number Placeholder 2">
            <a:extLst>
              <a:ext uri="{FF2B5EF4-FFF2-40B4-BE49-F238E27FC236}">
                <a16:creationId xmlns:a16="http://schemas.microsoft.com/office/drawing/2014/main" id="{E5946A93-FF31-7547-8E7C-C8119DEF45A0}"/>
              </a:ext>
            </a:extLst>
          </p:cNvPr>
          <p:cNvSpPr>
            <a:spLocks noGrp="1"/>
          </p:cNvSpPr>
          <p:nvPr>
            <p:ph type="sldNum" sz="quarter" idx="12"/>
          </p:nvPr>
        </p:nvSpPr>
        <p:spPr/>
        <p:txBody>
          <a:bodyPr/>
          <a:lstStyle/>
          <a:p>
            <a:fld id="{76582A77-F2B8-C740-B33A-65EC520DFD99}" type="slidenum">
              <a:rPr kumimoji="1" lang="ja-JP" altLang="en-US" smtClean="0"/>
              <a:t>18</a:t>
            </a:fld>
            <a:endParaRPr kumimoji="1" lang="ja-JP" altLang="en-US"/>
          </a:p>
        </p:txBody>
      </p:sp>
      <p:sp>
        <p:nvSpPr>
          <p:cNvPr id="4" name="TextBox 3">
            <a:extLst>
              <a:ext uri="{FF2B5EF4-FFF2-40B4-BE49-F238E27FC236}">
                <a16:creationId xmlns:a16="http://schemas.microsoft.com/office/drawing/2014/main" id="{DF3BFF7B-7D84-AF45-BD32-9A5D250D4E05}"/>
              </a:ext>
            </a:extLst>
          </p:cNvPr>
          <p:cNvSpPr txBox="1"/>
          <p:nvPr/>
        </p:nvSpPr>
        <p:spPr>
          <a:xfrm>
            <a:off x="2046514" y="1081216"/>
            <a:ext cx="8697686" cy="4093428"/>
          </a:xfrm>
          <a:prstGeom prst="rect">
            <a:avLst/>
          </a:prstGeom>
          <a:noFill/>
        </p:spPr>
        <p:txBody>
          <a:bodyPr wrap="square" rtlCol="0">
            <a:spAutoFit/>
          </a:bodyPr>
          <a:lstStyle/>
          <a:p>
            <a:r>
              <a:rPr lang="en-US" sz="2000" dirty="0"/>
              <a:t>Power source:                                         total</a:t>
            </a:r>
          </a:p>
          <a:p>
            <a:r>
              <a:rPr lang="en-US" sz="2000" dirty="0"/>
              <a:t>	</a:t>
            </a:r>
            <a:r>
              <a:rPr lang="en-US" sz="2000" dirty="0" err="1"/>
              <a:t>MegaPAC</a:t>
            </a:r>
            <a:r>
              <a:rPr lang="en-US" sz="2000" dirty="0"/>
              <a:t> (chassis)  - 2 /side </a:t>
            </a:r>
            <a:r>
              <a:rPr lang="en-US" sz="2000" dirty="0">
                <a:sym typeface="Wingdings" pitchFamily="2" charset="2"/>
              </a:rPr>
              <a:t> </a:t>
            </a:r>
            <a:r>
              <a:rPr lang="en-US" sz="2000" b="1" dirty="0">
                <a:solidFill>
                  <a:srgbClr val="00B050"/>
                </a:solidFill>
                <a:sym typeface="Wingdings" pitchFamily="2" charset="2"/>
              </a:rPr>
              <a:t>4</a:t>
            </a:r>
            <a:endParaRPr lang="en-US" sz="2000" b="1" dirty="0">
              <a:solidFill>
                <a:srgbClr val="00B050"/>
              </a:solidFill>
            </a:endParaRPr>
          </a:p>
          <a:p>
            <a:r>
              <a:rPr lang="en-US" sz="2000" dirty="0"/>
              <a:t>	QPAC 8V                  -  4 /side </a:t>
            </a:r>
            <a:r>
              <a:rPr lang="en-US" sz="2000" dirty="0">
                <a:sym typeface="Wingdings" pitchFamily="2" charset="2"/>
              </a:rPr>
              <a:t> </a:t>
            </a:r>
            <a:r>
              <a:rPr lang="en-US" sz="2000" b="1" dirty="0">
                <a:solidFill>
                  <a:srgbClr val="00B050"/>
                </a:solidFill>
                <a:sym typeface="Wingdings" pitchFamily="2" charset="2"/>
              </a:rPr>
              <a:t>8</a:t>
            </a:r>
            <a:r>
              <a:rPr lang="en-US" sz="2000" dirty="0">
                <a:sym typeface="Wingdings" pitchFamily="2" charset="2"/>
              </a:rPr>
              <a:t> </a:t>
            </a:r>
          </a:p>
          <a:p>
            <a:r>
              <a:rPr lang="en-US" sz="2000" dirty="0">
                <a:sym typeface="Wingdings" pitchFamily="2" charset="2"/>
              </a:rPr>
              <a:t>	QPAC 5V                  -  9 /side  18</a:t>
            </a:r>
          </a:p>
          <a:p>
            <a:endParaRPr lang="en-US" sz="2000" dirty="0">
              <a:sym typeface="Wingdings" pitchFamily="2" charset="2"/>
            </a:endParaRPr>
          </a:p>
          <a:p>
            <a:r>
              <a:rPr lang="en-US" sz="2000" dirty="0">
                <a:sym typeface="Wingdings" pitchFamily="2" charset="2"/>
              </a:rPr>
              <a:t>Switching modules:</a:t>
            </a:r>
          </a:p>
          <a:p>
            <a:r>
              <a:rPr lang="en-US" sz="2000" dirty="0">
                <a:sym typeface="Wingdings" pitchFamily="2" charset="2"/>
              </a:rPr>
              <a:t>	16 /side                              32, 2 crates + 2 controllers</a:t>
            </a:r>
          </a:p>
          <a:p>
            <a:endParaRPr lang="en-US" sz="2000" dirty="0">
              <a:sym typeface="Wingdings" pitchFamily="2" charset="2"/>
            </a:endParaRPr>
          </a:p>
          <a:p>
            <a:r>
              <a:rPr lang="en-US" sz="2000" dirty="0">
                <a:sym typeface="Wingdings" pitchFamily="2" charset="2"/>
              </a:rPr>
              <a:t>Filtering modules:</a:t>
            </a:r>
          </a:p>
          <a:p>
            <a:r>
              <a:rPr lang="en-US" sz="2000" dirty="0"/>
              <a:t>           LV, 8 /side                          </a:t>
            </a:r>
            <a:r>
              <a:rPr lang="en-US" sz="2000" dirty="0">
                <a:sym typeface="Wingdings" pitchFamily="2" charset="2"/>
              </a:rPr>
              <a:t> </a:t>
            </a:r>
            <a:r>
              <a:rPr lang="en-US" sz="2000" b="1" dirty="0">
                <a:solidFill>
                  <a:srgbClr val="00B050"/>
                </a:solidFill>
                <a:sym typeface="Wingdings" pitchFamily="2" charset="2"/>
              </a:rPr>
              <a:t>16,</a:t>
            </a:r>
            <a:r>
              <a:rPr lang="en-US" sz="2000" dirty="0">
                <a:sym typeface="Wingdings" pitchFamily="2" charset="2"/>
              </a:rPr>
              <a:t>  </a:t>
            </a:r>
            <a:r>
              <a:rPr lang="en-US" sz="2000" b="1" dirty="0">
                <a:solidFill>
                  <a:srgbClr val="00B050"/>
                </a:solidFill>
                <a:sym typeface="Wingdings" pitchFamily="2" charset="2"/>
              </a:rPr>
              <a:t>2 crates + 2 controllers</a:t>
            </a:r>
          </a:p>
          <a:p>
            <a:r>
              <a:rPr lang="en-US" sz="2000" b="1" dirty="0">
                <a:solidFill>
                  <a:srgbClr val="00B050"/>
                </a:solidFill>
                <a:sym typeface="Wingdings" pitchFamily="2" charset="2"/>
              </a:rPr>
              <a:t>           </a:t>
            </a:r>
            <a:r>
              <a:rPr lang="en-US" sz="2000" dirty="0"/>
              <a:t>HV,16 /side                         </a:t>
            </a:r>
            <a:r>
              <a:rPr lang="en-US" sz="2000" dirty="0">
                <a:sym typeface="Wingdings" pitchFamily="2" charset="2"/>
              </a:rPr>
              <a:t> </a:t>
            </a:r>
            <a:r>
              <a:rPr lang="en-US" sz="2000" b="1" dirty="0">
                <a:solidFill>
                  <a:srgbClr val="00B050"/>
                </a:solidFill>
                <a:sym typeface="Wingdings" pitchFamily="2" charset="2"/>
              </a:rPr>
              <a:t>32,  2 3U box </a:t>
            </a:r>
          </a:p>
          <a:p>
            <a:endParaRPr lang="en-US" sz="2000" b="1" dirty="0">
              <a:solidFill>
                <a:srgbClr val="00B050"/>
              </a:solidFill>
              <a:sym typeface="Wingdings" pitchFamily="2" charset="2"/>
            </a:endParaRPr>
          </a:p>
          <a:p>
            <a:r>
              <a:rPr lang="en-US" sz="2000" dirty="0">
                <a:sym typeface="Wingdings" pitchFamily="2" charset="2"/>
              </a:rPr>
              <a:t>Bias power source:                           16 Bias modules</a:t>
            </a:r>
            <a:endParaRPr lang="en-US" sz="2000" dirty="0"/>
          </a:p>
        </p:txBody>
      </p:sp>
    </p:spTree>
    <p:extLst>
      <p:ext uri="{BB962C8B-B14F-4D97-AF65-F5344CB8AC3E}">
        <p14:creationId xmlns:p14="http://schemas.microsoft.com/office/powerpoint/2010/main" val="338691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51DF-74A3-1C48-8227-D7C633B38262}"/>
              </a:ext>
            </a:extLst>
          </p:cNvPr>
          <p:cNvSpPr>
            <a:spLocks noGrp="1"/>
          </p:cNvSpPr>
          <p:nvPr>
            <p:ph type="title"/>
          </p:nvPr>
        </p:nvSpPr>
        <p:spPr>
          <a:xfrm>
            <a:off x="0" y="0"/>
            <a:ext cx="9421586" cy="930729"/>
          </a:xfrm>
        </p:spPr>
        <p:txBody>
          <a:bodyPr/>
          <a:lstStyle/>
          <a:p>
            <a:r>
              <a:rPr lang="en-US" dirty="0"/>
              <a:t>Power consumption and cable losses</a:t>
            </a:r>
          </a:p>
        </p:txBody>
      </p:sp>
      <p:sp>
        <p:nvSpPr>
          <p:cNvPr id="3" name="Slide Number Placeholder 2">
            <a:extLst>
              <a:ext uri="{FF2B5EF4-FFF2-40B4-BE49-F238E27FC236}">
                <a16:creationId xmlns:a16="http://schemas.microsoft.com/office/drawing/2014/main" id="{12A6E4C3-0437-3442-AE6A-81F6C8CCA2CD}"/>
              </a:ext>
            </a:extLst>
          </p:cNvPr>
          <p:cNvSpPr>
            <a:spLocks noGrp="1"/>
          </p:cNvSpPr>
          <p:nvPr>
            <p:ph type="sldNum" sz="quarter" idx="12"/>
          </p:nvPr>
        </p:nvSpPr>
        <p:spPr/>
        <p:txBody>
          <a:bodyPr/>
          <a:lstStyle/>
          <a:p>
            <a:fld id="{76582A77-F2B8-C740-B33A-65EC520DFD99}" type="slidenum">
              <a:rPr kumimoji="1" lang="ja-JP" altLang="en-US" smtClean="0"/>
              <a:t>19</a:t>
            </a:fld>
            <a:endParaRPr kumimoji="1" lang="ja-JP" altLang="en-US"/>
          </a:p>
        </p:txBody>
      </p:sp>
      <p:graphicFrame>
        <p:nvGraphicFramePr>
          <p:cNvPr id="4" name="Table 4">
            <a:extLst>
              <a:ext uri="{FF2B5EF4-FFF2-40B4-BE49-F238E27FC236}">
                <a16:creationId xmlns:a16="http://schemas.microsoft.com/office/drawing/2014/main" id="{F8B44C46-3317-9944-99F8-79E375D9BDFE}"/>
              </a:ext>
            </a:extLst>
          </p:cNvPr>
          <p:cNvGraphicFramePr>
            <a:graphicFrameLocks noGrp="1"/>
          </p:cNvGraphicFramePr>
          <p:nvPr/>
        </p:nvGraphicFramePr>
        <p:xfrm>
          <a:off x="939115" y="1904091"/>
          <a:ext cx="9742860" cy="2399092"/>
        </p:xfrm>
        <a:graphic>
          <a:graphicData uri="http://schemas.openxmlformats.org/drawingml/2006/table">
            <a:tbl>
              <a:tblPr firstRow="1" bandRow="1">
                <a:tableStyleId>{5C22544A-7EE6-4342-B048-85BDC9FD1C3A}</a:tableStyleId>
              </a:tblPr>
              <a:tblGrid>
                <a:gridCol w="2210615">
                  <a:extLst>
                    <a:ext uri="{9D8B030D-6E8A-4147-A177-3AD203B41FA5}">
                      <a16:colId xmlns:a16="http://schemas.microsoft.com/office/drawing/2014/main" val="4286308454"/>
                    </a:ext>
                  </a:extLst>
                </a:gridCol>
                <a:gridCol w="1686529">
                  <a:extLst>
                    <a:ext uri="{9D8B030D-6E8A-4147-A177-3AD203B41FA5}">
                      <a16:colId xmlns:a16="http://schemas.microsoft.com/office/drawing/2014/main" val="2635728936"/>
                    </a:ext>
                  </a:extLst>
                </a:gridCol>
                <a:gridCol w="1948572">
                  <a:extLst>
                    <a:ext uri="{9D8B030D-6E8A-4147-A177-3AD203B41FA5}">
                      <a16:colId xmlns:a16="http://schemas.microsoft.com/office/drawing/2014/main" val="2113868882"/>
                    </a:ext>
                  </a:extLst>
                </a:gridCol>
                <a:gridCol w="1948572">
                  <a:extLst>
                    <a:ext uri="{9D8B030D-6E8A-4147-A177-3AD203B41FA5}">
                      <a16:colId xmlns:a16="http://schemas.microsoft.com/office/drawing/2014/main" val="458155689"/>
                    </a:ext>
                  </a:extLst>
                </a:gridCol>
                <a:gridCol w="1948572">
                  <a:extLst>
                    <a:ext uri="{9D8B030D-6E8A-4147-A177-3AD203B41FA5}">
                      <a16:colId xmlns:a16="http://schemas.microsoft.com/office/drawing/2014/main" val="3517797489"/>
                    </a:ext>
                  </a:extLst>
                </a:gridCol>
              </a:tblGrid>
              <a:tr h="1324652">
                <a:tc>
                  <a:txBody>
                    <a:bodyPr/>
                    <a:lstStyle/>
                    <a:p>
                      <a:pPr algn="ctr"/>
                      <a:endParaRPr lang="en-US" dirty="0"/>
                    </a:p>
                    <a:p>
                      <a:pPr algn="ctr"/>
                      <a:endParaRPr lang="en-US" dirty="0"/>
                    </a:p>
                    <a:p>
                      <a:pPr algn="ctr"/>
                      <a:r>
                        <a:rPr lang="en-US" dirty="0"/>
                        <a:t>cable</a:t>
                      </a:r>
                    </a:p>
                  </a:txBody>
                  <a:tcPr/>
                </a:tc>
                <a:tc>
                  <a:txBody>
                    <a:bodyPr/>
                    <a:lstStyle/>
                    <a:p>
                      <a:r>
                        <a:rPr lang="en-US" dirty="0"/>
                        <a:t>single supply line max current</a:t>
                      </a:r>
                    </a:p>
                  </a:txBody>
                  <a:tcPr/>
                </a:tc>
                <a:tc>
                  <a:txBody>
                    <a:bodyPr/>
                    <a:lstStyle/>
                    <a:p>
                      <a:r>
                        <a:rPr lang="en-US" dirty="0"/>
                        <a:t>max voltage drop, V</a:t>
                      </a:r>
                    </a:p>
                  </a:txBody>
                  <a:tcPr/>
                </a:tc>
                <a:tc>
                  <a:txBody>
                    <a:bodyPr/>
                    <a:lstStyle/>
                    <a:p>
                      <a:r>
                        <a:rPr lang="en-US" dirty="0"/>
                        <a:t>single line power dissipation, max </a:t>
                      </a:r>
                    </a:p>
                  </a:txBody>
                  <a:tcPr/>
                </a:tc>
                <a:tc>
                  <a:txBody>
                    <a:bodyPr/>
                    <a:lstStyle/>
                    <a:p>
                      <a:r>
                        <a:rPr lang="en-US" dirty="0"/>
                        <a:t>Power dissipation, total</a:t>
                      </a:r>
                    </a:p>
                  </a:txBody>
                  <a:tcPr/>
                </a:tc>
                <a:extLst>
                  <a:ext uri="{0D108BD9-81ED-4DB2-BD59-A6C34878D82A}">
                    <a16:rowId xmlns:a16="http://schemas.microsoft.com/office/drawing/2014/main" val="1745369120"/>
                  </a:ext>
                </a:extLst>
              </a:tr>
              <a:tr h="537220">
                <a:tc>
                  <a:txBody>
                    <a:bodyPr/>
                    <a:lstStyle/>
                    <a:p>
                      <a:r>
                        <a:rPr lang="en-US" dirty="0"/>
                        <a:t>ROC power,  #14</a:t>
                      </a:r>
                    </a:p>
                  </a:txBody>
                  <a:tcPr/>
                </a:tc>
                <a:tc>
                  <a:txBody>
                    <a:bodyPr/>
                    <a:lstStyle/>
                    <a:p>
                      <a:r>
                        <a:rPr lang="en-US" dirty="0"/>
                        <a:t>4.6 A</a:t>
                      </a:r>
                    </a:p>
                  </a:txBody>
                  <a:tcPr/>
                </a:tc>
                <a:tc>
                  <a:txBody>
                    <a:bodyPr/>
                    <a:lstStyle/>
                    <a:p>
                      <a:r>
                        <a:rPr lang="en-US" dirty="0"/>
                        <a:t>0.76V</a:t>
                      </a:r>
                    </a:p>
                  </a:txBody>
                  <a:tcPr/>
                </a:tc>
                <a:tc>
                  <a:txBody>
                    <a:bodyPr/>
                    <a:lstStyle/>
                    <a:p>
                      <a:r>
                        <a:rPr lang="en-US" dirty="0"/>
                        <a:t>3.5W</a:t>
                      </a:r>
                    </a:p>
                  </a:txBody>
                  <a:tcPr/>
                </a:tc>
                <a:tc>
                  <a:txBody>
                    <a:bodyPr/>
                    <a:lstStyle/>
                    <a:p>
                      <a:r>
                        <a:rPr lang="en-US" dirty="0"/>
                        <a:t>26W</a:t>
                      </a:r>
                    </a:p>
                  </a:txBody>
                  <a:tcPr/>
                </a:tc>
                <a:extLst>
                  <a:ext uri="{0D108BD9-81ED-4DB2-BD59-A6C34878D82A}">
                    <a16:rowId xmlns:a16="http://schemas.microsoft.com/office/drawing/2014/main" val="899425378"/>
                  </a:ext>
                </a:extLst>
              </a:tr>
              <a:tr h="537220">
                <a:tc>
                  <a:txBody>
                    <a:bodyPr/>
                    <a:lstStyle/>
                    <a:p>
                      <a:r>
                        <a:rPr lang="en-US" dirty="0"/>
                        <a:t>Chips power, #16</a:t>
                      </a:r>
                    </a:p>
                  </a:txBody>
                  <a:tcPr/>
                </a:tc>
                <a:tc>
                  <a:txBody>
                    <a:bodyPr/>
                    <a:lstStyle/>
                    <a:p>
                      <a:r>
                        <a:rPr lang="en-US" dirty="0"/>
                        <a:t>1.0A</a:t>
                      </a:r>
                    </a:p>
                  </a:txBody>
                  <a:tcPr/>
                </a:tc>
                <a:tc>
                  <a:txBody>
                    <a:bodyPr/>
                    <a:lstStyle/>
                    <a:p>
                      <a:r>
                        <a:rPr lang="en-US" dirty="0"/>
                        <a:t>0.26V</a:t>
                      </a:r>
                    </a:p>
                  </a:txBody>
                  <a:tcPr/>
                </a:tc>
                <a:tc>
                  <a:txBody>
                    <a:bodyPr/>
                    <a:lstStyle/>
                    <a:p>
                      <a:r>
                        <a:rPr lang="en-US" dirty="0"/>
                        <a:t>0.26W</a:t>
                      </a:r>
                    </a:p>
                  </a:txBody>
                  <a:tcPr/>
                </a:tc>
                <a:tc>
                  <a:txBody>
                    <a:bodyPr/>
                    <a:lstStyle/>
                    <a:p>
                      <a:r>
                        <a:rPr lang="en-US" dirty="0"/>
                        <a:t>1.1W</a:t>
                      </a:r>
                    </a:p>
                  </a:txBody>
                  <a:tcPr/>
                </a:tc>
                <a:extLst>
                  <a:ext uri="{0D108BD9-81ED-4DB2-BD59-A6C34878D82A}">
                    <a16:rowId xmlns:a16="http://schemas.microsoft.com/office/drawing/2014/main" val="2387073166"/>
                  </a:ext>
                </a:extLst>
              </a:tr>
            </a:tbl>
          </a:graphicData>
        </a:graphic>
      </p:graphicFrame>
    </p:spTree>
    <p:extLst>
      <p:ext uri="{BB962C8B-B14F-4D97-AF65-F5344CB8AC3E}">
        <p14:creationId xmlns:p14="http://schemas.microsoft.com/office/powerpoint/2010/main" val="615209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1E5E64-53D5-214C-95E3-423E4D0F1648}"/>
              </a:ext>
            </a:extLst>
          </p:cNvPr>
          <p:cNvSpPr>
            <a:spLocks noGrp="1"/>
          </p:cNvSpPr>
          <p:nvPr>
            <p:ph type="sldNum" sz="quarter" idx="12"/>
          </p:nvPr>
        </p:nvSpPr>
        <p:spPr/>
        <p:txBody>
          <a:bodyPr/>
          <a:lstStyle/>
          <a:p>
            <a:fld id="{76582A77-F2B8-C740-B33A-65EC520DFD99}" type="slidenum">
              <a:rPr kumimoji="1" lang="ja-JP" altLang="en-US" smtClean="0"/>
              <a:t>2</a:t>
            </a:fld>
            <a:endParaRPr kumimoji="1" lang="ja-JP" altLang="en-US"/>
          </a:p>
        </p:txBody>
      </p:sp>
      <p:pic>
        <p:nvPicPr>
          <p:cNvPr id="4" name="Picture 3">
            <a:extLst>
              <a:ext uri="{FF2B5EF4-FFF2-40B4-BE49-F238E27FC236}">
                <a16:creationId xmlns:a16="http://schemas.microsoft.com/office/drawing/2014/main" id="{A08CC6AF-E31C-F84F-8D8F-14BB5C6BE7CC}"/>
              </a:ext>
            </a:extLst>
          </p:cNvPr>
          <p:cNvPicPr>
            <a:picLocks noChangeAspect="1"/>
          </p:cNvPicPr>
          <p:nvPr/>
        </p:nvPicPr>
        <p:blipFill>
          <a:blip r:embed="rId2"/>
          <a:stretch>
            <a:fillRect/>
          </a:stretch>
        </p:blipFill>
        <p:spPr>
          <a:xfrm>
            <a:off x="0" y="668669"/>
            <a:ext cx="12192000" cy="6189331"/>
          </a:xfrm>
          <a:prstGeom prst="rect">
            <a:avLst/>
          </a:prstGeom>
        </p:spPr>
      </p:pic>
      <p:sp>
        <p:nvSpPr>
          <p:cNvPr id="5" name="TextBox 4">
            <a:extLst>
              <a:ext uri="{FF2B5EF4-FFF2-40B4-BE49-F238E27FC236}">
                <a16:creationId xmlns:a16="http://schemas.microsoft.com/office/drawing/2014/main" id="{F1DCA052-76E7-E34D-9370-E51D61D08C48}"/>
              </a:ext>
            </a:extLst>
          </p:cNvPr>
          <p:cNvSpPr txBox="1"/>
          <p:nvPr/>
        </p:nvSpPr>
        <p:spPr>
          <a:xfrm>
            <a:off x="300038" y="83894"/>
            <a:ext cx="4800600" cy="584775"/>
          </a:xfrm>
          <a:prstGeom prst="rect">
            <a:avLst/>
          </a:prstGeom>
          <a:noFill/>
        </p:spPr>
        <p:txBody>
          <a:bodyPr wrap="square" rtlCol="0">
            <a:spAutoFit/>
          </a:bodyPr>
          <a:lstStyle/>
          <a:p>
            <a:r>
              <a:rPr lang="en-US" sz="3200" dirty="0"/>
              <a:t>INTT general view</a:t>
            </a:r>
          </a:p>
        </p:txBody>
      </p:sp>
    </p:spTree>
    <p:extLst>
      <p:ext uri="{BB962C8B-B14F-4D97-AF65-F5344CB8AC3E}">
        <p14:creationId xmlns:p14="http://schemas.microsoft.com/office/powerpoint/2010/main" val="483403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A5420-7734-9A4D-A94D-FD467D826611}"/>
              </a:ext>
            </a:extLst>
          </p:cNvPr>
          <p:cNvSpPr>
            <a:spLocks noGrp="1"/>
          </p:cNvSpPr>
          <p:nvPr>
            <p:ph type="title"/>
          </p:nvPr>
        </p:nvSpPr>
        <p:spPr>
          <a:xfrm>
            <a:off x="-1" y="0"/>
            <a:ext cx="12088587" cy="604157"/>
          </a:xfrm>
        </p:spPr>
        <p:txBody>
          <a:bodyPr>
            <a:normAutofit fontScale="90000"/>
          </a:bodyPr>
          <a:lstStyle/>
          <a:p>
            <a:r>
              <a:rPr lang="en-US" sz="3600" dirty="0"/>
              <a:t>ROC power cable, 10m -  </a:t>
            </a:r>
            <a:r>
              <a:rPr lang="en-US" sz="3600" b="1" dirty="0"/>
              <a:t>#14-25C THHN-PVC Shielded Tray Cable</a:t>
            </a:r>
            <a:endParaRPr lang="en-US" dirty="0"/>
          </a:p>
        </p:txBody>
      </p:sp>
      <p:sp>
        <p:nvSpPr>
          <p:cNvPr id="3" name="Slide Number Placeholder 2">
            <a:extLst>
              <a:ext uri="{FF2B5EF4-FFF2-40B4-BE49-F238E27FC236}">
                <a16:creationId xmlns:a16="http://schemas.microsoft.com/office/drawing/2014/main" id="{0C08A78C-E705-564E-A72C-FAEF84830816}"/>
              </a:ext>
            </a:extLst>
          </p:cNvPr>
          <p:cNvSpPr>
            <a:spLocks noGrp="1"/>
          </p:cNvSpPr>
          <p:nvPr>
            <p:ph type="sldNum" sz="quarter" idx="12"/>
          </p:nvPr>
        </p:nvSpPr>
        <p:spPr/>
        <p:txBody>
          <a:bodyPr/>
          <a:lstStyle/>
          <a:p>
            <a:fld id="{76582A77-F2B8-C740-B33A-65EC520DFD99}" type="slidenum">
              <a:rPr kumimoji="1" lang="ja-JP" altLang="en-US" smtClean="0"/>
              <a:t>20</a:t>
            </a:fld>
            <a:endParaRPr kumimoji="1" lang="ja-JP" altLang="en-US"/>
          </a:p>
        </p:txBody>
      </p:sp>
      <p:sp>
        <p:nvSpPr>
          <p:cNvPr id="6" name="TextBox 5">
            <a:extLst>
              <a:ext uri="{FF2B5EF4-FFF2-40B4-BE49-F238E27FC236}">
                <a16:creationId xmlns:a16="http://schemas.microsoft.com/office/drawing/2014/main" id="{2FF25DFD-EE3F-8444-A2B7-8B6B4756B1B1}"/>
              </a:ext>
            </a:extLst>
          </p:cNvPr>
          <p:cNvSpPr txBox="1"/>
          <p:nvPr/>
        </p:nvSpPr>
        <p:spPr>
          <a:xfrm>
            <a:off x="103414" y="553638"/>
            <a:ext cx="9041258" cy="369332"/>
          </a:xfrm>
          <a:prstGeom prst="rect">
            <a:avLst/>
          </a:prstGeom>
          <a:noFill/>
        </p:spPr>
        <p:txBody>
          <a:bodyPr wrap="none" rtlCol="0">
            <a:spAutoFit/>
          </a:bodyPr>
          <a:lstStyle/>
          <a:p>
            <a:r>
              <a:rPr lang="en-US" dirty="0">
                <a:hlinkClick r:id="rId2"/>
              </a:rPr>
              <a:t>https://www.wireandcableyourway.com/14-25c-thhn-pvc-shielded-tray-cable.html</a:t>
            </a:r>
            <a:endParaRPr lang="en-US" dirty="0"/>
          </a:p>
        </p:txBody>
      </p:sp>
      <p:sp>
        <p:nvSpPr>
          <p:cNvPr id="7" name="TextBox 6">
            <a:extLst>
              <a:ext uri="{FF2B5EF4-FFF2-40B4-BE49-F238E27FC236}">
                <a16:creationId xmlns:a16="http://schemas.microsoft.com/office/drawing/2014/main" id="{4F5127C9-95EF-404F-A4CE-C3F66599592B}"/>
              </a:ext>
            </a:extLst>
          </p:cNvPr>
          <p:cNvSpPr txBox="1"/>
          <p:nvPr/>
        </p:nvSpPr>
        <p:spPr>
          <a:xfrm>
            <a:off x="0" y="1157795"/>
            <a:ext cx="11931464" cy="6001643"/>
          </a:xfrm>
          <a:prstGeom prst="rect">
            <a:avLst/>
          </a:prstGeom>
          <a:noFill/>
        </p:spPr>
        <p:txBody>
          <a:bodyPr wrap="square" rtlCol="0">
            <a:spAutoFit/>
          </a:bodyPr>
          <a:lstStyle/>
          <a:p>
            <a:pPr fontAlgn="base"/>
            <a:r>
              <a:rPr lang="en-US" sz="1200" b="1" dirty="0">
                <a:highlight>
                  <a:srgbClr val="FFFF00"/>
                </a:highlight>
              </a:rPr>
              <a:t>PVC/Nylon/PVC, Control, Shielded, 600V, UL Type TC-ER, TFN Insulation</a:t>
            </a:r>
            <a:endParaRPr lang="en-US" sz="1200" dirty="0">
              <a:highlight>
                <a:srgbClr val="FFFF00"/>
              </a:highlight>
            </a:endParaRPr>
          </a:p>
          <a:p>
            <a:pPr fontAlgn="base"/>
            <a:r>
              <a:rPr lang="en-US" sz="1200" b="1" dirty="0"/>
              <a:t>Color: </a:t>
            </a:r>
            <a:r>
              <a:rPr lang="en-US" sz="1200" dirty="0"/>
              <a:t>Black</a:t>
            </a:r>
          </a:p>
          <a:p>
            <a:pPr fontAlgn="base"/>
            <a:r>
              <a:rPr lang="en-US" sz="1200" b="1" dirty="0"/>
              <a:t>Applications: </a:t>
            </a:r>
            <a:r>
              <a:rPr lang="en-US" sz="1200" dirty="0"/>
              <a:t>In free air, raceways, cable trays, or direct burial. In wet or dry locations. Approved for direct burial, Class I, Div. 2 industrial hazardous locations per NEC. Permitted for Exposed Run (ER) use in accordance with NEC for 3 or more conductors.</a:t>
            </a:r>
          </a:p>
          <a:p>
            <a:pPr fontAlgn="base"/>
            <a:r>
              <a:rPr lang="en-US" sz="1200" b="1" dirty="0"/>
              <a:t>Also Known As:</a:t>
            </a:r>
            <a:br>
              <a:rPr lang="en-US" sz="1200" dirty="0"/>
            </a:br>
            <a:r>
              <a:rPr lang="en-US" sz="1200" dirty="0"/>
              <a:t>Instrumentation cable, raceway cable, shielded underground cable, multi-conductor THHN cable,…. Type TC</a:t>
            </a:r>
          </a:p>
          <a:p>
            <a:pPr fontAlgn="base"/>
            <a:r>
              <a:rPr lang="en-US" sz="1200" b="1" dirty="0"/>
              <a:t>Features:</a:t>
            </a:r>
            <a:br>
              <a:rPr lang="en-US" sz="1200" dirty="0"/>
            </a:br>
            <a:r>
              <a:rPr lang="en-US" sz="1200" dirty="0">
                <a:highlight>
                  <a:srgbClr val="FFFF00"/>
                </a:highlight>
              </a:rPr>
              <a:t>Rated at 90°C dry, 75°C wet.</a:t>
            </a:r>
            <a:r>
              <a:rPr lang="en-US" sz="1200" dirty="0"/>
              <a:t> Ripcord applied to all cables with jacket thickness of 60 mils or less. Provides outstanding sunlight, cold bend and cold impact resistance.</a:t>
            </a:r>
          </a:p>
          <a:p>
            <a:pPr fontAlgn="base"/>
            <a:r>
              <a:rPr lang="en-US" sz="1200" dirty="0"/>
              <a:t> Offers the smallest cable O.D. available for suitable applications. Provides long service life. Provides good oil and chemical resistance. Meets cold bend test at -25°C. Meets the crush and impact requirements of Type MC cable.</a:t>
            </a:r>
          </a:p>
          <a:p>
            <a:pPr fontAlgn="base"/>
            <a:r>
              <a:rPr lang="en-US" sz="1200" b="1" dirty="0"/>
              <a:t>Compliances:</a:t>
            </a:r>
            <a:br>
              <a:rPr lang="en-US" sz="1200" dirty="0"/>
            </a:br>
            <a:r>
              <a:rPr lang="en-US" sz="1200" dirty="0"/>
              <a:t> </a:t>
            </a:r>
            <a:r>
              <a:rPr lang="en-US" sz="1200" dirty="0">
                <a:highlight>
                  <a:srgbClr val="FFFF00"/>
                </a:highlight>
              </a:rPr>
              <a:t>ICEA S-73-532; ICEA S-95-658; UL 1277; UL 66; UL 83</a:t>
            </a:r>
          </a:p>
          <a:p>
            <a:pPr fontAlgn="base"/>
            <a:r>
              <a:rPr lang="en-US" sz="1200" b="1" dirty="0"/>
              <a:t>Conductor:</a:t>
            </a:r>
            <a:br>
              <a:rPr lang="en-US" sz="1200" dirty="0"/>
            </a:br>
            <a:r>
              <a:rPr lang="en-US" sz="1200" dirty="0"/>
              <a:t>Fully annealed stranded bare copper to ASTM B3</a:t>
            </a:r>
            <a:br>
              <a:rPr lang="en-US" sz="1200" dirty="0"/>
            </a:br>
            <a:r>
              <a:rPr lang="en-US" sz="1200" dirty="0"/>
              <a:t>Class B stranding per ASTM B8</a:t>
            </a:r>
          </a:p>
          <a:p>
            <a:pPr fontAlgn="base"/>
            <a:r>
              <a:rPr lang="en-US" sz="1200" b="1" dirty="0"/>
              <a:t>Shield:  </a:t>
            </a:r>
            <a:r>
              <a:rPr lang="en-US" sz="1200" dirty="0"/>
              <a:t>Shielded: cabled in concentric layers with interstices filled with suitable fillers as required. A helically wrapped aluminum tape, with synthetic backing, </a:t>
            </a:r>
          </a:p>
          <a:p>
            <a:pPr fontAlgn="base"/>
            <a:r>
              <a:rPr lang="en-US" sz="1200" dirty="0"/>
              <a:t>gives 100% shielding. A tinned </a:t>
            </a:r>
            <a:r>
              <a:rPr lang="en-US" sz="1200" dirty="0">
                <a:highlight>
                  <a:srgbClr val="FFFF00"/>
                </a:highlight>
              </a:rPr>
              <a:t>copper drain wire </a:t>
            </a:r>
            <a:r>
              <a:rPr lang="en-US" sz="1200" dirty="0"/>
              <a:t>is placed in contact with the aluminum side of the tape, </a:t>
            </a:r>
          </a:p>
          <a:p>
            <a:pPr fontAlgn="base"/>
            <a:r>
              <a:rPr lang="en-US" sz="1200" b="1" dirty="0"/>
              <a:t>Insulation:</a:t>
            </a:r>
            <a:br>
              <a:rPr lang="en-US" sz="1200" dirty="0"/>
            </a:br>
            <a:r>
              <a:rPr lang="en-US" sz="1200" dirty="0">
                <a:highlight>
                  <a:srgbClr val="FFFF00"/>
                </a:highlight>
              </a:rPr>
              <a:t>Flame-retardant PVC/Nylon type THHN/THWN-2 per UL 83 for sizes 14 AWG to 500 </a:t>
            </a:r>
            <a:r>
              <a:rPr lang="en-US" sz="1200" dirty="0" err="1">
                <a:highlight>
                  <a:srgbClr val="FFFF00"/>
                </a:highlight>
              </a:rPr>
              <a:t>kcmil</a:t>
            </a:r>
            <a:r>
              <a:rPr lang="en-US" sz="1200" dirty="0">
                <a:highlight>
                  <a:srgbClr val="FFFF00"/>
                </a:highlight>
              </a:rPr>
              <a:t>.</a:t>
            </a:r>
          </a:p>
          <a:p>
            <a:pPr fontAlgn="base"/>
            <a:r>
              <a:rPr lang="en-US" sz="1200" dirty="0"/>
              <a:t>Color-coded per ICEA Method 1, Table E-2 plus alpha-numeric printed numbers (does not include white or green)</a:t>
            </a:r>
          </a:p>
          <a:p>
            <a:pPr fontAlgn="base"/>
            <a:r>
              <a:rPr lang="en-US" sz="1200" b="1" dirty="0"/>
              <a:t>Jacket: </a:t>
            </a:r>
            <a:r>
              <a:rPr lang="en-US" sz="1200" dirty="0"/>
              <a:t>Lead-free, flame-retardant, sunlight-resistant Polyvinyl Chloride (PVC)</a:t>
            </a:r>
          </a:p>
          <a:p>
            <a:pPr fontAlgn="base"/>
            <a:r>
              <a:rPr lang="en-US" sz="1200" b="1" dirty="0">
                <a:highlight>
                  <a:srgbClr val="FFFF00"/>
                </a:highlight>
              </a:rPr>
              <a:t>Specifications*:</a:t>
            </a:r>
            <a:endParaRPr lang="en-US" sz="1200" dirty="0">
              <a:highlight>
                <a:srgbClr val="FFFF00"/>
              </a:highlight>
            </a:endParaRPr>
          </a:p>
          <a:p>
            <a:pPr fontAlgn="base"/>
            <a:r>
              <a:rPr lang="en-US" sz="1200" b="1" dirty="0">
                <a:highlight>
                  <a:srgbClr val="FFFF00"/>
                </a:highlight>
              </a:rPr>
              <a:t>Size: </a:t>
            </a:r>
            <a:r>
              <a:rPr lang="en-US" sz="1200" dirty="0">
                <a:highlight>
                  <a:srgbClr val="FFFF00"/>
                </a:highlight>
              </a:rPr>
              <a:t>14 AWG</a:t>
            </a:r>
            <a:br>
              <a:rPr lang="en-US" sz="1200" dirty="0">
                <a:highlight>
                  <a:srgbClr val="FFFF00"/>
                </a:highlight>
              </a:rPr>
            </a:br>
            <a:r>
              <a:rPr lang="en-US" sz="1200" b="1" dirty="0">
                <a:highlight>
                  <a:srgbClr val="FFFF00"/>
                </a:highlight>
              </a:rPr>
              <a:t>Number of Conductors: </a:t>
            </a:r>
            <a:r>
              <a:rPr lang="en-US" sz="1200" dirty="0">
                <a:highlight>
                  <a:srgbClr val="FFFF00"/>
                </a:highlight>
              </a:rPr>
              <a:t>25</a:t>
            </a:r>
            <a:br>
              <a:rPr lang="en-US" sz="1200" dirty="0">
                <a:highlight>
                  <a:srgbClr val="FFFF00"/>
                </a:highlight>
              </a:rPr>
            </a:br>
            <a:r>
              <a:rPr lang="en-US" sz="1200" b="1" dirty="0">
                <a:highlight>
                  <a:srgbClr val="FFFF00"/>
                </a:highlight>
              </a:rPr>
              <a:t>Jacket Thickness: </a:t>
            </a:r>
            <a:r>
              <a:rPr lang="en-US" sz="1200" dirty="0">
                <a:highlight>
                  <a:srgbClr val="FFFF00"/>
                </a:highlight>
              </a:rPr>
              <a:t>.060 inches</a:t>
            </a:r>
            <a:br>
              <a:rPr lang="en-US" sz="1200" dirty="0">
                <a:highlight>
                  <a:srgbClr val="FFFF00"/>
                </a:highlight>
              </a:rPr>
            </a:br>
            <a:r>
              <a:rPr lang="en-US" sz="1200" b="1" dirty="0">
                <a:highlight>
                  <a:srgbClr val="FFFF00"/>
                </a:highlight>
              </a:rPr>
              <a:t>Outside Diameter: </a:t>
            </a:r>
            <a:r>
              <a:rPr lang="en-US" sz="1200" dirty="0">
                <a:highlight>
                  <a:srgbClr val="FFFF00"/>
                </a:highlight>
              </a:rPr>
              <a:t>21.08 mm / 0.83 inches</a:t>
            </a:r>
            <a:br>
              <a:rPr lang="en-US" sz="1200" dirty="0">
                <a:highlight>
                  <a:srgbClr val="FFFF00"/>
                </a:highlight>
              </a:rPr>
            </a:br>
            <a:r>
              <a:rPr lang="en-US" sz="1200" b="1" dirty="0">
                <a:highlight>
                  <a:srgbClr val="FFFF00"/>
                </a:highlight>
              </a:rPr>
              <a:t>Net Weight: </a:t>
            </a:r>
            <a:r>
              <a:rPr lang="en-US" sz="1200" dirty="0">
                <a:highlight>
                  <a:srgbClr val="FFFF00"/>
                </a:highlight>
              </a:rPr>
              <a:t>0.51 </a:t>
            </a:r>
            <a:r>
              <a:rPr lang="en-US" sz="1200" dirty="0" err="1">
                <a:highlight>
                  <a:srgbClr val="FFFF00"/>
                </a:highlight>
              </a:rPr>
              <a:t>lbs</a:t>
            </a:r>
            <a:r>
              <a:rPr lang="en-US" sz="1200" dirty="0">
                <a:highlight>
                  <a:srgbClr val="FFFF00"/>
                </a:highlight>
              </a:rPr>
              <a:t> per ft</a:t>
            </a:r>
          </a:p>
          <a:p>
            <a:pPr fontAlgn="base"/>
            <a:r>
              <a:rPr lang="en-US" sz="1200" b="1" dirty="0">
                <a:highlight>
                  <a:srgbClr val="FFFF00"/>
                </a:highlight>
              </a:rPr>
              <a:t>Bend Radius:  5 x overall diameter installed / 8 x overall diameter during installation pull-in.</a:t>
            </a:r>
            <a:endParaRPr lang="en-US" sz="1200" dirty="0">
              <a:highlight>
                <a:srgbClr val="FFFF00"/>
              </a:highlight>
            </a:endParaRPr>
          </a:p>
          <a:p>
            <a:br>
              <a:rPr lang="en-US" sz="1200" dirty="0">
                <a:highlight>
                  <a:srgbClr val="FFFF00"/>
                </a:highlight>
              </a:rPr>
            </a:br>
            <a:endParaRPr lang="en-US" sz="1200" dirty="0">
              <a:highlight>
                <a:srgbClr val="FFFF00"/>
              </a:highlight>
            </a:endParaRPr>
          </a:p>
        </p:txBody>
      </p:sp>
    </p:spTree>
    <p:extLst>
      <p:ext uri="{BB962C8B-B14F-4D97-AF65-F5344CB8AC3E}">
        <p14:creationId xmlns:p14="http://schemas.microsoft.com/office/powerpoint/2010/main" val="3139330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A5420-7734-9A4D-A94D-FD467D826611}"/>
              </a:ext>
            </a:extLst>
          </p:cNvPr>
          <p:cNvSpPr>
            <a:spLocks noGrp="1"/>
          </p:cNvSpPr>
          <p:nvPr>
            <p:ph type="title"/>
          </p:nvPr>
        </p:nvSpPr>
        <p:spPr>
          <a:xfrm>
            <a:off x="0" y="0"/>
            <a:ext cx="4206241" cy="1716259"/>
          </a:xfrm>
        </p:spPr>
        <p:txBody>
          <a:bodyPr>
            <a:normAutofit/>
          </a:bodyPr>
          <a:lstStyle/>
          <a:p>
            <a:r>
              <a:rPr lang="en-US" sz="2400" dirty="0"/>
              <a:t>ROC power cable, 2m-</a:t>
            </a:r>
            <a:br>
              <a:rPr lang="en-US" sz="2400" dirty="0"/>
            </a:br>
            <a:r>
              <a:rPr lang="en-US" sz="2400" dirty="0"/>
              <a:t>TRAYCONTROL </a:t>
            </a:r>
            <a:br>
              <a:rPr lang="en-US" sz="2400" dirty="0"/>
            </a:br>
            <a:r>
              <a:rPr lang="en-US" sz="2400" b="1" dirty="0"/>
              <a:t>25x#18 Shielded </a:t>
            </a:r>
            <a:br>
              <a:rPr lang="en-US" sz="2400" b="1" dirty="0"/>
            </a:br>
            <a:r>
              <a:rPr lang="en-US" sz="2400" b="1" dirty="0"/>
              <a:t>Tray Cable 63055</a:t>
            </a:r>
            <a:endParaRPr lang="en-US" sz="2400" dirty="0"/>
          </a:p>
        </p:txBody>
      </p:sp>
      <p:sp>
        <p:nvSpPr>
          <p:cNvPr id="3" name="Slide Number Placeholder 2">
            <a:extLst>
              <a:ext uri="{FF2B5EF4-FFF2-40B4-BE49-F238E27FC236}">
                <a16:creationId xmlns:a16="http://schemas.microsoft.com/office/drawing/2014/main" id="{0C08A78C-E705-564E-A72C-FAEF84830816}"/>
              </a:ext>
            </a:extLst>
          </p:cNvPr>
          <p:cNvSpPr>
            <a:spLocks noGrp="1"/>
          </p:cNvSpPr>
          <p:nvPr>
            <p:ph type="sldNum" sz="quarter" idx="12"/>
          </p:nvPr>
        </p:nvSpPr>
        <p:spPr/>
        <p:txBody>
          <a:bodyPr/>
          <a:lstStyle/>
          <a:p>
            <a:fld id="{76582A77-F2B8-C740-B33A-65EC520DFD99}" type="slidenum">
              <a:rPr kumimoji="1" lang="ja-JP" altLang="en-US" smtClean="0"/>
              <a:t>21</a:t>
            </a:fld>
            <a:endParaRPr kumimoji="1" lang="ja-JP" altLang="en-US"/>
          </a:p>
        </p:txBody>
      </p:sp>
      <p:pic>
        <p:nvPicPr>
          <p:cNvPr id="5" name="Picture 4">
            <a:extLst>
              <a:ext uri="{FF2B5EF4-FFF2-40B4-BE49-F238E27FC236}">
                <a16:creationId xmlns:a16="http://schemas.microsoft.com/office/drawing/2014/main" id="{A6AFA9AD-86F5-F34A-84C8-F54F386C71CE}"/>
              </a:ext>
            </a:extLst>
          </p:cNvPr>
          <p:cNvPicPr>
            <a:picLocks noChangeAspect="1"/>
          </p:cNvPicPr>
          <p:nvPr/>
        </p:nvPicPr>
        <p:blipFill>
          <a:blip r:embed="rId2"/>
          <a:stretch>
            <a:fillRect/>
          </a:stretch>
        </p:blipFill>
        <p:spPr>
          <a:xfrm>
            <a:off x="3460798" y="0"/>
            <a:ext cx="8731202" cy="6858000"/>
          </a:xfrm>
          <a:prstGeom prst="rect">
            <a:avLst/>
          </a:prstGeom>
        </p:spPr>
      </p:pic>
      <p:pic>
        <p:nvPicPr>
          <p:cNvPr id="9" name="Picture 8">
            <a:extLst>
              <a:ext uri="{FF2B5EF4-FFF2-40B4-BE49-F238E27FC236}">
                <a16:creationId xmlns:a16="http://schemas.microsoft.com/office/drawing/2014/main" id="{2996D981-0023-C04F-A99D-5A428D3DF0E7}"/>
              </a:ext>
            </a:extLst>
          </p:cNvPr>
          <p:cNvPicPr>
            <a:picLocks noChangeAspect="1"/>
          </p:cNvPicPr>
          <p:nvPr/>
        </p:nvPicPr>
        <p:blipFill>
          <a:blip r:embed="rId3"/>
          <a:stretch>
            <a:fillRect/>
          </a:stretch>
        </p:blipFill>
        <p:spPr>
          <a:xfrm>
            <a:off x="128857" y="2775829"/>
            <a:ext cx="2959100" cy="1511300"/>
          </a:xfrm>
          <a:prstGeom prst="rect">
            <a:avLst/>
          </a:prstGeom>
          <a:effectLst>
            <a:glow rad="66426">
              <a:schemeClr val="accent1">
                <a:alpha val="94187"/>
              </a:schemeClr>
            </a:glow>
          </a:effectLst>
        </p:spPr>
      </p:pic>
    </p:spTree>
    <p:extLst>
      <p:ext uri="{BB962C8B-B14F-4D97-AF65-F5344CB8AC3E}">
        <p14:creationId xmlns:p14="http://schemas.microsoft.com/office/powerpoint/2010/main" val="1328780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E1C17-3952-C74B-A9F8-3A2D2DDD1CA9}"/>
              </a:ext>
            </a:extLst>
          </p:cNvPr>
          <p:cNvSpPr>
            <a:spLocks noGrp="1"/>
          </p:cNvSpPr>
          <p:nvPr>
            <p:ph type="title"/>
          </p:nvPr>
        </p:nvSpPr>
        <p:spPr>
          <a:xfrm>
            <a:off x="0" y="18256"/>
            <a:ext cx="12192000" cy="662782"/>
          </a:xfrm>
        </p:spPr>
        <p:txBody>
          <a:bodyPr>
            <a:normAutofit fontScale="90000"/>
          </a:bodyPr>
          <a:lstStyle/>
          <a:p>
            <a:r>
              <a:rPr lang="en-US" sz="3200" dirty="0"/>
              <a:t>Chips power cable, 10m - </a:t>
            </a:r>
            <a:r>
              <a:rPr lang="en-US" sz="3200" b="1" dirty="0"/>
              <a:t>#16-8 pair PVC jacket Shielded Tray Cable</a:t>
            </a:r>
            <a:endParaRPr lang="en-US" sz="3200" dirty="0"/>
          </a:p>
        </p:txBody>
      </p:sp>
      <p:sp>
        <p:nvSpPr>
          <p:cNvPr id="3" name="Content Placeholder 2">
            <a:extLst>
              <a:ext uri="{FF2B5EF4-FFF2-40B4-BE49-F238E27FC236}">
                <a16:creationId xmlns:a16="http://schemas.microsoft.com/office/drawing/2014/main" id="{371A70B3-C784-F64B-822F-42887FC0D968}"/>
              </a:ext>
            </a:extLst>
          </p:cNvPr>
          <p:cNvSpPr>
            <a:spLocks noGrp="1"/>
          </p:cNvSpPr>
          <p:nvPr>
            <p:ph idx="1"/>
          </p:nvPr>
        </p:nvSpPr>
        <p:spPr>
          <a:xfrm>
            <a:off x="1" y="1050246"/>
            <a:ext cx="7629992" cy="5789497"/>
          </a:xfrm>
        </p:spPr>
        <p:txBody>
          <a:bodyPr>
            <a:noAutofit/>
          </a:bodyPr>
          <a:lstStyle/>
          <a:p>
            <a:pPr marL="0" indent="0" fontAlgn="base">
              <a:buNone/>
            </a:pPr>
            <a:r>
              <a:rPr lang="en-US" sz="1000" b="1" dirty="0">
                <a:highlight>
                  <a:srgbClr val="FFFF00"/>
                </a:highlight>
                <a:latin typeface="Calibri" panose="020F0502020204030204" pitchFamily="34" charset="0"/>
                <a:cs typeface="Calibri" panose="020F0502020204030204" pitchFamily="34" charset="0"/>
              </a:rPr>
              <a:t>PVC/Nylon/PVC, Control, Shielded, 600V, UL Type TC-ER, TFN Insulation</a:t>
            </a:r>
            <a:endParaRPr lang="en-US" sz="1000" dirty="0">
              <a:highlight>
                <a:srgbClr val="FFFF00"/>
              </a:highlight>
              <a:latin typeface="Calibri" panose="020F0502020204030204" pitchFamily="34" charset="0"/>
              <a:cs typeface="Calibri" panose="020F0502020204030204" pitchFamily="34" charset="0"/>
            </a:endParaRPr>
          </a:p>
          <a:p>
            <a:pPr marL="0" indent="0" fontAlgn="base">
              <a:buNone/>
            </a:pPr>
            <a:r>
              <a:rPr lang="en-US" sz="1000" b="1" dirty="0">
                <a:latin typeface="Calibri" panose="020F0502020204030204" pitchFamily="34" charset="0"/>
                <a:cs typeface="Calibri" panose="020F0502020204030204" pitchFamily="34" charset="0"/>
              </a:rPr>
              <a:t>Color: </a:t>
            </a:r>
            <a:r>
              <a:rPr lang="en-US" sz="1000" dirty="0">
                <a:latin typeface="Calibri" panose="020F0502020204030204" pitchFamily="34" charset="0"/>
                <a:cs typeface="Calibri" panose="020F0502020204030204" pitchFamily="34" charset="0"/>
              </a:rPr>
              <a:t>Black. </a:t>
            </a:r>
            <a:r>
              <a:rPr lang="en-US" sz="1000" b="1" dirty="0">
                <a:latin typeface="Calibri" panose="020F0502020204030204" pitchFamily="34" charset="0"/>
                <a:cs typeface="Calibri" panose="020F0502020204030204" pitchFamily="34" charset="0"/>
              </a:rPr>
              <a:t>Applications:</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In free air, raceways, cable trays, or direct burial. In wet or dry locations. Approved for direct burial, Class I, Div. 2 industrial hazardous locations per NEC. Permitted for Exposed Run (ER) use in accordance with NEC for 3 or more conductors.</a:t>
            </a:r>
          </a:p>
          <a:p>
            <a:pPr marL="0" indent="0" fontAlgn="base">
              <a:buNone/>
            </a:pPr>
            <a:r>
              <a:rPr lang="en-US" sz="1000" b="1" dirty="0">
                <a:latin typeface="Calibri" panose="020F0502020204030204" pitchFamily="34" charset="0"/>
                <a:cs typeface="Calibri" panose="020F0502020204030204" pitchFamily="34" charset="0"/>
              </a:rPr>
              <a:t>Also Known As: </a:t>
            </a:r>
            <a:r>
              <a:rPr lang="en-US" sz="1000" dirty="0">
                <a:latin typeface="Calibri" panose="020F0502020204030204" pitchFamily="34" charset="0"/>
                <a:cs typeface="Calibri" panose="020F0502020204030204" pitchFamily="34" charset="0"/>
              </a:rPr>
              <a:t>Instrumentation cable, raceway cable, shielded underground cable, multi-conductor THHN cable, lighting cable, shielded control cable, signal and communication circuit cable, Type TC</a:t>
            </a:r>
          </a:p>
          <a:p>
            <a:pPr marL="0" indent="0" fontAlgn="base">
              <a:buNone/>
            </a:pPr>
            <a:r>
              <a:rPr lang="en-US" sz="1000" b="1" dirty="0">
                <a:latin typeface="Calibri" panose="020F0502020204030204" pitchFamily="34" charset="0"/>
                <a:cs typeface="Calibri" panose="020F0502020204030204" pitchFamily="34" charset="0"/>
              </a:rPr>
              <a:t>Features: </a:t>
            </a:r>
            <a:r>
              <a:rPr lang="en-US" sz="1000" dirty="0">
                <a:highlight>
                  <a:srgbClr val="FFFF00"/>
                </a:highlight>
                <a:latin typeface="Calibri" panose="020F0502020204030204" pitchFamily="34" charset="0"/>
                <a:cs typeface="Calibri" panose="020F0502020204030204" pitchFamily="34" charset="0"/>
              </a:rPr>
              <a:t>Rated at 90°C dry, 75°C wet</a:t>
            </a:r>
            <a:r>
              <a:rPr lang="en-US" sz="1000" dirty="0">
                <a:latin typeface="Calibri" panose="020F0502020204030204" pitchFamily="34" charset="0"/>
                <a:cs typeface="Calibri" panose="020F0502020204030204" pitchFamily="34" charset="0"/>
              </a:rPr>
              <a:t>. Ripcord applied to all cables with jacket thickness of 60 mils or less. Provides outstanding sunlight, cold bend and cold impact resistance. Offers the smallest cable O.D. available for suitable applications. Provides long service life. Provides good oil and chemical resistance. Meets cold bend test at -25°C. Meets the crush and impact requirements of Type MC cable.</a:t>
            </a:r>
          </a:p>
          <a:p>
            <a:pPr marL="0" indent="0" fontAlgn="base">
              <a:buNone/>
            </a:pPr>
            <a:r>
              <a:rPr lang="en-US" sz="1000" b="1" dirty="0">
                <a:latin typeface="Calibri" panose="020F0502020204030204" pitchFamily="34" charset="0"/>
                <a:cs typeface="Calibri" panose="020F0502020204030204" pitchFamily="34" charset="0"/>
              </a:rPr>
              <a:t>Compliances</a:t>
            </a:r>
            <a:r>
              <a:rPr lang="en-US" sz="1000" b="1" dirty="0">
                <a:highlight>
                  <a:srgbClr val="FFFF00"/>
                </a:highlight>
                <a:latin typeface="Calibri" panose="020F0502020204030204" pitchFamily="34" charset="0"/>
                <a:cs typeface="Calibri" panose="020F0502020204030204" pitchFamily="34" charset="0"/>
              </a:rPr>
              <a:t>: </a:t>
            </a:r>
            <a:r>
              <a:rPr lang="en-US" sz="1000" dirty="0">
                <a:highlight>
                  <a:srgbClr val="FFFF00"/>
                </a:highlight>
                <a:latin typeface="Calibri" panose="020F0502020204030204" pitchFamily="34" charset="0"/>
                <a:cs typeface="Calibri" panose="020F0502020204030204" pitchFamily="34" charset="0"/>
              </a:rPr>
              <a:t>ICEA S-73-532; ICEA S-95-658; UL 1277; UL 66; UL 83</a:t>
            </a:r>
          </a:p>
          <a:p>
            <a:pPr marL="0" indent="0" fontAlgn="base">
              <a:buNone/>
            </a:pPr>
            <a:r>
              <a:rPr lang="en-US" sz="1000" b="1" dirty="0">
                <a:latin typeface="Calibri" panose="020F0502020204030204" pitchFamily="34" charset="0"/>
                <a:cs typeface="Calibri" panose="020F0502020204030204" pitchFamily="34" charset="0"/>
              </a:rPr>
              <a:t>Conductor: </a:t>
            </a:r>
            <a:r>
              <a:rPr lang="en-US" sz="1000" dirty="0">
                <a:latin typeface="Calibri" panose="020F0502020204030204" pitchFamily="34" charset="0"/>
                <a:cs typeface="Calibri" panose="020F0502020204030204" pitchFamily="34" charset="0"/>
              </a:rPr>
              <a:t>Fully annealed stranded bare copper to ASTM B3 Class B stranding per ASTM B8</a:t>
            </a:r>
          </a:p>
          <a:p>
            <a:pPr marL="0" indent="0" fontAlgn="base">
              <a:buNone/>
            </a:pPr>
            <a:r>
              <a:rPr lang="en-US" sz="1000" b="1" dirty="0">
                <a:latin typeface="Calibri" panose="020F0502020204030204" pitchFamily="34" charset="0"/>
                <a:cs typeface="Calibri" panose="020F0502020204030204" pitchFamily="34" charset="0"/>
              </a:rPr>
              <a:t>Shield:  </a:t>
            </a:r>
            <a:r>
              <a:rPr lang="en-US" sz="1000" dirty="0">
                <a:latin typeface="Calibri" panose="020F0502020204030204" pitchFamily="34" charset="0"/>
                <a:cs typeface="Calibri" panose="020F0502020204030204" pitchFamily="34" charset="0"/>
              </a:rPr>
              <a:t>Shielded: cabled in concentric layers with interstices filled with suitable fillers as required. A helically wrapped aluminum tape, with synthetic backing, gives 100% shielding. A tinned copper drain wire is placed in contact with the aluminum side of the tape, to lower the resistance and to assist in the termination of the shield.</a:t>
            </a:r>
          </a:p>
          <a:p>
            <a:pPr marL="0" indent="0" fontAlgn="base">
              <a:buNone/>
            </a:pPr>
            <a:r>
              <a:rPr lang="en-US" sz="1000" b="1" dirty="0">
                <a:latin typeface="Calibri" panose="020F0502020204030204" pitchFamily="34" charset="0"/>
                <a:cs typeface="Calibri" panose="020F0502020204030204" pitchFamily="34" charset="0"/>
              </a:rPr>
              <a:t>Insulation</a:t>
            </a:r>
            <a:r>
              <a:rPr lang="en-US" sz="1000" b="1" dirty="0">
                <a:highlight>
                  <a:srgbClr val="FFFF00"/>
                </a:highlight>
                <a:latin typeface="Calibri" panose="020F0502020204030204" pitchFamily="34" charset="0"/>
                <a:cs typeface="Calibri" panose="020F0502020204030204" pitchFamily="34" charset="0"/>
              </a:rPr>
              <a:t>: </a:t>
            </a:r>
            <a:r>
              <a:rPr lang="en-US" sz="1000" dirty="0">
                <a:highlight>
                  <a:srgbClr val="FFFF00"/>
                </a:highlight>
                <a:latin typeface="Calibri" panose="020F0502020204030204" pitchFamily="34" charset="0"/>
                <a:cs typeface="Calibri" panose="020F0502020204030204" pitchFamily="34" charset="0"/>
              </a:rPr>
              <a:t>Flame-retardant PVC/Nylon type THHN/THWN-2 per UL 83 for sizes 14 AWG to 500 </a:t>
            </a:r>
            <a:r>
              <a:rPr lang="en-US" sz="1000" dirty="0" err="1">
                <a:highlight>
                  <a:srgbClr val="FFFF00"/>
                </a:highlight>
                <a:latin typeface="Calibri" panose="020F0502020204030204" pitchFamily="34" charset="0"/>
                <a:cs typeface="Calibri" panose="020F0502020204030204" pitchFamily="34" charset="0"/>
              </a:rPr>
              <a:t>kcmil</a:t>
            </a:r>
            <a:r>
              <a:rPr lang="en-US" sz="1000" dirty="0">
                <a:highlight>
                  <a:srgbClr val="FFFF00"/>
                </a:highlight>
                <a:latin typeface="Calibri" panose="020F0502020204030204" pitchFamily="34" charset="0"/>
                <a:cs typeface="Calibri" panose="020F0502020204030204" pitchFamily="34" charset="0"/>
              </a:rPr>
              <a:t> </a:t>
            </a:r>
            <a:r>
              <a:rPr lang="en-US" sz="1000" dirty="0">
                <a:latin typeface="Calibri" panose="020F0502020204030204" pitchFamily="34" charset="0"/>
                <a:cs typeface="Calibri" panose="020F0502020204030204" pitchFamily="34" charset="0"/>
              </a:rPr>
              <a:t>and type TFN per UL 66 for 18 AWG and 16 AWG.</a:t>
            </a:r>
          </a:p>
          <a:p>
            <a:pPr marL="0" indent="0" fontAlgn="base">
              <a:buNone/>
            </a:pPr>
            <a:r>
              <a:rPr lang="en-US" sz="1000" dirty="0">
                <a:latin typeface="Calibri" panose="020F0502020204030204" pitchFamily="34" charset="0"/>
                <a:cs typeface="Calibri" panose="020F0502020204030204" pitchFamily="34" charset="0"/>
              </a:rPr>
              <a:t>Color-coded per ICEA Method 1, Table E-2 plus alpha-numeric printed numbers (does not include white or green)</a:t>
            </a:r>
          </a:p>
          <a:p>
            <a:pPr marL="0" indent="0" fontAlgn="base">
              <a:buNone/>
            </a:pPr>
            <a:r>
              <a:rPr lang="en-US" sz="1000" b="1" dirty="0">
                <a:latin typeface="Calibri" panose="020F0502020204030204" pitchFamily="34" charset="0"/>
                <a:cs typeface="Calibri" panose="020F0502020204030204" pitchFamily="34" charset="0"/>
              </a:rPr>
              <a:t>Jacket</a:t>
            </a:r>
            <a:r>
              <a:rPr lang="en-US" sz="1000" b="1" dirty="0">
                <a:highlight>
                  <a:srgbClr val="FFFF00"/>
                </a:highlight>
                <a:latin typeface="Calibri" panose="020F0502020204030204" pitchFamily="34" charset="0"/>
                <a:cs typeface="Calibri" panose="020F0502020204030204" pitchFamily="34" charset="0"/>
              </a:rPr>
              <a:t>: </a:t>
            </a:r>
            <a:r>
              <a:rPr lang="en-US" sz="1000" dirty="0">
                <a:highlight>
                  <a:srgbClr val="FFFF00"/>
                </a:highlight>
                <a:latin typeface="Calibri" panose="020F0502020204030204" pitchFamily="34" charset="0"/>
                <a:cs typeface="Calibri" panose="020F0502020204030204" pitchFamily="34" charset="0"/>
              </a:rPr>
              <a:t>Lead-free, flame-retardant, </a:t>
            </a:r>
            <a:r>
              <a:rPr lang="en-US" sz="1000" dirty="0">
                <a:latin typeface="Calibri" panose="020F0502020204030204" pitchFamily="34" charset="0"/>
                <a:cs typeface="Calibri" panose="020F0502020204030204" pitchFamily="34" charset="0"/>
              </a:rPr>
              <a:t>sunlight-resistant Polyvinyl Chloride (PVC)</a:t>
            </a:r>
          </a:p>
          <a:p>
            <a:pPr marL="0" indent="0" fontAlgn="base">
              <a:buNone/>
            </a:pPr>
            <a:r>
              <a:rPr lang="en-US" sz="1000" b="1" dirty="0">
                <a:latin typeface="Calibri" panose="020F0502020204030204" pitchFamily="34" charset="0"/>
                <a:cs typeface="Calibri" panose="020F0502020204030204" pitchFamily="34" charset="0"/>
              </a:rPr>
              <a:t>Color Code:</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Black, Red, Blue, Orange, Yellow, Brown, Red/Black Stripe, Blue/Black Stripe, Orange/Black Stripe, Yellow/Black Stripe, Brown/Black Stripe, Black/Red Stripe, Blue/Red Stripe, Orange/Red Stripe, Yellow/Red Stripe, Brown/Red Stripe, Black/Blue Stripe, Red/Blue Stripe, Orange/Blue Stripe</a:t>
            </a:r>
          </a:p>
          <a:p>
            <a:pPr marL="0" indent="0" fontAlgn="base">
              <a:buNone/>
            </a:pPr>
            <a:r>
              <a:rPr lang="en-US" sz="1000" b="1" dirty="0">
                <a:highlight>
                  <a:srgbClr val="FFFF00"/>
                </a:highlight>
                <a:latin typeface="Calibri" panose="020F0502020204030204" pitchFamily="34" charset="0"/>
                <a:cs typeface="Calibri" panose="020F0502020204030204" pitchFamily="34" charset="0"/>
              </a:rPr>
              <a:t>Specifications*:</a:t>
            </a:r>
            <a:r>
              <a:rPr lang="en-US" sz="1000" dirty="0">
                <a:highlight>
                  <a:srgbClr val="FFFF00"/>
                </a:highlight>
                <a:latin typeface="Calibri" panose="020F0502020204030204" pitchFamily="34" charset="0"/>
                <a:cs typeface="Calibri" panose="020F0502020204030204" pitchFamily="34" charset="0"/>
              </a:rPr>
              <a:t>     </a:t>
            </a:r>
            <a:r>
              <a:rPr lang="en-US" sz="1000" b="1" dirty="0">
                <a:highlight>
                  <a:srgbClr val="FFFF00"/>
                </a:highlight>
                <a:latin typeface="Calibri" panose="020F0502020204030204" pitchFamily="34" charset="0"/>
                <a:cs typeface="Calibri" panose="020F0502020204030204" pitchFamily="34" charset="0"/>
              </a:rPr>
              <a:t>Size: </a:t>
            </a:r>
            <a:r>
              <a:rPr lang="en-US" sz="1000" dirty="0">
                <a:highlight>
                  <a:srgbClr val="FFFF00"/>
                </a:highlight>
                <a:latin typeface="Calibri" panose="020F0502020204030204" pitchFamily="34" charset="0"/>
                <a:cs typeface="Calibri" panose="020F0502020204030204" pitchFamily="34" charset="0"/>
              </a:rPr>
              <a:t>16 AWG</a:t>
            </a:r>
            <a:br>
              <a:rPr lang="en-US" sz="1000" dirty="0">
                <a:highlight>
                  <a:srgbClr val="FFFF00"/>
                </a:highlight>
                <a:latin typeface="Calibri" panose="020F0502020204030204" pitchFamily="34" charset="0"/>
                <a:cs typeface="Calibri" panose="020F0502020204030204" pitchFamily="34" charset="0"/>
              </a:rPr>
            </a:br>
            <a:r>
              <a:rPr lang="en-US" sz="1000" b="1" dirty="0">
                <a:highlight>
                  <a:srgbClr val="FFFF00"/>
                </a:highlight>
                <a:latin typeface="Calibri" panose="020F0502020204030204" pitchFamily="34" charset="0"/>
                <a:cs typeface="Calibri" panose="020F0502020204030204" pitchFamily="34" charset="0"/>
              </a:rPr>
              <a:t>Number of Conductors: </a:t>
            </a:r>
            <a:r>
              <a:rPr lang="en-US" sz="1000" dirty="0">
                <a:highlight>
                  <a:srgbClr val="FFFF00"/>
                </a:highlight>
                <a:latin typeface="Calibri" panose="020F0502020204030204" pitchFamily="34" charset="0"/>
                <a:cs typeface="Calibri" panose="020F0502020204030204" pitchFamily="34" charset="0"/>
              </a:rPr>
              <a:t>19</a:t>
            </a:r>
            <a:br>
              <a:rPr lang="en-US" sz="1000" dirty="0">
                <a:highlight>
                  <a:srgbClr val="FFFF00"/>
                </a:highlight>
                <a:latin typeface="Calibri" panose="020F0502020204030204" pitchFamily="34" charset="0"/>
                <a:cs typeface="Calibri" panose="020F0502020204030204" pitchFamily="34" charset="0"/>
              </a:rPr>
            </a:br>
            <a:r>
              <a:rPr lang="en-US" sz="1000" b="1" dirty="0">
                <a:highlight>
                  <a:srgbClr val="FFFF00"/>
                </a:highlight>
                <a:latin typeface="Calibri" panose="020F0502020204030204" pitchFamily="34" charset="0"/>
                <a:cs typeface="Calibri" panose="020F0502020204030204" pitchFamily="34" charset="0"/>
              </a:rPr>
              <a:t>Jacket Thickness: </a:t>
            </a:r>
            <a:r>
              <a:rPr lang="en-US" sz="1000" dirty="0">
                <a:highlight>
                  <a:srgbClr val="FFFF00"/>
                </a:highlight>
                <a:latin typeface="Calibri" panose="020F0502020204030204" pitchFamily="34" charset="0"/>
                <a:cs typeface="Calibri" panose="020F0502020204030204" pitchFamily="34" charset="0"/>
              </a:rPr>
              <a:t>.060 inches</a:t>
            </a:r>
            <a:br>
              <a:rPr lang="en-US" sz="1000" dirty="0">
                <a:highlight>
                  <a:srgbClr val="FFFF00"/>
                </a:highlight>
                <a:latin typeface="Calibri" panose="020F0502020204030204" pitchFamily="34" charset="0"/>
                <a:cs typeface="Calibri" panose="020F0502020204030204" pitchFamily="34" charset="0"/>
              </a:rPr>
            </a:br>
            <a:r>
              <a:rPr lang="en-US" sz="1000" b="1" dirty="0">
                <a:highlight>
                  <a:srgbClr val="FFFF00"/>
                </a:highlight>
                <a:latin typeface="Calibri" panose="020F0502020204030204" pitchFamily="34" charset="0"/>
                <a:cs typeface="Calibri" panose="020F0502020204030204" pitchFamily="34" charset="0"/>
              </a:rPr>
              <a:t>Outside Diameter: </a:t>
            </a:r>
            <a:r>
              <a:rPr lang="en-US" sz="1000" dirty="0">
                <a:highlight>
                  <a:srgbClr val="FFFF00"/>
                </a:highlight>
                <a:latin typeface="Calibri" panose="020F0502020204030204" pitchFamily="34" charset="0"/>
                <a:cs typeface="Calibri" panose="020F0502020204030204" pitchFamily="34" charset="0"/>
              </a:rPr>
              <a:t>17.53 mm / 0.690 inches</a:t>
            </a:r>
            <a:br>
              <a:rPr lang="en-US" sz="1000" dirty="0">
                <a:highlight>
                  <a:srgbClr val="FFFF00"/>
                </a:highlight>
                <a:latin typeface="Calibri" panose="020F0502020204030204" pitchFamily="34" charset="0"/>
                <a:cs typeface="Calibri" panose="020F0502020204030204" pitchFamily="34" charset="0"/>
              </a:rPr>
            </a:br>
            <a:r>
              <a:rPr lang="en-US" sz="1000" b="1" dirty="0">
                <a:highlight>
                  <a:srgbClr val="FFFF00"/>
                </a:highlight>
                <a:latin typeface="Calibri" panose="020F0502020204030204" pitchFamily="34" charset="0"/>
                <a:cs typeface="Calibri" panose="020F0502020204030204" pitchFamily="34" charset="0"/>
              </a:rPr>
              <a:t>Net Weight: </a:t>
            </a:r>
            <a:r>
              <a:rPr lang="en-US" sz="1000" dirty="0">
                <a:highlight>
                  <a:srgbClr val="FFFF00"/>
                </a:highlight>
                <a:latin typeface="Calibri" panose="020F0502020204030204" pitchFamily="34" charset="0"/>
                <a:cs typeface="Calibri" panose="020F0502020204030204" pitchFamily="34" charset="0"/>
              </a:rPr>
              <a:t>0.31 </a:t>
            </a:r>
            <a:r>
              <a:rPr lang="en-US" sz="1000" dirty="0" err="1">
                <a:highlight>
                  <a:srgbClr val="FFFF00"/>
                </a:highlight>
                <a:latin typeface="Calibri" panose="020F0502020204030204" pitchFamily="34" charset="0"/>
                <a:cs typeface="Calibri" panose="020F0502020204030204" pitchFamily="34" charset="0"/>
              </a:rPr>
              <a:t>lbs</a:t>
            </a:r>
            <a:r>
              <a:rPr lang="en-US" sz="1000" dirty="0">
                <a:highlight>
                  <a:srgbClr val="FFFF00"/>
                </a:highlight>
                <a:latin typeface="Calibri" panose="020F0502020204030204" pitchFamily="34" charset="0"/>
                <a:cs typeface="Calibri" panose="020F0502020204030204" pitchFamily="34" charset="0"/>
              </a:rPr>
              <a:t> per ft</a:t>
            </a:r>
            <a:br>
              <a:rPr lang="en-US" sz="1000" dirty="0">
                <a:highlight>
                  <a:srgbClr val="FFFF00"/>
                </a:highlight>
                <a:latin typeface="Calibri" panose="020F0502020204030204" pitchFamily="34" charset="0"/>
                <a:cs typeface="Calibri" panose="020F0502020204030204" pitchFamily="34" charset="0"/>
              </a:rPr>
            </a:br>
            <a:r>
              <a:rPr lang="en-US" sz="1000" b="1" dirty="0">
                <a:highlight>
                  <a:srgbClr val="FFFF00"/>
                </a:highlight>
                <a:latin typeface="Calibri" panose="020F0502020204030204" pitchFamily="34" charset="0"/>
                <a:cs typeface="Calibri" panose="020F0502020204030204" pitchFamily="34" charset="0"/>
              </a:rPr>
              <a:t>Bend Radius:  5 x overall diameter installed / 8 x overall diameter during installation pull-in.</a:t>
            </a:r>
          </a:p>
          <a:p>
            <a:pPr marL="0" indent="0" fontAlgn="base">
              <a:buNone/>
            </a:pPr>
            <a:r>
              <a:rPr lang="en-US" sz="1000" b="1" dirty="0">
                <a:highlight>
                  <a:srgbClr val="00FFFF"/>
                </a:highlight>
                <a:latin typeface="Calibri" panose="020F0502020204030204" pitchFamily="34" charset="0"/>
                <a:cs typeface="Calibri" panose="020F0502020204030204" pitchFamily="34" charset="0"/>
              </a:rPr>
              <a:t>Alternative: BELDEN 1485A  #16, 8 pair   </a:t>
            </a:r>
            <a:r>
              <a:rPr lang="en-US" sz="1000" dirty="0">
                <a:highlight>
                  <a:srgbClr val="00FFFF"/>
                </a:highlight>
                <a:latin typeface="Calibri" panose="020F0502020204030204" pitchFamily="34" charset="0"/>
                <a:cs typeface="Calibri" panose="020F0502020204030204" pitchFamily="34" charset="0"/>
              </a:rPr>
              <a:t>IEEE 1202/383  flame rating</a:t>
            </a:r>
          </a:p>
          <a:p>
            <a:pPr marL="0" indent="0" fontAlgn="base">
              <a:buNone/>
            </a:pPr>
            <a:r>
              <a:rPr lang="en-US" sz="1000" dirty="0">
                <a:highlight>
                  <a:srgbClr val="00FFFF"/>
                </a:highlight>
                <a:latin typeface="Calibri" panose="020F0502020204030204" pitchFamily="34" charset="0"/>
                <a:cs typeface="Calibri" panose="020F0502020204030204" pitchFamily="34" charset="0"/>
              </a:rPr>
              <a:t>	</a:t>
            </a:r>
          </a:p>
          <a:p>
            <a:pPr marL="0" indent="0" fontAlgn="base">
              <a:buNone/>
            </a:pPr>
            <a:endParaRPr lang="en-US" sz="1200" b="1" dirty="0">
              <a:highlight>
                <a:srgbClr val="C0C0C0"/>
              </a:highlight>
            </a:endParaRPr>
          </a:p>
          <a:p>
            <a:pPr marL="0" indent="0" fontAlgn="base">
              <a:buNone/>
            </a:pPr>
            <a:endParaRPr lang="en-US" sz="1200" b="1" dirty="0">
              <a:highlight>
                <a:srgbClr val="FFFF00"/>
              </a:highlight>
            </a:endParaRPr>
          </a:p>
          <a:p>
            <a:pPr marL="0" indent="0" fontAlgn="base">
              <a:buNone/>
            </a:pPr>
            <a:endParaRPr lang="en-US" sz="1200" dirty="0">
              <a:highlight>
                <a:srgbClr val="FFFF00"/>
              </a:highlight>
            </a:endParaRPr>
          </a:p>
          <a:p>
            <a:pPr marL="0" indent="0">
              <a:buNone/>
            </a:pPr>
            <a:br>
              <a:rPr lang="en-US" sz="1200" dirty="0"/>
            </a:br>
            <a:endParaRPr lang="en-US" sz="1200" dirty="0"/>
          </a:p>
        </p:txBody>
      </p:sp>
      <p:sp>
        <p:nvSpPr>
          <p:cNvPr id="4" name="Slide Number Placeholder 3">
            <a:extLst>
              <a:ext uri="{FF2B5EF4-FFF2-40B4-BE49-F238E27FC236}">
                <a16:creationId xmlns:a16="http://schemas.microsoft.com/office/drawing/2014/main" id="{87B790AA-F9C4-9843-9B8E-312888FFAE41}"/>
              </a:ext>
            </a:extLst>
          </p:cNvPr>
          <p:cNvSpPr>
            <a:spLocks noGrp="1"/>
          </p:cNvSpPr>
          <p:nvPr>
            <p:ph type="sldNum" sz="quarter" idx="12"/>
          </p:nvPr>
        </p:nvSpPr>
        <p:spPr/>
        <p:txBody>
          <a:bodyPr/>
          <a:lstStyle/>
          <a:p>
            <a:fld id="{76582A77-F2B8-C740-B33A-65EC520DFD99}" type="slidenum">
              <a:rPr kumimoji="1" lang="ja-JP" altLang="en-US" smtClean="0"/>
              <a:t>22</a:t>
            </a:fld>
            <a:endParaRPr kumimoji="1" lang="ja-JP" altLang="en-US"/>
          </a:p>
        </p:txBody>
      </p:sp>
      <p:sp>
        <p:nvSpPr>
          <p:cNvPr id="5" name="TextBox 4">
            <a:extLst>
              <a:ext uri="{FF2B5EF4-FFF2-40B4-BE49-F238E27FC236}">
                <a16:creationId xmlns:a16="http://schemas.microsoft.com/office/drawing/2014/main" id="{18F2E2ED-07DA-2C47-A25E-DA87098C1428}"/>
              </a:ext>
            </a:extLst>
          </p:cNvPr>
          <p:cNvSpPr txBox="1"/>
          <p:nvPr/>
        </p:nvSpPr>
        <p:spPr>
          <a:xfrm>
            <a:off x="0" y="680915"/>
            <a:ext cx="9041258" cy="369332"/>
          </a:xfrm>
          <a:prstGeom prst="rect">
            <a:avLst/>
          </a:prstGeom>
          <a:noFill/>
        </p:spPr>
        <p:txBody>
          <a:bodyPr wrap="none" rtlCol="0">
            <a:spAutoFit/>
          </a:bodyPr>
          <a:lstStyle/>
          <a:p>
            <a:r>
              <a:rPr lang="en-US" dirty="0">
                <a:hlinkClick r:id="rId2"/>
              </a:rPr>
              <a:t>https://www.wireandcableyourway.com/16-19c-thhn-pvc-shielded-tray-cable.html</a:t>
            </a:r>
            <a:endParaRPr lang="en-US" dirty="0"/>
          </a:p>
        </p:txBody>
      </p:sp>
      <p:sp>
        <p:nvSpPr>
          <p:cNvPr id="6" name="TextBox 5">
            <a:extLst>
              <a:ext uri="{FF2B5EF4-FFF2-40B4-BE49-F238E27FC236}">
                <a16:creationId xmlns:a16="http://schemas.microsoft.com/office/drawing/2014/main" id="{1AC07F74-C3D8-CC4A-83A5-EB5E4068D9E1}"/>
              </a:ext>
            </a:extLst>
          </p:cNvPr>
          <p:cNvSpPr txBox="1"/>
          <p:nvPr/>
        </p:nvSpPr>
        <p:spPr>
          <a:xfrm>
            <a:off x="7734925" y="1066575"/>
            <a:ext cx="3882452" cy="2862322"/>
          </a:xfrm>
          <a:prstGeom prst="rect">
            <a:avLst/>
          </a:prstGeom>
          <a:noFill/>
        </p:spPr>
        <p:txBody>
          <a:bodyPr wrap="square" rtlCol="0">
            <a:spAutoFit/>
          </a:bodyPr>
          <a:lstStyle/>
          <a:p>
            <a:r>
              <a:rPr lang="en-US" b="1"/>
              <a:t>KC electronics</a:t>
            </a:r>
            <a:endParaRPr lang="en-US" b="1" dirty="0"/>
          </a:p>
          <a:p>
            <a:r>
              <a:rPr lang="en-US" b="1" dirty="0"/>
              <a:t>P/N 6608SPOS</a:t>
            </a:r>
          </a:p>
          <a:p>
            <a:endParaRPr lang="en-US" b="1" dirty="0"/>
          </a:p>
          <a:p>
            <a:r>
              <a:rPr lang="en-US" b="1" dirty="0"/>
              <a:t>ADVANCED DIGITAL CABLE Inc</a:t>
            </a:r>
          </a:p>
          <a:p>
            <a:r>
              <a:rPr lang="en-US" b="1" dirty="0"/>
              <a:t>16 AWG 8 pairs</a:t>
            </a:r>
          </a:p>
          <a:p>
            <a:r>
              <a:rPr lang="en-US" b="1" dirty="0"/>
              <a:t>Type TFN SPOS</a:t>
            </a:r>
          </a:p>
          <a:p>
            <a:r>
              <a:rPr lang="en-US" b="1" dirty="0"/>
              <a:t>(UL) Type TC or TC-ER</a:t>
            </a:r>
          </a:p>
          <a:p>
            <a:r>
              <a:rPr lang="en-US" b="1" dirty="0"/>
              <a:t>90C, SUN RES, DIR BUR</a:t>
            </a:r>
          </a:p>
          <a:p>
            <a:r>
              <a:rPr lang="en-US" b="1" dirty="0"/>
              <a:t>600V</a:t>
            </a:r>
            <a:endParaRPr lang="en-US" b="1" dirty="0">
              <a:highlight>
                <a:srgbClr val="00FF00"/>
              </a:highlight>
            </a:endParaRPr>
          </a:p>
          <a:p>
            <a:r>
              <a:rPr lang="en-US" b="1" dirty="0">
                <a:highlight>
                  <a:srgbClr val="00FF00"/>
                </a:highlight>
              </a:rPr>
              <a:t>FT4/IEEE1202   </a:t>
            </a:r>
            <a:r>
              <a:rPr lang="en-US" b="1" dirty="0"/>
              <a:t>E195597</a:t>
            </a:r>
          </a:p>
        </p:txBody>
      </p:sp>
    </p:spTree>
    <p:extLst>
      <p:ext uri="{BB962C8B-B14F-4D97-AF65-F5344CB8AC3E}">
        <p14:creationId xmlns:p14="http://schemas.microsoft.com/office/powerpoint/2010/main" val="549396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6AC6-9389-9542-BE6E-1489A2AF4D83}"/>
              </a:ext>
            </a:extLst>
          </p:cNvPr>
          <p:cNvSpPr>
            <a:spLocks noGrp="1"/>
          </p:cNvSpPr>
          <p:nvPr>
            <p:ph type="title"/>
          </p:nvPr>
        </p:nvSpPr>
        <p:spPr>
          <a:xfrm>
            <a:off x="0" y="1"/>
            <a:ext cx="11234531" cy="731520"/>
          </a:xfrm>
        </p:spPr>
        <p:txBody>
          <a:bodyPr/>
          <a:lstStyle/>
          <a:p>
            <a:r>
              <a:rPr lang="en-US" dirty="0"/>
              <a:t>Material overview. Bias cables &amp; connectors</a:t>
            </a:r>
          </a:p>
        </p:txBody>
      </p:sp>
      <p:sp>
        <p:nvSpPr>
          <p:cNvPr id="4" name="Slide Number Placeholder 3">
            <a:extLst>
              <a:ext uri="{FF2B5EF4-FFF2-40B4-BE49-F238E27FC236}">
                <a16:creationId xmlns:a16="http://schemas.microsoft.com/office/drawing/2014/main" id="{277D72FA-E0DD-144D-B2B3-0DEC865B5F72}"/>
              </a:ext>
            </a:extLst>
          </p:cNvPr>
          <p:cNvSpPr>
            <a:spLocks noGrp="1"/>
          </p:cNvSpPr>
          <p:nvPr>
            <p:ph type="sldNum" sz="quarter" idx="12"/>
          </p:nvPr>
        </p:nvSpPr>
        <p:spPr/>
        <p:txBody>
          <a:bodyPr/>
          <a:lstStyle/>
          <a:p>
            <a:fld id="{76582A77-F2B8-C740-B33A-65EC520DFD99}" type="slidenum">
              <a:rPr kumimoji="1" lang="ja-JP" altLang="en-US" smtClean="0"/>
              <a:t>23</a:t>
            </a:fld>
            <a:endParaRPr kumimoji="1" lang="ja-JP" altLang="en-US"/>
          </a:p>
        </p:txBody>
      </p:sp>
      <p:sp>
        <p:nvSpPr>
          <p:cNvPr id="5" name="Content Placeholder 4">
            <a:extLst>
              <a:ext uri="{FF2B5EF4-FFF2-40B4-BE49-F238E27FC236}">
                <a16:creationId xmlns:a16="http://schemas.microsoft.com/office/drawing/2014/main" id="{60ACAAB7-DBA6-9345-B01A-AEC4E654FEAA}"/>
              </a:ext>
            </a:extLst>
          </p:cNvPr>
          <p:cNvSpPr>
            <a:spLocks noGrp="1"/>
          </p:cNvSpPr>
          <p:nvPr>
            <p:ph idx="1"/>
          </p:nvPr>
        </p:nvSpPr>
        <p:spPr>
          <a:xfrm>
            <a:off x="492370" y="731521"/>
            <a:ext cx="10861430" cy="6126477"/>
          </a:xfrm>
        </p:spPr>
        <p:txBody>
          <a:bodyPr>
            <a:noAutofit/>
          </a:bodyPr>
          <a:lstStyle/>
          <a:p>
            <a:r>
              <a:rPr lang="en-US" sz="1200" dirty="0">
                <a:latin typeface="Calibri" panose="020F0502020204030204" pitchFamily="34" charset="0"/>
                <a:cs typeface="Calibri" panose="020F0502020204030204" pitchFamily="34" charset="0"/>
              </a:rPr>
              <a:t>PS to filter box cable</a:t>
            </a:r>
          </a:p>
          <a:p>
            <a:pPr lvl="1"/>
            <a:r>
              <a:rPr lang="en-US" sz="1200" dirty="0">
                <a:latin typeface="Calibri" panose="020F0502020204030204" pitchFamily="34" charset="0"/>
                <a:cs typeface="Calibri" panose="020F0502020204030204" pitchFamily="34" charset="0"/>
              </a:rPr>
              <a:t>PS vendor made, Wiener</a:t>
            </a:r>
          </a:p>
          <a:p>
            <a:pPr lvl="1"/>
            <a:r>
              <a:rPr lang="en-US" sz="1200" dirty="0">
                <a:latin typeface="Calibri" panose="020F0502020204030204" pitchFamily="34" charset="0"/>
                <a:cs typeface="Calibri" panose="020F0502020204030204" pitchFamily="34" charset="0"/>
              </a:rPr>
              <a:t>PS side – REDEL connector  12kV test voltage</a:t>
            </a:r>
          </a:p>
          <a:p>
            <a:pPr lvl="2"/>
            <a:r>
              <a:rPr lang="en-US" sz="1200" dirty="0">
                <a:latin typeface="Calibri" panose="020F0502020204030204" pitchFamily="34" charset="0"/>
                <a:cs typeface="Calibri" panose="020F0502020204030204" pitchFamily="34" charset="0"/>
                <a:hlinkClick r:id="rId2"/>
              </a:rPr>
              <a:t>https://www.lemo.com/en/products/high-voltage-connector/redel-ks</a:t>
            </a:r>
            <a:endParaRPr lang="en-US" sz="1200" dirty="0">
              <a:latin typeface="Calibri" panose="020F0502020204030204" pitchFamily="34" charset="0"/>
              <a:cs typeface="Calibri" panose="020F0502020204030204" pitchFamily="34" charset="0"/>
            </a:endParaRPr>
          </a:p>
          <a:p>
            <a:pPr lvl="1"/>
            <a:r>
              <a:rPr lang="en-US" sz="1200" dirty="0">
                <a:latin typeface="Calibri" panose="020F0502020204030204" pitchFamily="34" charset="0"/>
                <a:cs typeface="Calibri" panose="020F0502020204030204" pitchFamily="34" charset="0"/>
              </a:rPr>
              <a:t>Filter side – CPC-37 connector p.n. A1307-ND</a:t>
            </a:r>
            <a:r>
              <a:rPr lang="en-US" sz="1200">
                <a:latin typeface="Calibri" panose="020F0502020204030204" pitchFamily="34" charset="0"/>
                <a:cs typeface="Calibri" panose="020F0502020204030204" pitchFamily="34" charset="0"/>
              </a:rPr>
              <a:t>/206151-1</a:t>
            </a:r>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CPC-37 connectors Series 1, p.n. A1364-ND/206306-1 &amp;  A1307-ND/206151-1</a:t>
            </a:r>
          </a:p>
          <a:p>
            <a:pPr lvl="1"/>
            <a:r>
              <a:rPr lang="en-US" sz="1200" b="1" dirty="0">
                <a:latin typeface="Calibri" panose="020F0502020204030204" pitchFamily="34" charset="0"/>
                <a:cs typeface="Calibri" panose="020F0502020204030204" pitchFamily="34" charset="0"/>
              </a:rPr>
              <a:t>Flammability Rating: </a:t>
            </a:r>
            <a:r>
              <a:rPr lang="en-US" sz="1200" dirty="0">
                <a:latin typeface="Calibri" panose="020F0502020204030204" pitchFamily="34" charset="0"/>
                <a:cs typeface="Calibri" panose="020F0502020204030204" pitchFamily="34" charset="0"/>
              </a:rPr>
              <a:t>UL94 V-0      </a:t>
            </a:r>
            <a:r>
              <a:rPr lang="en-US" sz="1200" dirty="0">
                <a:latin typeface="Calibri" panose="020F0502020204030204" pitchFamily="34" charset="0"/>
                <a:cs typeface="Calibri" panose="020F0502020204030204" pitchFamily="34" charset="0"/>
                <a:hlinkClick r:id="rId3"/>
              </a:rPr>
              <a:t>https://www.digikey.com/en/products/detail/te-connectivity-amp-connectors/206151-1/15607?s=N4IgTCBcDaIIIEYDMAGA7AWgHIBEQF0BfIA</a:t>
            </a:r>
            <a:endParaRPr lang="en-US" sz="1200" dirty="0">
              <a:latin typeface="Calibri" panose="020F0502020204030204" pitchFamily="34" charset="0"/>
              <a:cs typeface="Calibri" panose="020F0502020204030204" pitchFamily="34" charset="0"/>
            </a:endParaRPr>
          </a:p>
          <a:p>
            <a:pPr lvl="1"/>
            <a:r>
              <a:rPr lang="en-US" sz="1200" b="1" dirty="0">
                <a:latin typeface="Calibri" panose="020F0502020204030204" pitchFamily="34" charset="0"/>
                <a:cs typeface="Calibri" panose="020F0502020204030204" pitchFamily="34" charset="0"/>
              </a:rPr>
              <a:t>Operating Voltage (VDC): </a:t>
            </a:r>
            <a:r>
              <a:rPr lang="en-US" sz="1200" dirty="0">
                <a:latin typeface="Calibri" panose="020F0502020204030204" pitchFamily="34" charset="0"/>
                <a:cs typeface="Calibri" panose="020F0502020204030204" pitchFamily="34" charset="0"/>
              </a:rPr>
              <a:t>600V. </a:t>
            </a:r>
            <a:r>
              <a:rPr lang="en-US" sz="1200" dirty="0">
                <a:latin typeface="Calibri" panose="020F0502020204030204" pitchFamily="34" charset="0"/>
                <a:cs typeface="Calibri" panose="020F0502020204030204" pitchFamily="34" charset="0"/>
                <a:hlinkClick r:id="rId4"/>
              </a:rPr>
              <a:t>https://www.te.com/usa-en/product-206306-1.html</a:t>
            </a:r>
            <a:endParaRPr lang="en-US" sz="1200" dirty="0">
              <a:latin typeface="Calibri" panose="020F0502020204030204" pitchFamily="34" charset="0"/>
              <a:cs typeface="Calibri" panose="020F0502020204030204" pitchFamily="34" charset="0"/>
            </a:endParaRPr>
          </a:p>
          <a:p>
            <a:pPr lvl="1"/>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10m cable same as Chips power cable, rated 300V </a:t>
            </a:r>
          </a:p>
          <a:p>
            <a:pPr lvl="1"/>
            <a:r>
              <a:rPr lang="en-US" sz="1200" dirty="0">
                <a:latin typeface="Calibri" panose="020F0502020204030204" pitchFamily="34" charset="0"/>
                <a:cs typeface="Calibri" panose="020F0502020204030204" pitchFamily="34" charset="0"/>
              </a:rPr>
              <a:t> CPC-37 connectors on both ends A1364-ND/206306-1 &amp;  A1307-ND/206151-1</a:t>
            </a:r>
          </a:p>
          <a:p>
            <a:r>
              <a:rPr lang="en-US" sz="1200" dirty="0">
                <a:latin typeface="Calibri" panose="020F0502020204030204" pitchFamily="34" charset="0"/>
                <a:cs typeface="Calibri" panose="020F0502020204030204" pitchFamily="34" charset="0"/>
              </a:rPr>
              <a:t>2m flex coax cable RG-174 used in PHENIX  (alternatives RG-178,RG-316)  </a:t>
            </a:r>
          </a:p>
          <a:p>
            <a:pPr lvl="1"/>
            <a:r>
              <a:rPr lang="en-US" sz="1200" dirty="0">
                <a:latin typeface="Calibri" panose="020F0502020204030204" pitchFamily="34" charset="0"/>
                <a:cs typeface="Calibri" panose="020F0502020204030204" pitchFamily="34" charset="0"/>
                <a:hlinkClick r:id="rId5"/>
              </a:rPr>
              <a:t>https://www.awcwire.com/rg-catalog/rg174-coax-cable</a:t>
            </a:r>
            <a:endParaRPr lang="en-US" sz="1200" dirty="0">
              <a:latin typeface="Calibri" panose="020F0502020204030204" pitchFamily="34" charset="0"/>
              <a:cs typeface="Calibri" panose="020F0502020204030204" pitchFamily="34" charset="0"/>
            </a:endParaRPr>
          </a:p>
          <a:p>
            <a:pPr lvl="1"/>
            <a:r>
              <a:rPr lang="en-US" sz="1200" b="1" dirty="0">
                <a:latin typeface="Calibri" panose="020F0502020204030204" pitchFamily="34" charset="0"/>
                <a:cs typeface="Calibri" panose="020F0502020204030204" pitchFamily="34" charset="0"/>
              </a:rPr>
              <a:t>Flame Rating</a:t>
            </a:r>
            <a:r>
              <a:rPr lang="en-US" sz="1200" dirty="0">
                <a:latin typeface="Calibri" panose="020F0502020204030204" pitchFamily="34" charset="0"/>
                <a:cs typeface="Calibri" panose="020F0502020204030204" pitchFamily="34" charset="0"/>
              </a:rPr>
              <a:t>: UL 1581 VW-1 Vertical Flame Test</a:t>
            </a:r>
          </a:p>
          <a:p>
            <a:pPr lvl="1"/>
            <a:r>
              <a:rPr lang="en-US" sz="1200" b="1" dirty="0">
                <a:latin typeface="Calibri" panose="020F0502020204030204" pitchFamily="34" charset="0"/>
                <a:cs typeface="Calibri" panose="020F0502020204030204" pitchFamily="34" charset="0"/>
              </a:rPr>
              <a:t>UL:</a:t>
            </a:r>
            <a:r>
              <a:rPr lang="en-US" sz="1200" dirty="0">
                <a:latin typeface="Calibri" panose="020F0502020204030204" pitchFamily="34" charset="0"/>
                <a:cs typeface="Calibri" panose="020F0502020204030204" pitchFamily="34" charset="0"/>
              </a:rPr>
              <a:t> AWM Style 1354</a:t>
            </a:r>
          </a:p>
          <a:p>
            <a:pPr lvl="1"/>
            <a:endParaRPr lang="en-US" sz="1200" dirty="0">
              <a:latin typeface="Calibri" panose="020F0502020204030204" pitchFamily="34" charset="0"/>
              <a:cs typeface="Calibri" panose="020F0502020204030204" pitchFamily="34" charset="0"/>
            </a:endParaRPr>
          </a:p>
          <a:p>
            <a:pPr lvl="1"/>
            <a:r>
              <a:rPr lang="en-US" sz="1200" dirty="0">
                <a:latin typeface="Calibri" panose="020F0502020204030204" pitchFamily="34" charset="0"/>
                <a:cs typeface="Calibri" panose="020F0502020204030204" pitchFamily="34" charset="0"/>
              </a:rPr>
              <a:t> CPC-37 connector p.n.  A1307-ND/206151-1</a:t>
            </a:r>
          </a:p>
          <a:p>
            <a:pPr lvl="1"/>
            <a:r>
              <a:rPr lang="en-US" sz="1200" dirty="0">
                <a:latin typeface="Calibri" panose="020F0502020204030204" pitchFamily="34" charset="0"/>
                <a:cs typeface="Calibri" panose="020F0502020204030204" pitchFamily="34" charset="0"/>
              </a:rPr>
              <a:t>MMCX connector (on the ROC board) </a:t>
            </a:r>
          </a:p>
          <a:p>
            <a:pPr marL="457200" lvl="1" indent="0">
              <a:buNone/>
            </a:pPr>
            <a:r>
              <a:rPr lang="en-US" sz="1200" dirty="0">
                <a:latin typeface="Calibri" panose="020F0502020204030204" pitchFamily="34" charset="0"/>
                <a:cs typeface="Calibri" panose="020F0502020204030204" pitchFamily="34" charset="0"/>
                <a:hlinkClick r:id="rId6"/>
              </a:rPr>
              <a:t>https://www.mouser.com/datasheet/2/643/pi-CCS-JOHN-135-9402-111-1289993.pdf</a:t>
            </a:r>
            <a:endParaRPr lang="en-US" sz="1200" dirty="0">
              <a:latin typeface="Calibri" panose="020F0502020204030204" pitchFamily="34" charset="0"/>
              <a:cs typeface="Calibri" panose="020F0502020204030204" pitchFamily="34" charset="0"/>
            </a:endParaRPr>
          </a:p>
          <a:p>
            <a:pPr marL="457200" lvl="1" indent="0">
              <a:buNone/>
            </a:pPr>
            <a:r>
              <a:rPr lang="en-US" sz="1200" dirty="0">
                <a:latin typeface="Calibri" panose="020F0502020204030204" pitchFamily="34" charset="0"/>
                <a:cs typeface="Calibri" panose="020F0502020204030204" pitchFamily="34" charset="0"/>
                <a:hlinkClick r:id="rId7"/>
              </a:rPr>
              <a:t>https://www.molex.com/pdm_docs/ps/PS-89675-1920-001.pdf</a:t>
            </a:r>
            <a:endParaRPr lang="en-US" sz="1200" dirty="0">
              <a:latin typeface="Calibri" panose="020F0502020204030204" pitchFamily="34" charset="0"/>
              <a:cs typeface="Calibri" panose="020F0502020204030204" pitchFamily="34" charset="0"/>
            </a:endParaRPr>
          </a:p>
          <a:p>
            <a:pPr lvl="2"/>
            <a:r>
              <a:rPr lang="en-US" sz="1200" b="1" dirty="0">
                <a:latin typeface="Calibri" panose="020F0502020204030204" pitchFamily="34" charset="0"/>
                <a:cs typeface="Calibri" panose="020F0502020204030204" pitchFamily="34" charset="0"/>
              </a:rPr>
              <a:t>Dielectric Withstanding Voltage: </a:t>
            </a:r>
            <a:r>
              <a:rPr lang="en-US" sz="1200" dirty="0">
                <a:latin typeface="Calibri" panose="020F0502020204030204" pitchFamily="34" charset="0"/>
                <a:cs typeface="Calibri" panose="020F0502020204030204" pitchFamily="34" charset="0"/>
              </a:rPr>
              <a:t>500 V RMS at sea level </a:t>
            </a:r>
          </a:p>
          <a:p>
            <a:pPr lvl="2"/>
            <a:r>
              <a:rPr lang="en-US" sz="1200" b="1" dirty="0">
                <a:latin typeface="Calibri" panose="020F0502020204030204" pitchFamily="34" charset="0"/>
                <a:cs typeface="Calibri" panose="020F0502020204030204" pitchFamily="34" charset="0"/>
              </a:rPr>
              <a:t>Corona Level: </a:t>
            </a:r>
            <a:r>
              <a:rPr lang="en-US" sz="1200" dirty="0">
                <a:latin typeface="Calibri" panose="020F0502020204030204" pitchFamily="34" charset="0"/>
                <a:cs typeface="Calibri" panose="020F0502020204030204" pitchFamily="34" charset="0"/>
              </a:rPr>
              <a:t>190 volts min at 70,000 feet</a:t>
            </a:r>
          </a:p>
          <a:p>
            <a:pPr lvl="2"/>
            <a:r>
              <a:rPr lang="en-US" sz="1200" b="1" dirty="0">
                <a:latin typeface="Calibri" panose="020F0502020204030204" pitchFamily="34" charset="0"/>
                <a:cs typeface="Calibri" panose="020F0502020204030204" pitchFamily="34" charset="0"/>
              </a:rPr>
              <a:t>Working Voltage: </a:t>
            </a:r>
            <a:r>
              <a:rPr lang="en-US" sz="1200" dirty="0">
                <a:latin typeface="Calibri" panose="020F0502020204030204" pitchFamily="34" charset="0"/>
                <a:cs typeface="Calibri" panose="020F0502020204030204" pitchFamily="34" charset="0"/>
              </a:rPr>
              <a:t>170 V RMS at sea level  (VAC (RMS) * 1.414 = max DC </a:t>
            </a:r>
            <a:r>
              <a:rPr lang="en-US" sz="1200" dirty="0">
                <a:latin typeface="Calibri" panose="020F0502020204030204" pitchFamily="34" charset="0"/>
                <a:cs typeface="Calibri" panose="020F0502020204030204" pitchFamily="34" charset="0"/>
                <a:sym typeface="Wingdings" pitchFamily="2" charset="2"/>
              </a:rPr>
              <a:t> 240 V DC)</a:t>
            </a:r>
            <a:endParaRPr lang="en-US" sz="1200" dirty="0">
              <a:latin typeface="Calibri" panose="020F0502020204030204" pitchFamily="34" charset="0"/>
              <a:cs typeface="Calibri" panose="020F0502020204030204" pitchFamily="34" charset="0"/>
            </a:endParaRPr>
          </a:p>
          <a:p>
            <a:pPr lvl="2"/>
            <a:endParaRPr lang="en-US" sz="1200" dirty="0"/>
          </a:p>
          <a:p>
            <a:pPr marL="914400" lvl="2" indent="0">
              <a:buNone/>
            </a:pPr>
            <a:r>
              <a:rPr lang="en-US" sz="1200" dirty="0"/>
              <a:t> </a:t>
            </a:r>
          </a:p>
          <a:p>
            <a:pPr lvl="2"/>
            <a:endParaRPr lang="en-US" sz="1200" dirty="0"/>
          </a:p>
          <a:p>
            <a:pPr lvl="2"/>
            <a:endParaRPr lang="en-US" sz="1200" dirty="0"/>
          </a:p>
          <a:p>
            <a:pPr lvl="2"/>
            <a:endParaRPr lang="en-US" sz="1200" dirty="0"/>
          </a:p>
          <a:p>
            <a:pPr lvl="2"/>
            <a:endParaRPr lang="en-US" sz="1200" dirty="0"/>
          </a:p>
        </p:txBody>
      </p:sp>
    </p:spTree>
    <p:extLst>
      <p:ext uri="{BB962C8B-B14F-4D97-AF65-F5344CB8AC3E}">
        <p14:creationId xmlns:p14="http://schemas.microsoft.com/office/powerpoint/2010/main" val="1066040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8969-A5E5-1E46-BE4E-45F77D1F1550}"/>
              </a:ext>
            </a:extLst>
          </p:cNvPr>
          <p:cNvSpPr>
            <a:spLocks noGrp="1"/>
          </p:cNvSpPr>
          <p:nvPr>
            <p:ph type="title"/>
          </p:nvPr>
        </p:nvSpPr>
        <p:spPr>
          <a:xfrm>
            <a:off x="-1" y="18255"/>
            <a:ext cx="7977809" cy="515145"/>
          </a:xfrm>
        </p:spPr>
        <p:txBody>
          <a:bodyPr>
            <a:normAutofit fontScale="90000"/>
          </a:bodyPr>
          <a:lstStyle/>
          <a:p>
            <a:r>
              <a:rPr lang="en-US" dirty="0"/>
              <a:t>Material overview. LV Connectors</a:t>
            </a:r>
          </a:p>
        </p:txBody>
      </p:sp>
      <p:sp>
        <p:nvSpPr>
          <p:cNvPr id="3" name="Content Placeholder 2">
            <a:extLst>
              <a:ext uri="{FF2B5EF4-FFF2-40B4-BE49-F238E27FC236}">
                <a16:creationId xmlns:a16="http://schemas.microsoft.com/office/drawing/2014/main" id="{7CCD5499-0CF1-574E-9297-7BF66F12AC60}"/>
              </a:ext>
            </a:extLst>
          </p:cNvPr>
          <p:cNvSpPr>
            <a:spLocks noGrp="1"/>
          </p:cNvSpPr>
          <p:nvPr>
            <p:ph idx="1"/>
          </p:nvPr>
        </p:nvSpPr>
        <p:spPr>
          <a:xfrm>
            <a:off x="590826" y="1253331"/>
            <a:ext cx="11353800" cy="4351338"/>
          </a:xfrm>
        </p:spPr>
        <p:txBody>
          <a:bodyPr>
            <a:normAutofit/>
          </a:bodyPr>
          <a:lstStyle/>
          <a:p>
            <a:r>
              <a:rPr lang="en-US" dirty="0"/>
              <a:t>ROC power: </a:t>
            </a:r>
          </a:p>
          <a:p>
            <a:r>
              <a:rPr lang="en-US" dirty="0"/>
              <a:t>ROC board (reference)</a:t>
            </a:r>
          </a:p>
          <a:p>
            <a:pPr lvl="1"/>
            <a:r>
              <a:rPr lang="en-US" dirty="0"/>
              <a:t> </a:t>
            </a:r>
            <a:r>
              <a:rPr lang="en-US" sz="2000" dirty="0">
                <a:solidFill>
                  <a:srgbClr val="000000"/>
                </a:solidFill>
                <a:latin typeface="Calibri" panose="020F0502020204030204" pitchFamily="34" charset="0"/>
                <a:cs typeface="Calibri" panose="020F0502020204030204" pitchFamily="34" charset="0"/>
              </a:rPr>
              <a:t>Molex </a:t>
            </a:r>
            <a:r>
              <a:rPr lang="en-US" sz="2000" dirty="0">
                <a:latin typeface="Calibri" panose="020F0502020204030204" pitchFamily="34" charset="0"/>
                <a:cs typeface="Calibri" panose="020F0502020204030204" pitchFamily="34" charset="0"/>
              </a:rPr>
              <a:t>0015249247 - Connector Header Through Hole, Right Angle 24 position 0.165" (4.20mm)</a:t>
            </a:r>
            <a:endParaRPr lang="en-US" dirty="0">
              <a:solidFill>
                <a:srgbClr val="000000"/>
              </a:solidFill>
              <a:latin typeface="Calibri" panose="020F0502020204030204" pitchFamily="34" charset="0"/>
            </a:endParaRPr>
          </a:p>
          <a:p>
            <a:r>
              <a:rPr lang="en-US" dirty="0"/>
              <a:t>Cable ROC end</a:t>
            </a:r>
          </a:p>
          <a:p>
            <a:pPr lvl="1"/>
            <a:r>
              <a:rPr lang="en-US" dirty="0">
                <a:solidFill>
                  <a:srgbClr val="000000"/>
                </a:solidFill>
                <a:latin typeface="Calibri" panose="020F0502020204030204" pitchFamily="34" charset="0"/>
              </a:rPr>
              <a:t>Molex 0039012240 conn receptacle housing 24 pos dual (</a:t>
            </a:r>
            <a:r>
              <a:rPr lang="en-US" dirty="0" err="1">
                <a:solidFill>
                  <a:srgbClr val="000000"/>
                </a:solidFill>
                <a:latin typeface="Calibri" panose="020F0502020204030204" pitchFamily="34" charset="0"/>
              </a:rPr>
              <a:t>digi</a:t>
            </a:r>
            <a:r>
              <a:rPr lang="en-US" dirty="0">
                <a:solidFill>
                  <a:srgbClr val="000000"/>
                </a:solidFill>
                <a:latin typeface="Calibri" panose="020F0502020204030204" pitchFamily="34" charset="0"/>
              </a:rPr>
              <a:t>-key # WM3711-ND)</a:t>
            </a:r>
            <a:r>
              <a:rPr lang="en-US" dirty="0"/>
              <a:t> </a:t>
            </a:r>
          </a:p>
          <a:p>
            <a:pPr lvl="1"/>
            <a:r>
              <a:rPr lang="en-US" dirty="0">
                <a:solidFill>
                  <a:srgbClr val="000000"/>
                </a:solidFill>
                <a:latin typeface="Calibri" panose="020F0502020204030204" pitchFamily="34" charset="0"/>
              </a:rPr>
              <a:t>Molex 0039000217 conn socket 16 AWG crimp tin (</a:t>
            </a:r>
            <a:r>
              <a:rPr lang="en-US" dirty="0" err="1">
                <a:solidFill>
                  <a:srgbClr val="000000"/>
                </a:solidFill>
                <a:latin typeface="Calibri" panose="020F0502020204030204" pitchFamily="34" charset="0"/>
              </a:rPr>
              <a:t>digi</a:t>
            </a:r>
            <a:r>
              <a:rPr lang="en-US" dirty="0">
                <a:solidFill>
                  <a:srgbClr val="000000"/>
                </a:solidFill>
                <a:latin typeface="Calibri" panose="020F0502020204030204" pitchFamily="34" charset="0"/>
              </a:rPr>
              <a:t>-key #WM3112CT-ND-CT)</a:t>
            </a:r>
          </a:p>
          <a:p>
            <a:pPr lvl="1"/>
            <a:r>
              <a:rPr lang="en-US" dirty="0">
                <a:solidFill>
                  <a:srgbClr val="000000"/>
                </a:solidFill>
                <a:latin typeface="Calibri" panose="020F0502020204030204" pitchFamily="34" charset="0"/>
              </a:rPr>
              <a:t>Specs: </a:t>
            </a:r>
            <a:r>
              <a:rPr lang="en-US" dirty="0">
                <a:solidFill>
                  <a:srgbClr val="000000"/>
                </a:solidFill>
                <a:latin typeface="Calibri" panose="020F0502020204030204" pitchFamily="34" charset="0"/>
                <a:hlinkClick r:id="rId2"/>
              </a:rPr>
              <a:t>https://www.molex.com/pdm_docs/ps/PS-5556-001.pdf</a:t>
            </a:r>
            <a:endParaRPr lang="en-US" dirty="0">
              <a:solidFill>
                <a:srgbClr val="000000"/>
              </a:solidFill>
              <a:latin typeface="Calibri" panose="020F0502020204030204" pitchFamily="34" charset="0"/>
            </a:endParaRPr>
          </a:p>
          <a:p>
            <a:pPr lvl="2"/>
            <a:r>
              <a:rPr lang="en-US" dirty="0">
                <a:solidFill>
                  <a:srgbClr val="000000"/>
                </a:solidFill>
                <a:latin typeface="Calibri" panose="020F0502020204030204" pitchFamily="34" charset="0"/>
              </a:rPr>
              <a:t>max current ratings for AWG #16: brass </a:t>
            </a:r>
            <a:r>
              <a:rPr lang="en-US" dirty="0">
                <a:solidFill>
                  <a:srgbClr val="000000"/>
                </a:solidFill>
                <a:highlight>
                  <a:srgbClr val="FFFF00"/>
                </a:highlight>
                <a:latin typeface="Calibri" panose="020F0502020204030204" pitchFamily="34" charset="0"/>
              </a:rPr>
              <a:t>– 6A; </a:t>
            </a:r>
            <a:r>
              <a:rPr lang="en-US" dirty="0">
                <a:solidFill>
                  <a:srgbClr val="000000"/>
                </a:solidFill>
                <a:latin typeface="Calibri" panose="020F0502020204030204" pitchFamily="34" charset="0"/>
              </a:rPr>
              <a:t>phosphor bronze </a:t>
            </a:r>
            <a:r>
              <a:rPr lang="en-US" dirty="0">
                <a:solidFill>
                  <a:srgbClr val="000000"/>
                </a:solidFill>
                <a:highlight>
                  <a:srgbClr val="FFFF00"/>
                </a:highlight>
                <a:latin typeface="Calibri" panose="020F0502020204030204" pitchFamily="34" charset="0"/>
              </a:rPr>
              <a:t>– 5A</a:t>
            </a:r>
          </a:p>
          <a:p>
            <a:pPr marL="457200" lvl="1" indent="0">
              <a:buNone/>
            </a:pPr>
            <a:endParaRPr lang="en-US" dirty="0">
              <a:solidFill>
                <a:srgbClr val="000000"/>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F7EDB620-C050-4C48-AA16-2E4FB0DEB88F}"/>
              </a:ext>
            </a:extLst>
          </p:cNvPr>
          <p:cNvSpPr>
            <a:spLocks noGrp="1"/>
          </p:cNvSpPr>
          <p:nvPr>
            <p:ph type="sldNum" sz="quarter" idx="12"/>
          </p:nvPr>
        </p:nvSpPr>
        <p:spPr/>
        <p:txBody>
          <a:bodyPr/>
          <a:lstStyle/>
          <a:p>
            <a:fld id="{76582A77-F2B8-C740-B33A-65EC520DFD99}" type="slidenum">
              <a:rPr kumimoji="1" lang="ja-JP" altLang="en-US" smtClean="0"/>
              <a:t>24</a:t>
            </a:fld>
            <a:endParaRPr kumimoji="1" lang="ja-JP" altLang="en-US"/>
          </a:p>
        </p:txBody>
      </p:sp>
    </p:spTree>
    <p:extLst>
      <p:ext uri="{BB962C8B-B14F-4D97-AF65-F5344CB8AC3E}">
        <p14:creationId xmlns:p14="http://schemas.microsoft.com/office/powerpoint/2010/main" val="2376121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8969-A5E5-1E46-BE4E-45F77D1F1550}"/>
              </a:ext>
            </a:extLst>
          </p:cNvPr>
          <p:cNvSpPr>
            <a:spLocks noGrp="1"/>
          </p:cNvSpPr>
          <p:nvPr>
            <p:ph type="title"/>
          </p:nvPr>
        </p:nvSpPr>
        <p:spPr>
          <a:xfrm>
            <a:off x="-1" y="18255"/>
            <a:ext cx="8772939" cy="515145"/>
          </a:xfrm>
        </p:spPr>
        <p:txBody>
          <a:bodyPr>
            <a:normAutofit fontScale="90000"/>
          </a:bodyPr>
          <a:lstStyle/>
          <a:p>
            <a:r>
              <a:rPr lang="en-US" dirty="0"/>
              <a:t>Material overview. LV Connectors (2)</a:t>
            </a:r>
          </a:p>
        </p:txBody>
      </p:sp>
      <p:sp>
        <p:nvSpPr>
          <p:cNvPr id="4" name="Slide Number Placeholder 3">
            <a:extLst>
              <a:ext uri="{FF2B5EF4-FFF2-40B4-BE49-F238E27FC236}">
                <a16:creationId xmlns:a16="http://schemas.microsoft.com/office/drawing/2014/main" id="{F7EDB620-C050-4C48-AA16-2E4FB0DEB88F}"/>
              </a:ext>
            </a:extLst>
          </p:cNvPr>
          <p:cNvSpPr>
            <a:spLocks noGrp="1"/>
          </p:cNvSpPr>
          <p:nvPr>
            <p:ph type="sldNum" sz="quarter" idx="12"/>
          </p:nvPr>
        </p:nvSpPr>
        <p:spPr/>
        <p:txBody>
          <a:bodyPr/>
          <a:lstStyle/>
          <a:p>
            <a:fld id="{76582A77-F2B8-C740-B33A-65EC520DFD99}" type="slidenum">
              <a:rPr kumimoji="1" lang="ja-JP" altLang="en-US" smtClean="0"/>
              <a:t>25</a:t>
            </a:fld>
            <a:endParaRPr kumimoji="1" lang="ja-JP" altLang="en-US"/>
          </a:p>
        </p:txBody>
      </p:sp>
      <p:pic>
        <p:nvPicPr>
          <p:cNvPr id="1028" name="Picture 4" descr="DF11-20DP-2DSA(xx)">
            <a:extLst>
              <a:ext uri="{FF2B5EF4-FFF2-40B4-BE49-F238E27FC236}">
                <a16:creationId xmlns:a16="http://schemas.microsoft.com/office/drawing/2014/main" id="{149D5E03-156E-EB4A-9293-31CF1F06B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90998"/>
            <a:ext cx="1283494" cy="12834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CCD5499-0CF1-574E-9297-7BF66F12AC60}"/>
              </a:ext>
            </a:extLst>
          </p:cNvPr>
          <p:cNvSpPr>
            <a:spLocks noGrp="1"/>
          </p:cNvSpPr>
          <p:nvPr>
            <p:ph idx="1"/>
          </p:nvPr>
        </p:nvSpPr>
        <p:spPr>
          <a:xfrm>
            <a:off x="1854200" y="822324"/>
            <a:ext cx="10287000" cy="4727575"/>
          </a:xfrm>
        </p:spPr>
        <p:txBody>
          <a:bodyPr>
            <a:normAutofit fontScale="92500" lnSpcReduction="10000"/>
          </a:bodyPr>
          <a:lstStyle/>
          <a:p>
            <a:r>
              <a:rPr lang="en-US" dirty="0"/>
              <a:t>Chips power connectors: </a:t>
            </a:r>
          </a:p>
          <a:p>
            <a:r>
              <a:rPr lang="en-US" dirty="0"/>
              <a:t>ROC board end</a:t>
            </a:r>
          </a:p>
          <a:p>
            <a:pPr lvl="1"/>
            <a:r>
              <a:rPr lang="en-US" sz="2200" dirty="0">
                <a:latin typeface="Calibri" panose="020F0502020204030204" pitchFamily="34" charset="0"/>
                <a:cs typeface="Calibri" panose="020F0502020204030204" pitchFamily="34" charset="0"/>
              </a:rPr>
              <a:t>Board:</a:t>
            </a:r>
            <a:r>
              <a:rPr lang="en-US" sz="1600"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Hirose</a:t>
            </a:r>
            <a:r>
              <a:rPr lang="en-US" dirty="0"/>
              <a:t> </a:t>
            </a:r>
            <a:r>
              <a:rPr lang="en-US" dirty="0">
                <a:solidFill>
                  <a:srgbClr val="000000"/>
                </a:solidFill>
                <a:latin typeface="Calibri" panose="020F0502020204030204" pitchFamily="34" charset="0"/>
              </a:rPr>
              <a:t>DF11-20DP-2DSA - </a:t>
            </a:r>
            <a:r>
              <a:rPr lang="en-US" sz="1800" dirty="0">
                <a:latin typeface="Calibri" panose="020F0502020204030204" pitchFamily="34" charset="0"/>
                <a:cs typeface="Calibri" panose="020F0502020204030204" pitchFamily="34" charset="0"/>
              </a:rPr>
              <a:t>CONN HEADER VERT 20POS 2MM</a:t>
            </a:r>
            <a:r>
              <a:rPr lang="en-US" dirty="0">
                <a:solidFill>
                  <a:srgbClr val="000000"/>
                </a:solidFill>
                <a:latin typeface="Calibri" panose="020F0502020204030204" pitchFamily="34" charset="0"/>
              </a:rPr>
              <a:t>; accept 22-30 AWG</a:t>
            </a:r>
            <a:endParaRPr lang="en-US" dirty="0"/>
          </a:p>
          <a:p>
            <a:pPr lvl="1"/>
            <a:r>
              <a:rPr lang="en-US" sz="2200" dirty="0"/>
              <a:t>Cable</a:t>
            </a:r>
            <a:r>
              <a:rPr lang="en-US" dirty="0"/>
              <a:t>: </a:t>
            </a:r>
            <a:r>
              <a:rPr lang="en-US" dirty="0">
                <a:latin typeface="Calibri" panose="020F0502020204030204" pitchFamily="34" charset="0"/>
                <a:cs typeface="Calibri" panose="020F0502020204030204" pitchFamily="34" charset="0"/>
              </a:rPr>
              <a:t>Hirose </a:t>
            </a:r>
            <a:r>
              <a:rPr lang="en-US" sz="2200" b="1" dirty="0">
                <a:latin typeface="Calibri" panose="020F0502020204030204" pitchFamily="34" charset="0"/>
                <a:cs typeface="Calibri" panose="020F0502020204030204" pitchFamily="34" charset="0"/>
              </a:rPr>
              <a:t>DF11-20DS-2R26  - </a:t>
            </a:r>
            <a:r>
              <a:rPr lang="en-US" sz="2200" dirty="0">
                <a:latin typeface="Calibri" panose="020F0502020204030204" pitchFamily="34" charset="0"/>
                <a:cs typeface="Calibri" panose="020F0502020204030204" pitchFamily="34" charset="0"/>
              </a:rPr>
              <a:t>CONN RCPT 20POS IDC 26AWG TIN</a:t>
            </a:r>
          </a:p>
          <a:p>
            <a:pPr lvl="1"/>
            <a:r>
              <a:rPr lang="en-US" dirty="0">
                <a:solidFill>
                  <a:srgbClr val="000000"/>
                </a:solidFill>
                <a:latin typeface="Calibri" panose="020F0502020204030204" pitchFamily="34" charset="0"/>
              </a:rPr>
              <a:t>Specs: </a:t>
            </a:r>
            <a:r>
              <a:rPr lang="en-US" sz="1700" dirty="0">
                <a:solidFill>
                  <a:srgbClr val="000000"/>
                </a:solidFill>
                <a:latin typeface="Calibri" panose="020F0502020204030204" pitchFamily="34" charset="0"/>
                <a:hlinkClick r:id="rId3"/>
              </a:rPr>
              <a:t>https://www.hirose.com/product/document?clcode=CL0543-0544-8-52&amp;productname=DF11-26DP-2DS(52)&amp;series=DF11&amp;documenttype=Catalog&amp;lang=en&amp;documentid=D31688_en</a:t>
            </a:r>
            <a:endParaRPr lang="en-US" sz="1700" dirty="0">
              <a:solidFill>
                <a:srgbClr val="000000"/>
              </a:solidFill>
              <a:latin typeface="Calibri" panose="020F0502020204030204" pitchFamily="34" charset="0"/>
            </a:endParaRPr>
          </a:p>
          <a:p>
            <a:pPr lvl="2"/>
            <a:r>
              <a:rPr lang="en-US" dirty="0">
                <a:solidFill>
                  <a:srgbClr val="000000"/>
                </a:solidFill>
                <a:latin typeface="Calibri" panose="020F0502020204030204" pitchFamily="34" charset="0"/>
              </a:rPr>
              <a:t>max current ratings for AWG #22-26</a:t>
            </a:r>
            <a:r>
              <a:rPr lang="en-US" dirty="0">
                <a:solidFill>
                  <a:srgbClr val="000000"/>
                </a:solidFill>
                <a:latin typeface="Calibri" panose="020F0502020204030204" pitchFamily="34" charset="0"/>
                <a:sym typeface="Wingdings" pitchFamily="2" charset="2"/>
              </a:rPr>
              <a:t> -- </a:t>
            </a:r>
            <a:r>
              <a:rPr lang="en-US" dirty="0">
                <a:solidFill>
                  <a:srgbClr val="000000"/>
                </a:solidFill>
                <a:latin typeface="Calibri" panose="020F0502020204030204" pitchFamily="34" charset="0"/>
              </a:rPr>
              <a:t> </a:t>
            </a:r>
            <a:r>
              <a:rPr lang="en-US" dirty="0">
                <a:solidFill>
                  <a:srgbClr val="000000"/>
                </a:solidFill>
                <a:highlight>
                  <a:srgbClr val="FFFF00"/>
                </a:highlight>
                <a:latin typeface="Calibri" panose="020F0502020204030204" pitchFamily="34" charset="0"/>
              </a:rPr>
              <a:t>2A</a:t>
            </a:r>
          </a:p>
          <a:p>
            <a:pPr marL="457200" lvl="1" indent="0">
              <a:buNone/>
            </a:pPr>
            <a:endParaRPr lang="en-US" dirty="0">
              <a:solidFill>
                <a:srgbClr val="000000"/>
              </a:solidFill>
              <a:latin typeface="Calibri" panose="020F0502020204030204" pitchFamily="34" charset="0"/>
            </a:endParaRPr>
          </a:p>
          <a:p>
            <a:r>
              <a:rPr lang="en-US" dirty="0"/>
              <a:t>Cable filtering module end</a:t>
            </a:r>
          </a:p>
          <a:p>
            <a:pPr lvl="1"/>
            <a:r>
              <a:rPr lang="en-US" sz="2200" dirty="0">
                <a:latin typeface="Calibri" panose="020F0502020204030204" pitchFamily="34" charset="0"/>
                <a:cs typeface="Calibri" panose="020F0502020204030204" pitchFamily="34" charset="0"/>
              </a:rPr>
              <a:t>Board: Molex 39301200 - CONN HEADER 20POS 4.2MM R/A TIN, WM1360-ND</a:t>
            </a:r>
          </a:p>
          <a:p>
            <a:pPr lvl="1"/>
            <a:r>
              <a:rPr lang="en-US" sz="2200" dirty="0">
                <a:latin typeface="Calibri" panose="020F0502020204030204" pitchFamily="34" charset="0"/>
                <a:cs typeface="Calibri" panose="020F0502020204030204" pitchFamily="34" charset="0"/>
              </a:rPr>
              <a:t>Cable:  Molex 39012200 - 20 Rectangular Connectors - Housings Receptacle Natural 0.165" (4.20mm)</a:t>
            </a:r>
          </a:p>
          <a:p>
            <a:pPr lvl="1"/>
            <a:r>
              <a:rPr lang="en-US" sz="2200" dirty="0">
                <a:latin typeface="Calibri" panose="020F0502020204030204" pitchFamily="34" charset="0"/>
                <a:cs typeface="Calibri" panose="020F0502020204030204" pitchFamily="34" charset="0"/>
              </a:rPr>
              <a:t>Sockets: Molex </a:t>
            </a:r>
            <a:r>
              <a:rPr lang="en-US" sz="2200" b="1" dirty="0">
                <a:latin typeface="Calibri" panose="020F0502020204030204" pitchFamily="34" charset="0"/>
                <a:cs typeface="Calibri" panose="020F0502020204030204" pitchFamily="34" charset="0"/>
              </a:rPr>
              <a:t>39000077 - </a:t>
            </a:r>
            <a:r>
              <a:rPr lang="en-US" sz="2200" dirty="0">
                <a:latin typeface="Calibri" panose="020F0502020204030204" pitchFamily="34" charset="0"/>
                <a:cs typeface="Calibri" panose="020F0502020204030204" pitchFamily="34" charset="0"/>
              </a:rPr>
              <a:t>Socket Contact Tin 16 AWG Crimp Power</a:t>
            </a:r>
          </a:p>
          <a:p>
            <a:pPr lvl="2"/>
            <a:r>
              <a:rPr lang="en-US" sz="1800" dirty="0">
                <a:latin typeface="Calibri" panose="020F0502020204030204" pitchFamily="34" charset="0"/>
                <a:cs typeface="Calibri" panose="020F0502020204030204" pitchFamily="34" charset="0"/>
              </a:rPr>
              <a:t>max current ratings for AWG #16 – </a:t>
            </a:r>
            <a:r>
              <a:rPr lang="en-US" sz="1800" dirty="0">
                <a:highlight>
                  <a:srgbClr val="FFFF00"/>
                </a:highlight>
                <a:latin typeface="Calibri" panose="020F0502020204030204" pitchFamily="34" charset="0"/>
                <a:cs typeface="Calibri" panose="020F0502020204030204" pitchFamily="34" charset="0"/>
              </a:rPr>
              <a:t>6A</a:t>
            </a:r>
          </a:p>
        </p:txBody>
      </p:sp>
      <p:pic>
        <p:nvPicPr>
          <p:cNvPr id="1030" name="Picture 6" descr="DF11-20DS-2R26(xx)">
            <a:extLst>
              <a:ext uri="{FF2B5EF4-FFF2-40B4-BE49-F238E27FC236}">
                <a16:creationId xmlns:a16="http://schemas.microsoft.com/office/drawing/2014/main" id="{05D341DE-D442-8C4B-A3F2-D3240D353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2030412"/>
            <a:ext cx="1398588" cy="13985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39-30-1200">
            <a:extLst>
              <a:ext uri="{FF2B5EF4-FFF2-40B4-BE49-F238E27FC236}">
                <a16:creationId xmlns:a16="http://schemas.microsoft.com/office/drawing/2014/main" id="{0B57EE47-F266-7240-9834-9CFED1E45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4003275"/>
            <a:ext cx="1398589" cy="13985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003901220(0,5)">
            <a:extLst>
              <a:ext uri="{FF2B5EF4-FFF2-40B4-BE49-F238E27FC236}">
                <a16:creationId xmlns:a16="http://schemas.microsoft.com/office/drawing/2014/main" id="{B4D7D9F2-67EE-3C4C-99A4-D09E03835F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99" y="5167707"/>
            <a:ext cx="1398589" cy="139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78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4FE4-0BFE-BC4C-8DF5-F0CD873145BE}"/>
              </a:ext>
            </a:extLst>
          </p:cNvPr>
          <p:cNvSpPr>
            <a:spLocks noGrp="1"/>
          </p:cNvSpPr>
          <p:nvPr>
            <p:ph type="title"/>
          </p:nvPr>
        </p:nvSpPr>
        <p:spPr/>
        <p:txBody>
          <a:bodyPr/>
          <a:lstStyle/>
          <a:p>
            <a:r>
              <a:rPr lang="en-US" dirty="0"/>
              <a:t>Cables safety compliance summary</a:t>
            </a:r>
          </a:p>
        </p:txBody>
      </p:sp>
      <p:graphicFrame>
        <p:nvGraphicFramePr>
          <p:cNvPr id="5" name="Table 5">
            <a:extLst>
              <a:ext uri="{FF2B5EF4-FFF2-40B4-BE49-F238E27FC236}">
                <a16:creationId xmlns:a16="http://schemas.microsoft.com/office/drawing/2014/main" id="{797BF52E-84BD-2042-A9DA-F25B950EE2EB}"/>
              </a:ext>
            </a:extLst>
          </p:cNvPr>
          <p:cNvGraphicFramePr>
            <a:graphicFrameLocks noGrp="1"/>
          </p:cNvGraphicFramePr>
          <p:nvPr>
            <p:ph idx="1"/>
          </p:nvPr>
        </p:nvGraphicFramePr>
        <p:xfrm>
          <a:off x="228600" y="1825625"/>
          <a:ext cx="11417300" cy="4399280"/>
        </p:xfrm>
        <a:graphic>
          <a:graphicData uri="http://schemas.openxmlformats.org/drawingml/2006/table">
            <a:tbl>
              <a:tblPr firstRow="1" bandRow="1">
                <a:tableStyleId>{5C22544A-7EE6-4342-B048-85BDC9FD1C3A}</a:tableStyleId>
              </a:tblPr>
              <a:tblGrid>
                <a:gridCol w="2414940">
                  <a:extLst>
                    <a:ext uri="{9D8B030D-6E8A-4147-A177-3AD203B41FA5}">
                      <a16:colId xmlns:a16="http://schemas.microsoft.com/office/drawing/2014/main" val="990614816"/>
                    </a:ext>
                  </a:extLst>
                </a:gridCol>
                <a:gridCol w="4431305">
                  <a:extLst>
                    <a:ext uri="{9D8B030D-6E8A-4147-A177-3AD203B41FA5}">
                      <a16:colId xmlns:a16="http://schemas.microsoft.com/office/drawing/2014/main" val="3146152655"/>
                    </a:ext>
                  </a:extLst>
                </a:gridCol>
                <a:gridCol w="4571055">
                  <a:extLst>
                    <a:ext uri="{9D8B030D-6E8A-4147-A177-3AD203B41FA5}">
                      <a16:colId xmlns:a16="http://schemas.microsoft.com/office/drawing/2014/main" val="1578401948"/>
                    </a:ext>
                  </a:extLst>
                </a:gridCol>
              </a:tblGrid>
              <a:tr h="370840">
                <a:tc>
                  <a:txBody>
                    <a:bodyPr/>
                    <a:lstStyle/>
                    <a:p>
                      <a:r>
                        <a:rPr lang="en-US" dirty="0"/>
                        <a:t>Cable</a:t>
                      </a:r>
                    </a:p>
                  </a:txBody>
                  <a:tcPr/>
                </a:tc>
                <a:tc>
                  <a:txBody>
                    <a:bodyPr/>
                    <a:lstStyle/>
                    <a:p>
                      <a:r>
                        <a:rPr lang="en-US" dirty="0"/>
                        <a:t>Type</a:t>
                      </a:r>
                    </a:p>
                  </a:txBody>
                  <a:tcPr/>
                </a:tc>
                <a:tc>
                  <a:txBody>
                    <a:bodyPr/>
                    <a:lstStyle/>
                    <a:p>
                      <a:r>
                        <a:rPr lang="en-US" dirty="0"/>
                        <a:t>Compliance</a:t>
                      </a:r>
                    </a:p>
                  </a:txBody>
                  <a:tcPr/>
                </a:tc>
                <a:extLst>
                  <a:ext uri="{0D108BD9-81ED-4DB2-BD59-A6C34878D82A}">
                    <a16:rowId xmlns:a16="http://schemas.microsoft.com/office/drawing/2014/main" val="3770139946"/>
                  </a:ext>
                </a:extLst>
              </a:tr>
              <a:tr h="370840">
                <a:tc>
                  <a:txBody>
                    <a:bodyPr/>
                    <a:lstStyle/>
                    <a:p>
                      <a:r>
                        <a:rPr lang="en-US" dirty="0"/>
                        <a:t>ROC power, 10m</a:t>
                      </a:r>
                    </a:p>
                  </a:txBody>
                  <a:tcPr/>
                </a:tc>
                <a:tc>
                  <a:txBody>
                    <a:bodyPr/>
                    <a:lstStyle/>
                    <a:p>
                      <a:r>
                        <a:rPr lang="en-US" dirty="0"/>
                        <a:t>#14-25C THHN-PVC Shielded Tray</a:t>
                      </a:r>
                    </a:p>
                  </a:txBody>
                  <a:tcPr/>
                </a:tc>
                <a:tc>
                  <a:txBody>
                    <a:bodyPr/>
                    <a:lstStyle/>
                    <a:p>
                      <a:r>
                        <a:rPr lang="en-US" dirty="0">
                          <a:highlight>
                            <a:srgbClr val="FF00FF"/>
                          </a:highlight>
                        </a:rPr>
                        <a:t>UL 1277</a:t>
                      </a:r>
                      <a:r>
                        <a:rPr lang="en-US" dirty="0"/>
                        <a:t>; UL 66; UL 83</a:t>
                      </a:r>
                    </a:p>
                  </a:txBody>
                  <a:tcPr/>
                </a:tc>
                <a:extLst>
                  <a:ext uri="{0D108BD9-81ED-4DB2-BD59-A6C34878D82A}">
                    <a16:rowId xmlns:a16="http://schemas.microsoft.com/office/drawing/2014/main" val="2871902294"/>
                  </a:ext>
                </a:extLst>
              </a:tr>
              <a:tr h="370840">
                <a:tc>
                  <a:txBody>
                    <a:bodyPr/>
                    <a:lstStyle/>
                    <a:p>
                      <a:r>
                        <a:rPr lang="en-US" dirty="0"/>
                        <a:t>ROC power, 2m</a:t>
                      </a:r>
                    </a:p>
                  </a:txBody>
                  <a:tcPr/>
                </a:tc>
                <a:tc>
                  <a:txBody>
                    <a:bodyPr/>
                    <a:lstStyle/>
                    <a:p>
                      <a:r>
                        <a:rPr lang="en-US" dirty="0"/>
                        <a:t>#18-25C TRAYCONTROL Tray, 63055</a:t>
                      </a:r>
                    </a:p>
                  </a:txBody>
                  <a:tcPr/>
                </a:tc>
                <a:tc>
                  <a:txBody>
                    <a:bodyPr/>
                    <a:lstStyle/>
                    <a:p>
                      <a:r>
                        <a:rPr lang="en-US" dirty="0"/>
                        <a:t>UL: TC-ER; PLTC-ER; ITC-ER;</a:t>
                      </a:r>
                    </a:p>
                    <a:p>
                      <a:r>
                        <a:rPr lang="en-US" dirty="0"/>
                        <a:t>UL Type WTTC; UL Type MTW; NFPA79</a:t>
                      </a:r>
                    </a:p>
                  </a:txBody>
                  <a:tcPr/>
                </a:tc>
                <a:extLst>
                  <a:ext uri="{0D108BD9-81ED-4DB2-BD59-A6C34878D82A}">
                    <a16:rowId xmlns:a16="http://schemas.microsoft.com/office/drawing/2014/main" val="1475267427"/>
                  </a:ext>
                </a:extLst>
              </a:tr>
              <a:tr h="370840">
                <a:tc>
                  <a:txBody>
                    <a:bodyPr/>
                    <a:lstStyle/>
                    <a:p>
                      <a:r>
                        <a:rPr lang="en-US" dirty="0"/>
                        <a:t>Chips power, 10m</a:t>
                      </a:r>
                    </a:p>
                  </a:txBody>
                  <a:tcPr/>
                </a:tc>
                <a:tc>
                  <a:txBody>
                    <a:bodyPr/>
                    <a:lstStyle/>
                    <a:p>
                      <a:r>
                        <a:rPr lang="en-US" dirty="0"/>
                        <a:t>#16-8pairs PVC jacket Shielded Tray</a:t>
                      </a:r>
                    </a:p>
                  </a:txBody>
                  <a:tcPr/>
                </a:tc>
                <a:tc>
                  <a:txBody>
                    <a:bodyPr/>
                    <a:lstStyle/>
                    <a:p>
                      <a:r>
                        <a:rPr lang="en-US" dirty="0"/>
                        <a:t>NEC: 725 - PLTC, 760 - FPL, NPLF;</a:t>
                      </a:r>
                    </a:p>
                    <a:p>
                      <a:r>
                        <a:rPr lang="en-US" dirty="0"/>
                        <a:t> 336 - TC, TC-ER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FT4/IEEE1202   </a:t>
                      </a:r>
                    </a:p>
                    <a:p>
                      <a:endParaRPr lang="en-US" dirty="0"/>
                    </a:p>
                  </a:txBody>
                  <a:tcPr/>
                </a:tc>
                <a:extLst>
                  <a:ext uri="{0D108BD9-81ED-4DB2-BD59-A6C34878D82A}">
                    <a16:rowId xmlns:a16="http://schemas.microsoft.com/office/drawing/2014/main" val="2002134957"/>
                  </a:ext>
                </a:extLst>
              </a:tr>
              <a:tr h="370840">
                <a:tc>
                  <a:txBody>
                    <a:bodyPr/>
                    <a:lstStyle/>
                    <a:p>
                      <a:r>
                        <a:rPr lang="en-US" dirty="0"/>
                        <a:t>Chips power, 2m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Bias trunk, 10m</a:t>
                      </a:r>
                    </a:p>
                    <a:p>
                      <a:endParaRPr lang="en-US" dirty="0"/>
                    </a:p>
                  </a:txBody>
                  <a:tcPr/>
                </a:tc>
                <a:tc>
                  <a:txBody>
                    <a:bodyPr/>
                    <a:lstStyle/>
                    <a:p>
                      <a:r>
                        <a:rPr lang="en-US" dirty="0"/>
                        <a:t>#22-9pair BELDEN 9520</a:t>
                      </a:r>
                    </a:p>
                  </a:txBody>
                  <a:tcPr/>
                </a:tc>
                <a:tc>
                  <a:txBody>
                    <a:bodyPr/>
                    <a:lstStyle/>
                    <a:p>
                      <a:r>
                        <a:rPr lang="en-US" sz="1800" b="1" dirty="0">
                          <a:highlight>
                            <a:srgbClr val="FFFF00"/>
                          </a:highlight>
                        </a:rPr>
                        <a:t>UL 1685 FT4 </a:t>
                      </a:r>
                      <a:r>
                        <a:rPr lang="en-US" sz="1800" dirty="0"/>
                        <a:t>loading, FT4, T-29-520, </a:t>
                      </a:r>
                      <a:r>
                        <a:rPr lang="en-US" sz="1800" b="1" dirty="0">
                          <a:highlight>
                            <a:srgbClr val="FFFF00"/>
                          </a:highlight>
                        </a:rPr>
                        <a:t>IEEE 1202 FT4</a:t>
                      </a:r>
                    </a:p>
                    <a:p>
                      <a:r>
                        <a:rPr lang="en-US" sz="1800" dirty="0"/>
                        <a:t>Article 725, Article 727, Article 800, CMG, ITC-ER, PLTC-ER; AWM 2464</a:t>
                      </a:r>
                      <a:endParaRPr lang="en-US" dirty="0"/>
                    </a:p>
                  </a:txBody>
                  <a:tcPr/>
                </a:tc>
                <a:extLst>
                  <a:ext uri="{0D108BD9-81ED-4DB2-BD59-A6C34878D82A}">
                    <a16:rowId xmlns:a16="http://schemas.microsoft.com/office/drawing/2014/main" val="1596170917"/>
                  </a:ext>
                </a:extLst>
              </a:tr>
              <a:tr h="370840">
                <a:tc>
                  <a:txBody>
                    <a:bodyPr/>
                    <a:lstStyle/>
                    <a:p>
                      <a:r>
                        <a:rPr lang="en-US" dirty="0"/>
                        <a:t>Bias flexible, 2m</a:t>
                      </a:r>
                    </a:p>
                  </a:txBody>
                  <a:tcPr/>
                </a:tc>
                <a:tc>
                  <a:txBody>
                    <a:bodyPr/>
                    <a:lstStyle/>
                    <a:p>
                      <a:r>
                        <a:rPr lang="en-US" dirty="0"/>
                        <a:t>RG-174</a:t>
                      </a:r>
                    </a:p>
                  </a:txBody>
                  <a:tcPr/>
                </a:tc>
                <a:tc>
                  <a:txBody>
                    <a:bodyPr/>
                    <a:lstStyle/>
                    <a:p>
                      <a:r>
                        <a:rPr lang="en-US" b="1" dirty="0">
                          <a:highlight>
                            <a:srgbClr val="FFFF00"/>
                          </a:highlight>
                        </a:rPr>
                        <a:t>UL 1581 VW-1</a:t>
                      </a:r>
                      <a:r>
                        <a:rPr lang="en-US" dirty="0"/>
                        <a:t>; AWM Style 1354; </a:t>
                      </a:r>
                    </a:p>
                    <a:p>
                      <a:r>
                        <a:rPr lang="en-US" dirty="0"/>
                        <a:t>Mil-Spec Equivalent M17/119-RG174</a:t>
                      </a:r>
                    </a:p>
                  </a:txBody>
                  <a:tcPr/>
                </a:tc>
                <a:extLst>
                  <a:ext uri="{0D108BD9-81ED-4DB2-BD59-A6C34878D82A}">
                    <a16:rowId xmlns:a16="http://schemas.microsoft.com/office/drawing/2014/main" val="4287088026"/>
                  </a:ext>
                </a:extLst>
              </a:tr>
            </a:tbl>
          </a:graphicData>
        </a:graphic>
      </p:graphicFrame>
      <p:sp>
        <p:nvSpPr>
          <p:cNvPr id="4" name="Slide Number Placeholder 3">
            <a:extLst>
              <a:ext uri="{FF2B5EF4-FFF2-40B4-BE49-F238E27FC236}">
                <a16:creationId xmlns:a16="http://schemas.microsoft.com/office/drawing/2014/main" id="{60FB88E6-64A7-414A-9772-707E2C877A0F}"/>
              </a:ext>
            </a:extLst>
          </p:cNvPr>
          <p:cNvSpPr>
            <a:spLocks noGrp="1"/>
          </p:cNvSpPr>
          <p:nvPr>
            <p:ph type="sldNum" sz="quarter" idx="12"/>
          </p:nvPr>
        </p:nvSpPr>
        <p:spPr/>
        <p:txBody>
          <a:bodyPr/>
          <a:lstStyle/>
          <a:p>
            <a:fld id="{76582A77-F2B8-C740-B33A-65EC520DFD99}" type="slidenum">
              <a:rPr kumimoji="1" lang="ja-JP" altLang="en-US" smtClean="0"/>
              <a:t>26</a:t>
            </a:fld>
            <a:endParaRPr kumimoji="1" lang="ja-JP" altLang="en-US"/>
          </a:p>
        </p:txBody>
      </p:sp>
    </p:spTree>
    <p:extLst>
      <p:ext uri="{BB962C8B-B14F-4D97-AF65-F5344CB8AC3E}">
        <p14:creationId xmlns:p14="http://schemas.microsoft.com/office/powerpoint/2010/main" val="3536456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5B8D2-3981-224E-A816-1873BDA10A3E}"/>
              </a:ext>
            </a:extLst>
          </p:cNvPr>
          <p:cNvSpPr>
            <a:spLocks noGrp="1"/>
          </p:cNvSpPr>
          <p:nvPr>
            <p:ph type="sldNum" sz="quarter" idx="12"/>
          </p:nvPr>
        </p:nvSpPr>
        <p:spPr/>
        <p:txBody>
          <a:bodyPr/>
          <a:lstStyle/>
          <a:p>
            <a:fld id="{76582A77-F2B8-C740-B33A-65EC520DFD99}" type="slidenum">
              <a:rPr kumimoji="1" lang="ja-JP" altLang="en-US" smtClean="0"/>
              <a:t>27</a:t>
            </a:fld>
            <a:endParaRPr kumimoji="1" lang="ja-JP" altLang="en-US"/>
          </a:p>
        </p:txBody>
      </p:sp>
      <p:sp>
        <p:nvSpPr>
          <p:cNvPr id="3" name="TextBox 2">
            <a:extLst>
              <a:ext uri="{FF2B5EF4-FFF2-40B4-BE49-F238E27FC236}">
                <a16:creationId xmlns:a16="http://schemas.microsoft.com/office/drawing/2014/main" id="{74E44691-FC71-0E42-AF68-6E69CFF8EE94}"/>
              </a:ext>
            </a:extLst>
          </p:cNvPr>
          <p:cNvSpPr txBox="1"/>
          <p:nvPr/>
        </p:nvSpPr>
        <p:spPr>
          <a:xfrm>
            <a:off x="292085" y="42740"/>
            <a:ext cx="7254678" cy="369332"/>
          </a:xfrm>
          <a:prstGeom prst="rect">
            <a:avLst/>
          </a:prstGeom>
          <a:noFill/>
        </p:spPr>
        <p:txBody>
          <a:bodyPr wrap="none" rtlCol="0">
            <a:spAutoFit/>
          </a:bodyPr>
          <a:lstStyle/>
          <a:p>
            <a:r>
              <a:rPr lang="en-US" dirty="0"/>
              <a:t>INTT racks,  rack #1 front and back and rack #2 front and back (left to right) </a:t>
            </a:r>
          </a:p>
        </p:txBody>
      </p:sp>
      <p:pic>
        <p:nvPicPr>
          <p:cNvPr id="13" name="Picture 12" descr="A close-up of a computer&#10;&#10;Description automatically generated with low confidence">
            <a:extLst>
              <a:ext uri="{FF2B5EF4-FFF2-40B4-BE49-F238E27FC236}">
                <a16:creationId xmlns:a16="http://schemas.microsoft.com/office/drawing/2014/main" id="{BC9D0B9E-9657-C343-80D4-C34AAF546D88}"/>
              </a:ext>
            </a:extLst>
          </p:cNvPr>
          <p:cNvPicPr>
            <a:picLocks noChangeAspect="1"/>
          </p:cNvPicPr>
          <p:nvPr/>
        </p:nvPicPr>
        <p:blipFill rotWithShape="1">
          <a:blip r:embed="rId2"/>
          <a:srcRect l="705" t="28804" b="20940"/>
          <a:stretch/>
        </p:blipFill>
        <p:spPr>
          <a:xfrm rot="5400000">
            <a:off x="5278504" y="2474189"/>
            <a:ext cx="6157271" cy="2337299"/>
          </a:xfrm>
          <a:prstGeom prst="rect">
            <a:avLst/>
          </a:prstGeom>
        </p:spPr>
      </p:pic>
      <p:pic>
        <p:nvPicPr>
          <p:cNvPr id="15" name="Picture 14" descr="A close-up of a factory&#10;&#10;Description automatically generated with medium confidence">
            <a:extLst>
              <a:ext uri="{FF2B5EF4-FFF2-40B4-BE49-F238E27FC236}">
                <a16:creationId xmlns:a16="http://schemas.microsoft.com/office/drawing/2014/main" id="{3E73F287-1D75-944F-A435-AF6A63758202}"/>
              </a:ext>
            </a:extLst>
          </p:cNvPr>
          <p:cNvPicPr>
            <a:picLocks noChangeAspect="1"/>
          </p:cNvPicPr>
          <p:nvPr/>
        </p:nvPicPr>
        <p:blipFill rotWithShape="1">
          <a:blip r:embed="rId3"/>
          <a:srcRect t="25043" b="32564"/>
          <a:stretch/>
        </p:blipFill>
        <p:spPr>
          <a:xfrm rot="5400000">
            <a:off x="7840257" y="2661818"/>
            <a:ext cx="6160569" cy="1958746"/>
          </a:xfrm>
          <a:prstGeom prst="rect">
            <a:avLst/>
          </a:prstGeom>
        </p:spPr>
      </p:pic>
      <p:pic>
        <p:nvPicPr>
          <p:cNvPr id="17" name="Picture 16" descr="A picture containing text, indoor, computer, cluttered&#10;&#10;Description automatically generated">
            <a:extLst>
              <a:ext uri="{FF2B5EF4-FFF2-40B4-BE49-F238E27FC236}">
                <a16:creationId xmlns:a16="http://schemas.microsoft.com/office/drawing/2014/main" id="{39218CF1-5E00-0841-8058-E994F7948AD9}"/>
              </a:ext>
            </a:extLst>
          </p:cNvPr>
          <p:cNvPicPr>
            <a:picLocks noChangeAspect="1"/>
          </p:cNvPicPr>
          <p:nvPr/>
        </p:nvPicPr>
        <p:blipFill rotWithShape="1">
          <a:blip r:embed="rId4"/>
          <a:srcRect t="43846" b="10684"/>
          <a:stretch/>
        </p:blipFill>
        <p:spPr>
          <a:xfrm rot="5400000">
            <a:off x="-1737743" y="2590734"/>
            <a:ext cx="6160569" cy="2100913"/>
          </a:xfrm>
          <a:prstGeom prst="rect">
            <a:avLst/>
          </a:prstGeom>
        </p:spPr>
      </p:pic>
      <p:pic>
        <p:nvPicPr>
          <p:cNvPr id="5" name="Picture 4" descr="A close-up of a computer&#10;&#10;Description automatically generated with low confidence">
            <a:extLst>
              <a:ext uri="{FF2B5EF4-FFF2-40B4-BE49-F238E27FC236}">
                <a16:creationId xmlns:a16="http://schemas.microsoft.com/office/drawing/2014/main" id="{E23EFC2F-4A4A-2147-AADB-02FD35ED0E03}"/>
              </a:ext>
            </a:extLst>
          </p:cNvPr>
          <p:cNvPicPr>
            <a:picLocks noChangeAspect="1"/>
          </p:cNvPicPr>
          <p:nvPr/>
        </p:nvPicPr>
        <p:blipFill rotWithShape="1">
          <a:blip r:embed="rId5"/>
          <a:srcRect t="24305" b="13334"/>
          <a:stretch/>
        </p:blipFill>
        <p:spPr>
          <a:xfrm rot="5400000">
            <a:off x="1169645" y="2199639"/>
            <a:ext cx="6157272" cy="2879807"/>
          </a:xfrm>
          <a:prstGeom prst="rect">
            <a:avLst/>
          </a:prstGeom>
        </p:spPr>
      </p:pic>
      <p:sp>
        <p:nvSpPr>
          <p:cNvPr id="6" name="TextBox 5">
            <a:extLst>
              <a:ext uri="{FF2B5EF4-FFF2-40B4-BE49-F238E27FC236}">
                <a16:creationId xmlns:a16="http://schemas.microsoft.com/office/drawing/2014/main" id="{EBD01537-6628-4C48-BCF3-08D06B8E6194}"/>
              </a:ext>
            </a:extLst>
          </p:cNvPr>
          <p:cNvSpPr txBox="1"/>
          <p:nvPr/>
        </p:nvSpPr>
        <p:spPr>
          <a:xfrm>
            <a:off x="5883276" y="2505670"/>
            <a:ext cx="1361591" cy="923330"/>
          </a:xfrm>
          <a:prstGeom prst="rect">
            <a:avLst/>
          </a:prstGeom>
          <a:noFill/>
        </p:spPr>
        <p:txBody>
          <a:bodyPr wrap="none" rtlCol="0">
            <a:spAutoFit/>
          </a:bodyPr>
          <a:lstStyle/>
          <a:p>
            <a:r>
              <a:rPr lang="en-US" dirty="0"/>
              <a:t>Bias Filter</a:t>
            </a:r>
          </a:p>
          <a:p>
            <a:r>
              <a:rPr lang="en-US" dirty="0"/>
              <a:t> box is in </a:t>
            </a:r>
            <a:r>
              <a:rPr lang="en-US" dirty="0">
                <a:sym typeface="Wingdings" pitchFamily="2" charset="2"/>
              </a:rPr>
              <a:t></a:t>
            </a:r>
            <a:endParaRPr lang="en-US" dirty="0"/>
          </a:p>
          <a:p>
            <a:r>
              <a:rPr lang="en-US" dirty="0"/>
              <a:t>construction</a:t>
            </a:r>
          </a:p>
        </p:txBody>
      </p:sp>
      <p:sp>
        <p:nvSpPr>
          <p:cNvPr id="7" name="TextBox 6">
            <a:extLst>
              <a:ext uri="{FF2B5EF4-FFF2-40B4-BE49-F238E27FC236}">
                <a16:creationId xmlns:a16="http://schemas.microsoft.com/office/drawing/2014/main" id="{F1E26779-8C5A-8B4D-8D94-27DFC037C373}"/>
              </a:ext>
            </a:extLst>
          </p:cNvPr>
          <p:cNvSpPr txBox="1"/>
          <p:nvPr/>
        </p:nvSpPr>
        <p:spPr>
          <a:xfrm>
            <a:off x="5991196" y="1583706"/>
            <a:ext cx="1087414" cy="369332"/>
          </a:xfrm>
          <a:prstGeom prst="rect">
            <a:avLst/>
          </a:prstGeom>
          <a:noFill/>
        </p:spPr>
        <p:txBody>
          <a:bodyPr wrap="none" rtlCol="0">
            <a:spAutoFit/>
          </a:bodyPr>
          <a:lstStyle/>
          <a:p>
            <a:r>
              <a:rPr lang="en-US" dirty="0"/>
              <a:t>Bias crate</a:t>
            </a:r>
          </a:p>
        </p:txBody>
      </p:sp>
      <p:sp>
        <p:nvSpPr>
          <p:cNvPr id="8" name="TextBox 7">
            <a:extLst>
              <a:ext uri="{FF2B5EF4-FFF2-40B4-BE49-F238E27FC236}">
                <a16:creationId xmlns:a16="http://schemas.microsoft.com/office/drawing/2014/main" id="{1D2A5DB1-5B32-6740-8C2A-C139E0E156AA}"/>
              </a:ext>
            </a:extLst>
          </p:cNvPr>
          <p:cNvSpPr txBox="1"/>
          <p:nvPr/>
        </p:nvSpPr>
        <p:spPr>
          <a:xfrm>
            <a:off x="6236958" y="3429000"/>
            <a:ext cx="896592" cy="646331"/>
          </a:xfrm>
          <a:prstGeom prst="rect">
            <a:avLst/>
          </a:prstGeom>
          <a:noFill/>
        </p:spPr>
        <p:txBody>
          <a:bodyPr wrap="none" rtlCol="0">
            <a:spAutoFit/>
          </a:bodyPr>
          <a:lstStyle/>
          <a:p>
            <a:r>
              <a:rPr lang="en-US" dirty="0"/>
              <a:t>LV filter</a:t>
            </a:r>
          </a:p>
          <a:p>
            <a:r>
              <a:rPr lang="en-US" dirty="0"/>
              <a:t>crate</a:t>
            </a:r>
          </a:p>
        </p:txBody>
      </p:sp>
      <p:sp>
        <p:nvSpPr>
          <p:cNvPr id="9" name="TextBox 8">
            <a:extLst>
              <a:ext uri="{FF2B5EF4-FFF2-40B4-BE49-F238E27FC236}">
                <a16:creationId xmlns:a16="http://schemas.microsoft.com/office/drawing/2014/main" id="{C161F347-9EDD-4144-95F6-B19B444F9E8C}"/>
              </a:ext>
            </a:extLst>
          </p:cNvPr>
          <p:cNvSpPr txBox="1"/>
          <p:nvPr/>
        </p:nvSpPr>
        <p:spPr>
          <a:xfrm>
            <a:off x="6033951" y="4627963"/>
            <a:ext cx="1084015" cy="646331"/>
          </a:xfrm>
          <a:prstGeom prst="rect">
            <a:avLst/>
          </a:prstGeom>
          <a:noFill/>
        </p:spPr>
        <p:txBody>
          <a:bodyPr wrap="none" rtlCol="0">
            <a:spAutoFit/>
          </a:bodyPr>
          <a:lstStyle/>
          <a:p>
            <a:r>
              <a:rPr lang="en-US" dirty="0"/>
              <a:t>Switching</a:t>
            </a:r>
          </a:p>
          <a:p>
            <a:r>
              <a:rPr lang="en-US" dirty="0"/>
              <a:t>crate</a:t>
            </a:r>
          </a:p>
        </p:txBody>
      </p:sp>
      <p:sp>
        <p:nvSpPr>
          <p:cNvPr id="10" name="TextBox 9">
            <a:extLst>
              <a:ext uri="{FF2B5EF4-FFF2-40B4-BE49-F238E27FC236}">
                <a16:creationId xmlns:a16="http://schemas.microsoft.com/office/drawing/2014/main" id="{C1BB33B7-95F5-A842-851A-7A2404C1E2DB}"/>
              </a:ext>
            </a:extLst>
          </p:cNvPr>
          <p:cNvSpPr txBox="1"/>
          <p:nvPr/>
        </p:nvSpPr>
        <p:spPr>
          <a:xfrm>
            <a:off x="6000600" y="5710019"/>
            <a:ext cx="1158779" cy="646331"/>
          </a:xfrm>
          <a:prstGeom prst="rect">
            <a:avLst/>
          </a:prstGeom>
          <a:noFill/>
        </p:spPr>
        <p:txBody>
          <a:bodyPr wrap="none" rtlCol="0">
            <a:spAutoFit/>
          </a:bodyPr>
          <a:lstStyle/>
          <a:p>
            <a:r>
              <a:rPr lang="en-US" dirty="0" err="1"/>
              <a:t>Vicor</a:t>
            </a:r>
            <a:endParaRPr lang="en-US" dirty="0"/>
          </a:p>
          <a:p>
            <a:r>
              <a:rPr lang="en-US" dirty="0" err="1"/>
              <a:t>MegaPACs</a:t>
            </a:r>
            <a:endParaRPr lang="en-US" dirty="0"/>
          </a:p>
        </p:txBody>
      </p:sp>
    </p:spTree>
    <p:extLst>
      <p:ext uri="{BB962C8B-B14F-4D97-AF65-F5344CB8AC3E}">
        <p14:creationId xmlns:p14="http://schemas.microsoft.com/office/powerpoint/2010/main" val="390491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133C-3383-0640-A5B8-6F270EE86B89}"/>
              </a:ext>
            </a:extLst>
          </p:cNvPr>
          <p:cNvSpPr>
            <a:spLocks noGrp="1"/>
          </p:cNvSpPr>
          <p:nvPr>
            <p:ph type="title"/>
          </p:nvPr>
        </p:nvSpPr>
        <p:spPr>
          <a:xfrm>
            <a:off x="0" y="1"/>
            <a:ext cx="8496300" cy="673100"/>
          </a:xfrm>
        </p:spPr>
        <p:txBody>
          <a:bodyPr>
            <a:normAutofit fontScale="90000"/>
          </a:bodyPr>
          <a:lstStyle/>
          <a:p>
            <a:r>
              <a:rPr lang="en-US" dirty="0"/>
              <a:t>Components Status: LV Power </a:t>
            </a:r>
          </a:p>
        </p:txBody>
      </p:sp>
      <p:sp>
        <p:nvSpPr>
          <p:cNvPr id="3" name="Slide Number Placeholder 2">
            <a:extLst>
              <a:ext uri="{FF2B5EF4-FFF2-40B4-BE49-F238E27FC236}">
                <a16:creationId xmlns:a16="http://schemas.microsoft.com/office/drawing/2014/main" id="{3DA9B86F-8BE2-784A-BA51-E34D83F064A1}"/>
              </a:ext>
            </a:extLst>
          </p:cNvPr>
          <p:cNvSpPr>
            <a:spLocks noGrp="1"/>
          </p:cNvSpPr>
          <p:nvPr>
            <p:ph type="sldNum" sz="quarter" idx="12"/>
          </p:nvPr>
        </p:nvSpPr>
        <p:spPr/>
        <p:txBody>
          <a:bodyPr/>
          <a:lstStyle/>
          <a:p>
            <a:fld id="{76582A77-F2B8-C740-B33A-65EC520DFD99}" type="slidenum">
              <a:rPr kumimoji="1" lang="ja-JP" altLang="en-US" smtClean="0"/>
              <a:t>28</a:t>
            </a:fld>
            <a:endParaRPr kumimoji="1" lang="ja-JP" altLang="en-US"/>
          </a:p>
        </p:txBody>
      </p:sp>
      <p:sp>
        <p:nvSpPr>
          <p:cNvPr id="4" name="TextBox 3">
            <a:extLst>
              <a:ext uri="{FF2B5EF4-FFF2-40B4-BE49-F238E27FC236}">
                <a16:creationId xmlns:a16="http://schemas.microsoft.com/office/drawing/2014/main" id="{B6C250B7-5127-7247-B8AA-D53CE27BCFC7}"/>
              </a:ext>
            </a:extLst>
          </p:cNvPr>
          <p:cNvSpPr txBox="1"/>
          <p:nvPr/>
        </p:nvSpPr>
        <p:spPr>
          <a:xfrm>
            <a:off x="626818" y="673101"/>
            <a:ext cx="11565182" cy="5539978"/>
          </a:xfrm>
          <a:prstGeom prst="rect">
            <a:avLst/>
          </a:prstGeom>
          <a:noFill/>
        </p:spPr>
        <p:txBody>
          <a:bodyPr wrap="square" rtlCol="0">
            <a:spAutoFit/>
          </a:bodyPr>
          <a:lstStyle/>
          <a:p>
            <a:pPr marL="285750" indent="-285750">
              <a:buFont typeface="Arial" panose="020B0604020202020204" pitchFamily="34" charset="0"/>
              <a:buChar char="•"/>
            </a:pPr>
            <a:r>
              <a:rPr lang="en-US" altLang="ja-JP" sz="1600" dirty="0" err="1"/>
              <a:t>Vicor</a:t>
            </a:r>
            <a:r>
              <a:rPr lang="en-US" altLang="ja-JP" sz="1600" dirty="0"/>
              <a:t> 4kW </a:t>
            </a:r>
            <a:r>
              <a:rPr lang="en-US" altLang="ja-JP" sz="1600" dirty="0" err="1"/>
              <a:t>MegaPAC</a:t>
            </a:r>
            <a:r>
              <a:rPr lang="en-US" altLang="ja-JP" sz="1600" dirty="0"/>
              <a:t>-EL chassis            2 chassis/side </a:t>
            </a:r>
            <a:r>
              <a:rPr lang="en-US" altLang="ja-JP" sz="1600" dirty="0">
                <a:sym typeface="Wingdings" pitchFamily="2" charset="2"/>
              </a:rPr>
              <a:t> </a:t>
            </a:r>
            <a:r>
              <a:rPr lang="en-US" altLang="ja-JP" sz="1600" b="1" dirty="0">
                <a:solidFill>
                  <a:srgbClr val="00B050"/>
                </a:solidFill>
                <a:sym typeface="Wingdings" pitchFamily="2" charset="2"/>
              </a:rPr>
              <a:t>4 chassis</a:t>
            </a:r>
            <a:r>
              <a:rPr lang="en-US" altLang="ja-JP" sz="1600" b="1" dirty="0">
                <a:solidFill>
                  <a:srgbClr val="00B050"/>
                </a:solidFill>
              </a:rPr>
              <a:t> </a:t>
            </a:r>
            <a:r>
              <a:rPr lang="en-US" altLang="ja-JP" sz="1600" dirty="0">
                <a:hlinkClick r:id="rId2"/>
              </a:rPr>
              <a:t>http://www.vicorpower.com/documents/datasheets/megapac.pdf</a:t>
            </a:r>
            <a:endParaRPr lang="en-US" altLang="ja-JP" sz="1600" dirty="0"/>
          </a:p>
          <a:p>
            <a:endParaRPr lang="en-US" altLang="ja-JP" sz="1600" dirty="0"/>
          </a:p>
          <a:p>
            <a:pPr marL="285750" indent="-285750">
              <a:buFont typeface="Arial" panose="020B0604020202020204" pitchFamily="34" charset="0"/>
              <a:buChar char="•"/>
            </a:pPr>
            <a:r>
              <a:rPr lang="en-US" sz="1600" dirty="0" err="1"/>
              <a:t>ConverterPAC</a:t>
            </a:r>
            <a:r>
              <a:rPr lang="en-US" sz="1600" dirty="0"/>
              <a:t>  - QPAC, QPAC(L/GL)            </a:t>
            </a:r>
            <a:r>
              <a:rPr lang="en-US" sz="1600" dirty="0">
                <a:hlinkClick r:id="rId3"/>
              </a:rPr>
              <a:t>http://cdn.vicorpower.com/documents/datasheets/ds_qpac.pdf</a:t>
            </a:r>
            <a:endParaRPr lang="en-US" sz="1600" dirty="0"/>
          </a:p>
          <a:p>
            <a:endParaRPr lang="en-US" sz="1600" dirty="0"/>
          </a:p>
          <a:p>
            <a:pPr marL="285750" indent="-285750">
              <a:buFont typeface="Courier New" panose="02070309020205020404" pitchFamily="49" charset="0"/>
              <a:buChar char="o"/>
            </a:pPr>
            <a:r>
              <a:rPr lang="en-US" sz="1600" dirty="0"/>
              <a:t>QPAC  - DC to DC converter, 400W output power</a:t>
            </a:r>
          </a:p>
          <a:p>
            <a:pPr marL="285750" indent="-285750">
              <a:buFont typeface="Courier New" panose="02070309020205020404" pitchFamily="49" charset="0"/>
              <a:buChar char="o"/>
            </a:pPr>
            <a:r>
              <a:rPr lang="en-US" sz="1600" dirty="0"/>
              <a:t>Suggested modules </a:t>
            </a:r>
          </a:p>
          <a:p>
            <a:pPr marL="742950" lvl="1" indent="-285750">
              <a:buFont typeface="Courier New" panose="02070309020205020404" pitchFamily="49" charset="0"/>
              <a:buChar char="o"/>
            </a:pPr>
            <a:r>
              <a:rPr lang="en-US" sz="1600" dirty="0"/>
              <a:t>  </a:t>
            </a:r>
            <a:r>
              <a:rPr lang="en-US" sz="1600" dirty="0" err="1"/>
              <a:t>Vout</a:t>
            </a:r>
            <a:r>
              <a:rPr lang="en-US" sz="1600" dirty="0"/>
              <a:t> = 8.0V, 50A (+/-50% Trim)  4 modules/side </a:t>
            </a:r>
            <a:r>
              <a:rPr lang="en-US" sz="1600" dirty="0">
                <a:sym typeface="Wingdings" pitchFamily="2" charset="2"/>
              </a:rPr>
              <a:t> </a:t>
            </a:r>
            <a:r>
              <a:rPr lang="en-US" sz="1600" b="1" dirty="0">
                <a:solidFill>
                  <a:srgbClr val="00B050"/>
                </a:solidFill>
                <a:sym typeface="Wingdings" pitchFamily="2" charset="2"/>
              </a:rPr>
              <a:t>8 modules</a:t>
            </a:r>
            <a:endParaRPr lang="en-US" sz="1600" b="1" dirty="0">
              <a:solidFill>
                <a:srgbClr val="00B050"/>
              </a:solidFill>
            </a:endParaRPr>
          </a:p>
          <a:p>
            <a:pPr marL="742950" lvl="1" indent="-285750">
              <a:buFont typeface="Courier New" panose="02070309020205020404" pitchFamily="49" charset="0"/>
              <a:buChar char="o"/>
            </a:pPr>
            <a:r>
              <a:rPr lang="en-US" sz="1600" dirty="0"/>
              <a:t>  </a:t>
            </a:r>
            <a:r>
              <a:rPr lang="en-US" sz="1600" dirty="0" err="1"/>
              <a:t>Vout</a:t>
            </a:r>
            <a:r>
              <a:rPr lang="en-US" sz="1600" dirty="0"/>
              <a:t> = 5.0V, 80A                           9 modules/side </a:t>
            </a:r>
            <a:r>
              <a:rPr lang="en-US" sz="1600" dirty="0">
                <a:sym typeface="Wingdings" pitchFamily="2" charset="2"/>
              </a:rPr>
              <a:t> </a:t>
            </a:r>
            <a:r>
              <a:rPr lang="en-US" sz="1600" dirty="0">
                <a:solidFill>
                  <a:srgbClr val="00B0F0"/>
                </a:solidFill>
                <a:sym typeface="Wingdings" pitchFamily="2" charset="2"/>
              </a:rPr>
              <a:t>18 modules</a:t>
            </a:r>
            <a:br>
              <a:rPr lang="en-US" sz="1600" dirty="0"/>
            </a:br>
            <a:endParaRPr lang="en-US" sz="1600" dirty="0"/>
          </a:p>
          <a:p>
            <a:pPr marL="742950" lvl="1" indent="-285750">
              <a:buFont typeface="Courier New" panose="02070309020205020404" pitchFamily="49" charset="0"/>
              <a:buChar char="o"/>
            </a:pPr>
            <a:r>
              <a:rPr lang="en-US" sz="1600" dirty="0"/>
              <a:t>Alternative for 5.0V - QPAC(L), 200W/40A output   </a:t>
            </a:r>
            <a:r>
              <a:rPr lang="en-US" sz="1600" dirty="0">
                <a:sym typeface="Wingdings" pitchFamily="2" charset="2"/>
              </a:rPr>
              <a:t> </a:t>
            </a:r>
            <a:r>
              <a:rPr lang="en-US" sz="1600" dirty="0">
                <a:solidFill>
                  <a:srgbClr val="00B0F0"/>
                </a:solidFill>
                <a:sym typeface="Wingdings" pitchFamily="2" charset="2"/>
              </a:rPr>
              <a:t>22 modules</a:t>
            </a:r>
          </a:p>
          <a:p>
            <a:pPr marL="1200150" lvl="2" indent="-285750">
              <a:buFont typeface="Courier New" panose="02070309020205020404" pitchFamily="49" charset="0"/>
              <a:buChar char="o"/>
            </a:pPr>
            <a:endParaRPr lang="en-US" sz="1600" dirty="0">
              <a:solidFill>
                <a:srgbClr val="00B0F0"/>
              </a:solidFill>
              <a:sym typeface="Wingdings" pitchFamily="2" charset="2"/>
            </a:endParaRPr>
          </a:p>
          <a:p>
            <a:pPr marL="285750" indent="-285750">
              <a:buFont typeface="Courier New" panose="02070309020205020404" pitchFamily="49" charset="0"/>
              <a:buChar char="o"/>
            </a:pPr>
            <a:r>
              <a:rPr lang="en-US" sz="1600" dirty="0"/>
              <a:t>Switching system </a:t>
            </a:r>
          </a:p>
          <a:p>
            <a:pPr marL="742950" lvl="1" indent="-285750">
              <a:buFont typeface="Courier New" panose="02070309020205020404" pitchFamily="49" charset="0"/>
              <a:buChar char="o"/>
            </a:pPr>
            <a:r>
              <a:rPr lang="en-US" sz="1600" dirty="0"/>
              <a:t>  </a:t>
            </a:r>
            <a:r>
              <a:rPr lang="en-US" sz="1600" dirty="0" err="1"/>
              <a:t>crate+backplane+controller</a:t>
            </a:r>
            <a:r>
              <a:rPr lang="en-US" sz="1600" dirty="0"/>
              <a:t>          1 unit/side        </a:t>
            </a:r>
            <a:r>
              <a:rPr lang="en-US" sz="1600" dirty="0">
                <a:sym typeface="Wingdings" pitchFamily="2" charset="2"/>
              </a:rPr>
              <a:t> </a:t>
            </a:r>
            <a:r>
              <a:rPr lang="en-US" sz="1600" b="1" dirty="0">
                <a:solidFill>
                  <a:srgbClr val="00B050"/>
                </a:solidFill>
                <a:sym typeface="Wingdings" pitchFamily="2" charset="2"/>
              </a:rPr>
              <a:t>2 units </a:t>
            </a:r>
            <a:endParaRPr lang="en-US" sz="1600" b="1" dirty="0">
              <a:solidFill>
                <a:srgbClr val="00B050"/>
              </a:solidFill>
            </a:endParaRPr>
          </a:p>
          <a:p>
            <a:pPr marL="742950" lvl="1" indent="-285750">
              <a:buFont typeface="Courier New" panose="02070309020205020404" pitchFamily="49" charset="0"/>
              <a:buChar char="o"/>
            </a:pPr>
            <a:r>
              <a:rPr lang="en-US" sz="1600" dirty="0"/>
              <a:t>  switching modules                       15 modules/side </a:t>
            </a:r>
            <a:r>
              <a:rPr lang="en-US" sz="1600" dirty="0">
                <a:sym typeface="Wingdings" pitchFamily="2" charset="2"/>
              </a:rPr>
              <a:t> </a:t>
            </a:r>
            <a:r>
              <a:rPr lang="en-US" sz="1600" b="1" dirty="0">
                <a:solidFill>
                  <a:srgbClr val="0070C0"/>
                </a:solidFill>
                <a:sym typeface="Wingdings" pitchFamily="2" charset="2"/>
              </a:rPr>
              <a:t>30 modules</a:t>
            </a:r>
            <a:endParaRPr lang="en-US" sz="1600" b="1" dirty="0">
              <a:solidFill>
                <a:srgbClr val="0070C0"/>
              </a:solidFill>
            </a:endParaRPr>
          </a:p>
          <a:p>
            <a:pPr marL="742950" lvl="1" indent="-285750">
              <a:buFont typeface="Courier New" panose="02070309020205020404" pitchFamily="49" charset="0"/>
              <a:buChar char="o"/>
            </a:pPr>
            <a:r>
              <a:rPr lang="en-US" sz="1600" dirty="0"/>
              <a:t>  patch panel (</a:t>
            </a:r>
            <a:r>
              <a:rPr lang="en-US" sz="1600" dirty="0">
                <a:solidFill>
                  <a:srgbClr val="7030A0"/>
                </a:solidFill>
              </a:rPr>
              <a:t>TPC design</a:t>
            </a:r>
            <a:r>
              <a:rPr lang="en-US" sz="1600" dirty="0"/>
              <a:t>).              1 panel/side     </a:t>
            </a:r>
            <a:r>
              <a:rPr lang="en-US" sz="1600" dirty="0">
                <a:sym typeface="Wingdings" pitchFamily="2" charset="2"/>
              </a:rPr>
              <a:t> </a:t>
            </a:r>
            <a:r>
              <a:rPr lang="en-US" sz="1600" b="1" dirty="0">
                <a:solidFill>
                  <a:srgbClr val="0070C0"/>
                </a:solidFill>
                <a:sym typeface="Wingdings" pitchFamily="2" charset="2"/>
              </a:rPr>
              <a:t>2 panels</a:t>
            </a:r>
          </a:p>
          <a:p>
            <a:pPr marL="742950" lvl="1" indent="-285750">
              <a:buFont typeface="Courier New" panose="02070309020205020404" pitchFamily="49" charset="0"/>
              <a:buChar char="o"/>
            </a:pPr>
            <a:endParaRPr lang="en-US" sz="1600" dirty="0"/>
          </a:p>
          <a:p>
            <a:pPr marL="285750" indent="-285750">
              <a:buFont typeface="Courier New" panose="02070309020205020404" pitchFamily="49" charset="0"/>
              <a:buChar char="o"/>
            </a:pPr>
            <a:r>
              <a:rPr lang="en-US" sz="1600" dirty="0"/>
              <a:t>Filtering system </a:t>
            </a:r>
          </a:p>
          <a:p>
            <a:pPr marL="742950" lvl="1" indent="-285750">
              <a:buFont typeface="Courier New" panose="02070309020205020404" pitchFamily="49" charset="0"/>
              <a:buChar char="o"/>
            </a:pPr>
            <a:r>
              <a:rPr lang="en-US" sz="1600" dirty="0"/>
              <a:t>  </a:t>
            </a:r>
            <a:r>
              <a:rPr lang="en-US" sz="1600" dirty="0" err="1"/>
              <a:t>crate+backplane+controller</a:t>
            </a:r>
            <a:r>
              <a:rPr lang="en-US" sz="1600" dirty="0"/>
              <a:t>           1 unit/side        </a:t>
            </a:r>
            <a:r>
              <a:rPr lang="en-US" sz="1600" dirty="0">
                <a:sym typeface="Wingdings" pitchFamily="2" charset="2"/>
              </a:rPr>
              <a:t> </a:t>
            </a:r>
            <a:r>
              <a:rPr lang="en-US" sz="1600" b="1" dirty="0">
                <a:solidFill>
                  <a:srgbClr val="00B050"/>
                </a:solidFill>
                <a:sym typeface="Wingdings" pitchFamily="2" charset="2"/>
              </a:rPr>
              <a:t>2 units </a:t>
            </a:r>
            <a:endParaRPr lang="en-US" sz="1600" b="1" dirty="0">
              <a:solidFill>
                <a:srgbClr val="00B050"/>
              </a:solidFill>
            </a:endParaRPr>
          </a:p>
          <a:p>
            <a:pPr marL="742950" lvl="1" indent="-285750">
              <a:buFont typeface="Courier New" panose="02070309020205020404" pitchFamily="49" charset="0"/>
              <a:buChar char="o"/>
            </a:pPr>
            <a:r>
              <a:rPr lang="en-US" sz="1600" dirty="0"/>
              <a:t>  filtering modules                             8 modules/side </a:t>
            </a:r>
            <a:r>
              <a:rPr lang="en-US" sz="1600" dirty="0">
                <a:sym typeface="Wingdings" pitchFamily="2" charset="2"/>
              </a:rPr>
              <a:t> </a:t>
            </a:r>
            <a:r>
              <a:rPr lang="en-US" sz="1600" b="1" dirty="0">
                <a:solidFill>
                  <a:srgbClr val="00B050"/>
                </a:solidFill>
                <a:sym typeface="Wingdings" pitchFamily="2" charset="2"/>
              </a:rPr>
              <a:t>16 modules</a:t>
            </a:r>
            <a:endParaRPr lang="en-US" sz="1600" b="1" dirty="0">
              <a:solidFill>
                <a:srgbClr val="00B050"/>
              </a:solidFill>
            </a:endParaRPr>
          </a:p>
          <a:p>
            <a:pPr marL="742950" lvl="1" indent="-285750">
              <a:buFont typeface="Courier New" panose="02070309020205020404" pitchFamily="49" charset="0"/>
              <a:buChar char="o"/>
            </a:pPr>
            <a:r>
              <a:rPr lang="en-US" sz="1600" dirty="0"/>
              <a:t>  patch panel                                     1 panel/side     </a:t>
            </a:r>
            <a:r>
              <a:rPr lang="en-US" sz="1600" dirty="0">
                <a:sym typeface="Wingdings" pitchFamily="2" charset="2"/>
              </a:rPr>
              <a:t> </a:t>
            </a:r>
            <a:r>
              <a:rPr lang="en-US" sz="1600" b="1" dirty="0">
                <a:solidFill>
                  <a:srgbClr val="7030A0"/>
                </a:solidFill>
                <a:sym typeface="Wingdings" pitchFamily="2" charset="2"/>
              </a:rPr>
              <a:t>2 panels </a:t>
            </a:r>
            <a:endParaRPr lang="en-US" sz="1600" dirty="0"/>
          </a:p>
          <a:p>
            <a:endParaRPr lang="en-US" dirty="0"/>
          </a:p>
        </p:txBody>
      </p:sp>
    </p:spTree>
    <p:extLst>
      <p:ext uri="{BB962C8B-B14F-4D97-AF65-F5344CB8AC3E}">
        <p14:creationId xmlns:p14="http://schemas.microsoft.com/office/powerpoint/2010/main" val="3574242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2815-1A80-1843-87AB-63E8128E5F8E}"/>
              </a:ext>
            </a:extLst>
          </p:cNvPr>
          <p:cNvSpPr>
            <a:spLocks noGrp="1"/>
          </p:cNvSpPr>
          <p:nvPr>
            <p:ph type="title"/>
          </p:nvPr>
        </p:nvSpPr>
        <p:spPr>
          <a:xfrm>
            <a:off x="-1" y="0"/>
            <a:ext cx="5331417" cy="1325563"/>
          </a:xfrm>
        </p:spPr>
        <p:txBody>
          <a:bodyPr/>
          <a:lstStyle/>
          <a:p>
            <a:r>
              <a:rPr lang="en-US" dirty="0"/>
              <a:t>Filtering modules:</a:t>
            </a:r>
          </a:p>
        </p:txBody>
      </p:sp>
      <p:sp>
        <p:nvSpPr>
          <p:cNvPr id="3" name="Content Placeholder 2">
            <a:extLst>
              <a:ext uri="{FF2B5EF4-FFF2-40B4-BE49-F238E27FC236}">
                <a16:creationId xmlns:a16="http://schemas.microsoft.com/office/drawing/2014/main" id="{36452CD2-EB82-7146-B358-784F2A2DE59E}"/>
              </a:ext>
            </a:extLst>
          </p:cNvPr>
          <p:cNvSpPr>
            <a:spLocks noGrp="1"/>
          </p:cNvSpPr>
          <p:nvPr>
            <p:ph idx="1"/>
          </p:nvPr>
        </p:nvSpPr>
        <p:spPr>
          <a:xfrm>
            <a:off x="574729" y="1205693"/>
            <a:ext cx="10515600" cy="4895850"/>
          </a:xfrm>
        </p:spPr>
        <p:txBody>
          <a:bodyPr>
            <a:normAutofit/>
          </a:bodyPr>
          <a:lstStyle/>
          <a:p>
            <a:pPr lvl="1">
              <a:buFont typeface="Wingdings" pitchFamily="2" charset="2"/>
              <a:buChar char="Ø"/>
            </a:pPr>
            <a:r>
              <a:rPr lang="en-US" dirty="0"/>
              <a:t> One switching channel feed 8 filtering channels</a:t>
            </a:r>
          </a:p>
          <a:p>
            <a:pPr lvl="1">
              <a:buFont typeface="Wingdings" pitchFamily="2" charset="2"/>
              <a:buChar char="Ø"/>
            </a:pPr>
            <a:r>
              <a:rPr lang="en-US" dirty="0"/>
              <a:t>Number of filtering modules required </a:t>
            </a:r>
          </a:p>
          <a:p>
            <a:pPr lvl="1">
              <a:buFont typeface="Wingdings" pitchFamily="2" charset="2"/>
              <a:buChar char="Ø"/>
            </a:pPr>
            <a:r>
              <a:rPr lang="en-US" dirty="0"/>
              <a:t> 40 channels/module </a:t>
            </a:r>
            <a:r>
              <a:rPr lang="en-US" dirty="0">
                <a:sym typeface="Wingdings" pitchFamily="2" charset="2"/>
              </a:rPr>
              <a:t> 32 channel in use</a:t>
            </a:r>
            <a:endParaRPr lang="en-US" dirty="0"/>
          </a:p>
          <a:p>
            <a:pPr marL="457200" lvl="1" indent="0">
              <a:buNone/>
            </a:pPr>
            <a:r>
              <a:rPr lang="en-US" dirty="0">
                <a:sym typeface="Wingdings" pitchFamily="2" charset="2"/>
              </a:rPr>
              <a:t>                  single ROC                              8 ROCs</a:t>
            </a:r>
          </a:p>
          <a:p>
            <a:pPr lvl="2">
              <a:buFont typeface="Wingdings" pitchFamily="2" charset="2"/>
              <a:buChar char="Ø"/>
            </a:pPr>
            <a:r>
              <a:rPr lang="en-US" dirty="0">
                <a:sym typeface="Wingdings" pitchFamily="2" charset="2"/>
              </a:rPr>
              <a:t>16 digital (1A) channels    –  1/ 2 module  4 /side</a:t>
            </a:r>
          </a:p>
          <a:p>
            <a:pPr lvl="2">
              <a:buFont typeface="Wingdings" pitchFamily="2" charset="2"/>
              <a:buChar char="Ø"/>
            </a:pPr>
            <a:r>
              <a:rPr lang="en-US" dirty="0">
                <a:sym typeface="Wingdings" pitchFamily="2" charset="2"/>
              </a:rPr>
              <a:t>16 analog (0.25A) channels</a:t>
            </a:r>
            <a:r>
              <a:rPr lang="en-US" dirty="0"/>
              <a:t> – 1/2 module </a:t>
            </a:r>
            <a:r>
              <a:rPr lang="en-US" dirty="0">
                <a:sym typeface="Wingdings" pitchFamily="2" charset="2"/>
              </a:rPr>
              <a:t> 4 /side</a:t>
            </a:r>
          </a:p>
          <a:p>
            <a:pPr lvl="2">
              <a:buFont typeface="Wingdings" pitchFamily="2" charset="2"/>
              <a:buChar char="Ø"/>
            </a:pPr>
            <a:r>
              <a:rPr lang="en-US" dirty="0">
                <a:sym typeface="Wingdings" pitchFamily="2" charset="2"/>
              </a:rPr>
              <a:t>                  20A @5V           160A /side [ 5 QPAC(L)]</a:t>
            </a:r>
          </a:p>
          <a:p>
            <a:pPr marL="457200" lvl="1" indent="0">
              <a:buNone/>
            </a:pPr>
            <a:endParaRPr lang="en-US" dirty="0"/>
          </a:p>
          <a:p>
            <a:pPr lvl="1"/>
            <a:r>
              <a:rPr lang="en-US" dirty="0"/>
              <a:t>Voltage drop in filtering modules:</a:t>
            </a:r>
          </a:p>
          <a:p>
            <a:pPr lvl="2"/>
            <a:r>
              <a:rPr lang="en-US" dirty="0"/>
              <a:t>Solid state relay AQZ102 – 0.09 Ohm in On state</a:t>
            </a:r>
          </a:p>
          <a:p>
            <a:pPr lvl="2"/>
            <a:r>
              <a:rPr lang="en-US" dirty="0"/>
              <a:t>Inductors 682C - 2x0.02 Ohm = 0.04 Ohm </a:t>
            </a:r>
          </a:p>
          <a:p>
            <a:pPr lvl="2"/>
            <a:r>
              <a:rPr lang="en-US" dirty="0" err="1"/>
              <a:t>Polyswitch</a:t>
            </a:r>
            <a:r>
              <a:rPr lang="en-US" dirty="0"/>
              <a:t> RGEF300 – 0.043 Ohm</a:t>
            </a:r>
          </a:p>
          <a:p>
            <a:pPr marL="914400" lvl="2" indent="0">
              <a:buNone/>
            </a:pPr>
            <a:r>
              <a:rPr lang="en-US" dirty="0">
                <a:sym typeface="Wingdings" pitchFamily="2" charset="2"/>
              </a:rPr>
              <a:t>                                  0.17 Ohm total resistance in On state</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626F03F-70DF-3D42-B7AB-3182F2FFAC9E}"/>
              </a:ext>
            </a:extLst>
          </p:cNvPr>
          <p:cNvSpPr>
            <a:spLocks noGrp="1"/>
          </p:cNvSpPr>
          <p:nvPr>
            <p:ph type="sldNum" sz="quarter" idx="12"/>
          </p:nvPr>
        </p:nvSpPr>
        <p:spPr/>
        <p:txBody>
          <a:bodyPr/>
          <a:lstStyle/>
          <a:p>
            <a:fld id="{76582A77-F2B8-C740-B33A-65EC520DFD99}" type="slidenum">
              <a:rPr kumimoji="1" lang="ja-JP" altLang="en-US" smtClean="0"/>
              <a:t>29</a:t>
            </a:fld>
            <a:endParaRPr kumimoji="1" lang="ja-JP" altLang="en-US"/>
          </a:p>
        </p:txBody>
      </p:sp>
    </p:spTree>
    <p:extLst>
      <p:ext uri="{BB962C8B-B14F-4D97-AF65-F5344CB8AC3E}">
        <p14:creationId xmlns:p14="http://schemas.microsoft.com/office/powerpoint/2010/main" val="4007583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2815-1A80-1843-87AB-63E8128E5F8E}"/>
              </a:ext>
            </a:extLst>
          </p:cNvPr>
          <p:cNvSpPr>
            <a:spLocks noGrp="1"/>
          </p:cNvSpPr>
          <p:nvPr>
            <p:ph type="title"/>
          </p:nvPr>
        </p:nvSpPr>
        <p:spPr>
          <a:xfrm>
            <a:off x="0" y="1"/>
            <a:ext cx="5393410" cy="914400"/>
          </a:xfrm>
        </p:spPr>
        <p:txBody>
          <a:bodyPr/>
          <a:lstStyle/>
          <a:p>
            <a:r>
              <a:rPr lang="en-US" dirty="0"/>
              <a:t>System outline </a:t>
            </a:r>
          </a:p>
        </p:txBody>
      </p:sp>
      <p:sp>
        <p:nvSpPr>
          <p:cNvPr id="3" name="Content Placeholder 2">
            <a:extLst>
              <a:ext uri="{FF2B5EF4-FFF2-40B4-BE49-F238E27FC236}">
                <a16:creationId xmlns:a16="http://schemas.microsoft.com/office/drawing/2014/main" id="{36452CD2-EB82-7146-B358-784F2A2DE59E}"/>
              </a:ext>
            </a:extLst>
          </p:cNvPr>
          <p:cNvSpPr>
            <a:spLocks noGrp="1"/>
          </p:cNvSpPr>
          <p:nvPr>
            <p:ph idx="1"/>
          </p:nvPr>
        </p:nvSpPr>
        <p:spPr>
          <a:xfrm>
            <a:off x="361627" y="1097205"/>
            <a:ext cx="10496873" cy="5385238"/>
          </a:xfrm>
        </p:spPr>
        <p:txBody>
          <a:bodyPr>
            <a:normAutofit fontScale="92500" lnSpcReduction="10000"/>
          </a:bodyPr>
          <a:lstStyle/>
          <a:p>
            <a:pPr>
              <a:buFont typeface="Wingdings" pitchFamily="2" charset="2"/>
              <a:buChar char="q"/>
            </a:pPr>
            <a:r>
              <a:rPr lang="en-US" dirty="0"/>
              <a:t>  General system specs: 224 channels/half ladders total</a:t>
            </a:r>
          </a:p>
          <a:p>
            <a:pPr lvl="1">
              <a:buFont typeface="Wingdings" pitchFamily="2" charset="2"/>
              <a:buChar char="Ø"/>
            </a:pPr>
            <a:r>
              <a:rPr lang="en-US" dirty="0"/>
              <a:t>  ROC boards </a:t>
            </a:r>
            <a:r>
              <a:rPr lang="en-US" dirty="0">
                <a:sym typeface="Wingdings" pitchFamily="2" charset="2"/>
              </a:rPr>
              <a:t></a:t>
            </a:r>
            <a:r>
              <a:rPr lang="en-US" dirty="0"/>
              <a:t> </a:t>
            </a:r>
            <a:r>
              <a:rPr lang="en-US" b="1" dirty="0">
                <a:solidFill>
                  <a:srgbClr val="002060"/>
                </a:solidFill>
                <a:latin typeface="Arial" panose="020B0604020202020204" pitchFamily="34" charset="0"/>
                <a:cs typeface="Arial" panose="020B0604020202020204" pitchFamily="34" charset="0"/>
              </a:rPr>
              <a:t>8 per side </a:t>
            </a:r>
            <a:r>
              <a:rPr lang="en-US" b="1" dirty="0">
                <a:solidFill>
                  <a:srgbClr val="002060"/>
                </a:solidFill>
                <a:latin typeface="Arial" panose="020B0604020202020204" pitchFamily="34" charset="0"/>
                <a:cs typeface="Arial" panose="020B0604020202020204" pitchFamily="34" charset="0"/>
                <a:sym typeface="Wingdings" pitchFamily="2" charset="2"/>
              </a:rPr>
              <a:t>  16 total</a:t>
            </a:r>
            <a:endParaRPr lang="en-US" b="1" dirty="0">
              <a:solidFill>
                <a:srgbClr val="002060"/>
              </a:solidFill>
              <a:latin typeface="Arial" panose="020B0604020202020204" pitchFamily="34" charset="0"/>
              <a:cs typeface="Arial" panose="020B0604020202020204" pitchFamily="34" charset="0"/>
            </a:endParaRPr>
          </a:p>
          <a:p>
            <a:pPr lvl="1">
              <a:buFont typeface="Wingdings" pitchFamily="2" charset="2"/>
              <a:buChar char="Ø"/>
            </a:pPr>
            <a:r>
              <a:rPr lang="en-US" dirty="0"/>
              <a:t>  ROC LV power cables </a:t>
            </a:r>
          </a:p>
          <a:p>
            <a:pPr lvl="2">
              <a:buFont typeface="Wingdings" pitchFamily="2" charset="2"/>
              <a:buChar char="Ø"/>
            </a:pPr>
            <a:r>
              <a:rPr lang="en-US" dirty="0"/>
              <a:t>1 board power cable  per ROC </a:t>
            </a:r>
            <a:r>
              <a:rPr lang="en-US" dirty="0">
                <a:sym typeface="Wingdings" pitchFamily="2" charset="2"/>
              </a:rPr>
              <a:t> </a:t>
            </a:r>
            <a:r>
              <a:rPr lang="en-US" b="1" dirty="0">
                <a:sym typeface="Wingdings" pitchFamily="2" charset="2"/>
              </a:rPr>
              <a:t>8/side</a:t>
            </a:r>
            <a:r>
              <a:rPr lang="en-US" dirty="0">
                <a:sym typeface="Wingdings" pitchFamily="2" charset="2"/>
              </a:rPr>
              <a:t>   </a:t>
            </a:r>
            <a:r>
              <a:rPr lang="en-US" b="1" dirty="0">
                <a:sym typeface="Wingdings" pitchFamily="2" charset="2"/>
              </a:rPr>
              <a:t>16 total</a:t>
            </a:r>
          </a:p>
          <a:p>
            <a:pPr lvl="2">
              <a:buFont typeface="Wingdings" pitchFamily="2" charset="2"/>
              <a:buChar char="Ø"/>
            </a:pPr>
            <a:r>
              <a:rPr lang="en-US" dirty="0">
                <a:sym typeface="Wingdings" pitchFamily="2" charset="2"/>
              </a:rPr>
              <a:t>4 stave power cables per ROC </a:t>
            </a:r>
            <a:r>
              <a:rPr lang="en-US" b="1" dirty="0">
                <a:sym typeface="Wingdings" pitchFamily="2" charset="2"/>
              </a:rPr>
              <a:t>32/side </a:t>
            </a:r>
            <a:r>
              <a:rPr lang="en-US" dirty="0">
                <a:sym typeface="Wingdings" pitchFamily="2" charset="2"/>
              </a:rPr>
              <a:t> </a:t>
            </a:r>
            <a:r>
              <a:rPr lang="en-US" b="1" dirty="0">
                <a:sym typeface="Wingdings" pitchFamily="2" charset="2"/>
              </a:rPr>
              <a:t>64 total</a:t>
            </a:r>
            <a:endParaRPr lang="en-US" b="1" dirty="0"/>
          </a:p>
          <a:p>
            <a:pPr lvl="1">
              <a:buFont typeface="Wingdings" pitchFamily="2" charset="2"/>
              <a:buChar char="Ø"/>
            </a:pPr>
            <a:r>
              <a:rPr lang="en-US" dirty="0"/>
              <a:t>  LV supply/return lines</a:t>
            </a:r>
          </a:p>
          <a:p>
            <a:pPr lvl="2">
              <a:buFont typeface="Wingdings" pitchFamily="2" charset="2"/>
              <a:buChar char="Ø"/>
            </a:pPr>
            <a:r>
              <a:rPr lang="en-US" dirty="0"/>
              <a:t>board power – </a:t>
            </a:r>
            <a:r>
              <a:rPr lang="en-US" b="1" dirty="0"/>
              <a:t>22</a:t>
            </a:r>
            <a:r>
              <a:rPr lang="en-US" dirty="0"/>
              <a:t> (11x2) lines </a:t>
            </a:r>
          </a:p>
          <a:p>
            <a:pPr lvl="2">
              <a:buFont typeface="Wingdings" pitchFamily="2" charset="2"/>
              <a:buChar char="Ø"/>
            </a:pPr>
            <a:r>
              <a:rPr lang="en-US" dirty="0"/>
              <a:t>stave power – </a:t>
            </a:r>
            <a:r>
              <a:rPr lang="en-US" b="1" dirty="0"/>
              <a:t>16</a:t>
            </a:r>
            <a:r>
              <a:rPr lang="en-US" dirty="0"/>
              <a:t>   (8x2) lines</a:t>
            </a:r>
          </a:p>
          <a:p>
            <a:pPr lvl="1">
              <a:buFont typeface="Wingdings" pitchFamily="2" charset="2"/>
              <a:buChar char="Ø"/>
            </a:pPr>
            <a:r>
              <a:rPr lang="en-US" dirty="0"/>
              <a:t>  Bias lines (one line per half ladder)</a:t>
            </a:r>
          </a:p>
          <a:p>
            <a:pPr lvl="2"/>
            <a:r>
              <a:rPr lang="en-US" dirty="0"/>
              <a:t>32+24=56 ladders per side</a:t>
            </a:r>
          </a:p>
          <a:p>
            <a:pPr lvl="2"/>
            <a:r>
              <a:rPr lang="en-US" dirty="0"/>
              <a:t>56x2 =</a:t>
            </a:r>
            <a:r>
              <a:rPr lang="en-US" b="1" dirty="0"/>
              <a:t>112</a:t>
            </a:r>
            <a:r>
              <a:rPr lang="en-US" dirty="0"/>
              <a:t> HV lines/per side (ROC has 16 HV inputs </a:t>
            </a:r>
            <a:r>
              <a:rPr lang="en-US" dirty="0">
                <a:sym typeface="Wingdings" pitchFamily="2" charset="2"/>
              </a:rPr>
              <a:t> 128 /side)</a:t>
            </a:r>
            <a:endParaRPr lang="en-US" dirty="0"/>
          </a:p>
          <a:p>
            <a:pPr lvl="2"/>
            <a:r>
              <a:rPr lang="en-US" dirty="0"/>
              <a:t>Bias up to </a:t>
            </a:r>
            <a:r>
              <a:rPr lang="en-US" b="1" dirty="0">
                <a:solidFill>
                  <a:srgbClr val="C00000"/>
                </a:solidFill>
              </a:rPr>
              <a:t>200V</a:t>
            </a:r>
            <a:r>
              <a:rPr lang="en-US" dirty="0"/>
              <a:t>, low current, below </a:t>
            </a:r>
            <a:r>
              <a:rPr lang="en-US" b="1" dirty="0">
                <a:solidFill>
                  <a:srgbClr val="C00000"/>
                </a:solidFill>
              </a:rPr>
              <a:t>1mA </a:t>
            </a:r>
          </a:p>
          <a:p>
            <a:pPr marL="0" indent="0">
              <a:buNone/>
            </a:pPr>
            <a:endParaRPr lang="en-US" dirty="0"/>
          </a:p>
          <a:p>
            <a:pPr>
              <a:buFont typeface="Wingdings" pitchFamily="2" charset="2"/>
              <a:buChar char="ü"/>
            </a:pPr>
            <a:r>
              <a:rPr lang="en-US" dirty="0"/>
              <a:t>Cable routing (from experiment model):</a:t>
            </a:r>
          </a:p>
          <a:p>
            <a:pPr lvl="1"/>
            <a:r>
              <a:rPr lang="en-US" dirty="0"/>
              <a:t>Cable length </a:t>
            </a:r>
            <a:r>
              <a:rPr lang="en-US" dirty="0">
                <a:sym typeface="Wingdings" pitchFamily="2" charset="2"/>
              </a:rPr>
              <a:t> </a:t>
            </a:r>
            <a:r>
              <a:rPr lang="en-US" b="1" dirty="0">
                <a:sym typeface="Wingdings" pitchFamily="2" charset="2"/>
              </a:rPr>
              <a:t>10+2 m</a:t>
            </a:r>
            <a:r>
              <a:rPr lang="en-US" dirty="0">
                <a:sym typeface="Wingdings" pitchFamily="2" charset="2"/>
              </a:rPr>
              <a:t> (39 ft), </a:t>
            </a:r>
            <a:r>
              <a:rPr lang="en-US" dirty="0"/>
              <a:t>Roland </a:t>
            </a:r>
            <a:r>
              <a:rPr lang="en-US" dirty="0" err="1"/>
              <a:t>Wimmer</a:t>
            </a:r>
            <a:r>
              <a:rPr lang="en-US" dirty="0"/>
              <a:t> routing (</a:t>
            </a:r>
            <a:r>
              <a:rPr lang="en-US"/>
              <a:t>2m – flexibility)</a:t>
            </a:r>
            <a:endParaRPr lang="en-US" dirty="0"/>
          </a:p>
          <a:p>
            <a:pPr marL="457200" lvl="1" indent="0">
              <a:buNone/>
            </a:pPr>
            <a:endParaRPr lang="en-US" dirty="0"/>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C626F03F-70DF-3D42-B7AB-3182F2FFAC9E}"/>
              </a:ext>
            </a:extLst>
          </p:cNvPr>
          <p:cNvSpPr>
            <a:spLocks noGrp="1"/>
          </p:cNvSpPr>
          <p:nvPr>
            <p:ph type="sldNum" sz="quarter" idx="12"/>
          </p:nvPr>
        </p:nvSpPr>
        <p:spPr/>
        <p:txBody>
          <a:bodyPr/>
          <a:lstStyle/>
          <a:p>
            <a:fld id="{76582A77-F2B8-C740-B33A-65EC520DFD99}" type="slidenum">
              <a:rPr kumimoji="1" lang="ja-JP" altLang="en-US" smtClean="0"/>
              <a:t>3</a:t>
            </a:fld>
            <a:endParaRPr kumimoji="1" lang="ja-JP" altLang="en-US"/>
          </a:p>
        </p:txBody>
      </p:sp>
    </p:spTree>
    <p:extLst>
      <p:ext uri="{BB962C8B-B14F-4D97-AF65-F5344CB8AC3E}">
        <p14:creationId xmlns:p14="http://schemas.microsoft.com/office/powerpoint/2010/main" val="37108735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2815-1A80-1843-87AB-63E8128E5F8E}"/>
              </a:ext>
            </a:extLst>
          </p:cNvPr>
          <p:cNvSpPr>
            <a:spLocks noGrp="1"/>
          </p:cNvSpPr>
          <p:nvPr>
            <p:ph type="title"/>
          </p:nvPr>
        </p:nvSpPr>
        <p:spPr>
          <a:xfrm>
            <a:off x="0" y="1"/>
            <a:ext cx="5290458" cy="963386"/>
          </a:xfrm>
        </p:spPr>
        <p:txBody>
          <a:bodyPr/>
          <a:lstStyle/>
          <a:p>
            <a:r>
              <a:rPr lang="en-US" dirty="0"/>
              <a:t>Switching modules:</a:t>
            </a:r>
          </a:p>
        </p:txBody>
      </p:sp>
      <p:sp>
        <p:nvSpPr>
          <p:cNvPr id="3" name="Content Placeholder 2">
            <a:extLst>
              <a:ext uri="{FF2B5EF4-FFF2-40B4-BE49-F238E27FC236}">
                <a16:creationId xmlns:a16="http://schemas.microsoft.com/office/drawing/2014/main" id="{36452CD2-EB82-7146-B358-784F2A2DE59E}"/>
              </a:ext>
            </a:extLst>
          </p:cNvPr>
          <p:cNvSpPr>
            <a:spLocks noGrp="1"/>
          </p:cNvSpPr>
          <p:nvPr>
            <p:ph idx="1"/>
          </p:nvPr>
        </p:nvSpPr>
        <p:spPr>
          <a:xfrm>
            <a:off x="1126671" y="832756"/>
            <a:ext cx="11065329" cy="6025243"/>
          </a:xfrm>
        </p:spPr>
        <p:txBody>
          <a:bodyPr>
            <a:normAutofit/>
          </a:bodyPr>
          <a:lstStyle/>
          <a:p>
            <a:pPr lvl="1">
              <a:buFont typeface="Wingdings" pitchFamily="2" charset="2"/>
              <a:buChar char="Ø"/>
            </a:pPr>
            <a:r>
              <a:rPr lang="en-US" dirty="0"/>
              <a:t>Number of switching modules required: </a:t>
            </a:r>
          </a:p>
          <a:p>
            <a:pPr lvl="2"/>
            <a:r>
              <a:rPr lang="en-US" dirty="0"/>
              <a:t> </a:t>
            </a:r>
            <a:r>
              <a:rPr lang="en-US" dirty="0">
                <a:sym typeface="Wingdings" pitchFamily="2" charset="2"/>
              </a:rPr>
              <a:t>board power for 8 ROC</a:t>
            </a:r>
          </a:p>
          <a:p>
            <a:pPr marL="914400" lvl="2" indent="0">
              <a:buNone/>
            </a:pPr>
            <a:r>
              <a:rPr lang="en-US" dirty="0">
                <a:sym typeface="Wingdings" pitchFamily="2" charset="2"/>
              </a:rPr>
              <a:t>                    regulated  </a:t>
            </a:r>
            <a:r>
              <a:rPr lang="en-US" dirty="0" err="1">
                <a:sym typeface="Wingdings" pitchFamily="2" charset="2"/>
              </a:rPr>
              <a:t>SWout</a:t>
            </a:r>
            <a:endParaRPr lang="en-US" dirty="0">
              <a:sym typeface="Wingdings" pitchFamily="2" charset="2"/>
            </a:endParaRPr>
          </a:p>
          <a:p>
            <a:pPr lvl="3"/>
            <a:r>
              <a:rPr lang="en-US" dirty="0">
                <a:sym typeface="Wingdings" pitchFamily="2" charset="2"/>
              </a:rPr>
              <a:t>5 FPGA    “2.5V”  4.6V   40 </a:t>
            </a:r>
            <a:r>
              <a:rPr lang="en-US" dirty="0" err="1">
                <a:sym typeface="Wingdings" pitchFamily="2" charset="2"/>
              </a:rPr>
              <a:t>ch</a:t>
            </a:r>
            <a:r>
              <a:rPr lang="en-US" dirty="0">
                <a:sym typeface="Wingdings" pitchFamily="2" charset="2"/>
              </a:rPr>
              <a:t>/side  5 modules</a:t>
            </a:r>
          </a:p>
          <a:p>
            <a:pPr lvl="3"/>
            <a:r>
              <a:rPr lang="en-US" dirty="0">
                <a:sym typeface="Wingdings" pitchFamily="2" charset="2"/>
              </a:rPr>
              <a:t>2 Pulser   “5V”     6.8V   16 </a:t>
            </a:r>
            <a:r>
              <a:rPr lang="en-US" dirty="0" err="1">
                <a:sym typeface="Wingdings" pitchFamily="2" charset="2"/>
              </a:rPr>
              <a:t>ch</a:t>
            </a:r>
            <a:r>
              <a:rPr lang="en-US" dirty="0">
                <a:sym typeface="Wingdings" pitchFamily="2" charset="2"/>
              </a:rPr>
              <a:t>/side  2 modules</a:t>
            </a:r>
          </a:p>
          <a:p>
            <a:pPr lvl="3"/>
            <a:r>
              <a:rPr lang="en-US" dirty="0"/>
              <a:t>2 </a:t>
            </a:r>
            <a:r>
              <a:rPr lang="en-US" dirty="0" err="1"/>
              <a:t>Transm</a:t>
            </a:r>
            <a:r>
              <a:rPr lang="en-US" dirty="0"/>
              <a:t> “3.3V” </a:t>
            </a:r>
            <a:r>
              <a:rPr lang="en-US" dirty="0">
                <a:sym typeface="Wingdings" pitchFamily="2" charset="2"/>
              </a:rPr>
              <a:t>  5.7V  16 </a:t>
            </a:r>
            <a:r>
              <a:rPr lang="en-US" dirty="0" err="1">
                <a:sym typeface="Wingdings" pitchFamily="2" charset="2"/>
              </a:rPr>
              <a:t>ch</a:t>
            </a:r>
            <a:r>
              <a:rPr lang="en-US" dirty="0">
                <a:sym typeface="Wingdings" pitchFamily="2" charset="2"/>
              </a:rPr>
              <a:t>/side  2 modules   </a:t>
            </a:r>
            <a:r>
              <a:rPr lang="en-US" dirty="0">
                <a:solidFill>
                  <a:srgbClr val="C00000"/>
                </a:solidFill>
                <a:sym typeface="Wingdings" pitchFamily="2" charset="2"/>
              </a:rPr>
              <a:t> </a:t>
            </a:r>
            <a:r>
              <a:rPr lang="en-US" b="1" dirty="0">
                <a:solidFill>
                  <a:srgbClr val="C00000"/>
                </a:solidFill>
                <a:sym typeface="Wingdings" pitchFamily="2" charset="2"/>
              </a:rPr>
              <a:t>11</a:t>
            </a:r>
            <a:r>
              <a:rPr lang="en-US" dirty="0">
                <a:solidFill>
                  <a:srgbClr val="C00000"/>
                </a:solidFill>
                <a:sym typeface="Wingdings" pitchFamily="2" charset="2"/>
              </a:rPr>
              <a:t> </a:t>
            </a:r>
            <a:r>
              <a:rPr lang="en-US" dirty="0">
                <a:sym typeface="Wingdings" pitchFamily="2" charset="2"/>
              </a:rPr>
              <a:t>modules/side </a:t>
            </a:r>
            <a:endParaRPr lang="en-US" dirty="0"/>
          </a:p>
          <a:p>
            <a:pPr lvl="3"/>
            <a:r>
              <a:rPr lang="en-US" dirty="0"/>
              <a:t>1 JTAG     “5V”    </a:t>
            </a:r>
            <a:r>
              <a:rPr lang="en-US" dirty="0">
                <a:sym typeface="Wingdings" pitchFamily="2" charset="2"/>
              </a:rPr>
              <a:t> 4.3V    8 </a:t>
            </a:r>
            <a:r>
              <a:rPr lang="en-US" dirty="0" err="1">
                <a:sym typeface="Wingdings" pitchFamily="2" charset="2"/>
              </a:rPr>
              <a:t>ch</a:t>
            </a:r>
            <a:r>
              <a:rPr lang="en-US" dirty="0">
                <a:sym typeface="Wingdings" pitchFamily="2" charset="2"/>
              </a:rPr>
              <a:t>/side  1 module</a:t>
            </a:r>
          </a:p>
          <a:p>
            <a:pPr lvl="3"/>
            <a:r>
              <a:rPr lang="en-US" dirty="0">
                <a:sym typeface="Wingdings" pitchFamily="2" charset="2"/>
              </a:rPr>
              <a:t>1 </a:t>
            </a:r>
            <a:r>
              <a:rPr lang="en-US" dirty="0" err="1">
                <a:sym typeface="Wingdings" pitchFamily="2" charset="2"/>
              </a:rPr>
              <a:t>Opto</a:t>
            </a:r>
            <a:r>
              <a:rPr lang="en-US" dirty="0">
                <a:sym typeface="Wingdings" pitchFamily="2" charset="2"/>
              </a:rPr>
              <a:t>      “5V”     6.5V    8 </a:t>
            </a:r>
            <a:r>
              <a:rPr lang="en-US" dirty="0" err="1">
                <a:sym typeface="Wingdings" pitchFamily="2" charset="2"/>
              </a:rPr>
              <a:t>ch</a:t>
            </a:r>
            <a:r>
              <a:rPr lang="en-US" dirty="0">
                <a:sym typeface="Wingdings" pitchFamily="2" charset="2"/>
              </a:rPr>
              <a:t>/side  1 module</a:t>
            </a:r>
          </a:p>
          <a:p>
            <a:pPr marL="1371600" lvl="3" indent="0">
              <a:buNone/>
            </a:pPr>
            <a:endParaRPr lang="en-US" dirty="0">
              <a:sym typeface="Wingdings" pitchFamily="2" charset="2"/>
            </a:endParaRPr>
          </a:p>
          <a:p>
            <a:pPr lvl="2"/>
            <a:r>
              <a:rPr lang="en-US" dirty="0">
                <a:sym typeface="Wingdings" pitchFamily="2" charset="2"/>
              </a:rPr>
              <a:t>Ladder power  for one side</a:t>
            </a:r>
          </a:p>
          <a:p>
            <a:pPr lvl="2"/>
            <a:r>
              <a:rPr lang="en-US" dirty="0">
                <a:sym typeface="Wingdings" pitchFamily="2" charset="2"/>
              </a:rPr>
              <a:t>8 ROC X 4 cables X 4 channels  128 Analog and 128 Digital channels </a:t>
            </a:r>
          </a:p>
          <a:p>
            <a:pPr lvl="2"/>
            <a:r>
              <a:rPr lang="en-US" dirty="0">
                <a:sym typeface="Wingdings" pitchFamily="2" charset="2"/>
              </a:rPr>
              <a:t>One switch serves  8 channels   16 Analog + 16 Digital</a:t>
            </a:r>
          </a:p>
          <a:p>
            <a:pPr lvl="3"/>
            <a:r>
              <a:rPr lang="en-US" dirty="0">
                <a:sym typeface="Wingdings" pitchFamily="2" charset="2"/>
              </a:rPr>
              <a:t>16 switches for Analog  “2.5V (1A)”  8A/switch   3.4V </a:t>
            </a:r>
            <a:r>
              <a:rPr lang="en-US" dirty="0" err="1">
                <a:sym typeface="Wingdings" pitchFamily="2" charset="2"/>
              </a:rPr>
              <a:t>SWout</a:t>
            </a:r>
            <a:r>
              <a:rPr lang="en-US" dirty="0">
                <a:sym typeface="Wingdings" pitchFamily="2" charset="2"/>
              </a:rPr>
              <a:t>  </a:t>
            </a:r>
          </a:p>
          <a:p>
            <a:pPr lvl="4"/>
            <a:r>
              <a:rPr lang="en-US" dirty="0">
                <a:sym typeface="Wingdings" pitchFamily="2" charset="2"/>
              </a:rPr>
              <a:t>  16 </a:t>
            </a:r>
            <a:r>
              <a:rPr lang="en-US" dirty="0" err="1">
                <a:sym typeface="Wingdings" pitchFamily="2" charset="2"/>
              </a:rPr>
              <a:t>ch</a:t>
            </a:r>
            <a:r>
              <a:rPr lang="en-US" dirty="0">
                <a:sym typeface="Wingdings" pitchFamily="2" charset="2"/>
              </a:rPr>
              <a:t>  </a:t>
            </a:r>
            <a:r>
              <a:rPr lang="en-US" dirty="0">
                <a:solidFill>
                  <a:srgbClr val="C00000"/>
                </a:solidFill>
                <a:sym typeface="Wingdings" pitchFamily="2" charset="2"/>
              </a:rPr>
              <a:t> 2</a:t>
            </a:r>
            <a:r>
              <a:rPr lang="en-US" dirty="0">
                <a:sym typeface="Wingdings" pitchFamily="2" charset="2"/>
              </a:rPr>
              <a:t> switching modules</a:t>
            </a:r>
          </a:p>
          <a:p>
            <a:pPr lvl="3"/>
            <a:r>
              <a:rPr lang="en-US" dirty="0">
                <a:sym typeface="Wingdings" pitchFamily="2" charset="2"/>
              </a:rPr>
              <a:t>16 switches for Digital “2.5V (0.25A)”  2A/switch  3.0V </a:t>
            </a:r>
            <a:r>
              <a:rPr lang="en-US" dirty="0" err="1">
                <a:sym typeface="Wingdings" pitchFamily="2" charset="2"/>
              </a:rPr>
              <a:t>SWout</a:t>
            </a:r>
            <a:r>
              <a:rPr lang="en-US" dirty="0">
                <a:sym typeface="Wingdings" pitchFamily="2" charset="2"/>
              </a:rPr>
              <a:t>   </a:t>
            </a:r>
          </a:p>
          <a:p>
            <a:pPr lvl="4"/>
            <a:r>
              <a:rPr lang="en-US" dirty="0">
                <a:sym typeface="Wingdings" pitchFamily="2" charset="2"/>
              </a:rPr>
              <a:t>  16 </a:t>
            </a:r>
            <a:r>
              <a:rPr lang="en-US" dirty="0" err="1">
                <a:sym typeface="Wingdings" pitchFamily="2" charset="2"/>
              </a:rPr>
              <a:t>ch</a:t>
            </a:r>
            <a:r>
              <a:rPr lang="en-US" dirty="0">
                <a:sym typeface="Wingdings" pitchFamily="2" charset="2"/>
              </a:rPr>
              <a:t>  </a:t>
            </a:r>
            <a:r>
              <a:rPr lang="en-US" dirty="0">
                <a:solidFill>
                  <a:srgbClr val="C00000"/>
                </a:solidFill>
                <a:sym typeface="Wingdings" pitchFamily="2" charset="2"/>
              </a:rPr>
              <a:t> 2</a:t>
            </a:r>
            <a:r>
              <a:rPr lang="en-US" dirty="0">
                <a:sym typeface="Wingdings" pitchFamily="2" charset="2"/>
              </a:rPr>
              <a:t> modules</a:t>
            </a:r>
          </a:p>
          <a:p>
            <a:pPr lvl="4"/>
            <a:endParaRPr lang="en-US" dirty="0"/>
          </a:p>
          <a:p>
            <a:pPr lvl="1">
              <a:buFont typeface="Wingdings" pitchFamily="2" charset="2"/>
              <a:buChar char="Ø"/>
            </a:pPr>
            <a:r>
              <a:rPr lang="en-US" dirty="0"/>
              <a:t> total number of switching modules </a:t>
            </a:r>
            <a:r>
              <a:rPr lang="en-US" dirty="0">
                <a:solidFill>
                  <a:srgbClr val="C00000"/>
                </a:solidFill>
                <a:sym typeface="Wingdings" pitchFamily="2" charset="2"/>
              </a:rPr>
              <a:t> 15 modules/side  1 crate</a:t>
            </a:r>
            <a:r>
              <a:rPr lang="en-US" dirty="0">
                <a:solidFill>
                  <a:srgbClr val="C00000"/>
                </a:solidFill>
              </a:rPr>
              <a:t> </a:t>
            </a:r>
          </a:p>
          <a:p>
            <a:pPr marL="457200" lvl="1" indent="0">
              <a:buNone/>
            </a:pPr>
            <a:endParaRPr lang="en-US" dirty="0"/>
          </a:p>
          <a:p>
            <a:pPr lvl="3"/>
            <a:endParaRPr lang="en-US" dirty="0">
              <a:sym typeface="Wingdings" pitchFamily="2" charset="2"/>
            </a:endParaRPr>
          </a:p>
          <a:p>
            <a:pPr marL="457200" lvl="1" indent="0">
              <a:buNone/>
            </a:pPr>
            <a:endParaRPr lang="en-US" dirty="0"/>
          </a:p>
        </p:txBody>
      </p:sp>
      <p:sp>
        <p:nvSpPr>
          <p:cNvPr id="4" name="Slide Number Placeholder 3">
            <a:extLst>
              <a:ext uri="{FF2B5EF4-FFF2-40B4-BE49-F238E27FC236}">
                <a16:creationId xmlns:a16="http://schemas.microsoft.com/office/drawing/2014/main" id="{C626F03F-70DF-3D42-B7AB-3182F2FFAC9E}"/>
              </a:ext>
            </a:extLst>
          </p:cNvPr>
          <p:cNvSpPr>
            <a:spLocks noGrp="1"/>
          </p:cNvSpPr>
          <p:nvPr>
            <p:ph type="sldNum" sz="quarter" idx="12"/>
          </p:nvPr>
        </p:nvSpPr>
        <p:spPr/>
        <p:txBody>
          <a:bodyPr/>
          <a:lstStyle/>
          <a:p>
            <a:fld id="{76582A77-F2B8-C740-B33A-65EC520DFD99}" type="slidenum">
              <a:rPr kumimoji="1" lang="ja-JP" altLang="en-US" smtClean="0"/>
              <a:t>30</a:t>
            </a:fld>
            <a:endParaRPr kumimoji="1" lang="ja-JP" altLang="en-US"/>
          </a:p>
        </p:txBody>
      </p:sp>
    </p:spTree>
    <p:extLst>
      <p:ext uri="{BB962C8B-B14F-4D97-AF65-F5344CB8AC3E}">
        <p14:creationId xmlns:p14="http://schemas.microsoft.com/office/powerpoint/2010/main" val="796056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63C3EAF-856C-9B40-93A6-FFC229E1CEC9}"/>
              </a:ext>
            </a:extLst>
          </p:cNvPr>
          <p:cNvSpPr>
            <a:spLocks noGrp="1"/>
          </p:cNvSpPr>
          <p:nvPr>
            <p:ph type="sldNum" sz="quarter" idx="12"/>
          </p:nvPr>
        </p:nvSpPr>
        <p:spPr/>
        <p:txBody>
          <a:bodyPr/>
          <a:lstStyle/>
          <a:p>
            <a:fld id="{E97E06B5-B6AB-B440-9068-06340A7FA957}" type="slidenum">
              <a:rPr kumimoji="1" lang="ja-JP" altLang="en-US" smtClean="0"/>
              <a:t>31</a:t>
            </a:fld>
            <a:endParaRPr kumimoji="1" lang="ja-JP" altLang="en-US"/>
          </a:p>
        </p:txBody>
      </p:sp>
      <p:sp>
        <p:nvSpPr>
          <p:cNvPr id="10" name="TextBox 9">
            <a:extLst>
              <a:ext uri="{FF2B5EF4-FFF2-40B4-BE49-F238E27FC236}">
                <a16:creationId xmlns:a16="http://schemas.microsoft.com/office/drawing/2014/main" id="{EA5E37BD-218A-A54E-BE42-854FDDE8A210}"/>
              </a:ext>
            </a:extLst>
          </p:cNvPr>
          <p:cNvSpPr txBox="1"/>
          <p:nvPr/>
        </p:nvSpPr>
        <p:spPr>
          <a:xfrm>
            <a:off x="9743543" y="10697"/>
            <a:ext cx="1035861" cy="369332"/>
          </a:xfrm>
          <a:prstGeom prst="rect">
            <a:avLst/>
          </a:prstGeom>
          <a:noFill/>
        </p:spPr>
        <p:txBody>
          <a:bodyPr wrap="none" rtlCol="0">
            <a:spAutoFit/>
          </a:bodyPr>
          <a:lstStyle/>
          <a:p>
            <a:r>
              <a:rPr lang="en-US" dirty="0"/>
              <a:t>Rack #2</a:t>
            </a:r>
          </a:p>
        </p:txBody>
      </p:sp>
      <p:sp>
        <p:nvSpPr>
          <p:cNvPr id="2" name="タイトル 1">
            <a:extLst>
              <a:ext uri="{FF2B5EF4-FFF2-40B4-BE49-F238E27FC236}">
                <a16:creationId xmlns:a16="http://schemas.microsoft.com/office/drawing/2014/main" id="{55A96D8A-8333-8D43-8B17-73B815D40CFE}"/>
              </a:ext>
            </a:extLst>
          </p:cNvPr>
          <p:cNvSpPr>
            <a:spLocks noGrp="1"/>
          </p:cNvSpPr>
          <p:nvPr>
            <p:ph type="title"/>
          </p:nvPr>
        </p:nvSpPr>
        <p:spPr>
          <a:xfrm>
            <a:off x="3566202" y="65873"/>
            <a:ext cx="4818858" cy="551998"/>
          </a:xfrm>
        </p:spPr>
        <p:txBody>
          <a:bodyPr>
            <a:noAutofit/>
          </a:bodyPr>
          <a:lstStyle/>
          <a:p>
            <a:r>
              <a:rPr kumimoji="1" lang="en-US" altLang="ja-JP" sz="3600" dirty="0"/>
              <a:t>Rack space: 42Ux1.75” </a:t>
            </a:r>
            <a:endParaRPr kumimoji="1" lang="ja-JP" altLang="en-US" sz="3600"/>
          </a:p>
        </p:txBody>
      </p:sp>
      <p:sp>
        <p:nvSpPr>
          <p:cNvPr id="3" name="コンテンツ プレースホルダー 2">
            <a:extLst>
              <a:ext uri="{FF2B5EF4-FFF2-40B4-BE49-F238E27FC236}">
                <a16:creationId xmlns:a16="http://schemas.microsoft.com/office/drawing/2014/main" id="{6E470737-95CF-FB47-9868-BB3EF0F3E165}"/>
              </a:ext>
            </a:extLst>
          </p:cNvPr>
          <p:cNvSpPr>
            <a:spLocks noGrp="1"/>
          </p:cNvSpPr>
          <p:nvPr>
            <p:ph idx="1"/>
          </p:nvPr>
        </p:nvSpPr>
        <p:spPr>
          <a:xfrm>
            <a:off x="2781300" y="551998"/>
            <a:ext cx="6794499" cy="6306002"/>
          </a:xfrm>
        </p:spPr>
        <p:txBody>
          <a:bodyPr>
            <a:normAutofit/>
          </a:bodyPr>
          <a:lstStyle/>
          <a:p>
            <a:pPr marL="0" indent="0">
              <a:buNone/>
            </a:pPr>
            <a:r>
              <a:rPr lang="en-US" altLang="ja-JP" sz="2400" dirty="0"/>
              <a:t>---</a:t>
            </a:r>
            <a:r>
              <a:rPr kumimoji="1" lang="en-US" altLang="ja-JP" sz="2400" dirty="0"/>
              <a:t>----------------------- 3U -----------------</a:t>
            </a:r>
          </a:p>
          <a:p>
            <a:pPr marL="0" indent="0">
              <a:buNone/>
            </a:pPr>
            <a:endParaRPr kumimoji="1" lang="en-US" altLang="ja-JP" sz="2400" dirty="0"/>
          </a:p>
          <a:p>
            <a:pPr marL="0" indent="0">
              <a:buNone/>
            </a:pPr>
            <a:r>
              <a:rPr lang="en-US" altLang="ja-JP" sz="2400" dirty="0"/>
              <a:t>----HV, </a:t>
            </a:r>
            <a:r>
              <a:rPr lang="en-US" altLang="ja-JP" sz="2400" dirty="0" err="1"/>
              <a:t>crate&amp;filter</a:t>
            </a:r>
            <a:r>
              <a:rPr lang="en-US" altLang="ja-JP" sz="2400" dirty="0"/>
              <a:t> 8U+3U =11U -------------</a:t>
            </a:r>
          </a:p>
          <a:p>
            <a:pPr marL="0" indent="0">
              <a:buNone/>
            </a:pPr>
            <a:r>
              <a:rPr lang="en-US" altLang="ja-JP" sz="2400" dirty="0"/>
              <a:t>            </a:t>
            </a:r>
            <a:endParaRPr kumimoji="1" lang="en-US" altLang="ja-JP" sz="1600" dirty="0"/>
          </a:p>
          <a:p>
            <a:pPr marL="0" indent="0">
              <a:buNone/>
            </a:pPr>
            <a:r>
              <a:rPr lang="en-US" altLang="ja-JP" sz="2400" dirty="0"/>
              <a:t>----LV Filters     6U+2U=8U -----------------</a:t>
            </a:r>
          </a:p>
          <a:p>
            <a:pPr marL="0" indent="0">
              <a:buNone/>
            </a:pPr>
            <a:r>
              <a:rPr kumimoji="1" lang="en-US" altLang="ja-JP" sz="2400" dirty="0"/>
              <a:t>         </a:t>
            </a:r>
            <a:endParaRPr lang="en-US" altLang="ja-JP" sz="1600" dirty="0"/>
          </a:p>
          <a:p>
            <a:pPr marL="0" indent="0">
              <a:buNone/>
            </a:pPr>
            <a:endParaRPr kumimoji="1" lang="en-US" altLang="ja-JP" sz="1600" dirty="0"/>
          </a:p>
          <a:p>
            <a:pPr marL="0" indent="0">
              <a:buNone/>
            </a:pPr>
            <a:r>
              <a:rPr lang="en-US" altLang="ja-JP" sz="2400" dirty="0"/>
              <a:t>------- Switching 6U+2U=8U ----------------</a:t>
            </a:r>
          </a:p>
          <a:p>
            <a:pPr marL="0" indent="0">
              <a:buNone/>
            </a:pPr>
            <a:endParaRPr kumimoji="1" lang="en-US" altLang="ja-JP" sz="2400" dirty="0"/>
          </a:p>
          <a:p>
            <a:pPr marL="0" indent="0">
              <a:buNone/>
            </a:pPr>
            <a:endParaRPr lang="en-US" altLang="ja-JP" sz="2400" dirty="0"/>
          </a:p>
          <a:p>
            <a:pPr marL="0" indent="0">
              <a:buNone/>
            </a:pPr>
            <a:r>
              <a:rPr kumimoji="1" lang="en-US" altLang="ja-JP" sz="2400" dirty="0"/>
              <a:t>----- Mega PACs 4U+2U=6U ----------------</a:t>
            </a:r>
          </a:p>
          <a:p>
            <a:pPr marL="0" indent="0">
              <a:buNone/>
            </a:pPr>
            <a:endParaRPr lang="en-US" altLang="ja-JP" sz="2400" dirty="0"/>
          </a:p>
          <a:p>
            <a:pPr marL="0" indent="0">
              <a:buNone/>
            </a:pPr>
            <a:r>
              <a:rPr lang="en-US" altLang="ja-JP" sz="2400" dirty="0"/>
              <a:t>---------- 42U-36U-2U = 4U ----------------- </a:t>
            </a:r>
          </a:p>
          <a:p>
            <a:pPr marL="0" indent="0">
              <a:buNone/>
            </a:pPr>
            <a:r>
              <a:rPr kumimoji="1" lang="en-US" altLang="ja-JP" sz="1600" dirty="0"/>
              <a:t>                                                 2U – HV crate gap for cabling</a:t>
            </a:r>
          </a:p>
        </p:txBody>
      </p:sp>
      <p:sp>
        <p:nvSpPr>
          <p:cNvPr id="7" name="TextBox 6">
            <a:extLst>
              <a:ext uri="{FF2B5EF4-FFF2-40B4-BE49-F238E27FC236}">
                <a16:creationId xmlns:a16="http://schemas.microsoft.com/office/drawing/2014/main" id="{724A0171-802D-E84B-BB46-F92DAC5CC1A4}"/>
              </a:ext>
            </a:extLst>
          </p:cNvPr>
          <p:cNvSpPr txBox="1"/>
          <p:nvPr/>
        </p:nvSpPr>
        <p:spPr>
          <a:xfrm>
            <a:off x="721393" y="35893"/>
            <a:ext cx="1035861" cy="369332"/>
          </a:xfrm>
          <a:prstGeom prst="rect">
            <a:avLst/>
          </a:prstGeom>
          <a:noFill/>
        </p:spPr>
        <p:txBody>
          <a:bodyPr wrap="none" rtlCol="0">
            <a:spAutoFit/>
          </a:bodyPr>
          <a:lstStyle/>
          <a:p>
            <a:r>
              <a:rPr lang="en-US" dirty="0"/>
              <a:t>Rack #1</a:t>
            </a:r>
          </a:p>
        </p:txBody>
      </p:sp>
      <p:pic>
        <p:nvPicPr>
          <p:cNvPr id="11" name="Picture 10" descr="Graphical user interface, application, table&#10;&#10;Description automatically generated with medium confidence">
            <a:extLst>
              <a:ext uri="{FF2B5EF4-FFF2-40B4-BE49-F238E27FC236}">
                <a16:creationId xmlns:a16="http://schemas.microsoft.com/office/drawing/2014/main" id="{7511B8D1-9AC9-E64E-AAEA-684177BBC93C}"/>
              </a:ext>
            </a:extLst>
          </p:cNvPr>
          <p:cNvPicPr>
            <a:picLocks noChangeAspect="1"/>
          </p:cNvPicPr>
          <p:nvPr/>
        </p:nvPicPr>
        <p:blipFill>
          <a:blip r:embed="rId2"/>
          <a:stretch>
            <a:fillRect/>
          </a:stretch>
        </p:blipFill>
        <p:spPr>
          <a:xfrm>
            <a:off x="10402690" y="275998"/>
            <a:ext cx="1902219" cy="6582001"/>
          </a:xfrm>
          <a:prstGeom prst="rect">
            <a:avLst/>
          </a:prstGeom>
        </p:spPr>
      </p:pic>
      <p:pic>
        <p:nvPicPr>
          <p:cNvPr id="14" name="Picture 13" descr="Graphical user interface, application, table&#10;&#10;Description automatically generated with medium confidence">
            <a:extLst>
              <a:ext uri="{FF2B5EF4-FFF2-40B4-BE49-F238E27FC236}">
                <a16:creationId xmlns:a16="http://schemas.microsoft.com/office/drawing/2014/main" id="{D7503AA1-5170-C344-9667-0E289109F13E}"/>
              </a:ext>
            </a:extLst>
          </p:cNvPr>
          <p:cNvPicPr>
            <a:picLocks noChangeAspect="1"/>
          </p:cNvPicPr>
          <p:nvPr/>
        </p:nvPicPr>
        <p:blipFill>
          <a:blip r:embed="rId2"/>
          <a:stretch>
            <a:fillRect/>
          </a:stretch>
        </p:blipFill>
        <p:spPr>
          <a:xfrm>
            <a:off x="33632" y="275999"/>
            <a:ext cx="1902219" cy="6582001"/>
          </a:xfrm>
          <a:prstGeom prst="rect">
            <a:avLst/>
          </a:prstGeom>
        </p:spPr>
      </p:pic>
    </p:spTree>
    <p:extLst>
      <p:ext uri="{BB962C8B-B14F-4D97-AF65-F5344CB8AC3E}">
        <p14:creationId xmlns:p14="http://schemas.microsoft.com/office/powerpoint/2010/main" val="4180758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96D8A-8333-8D43-8B17-73B815D40CFE}"/>
              </a:ext>
            </a:extLst>
          </p:cNvPr>
          <p:cNvSpPr>
            <a:spLocks noGrp="1"/>
          </p:cNvSpPr>
          <p:nvPr>
            <p:ph type="title"/>
          </p:nvPr>
        </p:nvSpPr>
        <p:spPr>
          <a:xfrm>
            <a:off x="838200" y="365126"/>
            <a:ext cx="2578100" cy="621846"/>
          </a:xfrm>
        </p:spPr>
        <p:txBody>
          <a:bodyPr>
            <a:noAutofit/>
          </a:bodyPr>
          <a:lstStyle/>
          <a:p>
            <a:r>
              <a:rPr kumimoji="1" lang="en-US" altLang="ja-JP" sz="3600" dirty="0"/>
              <a:t>Rack power</a:t>
            </a:r>
            <a:endParaRPr kumimoji="1" lang="ja-JP" altLang="en-US" sz="3600"/>
          </a:p>
        </p:txBody>
      </p:sp>
      <p:sp>
        <p:nvSpPr>
          <p:cNvPr id="3" name="コンテンツ プレースホルダー 2">
            <a:extLst>
              <a:ext uri="{FF2B5EF4-FFF2-40B4-BE49-F238E27FC236}">
                <a16:creationId xmlns:a16="http://schemas.microsoft.com/office/drawing/2014/main" id="{6E470737-95CF-FB47-9868-BB3EF0F3E165}"/>
              </a:ext>
            </a:extLst>
          </p:cNvPr>
          <p:cNvSpPr>
            <a:spLocks noGrp="1"/>
          </p:cNvSpPr>
          <p:nvPr>
            <p:ph idx="1"/>
          </p:nvPr>
        </p:nvSpPr>
        <p:spPr>
          <a:xfrm>
            <a:off x="2221274" y="1442810"/>
            <a:ext cx="8319040" cy="5050064"/>
          </a:xfrm>
        </p:spPr>
        <p:txBody>
          <a:bodyPr>
            <a:normAutofit/>
          </a:bodyPr>
          <a:lstStyle/>
          <a:p>
            <a:pPr marL="457200" lvl="1" indent="0">
              <a:buNone/>
            </a:pPr>
            <a:endParaRPr lang="en-US" altLang="ja-JP" dirty="0"/>
          </a:p>
          <a:p>
            <a:pPr>
              <a:buFont typeface="Wingdings" pitchFamily="2" charset="2"/>
              <a:buChar char="q"/>
            </a:pPr>
            <a:r>
              <a:rPr lang="en-US" altLang="ja-JP" dirty="0"/>
              <a:t> total power conservative </a:t>
            </a:r>
            <a:r>
              <a:rPr lang="en-US" altLang="ja-JP" sz="2000" dirty="0"/>
              <a:t>(+30%) </a:t>
            </a:r>
            <a:r>
              <a:rPr lang="en-US" altLang="ja-JP" dirty="0"/>
              <a:t>estimate: </a:t>
            </a:r>
          </a:p>
          <a:p>
            <a:pPr marL="0" indent="0">
              <a:buNone/>
            </a:pPr>
            <a:r>
              <a:rPr lang="en-US" altLang="ja-JP" dirty="0"/>
              <a:t>	</a:t>
            </a:r>
            <a:r>
              <a:rPr lang="en-US" altLang="ja-JP" b="1" dirty="0">
                <a:solidFill>
                  <a:srgbClr val="7030A0"/>
                </a:solidFill>
              </a:rPr>
              <a:t>4.2kW</a:t>
            </a:r>
            <a:r>
              <a:rPr lang="en-US" altLang="ja-JP" dirty="0"/>
              <a:t> (208V) + </a:t>
            </a:r>
            <a:r>
              <a:rPr lang="en-US" altLang="ja-JP" b="1" dirty="0">
                <a:solidFill>
                  <a:srgbClr val="7030A0"/>
                </a:solidFill>
              </a:rPr>
              <a:t>0.3kW </a:t>
            </a:r>
            <a:r>
              <a:rPr lang="en-US" altLang="ja-JP" dirty="0"/>
              <a:t>(110V, for HV)</a:t>
            </a:r>
          </a:p>
          <a:p>
            <a:pPr marL="0" indent="0">
              <a:buNone/>
            </a:pPr>
            <a:endParaRPr lang="en-US" altLang="ja-JP" dirty="0"/>
          </a:p>
          <a:p>
            <a:pPr lvl="1">
              <a:buFont typeface="Wingdings" pitchFamily="2" charset="2"/>
              <a:buChar char="Ø"/>
            </a:pPr>
            <a:r>
              <a:rPr lang="en-US" altLang="ja-JP" dirty="0"/>
              <a:t> 2.2 kW total at </a:t>
            </a:r>
            <a:r>
              <a:rPr lang="en-US" altLang="ja-JP" dirty="0" err="1"/>
              <a:t>MegaPACs+QPACs</a:t>
            </a:r>
            <a:r>
              <a:rPr lang="en-US" altLang="ja-JP" dirty="0"/>
              <a:t> output</a:t>
            </a:r>
          </a:p>
          <a:p>
            <a:pPr lvl="2">
              <a:buFont typeface="Wingdings" pitchFamily="2" charset="2"/>
              <a:buChar char="Ø"/>
            </a:pPr>
            <a:r>
              <a:rPr lang="en-US" altLang="ja-JP" dirty="0"/>
              <a:t> </a:t>
            </a:r>
            <a:r>
              <a:rPr lang="en-US" altLang="ja-JP" dirty="0" err="1"/>
              <a:t>MegaPac</a:t>
            </a:r>
            <a:r>
              <a:rPr lang="en-US" altLang="ja-JP" dirty="0"/>
              <a:t> efficiency: 82%</a:t>
            </a:r>
          </a:p>
          <a:p>
            <a:pPr lvl="2">
              <a:buFont typeface="Wingdings" pitchFamily="2" charset="2"/>
              <a:buChar char="Ø"/>
            </a:pPr>
            <a:r>
              <a:rPr lang="en-US" altLang="ja-JP" dirty="0"/>
              <a:t> QPAC (DC-DC) efficiency: 80-90%</a:t>
            </a:r>
          </a:p>
          <a:p>
            <a:pPr lvl="2">
              <a:buFont typeface="Wingdings" pitchFamily="2" charset="2"/>
              <a:buChar char="Ø"/>
            </a:pPr>
            <a:r>
              <a:rPr lang="en-US" altLang="ja-JP" dirty="0"/>
              <a:t> both efficiencies are taken into account</a:t>
            </a:r>
          </a:p>
        </p:txBody>
      </p:sp>
      <p:sp>
        <p:nvSpPr>
          <p:cNvPr id="4" name="スライド番号プレースホルダー 3">
            <a:extLst>
              <a:ext uri="{FF2B5EF4-FFF2-40B4-BE49-F238E27FC236}">
                <a16:creationId xmlns:a16="http://schemas.microsoft.com/office/drawing/2014/main" id="{B63C3EAF-856C-9B40-93A6-FFC229E1CEC9}"/>
              </a:ext>
            </a:extLst>
          </p:cNvPr>
          <p:cNvSpPr>
            <a:spLocks noGrp="1"/>
          </p:cNvSpPr>
          <p:nvPr>
            <p:ph type="sldNum" sz="quarter" idx="12"/>
          </p:nvPr>
        </p:nvSpPr>
        <p:spPr/>
        <p:txBody>
          <a:bodyPr/>
          <a:lstStyle/>
          <a:p>
            <a:fld id="{E97E06B5-B6AB-B440-9068-06340A7FA957}" type="slidenum">
              <a:rPr kumimoji="1" lang="ja-JP" altLang="en-US" smtClean="0"/>
              <a:t>32</a:t>
            </a:fld>
            <a:endParaRPr kumimoji="1" lang="ja-JP" altLang="en-US"/>
          </a:p>
        </p:txBody>
      </p:sp>
    </p:spTree>
    <p:extLst>
      <p:ext uri="{BB962C8B-B14F-4D97-AF65-F5344CB8AC3E}">
        <p14:creationId xmlns:p14="http://schemas.microsoft.com/office/powerpoint/2010/main" val="1364540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A646-C7E4-DF4B-8D69-DF022D0B6143}"/>
              </a:ext>
            </a:extLst>
          </p:cNvPr>
          <p:cNvSpPr>
            <a:spLocks noGrp="1"/>
          </p:cNvSpPr>
          <p:nvPr>
            <p:ph type="title"/>
          </p:nvPr>
        </p:nvSpPr>
        <p:spPr>
          <a:xfrm>
            <a:off x="0" y="18256"/>
            <a:ext cx="10515600" cy="908502"/>
          </a:xfrm>
        </p:spPr>
        <p:txBody>
          <a:bodyPr/>
          <a:lstStyle/>
          <a:p>
            <a:r>
              <a:rPr lang="en-US" dirty="0"/>
              <a:t>Rack components. TPC &amp; </a:t>
            </a:r>
            <a:r>
              <a:rPr lang="en-US" dirty="0" err="1"/>
              <a:t>Emcal</a:t>
            </a:r>
            <a:r>
              <a:rPr lang="en-US" dirty="0"/>
              <a:t> Examples</a:t>
            </a:r>
          </a:p>
        </p:txBody>
      </p:sp>
      <p:pic>
        <p:nvPicPr>
          <p:cNvPr id="6" name="Content Placeholder 5" descr="A picture containing text, electronics, indoor, computer&#10;&#10;Description automatically generated">
            <a:extLst>
              <a:ext uri="{FF2B5EF4-FFF2-40B4-BE49-F238E27FC236}">
                <a16:creationId xmlns:a16="http://schemas.microsoft.com/office/drawing/2014/main" id="{28E173A0-D4C9-5F42-85BE-EE1AD291EF6B}"/>
              </a:ext>
            </a:extLst>
          </p:cNvPr>
          <p:cNvPicPr>
            <a:picLocks noGrp="1" noChangeAspect="1"/>
          </p:cNvPicPr>
          <p:nvPr>
            <p:ph idx="1"/>
          </p:nvPr>
        </p:nvPicPr>
        <p:blipFill>
          <a:blip r:embed="rId2"/>
          <a:stretch>
            <a:fillRect/>
          </a:stretch>
        </p:blipFill>
        <p:spPr>
          <a:xfrm rot="5400000">
            <a:off x="-458818" y="1256910"/>
            <a:ext cx="3670533" cy="2752900"/>
          </a:xfrm>
        </p:spPr>
      </p:pic>
      <p:sp>
        <p:nvSpPr>
          <p:cNvPr id="4" name="Slide Number Placeholder 3">
            <a:extLst>
              <a:ext uri="{FF2B5EF4-FFF2-40B4-BE49-F238E27FC236}">
                <a16:creationId xmlns:a16="http://schemas.microsoft.com/office/drawing/2014/main" id="{6C6F29E3-C3C9-9D46-8E62-3304B658C55C}"/>
              </a:ext>
            </a:extLst>
          </p:cNvPr>
          <p:cNvSpPr>
            <a:spLocks noGrp="1"/>
          </p:cNvSpPr>
          <p:nvPr>
            <p:ph type="sldNum" sz="quarter" idx="12"/>
          </p:nvPr>
        </p:nvSpPr>
        <p:spPr/>
        <p:txBody>
          <a:bodyPr/>
          <a:lstStyle/>
          <a:p>
            <a:fld id="{76582A77-F2B8-C740-B33A-65EC520DFD99}" type="slidenum">
              <a:rPr kumimoji="1" lang="ja-JP" altLang="en-US" smtClean="0"/>
              <a:t>33</a:t>
            </a:fld>
            <a:endParaRPr kumimoji="1" lang="ja-JP" altLang="en-US"/>
          </a:p>
        </p:txBody>
      </p:sp>
      <p:pic>
        <p:nvPicPr>
          <p:cNvPr id="8" name="Picture 7" descr="A picture containing text, indoor, computer, electronics&#10;&#10;Description automatically generated">
            <a:extLst>
              <a:ext uri="{FF2B5EF4-FFF2-40B4-BE49-F238E27FC236}">
                <a16:creationId xmlns:a16="http://schemas.microsoft.com/office/drawing/2014/main" id="{B147E4F5-ADAA-9847-B381-C7BDCA57E3E9}"/>
              </a:ext>
            </a:extLst>
          </p:cNvPr>
          <p:cNvPicPr>
            <a:picLocks noChangeAspect="1"/>
          </p:cNvPicPr>
          <p:nvPr/>
        </p:nvPicPr>
        <p:blipFill rotWithShape="1">
          <a:blip r:embed="rId3"/>
          <a:srcRect l="29428" t="-6499" r="42026" b="-722"/>
          <a:stretch/>
        </p:blipFill>
        <p:spPr>
          <a:xfrm rot="5400000">
            <a:off x="9252844" y="-784060"/>
            <a:ext cx="1691320" cy="4764506"/>
          </a:xfrm>
          <a:prstGeom prst="rect">
            <a:avLst/>
          </a:prstGeom>
        </p:spPr>
      </p:pic>
      <p:pic>
        <p:nvPicPr>
          <p:cNvPr id="10" name="Picture 9" descr="A picture containing text, electronics, computer, indoor&#10;&#10;Description automatically generated">
            <a:extLst>
              <a:ext uri="{FF2B5EF4-FFF2-40B4-BE49-F238E27FC236}">
                <a16:creationId xmlns:a16="http://schemas.microsoft.com/office/drawing/2014/main" id="{1959696F-FD9A-6240-B133-9F49793F0F91}"/>
              </a:ext>
            </a:extLst>
          </p:cNvPr>
          <p:cNvPicPr>
            <a:picLocks noChangeAspect="1"/>
          </p:cNvPicPr>
          <p:nvPr/>
        </p:nvPicPr>
        <p:blipFill rotWithShape="1">
          <a:blip r:embed="rId4"/>
          <a:srcRect l="32170" t="598" r="17870" b="523"/>
          <a:stretch/>
        </p:blipFill>
        <p:spPr>
          <a:xfrm rot="5400000">
            <a:off x="8026313" y="1693664"/>
            <a:ext cx="2927336" cy="4345260"/>
          </a:xfrm>
          <a:prstGeom prst="rect">
            <a:avLst/>
          </a:prstGeom>
        </p:spPr>
      </p:pic>
      <p:pic>
        <p:nvPicPr>
          <p:cNvPr id="12" name="Picture 11" descr="A picture containing text, cable, computer, connector&#10;&#10;Description automatically generated">
            <a:extLst>
              <a:ext uri="{FF2B5EF4-FFF2-40B4-BE49-F238E27FC236}">
                <a16:creationId xmlns:a16="http://schemas.microsoft.com/office/drawing/2014/main" id="{BFE762C3-A9AF-B149-B626-56D77AB33E4E}"/>
              </a:ext>
            </a:extLst>
          </p:cNvPr>
          <p:cNvPicPr>
            <a:picLocks noChangeAspect="1"/>
          </p:cNvPicPr>
          <p:nvPr/>
        </p:nvPicPr>
        <p:blipFill>
          <a:blip r:embed="rId5"/>
          <a:stretch>
            <a:fillRect/>
          </a:stretch>
        </p:blipFill>
        <p:spPr>
          <a:xfrm rot="5400000">
            <a:off x="3062911" y="1260668"/>
            <a:ext cx="4065084" cy="3048813"/>
          </a:xfrm>
          <a:prstGeom prst="rect">
            <a:avLst/>
          </a:prstGeom>
        </p:spPr>
      </p:pic>
      <p:pic>
        <p:nvPicPr>
          <p:cNvPr id="14" name="Picture 13" descr="A picture containing electronics, typewriter, accordion&#10;&#10;Description automatically generated">
            <a:extLst>
              <a:ext uri="{FF2B5EF4-FFF2-40B4-BE49-F238E27FC236}">
                <a16:creationId xmlns:a16="http://schemas.microsoft.com/office/drawing/2014/main" id="{2F97A2DF-D04E-E540-98C8-660EAEE69F55}"/>
              </a:ext>
            </a:extLst>
          </p:cNvPr>
          <p:cNvPicPr>
            <a:picLocks noChangeAspect="1"/>
          </p:cNvPicPr>
          <p:nvPr/>
        </p:nvPicPr>
        <p:blipFill>
          <a:blip r:embed="rId6"/>
          <a:stretch>
            <a:fillRect/>
          </a:stretch>
        </p:blipFill>
        <p:spPr>
          <a:xfrm>
            <a:off x="6709769" y="3928059"/>
            <a:ext cx="3481137" cy="2610853"/>
          </a:xfrm>
          <a:prstGeom prst="rect">
            <a:avLst/>
          </a:prstGeom>
        </p:spPr>
      </p:pic>
      <p:pic>
        <p:nvPicPr>
          <p:cNvPr id="16" name="Picture 15" descr="A picture containing text, electronics, computer&#10;&#10;Description automatically generated">
            <a:extLst>
              <a:ext uri="{FF2B5EF4-FFF2-40B4-BE49-F238E27FC236}">
                <a16:creationId xmlns:a16="http://schemas.microsoft.com/office/drawing/2014/main" id="{24FCDB66-3A4B-434B-BC09-12F7F84E1F55}"/>
              </a:ext>
            </a:extLst>
          </p:cNvPr>
          <p:cNvPicPr>
            <a:picLocks noChangeAspect="1"/>
          </p:cNvPicPr>
          <p:nvPr/>
        </p:nvPicPr>
        <p:blipFill rotWithShape="1">
          <a:blip r:embed="rId7"/>
          <a:srcRect l="34255" t="3217" r="23589" b="877"/>
          <a:stretch/>
        </p:blipFill>
        <p:spPr>
          <a:xfrm rot="5400000">
            <a:off x="697219" y="4186380"/>
            <a:ext cx="1974402" cy="3368841"/>
          </a:xfrm>
          <a:prstGeom prst="rect">
            <a:avLst/>
          </a:prstGeom>
        </p:spPr>
      </p:pic>
    </p:spTree>
    <p:extLst>
      <p:ext uri="{BB962C8B-B14F-4D97-AF65-F5344CB8AC3E}">
        <p14:creationId xmlns:p14="http://schemas.microsoft.com/office/powerpoint/2010/main" val="1165529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CAF2-AD09-E444-97F5-4519C97D0ACE}"/>
              </a:ext>
            </a:extLst>
          </p:cNvPr>
          <p:cNvSpPr>
            <a:spLocks noGrp="1"/>
          </p:cNvSpPr>
          <p:nvPr>
            <p:ph type="title"/>
          </p:nvPr>
        </p:nvSpPr>
        <p:spPr>
          <a:xfrm>
            <a:off x="0" y="0"/>
            <a:ext cx="10515600" cy="1325563"/>
          </a:xfrm>
        </p:spPr>
        <p:txBody>
          <a:bodyPr/>
          <a:lstStyle/>
          <a:p>
            <a:r>
              <a:rPr lang="en-US" dirty="0"/>
              <a:t>Rack Components Status, summary</a:t>
            </a:r>
          </a:p>
        </p:txBody>
      </p:sp>
      <p:graphicFrame>
        <p:nvGraphicFramePr>
          <p:cNvPr id="5" name="Content Placeholder 4">
            <a:extLst>
              <a:ext uri="{FF2B5EF4-FFF2-40B4-BE49-F238E27FC236}">
                <a16:creationId xmlns:a16="http://schemas.microsoft.com/office/drawing/2014/main" id="{609A394D-B5AA-F544-A60A-B30209A86B98}"/>
              </a:ext>
            </a:extLst>
          </p:cNvPr>
          <p:cNvGraphicFramePr>
            <a:graphicFrameLocks noGrp="1"/>
          </p:cNvGraphicFramePr>
          <p:nvPr>
            <p:ph idx="1"/>
            <p:extLst>
              <p:ext uri="{D42A27DB-BD31-4B8C-83A1-F6EECF244321}">
                <p14:modId xmlns:p14="http://schemas.microsoft.com/office/powerpoint/2010/main" val="1088314774"/>
              </p:ext>
            </p:extLst>
          </p:nvPr>
        </p:nvGraphicFramePr>
        <p:xfrm>
          <a:off x="3206748" y="1054100"/>
          <a:ext cx="6597651" cy="5044598"/>
        </p:xfrm>
        <a:graphic>
          <a:graphicData uri="http://schemas.openxmlformats.org/drawingml/2006/table">
            <a:tbl>
              <a:tblPr>
                <a:tableStyleId>{5C22544A-7EE6-4342-B048-85BDC9FD1C3A}</a:tableStyleId>
              </a:tblPr>
              <a:tblGrid>
                <a:gridCol w="991357">
                  <a:extLst>
                    <a:ext uri="{9D8B030D-6E8A-4147-A177-3AD203B41FA5}">
                      <a16:colId xmlns:a16="http://schemas.microsoft.com/office/drawing/2014/main" val="597120095"/>
                    </a:ext>
                  </a:extLst>
                </a:gridCol>
                <a:gridCol w="1313695">
                  <a:extLst>
                    <a:ext uri="{9D8B030D-6E8A-4147-A177-3AD203B41FA5}">
                      <a16:colId xmlns:a16="http://schemas.microsoft.com/office/drawing/2014/main" val="166966545"/>
                    </a:ext>
                  </a:extLst>
                </a:gridCol>
                <a:gridCol w="1215974">
                  <a:extLst>
                    <a:ext uri="{9D8B030D-6E8A-4147-A177-3AD203B41FA5}">
                      <a16:colId xmlns:a16="http://schemas.microsoft.com/office/drawing/2014/main" val="3732455023"/>
                    </a:ext>
                  </a:extLst>
                </a:gridCol>
                <a:gridCol w="1093911">
                  <a:extLst>
                    <a:ext uri="{9D8B030D-6E8A-4147-A177-3AD203B41FA5}">
                      <a16:colId xmlns:a16="http://schemas.microsoft.com/office/drawing/2014/main" val="2765878960"/>
                    </a:ext>
                  </a:extLst>
                </a:gridCol>
                <a:gridCol w="991357">
                  <a:extLst>
                    <a:ext uri="{9D8B030D-6E8A-4147-A177-3AD203B41FA5}">
                      <a16:colId xmlns:a16="http://schemas.microsoft.com/office/drawing/2014/main" val="2042036414"/>
                    </a:ext>
                  </a:extLst>
                </a:gridCol>
                <a:gridCol w="991357">
                  <a:extLst>
                    <a:ext uri="{9D8B030D-6E8A-4147-A177-3AD203B41FA5}">
                      <a16:colId xmlns:a16="http://schemas.microsoft.com/office/drawing/2014/main" val="635467059"/>
                    </a:ext>
                  </a:extLst>
                </a:gridCol>
              </a:tblGrid>
              <a:tr h="230544">
                <a:tc gridSpan="3">
                  <a:txBody>
                    <a:bodyPr/>
                    <a:lstStyle/>
                    <a:p>
                      <a:pPr algn="l" fontAlgn="b"/>
                      <a:r>
                        <a:rPr lang="en-US" sz="1200" u="none" strike="noStrike" dirty="0">
                          <a:effectLst/>
                        </a:rPr>
                        <a:t>Rack Components Status 2021.06.23</a:t>
                      </a:r>
                      <a:endParaRPr lang="en-US" sz="12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15046233"/>
                  </a:ext>
                </a:extLst>
              </a:tr>
              <a:tr h="2305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69056460"/>
                  </a:ext>
                </a:extLst>
              </a:tr>
              <a:tr h="425787">
                <a:tc>
                  <a:txBody>
                    <a:bodyPr/>
                    <a:lstStyle/>
                    <a:p>
                      <a:pPr algn="l" fontAlgn="b"/>
                      <a:r>
                        <a:rPr lang="en-US" sz="1200" u="none" strike="noStrike">
                          <a:effectLst/>
                        </a:rPr>
                        <a:t>Component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Required qty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Qty on Hand</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Rack #1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Rack #2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28212440"/>
                  </a:ext>
                </a:extLst>
              </a:tr>
              <a:tr h="2305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26189916"/>
                  </a:ext>
                </a:extLst>
              </a:tr>
              <a:tr h="425787">
                <a:tc>
                  <a:txBody>
                    <a:bodyPr/>
                    <a:lstStyle/>
                    <a:p>
                      <a:pPr algn="l" fontAlgn="b"/>
                      <a:r>
                        <a:rPr lang="en-US" sz="1200" u="none" strike="noStrike">
                          <a:effectLst/>
                        </a:rPr>
                        <a:t>HV power</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crates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 2 Full MPODS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b="0" i="0" u="none" strike="noStrike" dirty="0">
                          <a:solidFill>
                            <a:srgbClr val="000000"/>
                          </a:solidFill>
                          <a:effectLst/>
                          <a:latin typeface="Calibri" panose="020F0502020204030204" pitchFamily="34" charset="0"/>
                        </a:rPr>
                        <a:t>Ordered 2</a:t>
                      </a:r>
                    </a:p>
                  </a:txBody>
                  <a:tcPr marL="9525" marR="9525" marT="9525" marB="0" anchor="b"/>
                </a:tc>
                <a:tc>
                  <a:txBody>
                    <a:bodyPr/>
                    <a:lstStyle/>
                    <a:p>
                      <a:pPr algn="l" fontAlgn="ctr"/>
                      <a:r>
                        <a:rPr lang="en-US" sz="1200" u="none" strike="noStrike" dirty="0">
                          <a:effectLst/>
                        </a:rPr>
                        <a:t>✅</a:t>
                      </a:r>
                      <a:endParaRPr lang="en-US"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dirty="0">
                          <a:effectLst/>
                        </a:rPr>
                        <a:t>✅</a:t>
                      </a:r>
                    </a:p>
                  </a:txBody>
                  <a:tcPr marL="9525" marR="9525" marT="9525" marB="0" anchor="b"/>
                </a:tc>
                <a:extLst>
                  <a:ext uri="{0D108BD9-81ED-4DB2-BD59-A6C34878D82A}">
                    <a16:rowId xmlns:a16="http://schemas.microsoft.com/office/drawing/2014/main" val="2200948044"/>
                  </a:ext>
                </a:extLst>
              </a:tr>
              <a:tr h="425787">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modules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b="0" i="0" u="none" strike="noStrike">
                          <a:solidFill>
                            <a:srgbClr val="000000"/>
                          </a:solidFill>
                          <a:effectLst/>
                          <a:latin typeface="Calibri" panose="020F0502020204030204" pitchFamily="34" charset="0"/>
                        </a:rPr>
                        <a:t>partial</a:t>
                      </a:r>
                    </a:p>
                  </a:txBody>
                  <a:tcPr marL="9525" marR="9525" marT="9525" marB="0" anchor="b"/>
                </a:tc>
                <a:extLst>
                  <a:ext uri="{0D108BD9-81ED-4DB2-BD59-A6C34878D82A}">
                    <a16:rowId xmlns:a16="http://schemas.microsoft.com/office/drawing/2014/main" val="195760278"/>
                  </a:ext>
                </a:extLst>
              </a:tr>
              <a:tr h="425787">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filters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32 ( 8 </a:t>
                      </a:r>
                      <a:r>
                        <a:rPr lang="en-US" sz="1200" u="none" strike="noStrike" dirty="0" err="1">
                          <a:effectLst/>
                        </a:rPr>
                        <a:t>ch</a:t>
                      </a:r>
                      <a:r>
                        <a:rPr lang="en-US" sz="1200" u="none" strike="noStrike" dirty="0">
                          <a:effectLst/>
                        </a:rPr>
                        <a:t>) modules </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b="0" i="0" u="none" strike="noStrike" dirty="0">
                          <a:solidFill>
                            <a:srgbClr val="000000"/>
                          </a:solidFill>
                          <a:effectLst/>
                          <a:latin typeface="Calibri" panose="020F0502020204030204" pitchFamily="34" charset="0"/>
                        </a:rPr>
                        <a:t> in design</a:t>
                      </a:r>
                    </a:p>
                  </a:txBody>
                  <a:tcPr marL="9525" marR="9525" marT="9525" marB="0" anchor="b"/>
                </a:tc>
                <a:tc>
                  <a:txBody>
                    <a:bodyPr/>
                    <a:lstStyle/>
                    <a:p>
                      <a:pPr algn="l" fontAlgn="b"/>
                      <a:r>
                        <a:rPr lang="en-US" sz="1200" b="0" i="0" u="none" strike="noStrike" dirty="0">
                          <a:solidFill>
                            <a:srgbClr val="000000"/>
                          </a:solidFill>
                          <a:effectLst/>
                          <a:latin typeface="Calibri" panose="020F0502020204030204" pitchFamily="34" charset="0"/>
                        </a:rPr>
                        <a:t>16</a:t>
                      </a:r>
                    </a:p>
                  </a:txBody>
                  <a:tcPr marL="9525" marR="9525" marT="9525" marB="0" anchor="b"/>
                </a:tc>
                <a:tc>
                  <a:txBody>
                    <a:bodyPr/>
                    <a:lstStyle/>
                    <a:p>
                      <a:pPr algn="l" fontAlgn="b"/>
                      <a:r>
                        <a:rPr lang="en-US" sz="1200" b="0" i="0" u="none" strike="noStrike" dirty="0">
                          <a:solidFill>
                            <a:srgbClr val="000000"/>
                          </a:solidFill>
                          <a:effectLst/>
                          <a:latin typeface="Calibri" panose="020F0502020204030204" pitchFamily="34" charset="0"/>
                        </a:rPr>
                        <a:t>16</a:t>
                      </a:r>
                    </a:p>
                  </a:txBody>
                  <a:tcPr marL="9525" marR="9525" marT="9525" marB="0" anchor="b"/>
                </a:tc>
                <a:extLst>
                  <a:ext uri="{0D108BD9-81ED-4DB2-BD59-A6C34878D82A}">
                    <a16:rowId xmlns:a16="http://schemas.microsoft.com/office/drawing/2014/main" val="2072104865"/>
                  </a:ext>
                </a:extLst>
              </a:tr>
              <a:tr h="2305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51711107"/>
                  </a:ext>
                </a:extLst>
              </a:tr>
              <a:tr h="230544">
                <a:tc>
                  <a:txBody>
                    <a:bodyPr/>
                    <a:lstStyle/>
                    <a:p>
                      <a:pPr algn="l" fontAlgn="b"/>
                      <a:r>
                        <a:rPr lang="en-US" sz="1200" u="none" strike="noStrike">
                          <a:effectLst/>
                        </a:rPr>
                        <a:t>LV power</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MegaPAC</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69183553"/>
                  </a:ext>
                </a:extLst>
              </a:tr>
              <a:tr h="2305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QPAC 8V</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64834103"/>
                  </a:ext>
                </a:extLst>
              </a:tr>
              <a:tr h="2305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QPAC 5V</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9</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45458167"/>
                  </a:ext>
                </a:extLst>
              </a:tr>
              <a:tr h="633277">
                <a:tc>
                  <a:txBody>
                    <a:bodyPr/>
                    <a:lstStyle/>
                    <a:p>
                      <a:pPr algn="l" fontAlgn="b"/>
                      <a:r>
                        <a:rPr lang="en-US" sz="1200" u="none" strike="noStrike">
                          <a:effectLst/>
                        </a:rPr>
                        <a:t>Switching</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crate+backplane+controller</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66961684"/>
                  </a:ext>
                </a:extLst>
              </a:tr>
              <a:tr h="2305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modules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30</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30</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21269197"/>
                  </a:ext>
                </a:extLst>
              </a:tr>
              <a:tr h="633277">
                <a:tc>
                  <a:txBody>
                    <a:bodyPr/>
                    <a:lstStyle/>
                    <a:p>
                      <a:pPr algn="l" fontAlgn="b"/>
                      <a:r>
                        <a:rPr lang="en-US" sz="1200" u="none" strike="noStrike">
                          <a:effectLst/>
                        </a:rPr>
                        <a:t>Filtering</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crate+backplane+controller</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52025558"/>
                  </a:ext>
                </a:extLst>
              </a:tr>
              <a:tr h="2305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modules</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200" u="none" strike="noStrike">
                          <a:effectLst/>
                        </a:rPr>
                        <a:t>16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200" u="none" strike="noStrike" dirty="0">
                          <a:effectLst/>
                        </a:rPr>
                        <a:t>✅</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46299332"/>
                  </a:ext>
                </a:extLst>
              </a:tr>
            </a:tbl>
          </a:graphicData>
        </a:graphic>
      </p:graphicFrame>
      <p:sp>
        <p:nvSpPr>
          <p:cNvPr id="4" name="Slide Number Placeholder 3">
            <a:extLst>
              <a:ext uri="{FF2B5EF4-FFF2-40B4-BE49-F238E27FC236}">
                <a16:creationId xmlns:a16="http://schemas.microsoft.com/office/drawing/2014/main" id="{3B6CB4A7-547C-194F-A14C-A55AA1871081}"/>
              </a:ext>
            </a:extLst>
          </p:cNvPr>
          <p:cNvSpPr>
            <a:spLocks noGrp="1"/>
          </p:cNvSpPr>
          <p:nvPr>
            <p:ph type="sldNum" sz="quarter" idx="12"/>
          </p:nvPr>
        </p:nvSpPr>
        <p:spPr/>
        <p:txBody>
          <a:bodyPr/>
          <a:lstStyle/>
          <a:p>
            <a:fld id="{76582A77-F2B8-C740-B33A-65EC520DFD99}" type="slidenum">
              <a:rPr kumimoji="1" lang="ja-JP" altLang="en-US" smtClean="0"/>
              <a:t>34</a:t>
            </a:fld>
            <a:endParaRPr kumimoji="1" lang="ja-JP" altLang="en-US"/>
          </a:p>
        </p:txBody>
      </p:sp>
    </p:spTree>
    <p:extLst>
      <p:ext uri="{BB962C8B-B14F-4D97-AF65-F5344CB8AC3E}">
        <p14:creationId xmlns:p14="http://schemas.microsoft.com/office/powerpoint/2010/main" val="1310874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59411-B54F-4449-AE73-C28DD604AE26}"/>
              </a:ext>
            </a:extLst>
          </p:cNvPr>
          <p:cNvPicPr>
            <a:picLocks noChangeAspect="1"/>
          </p:cNvPicPr>
          <p:nvPr/>
        </p:nvPicPr>
        <p:blipFill rotWithShape="1">
          <a:blip r:embed="rId2"/>
          <a:srcRect b="1747"/>
          <a:stretch/>
        </p:blipFill>
        <p:spPr>
          <a:xfrm>
            <a:off x="0" y="-28345"/>
            <a:ext cx="12192000" cy="6857990"/>
          </a:xfrm>
          <a:prstGeom prst="rect">
            <a:avLst/>
          </a:prstGeom>
        </p:spPr>
      </p:pic>
      <p:sp>
        <p:nvSpPr>
          <p:cNvPr id="2" name="Title 1">
            <a:extLst>
              <a:ext uri="{FF2B5EF4-FFF2-40B4-BE49-F238E27FC236}">
                <a16:creationId xmlns:a16="http://schemas.microsoft.com/office/drawing/2014/main" id="{5D3541B0-A7C6-394A-AA0D-A17A8FCBB780}"/>
              </a:ext>
            </a:extLst>
          </p:cNvPr>
          <p:cNvSpPr>
            <a:spLocks noGrp="1"/>
          </p:cNvSpPr>
          <p:nvPr>
            <p:ph type="title"/>
          </p:nvPr>
        </p:nvSpPr>
        <p:spPr>
          <a:xfrm>
            <a:off x="652692" y="1196450"/>
            <a:ext cx="4204137" cy="1342754"/>
          </a:xfrm>
        </p:spPr>
        <p:txBody>
          <a:bodyPr>
            <a:normAutofit/>
          </a:bodyPr>
          <a:lstStyle/>
          <a:p>
            <a:pPr algn="ctr"/>
            <a:r>
              <a:rPr lang="en-US" sz="3600" dirty="0"/>
              <a:t>LV switching crate</a:t>
            </a:r>
          </a:p>
        </p:txBody>
      </p:sp>
      <p:sp>
        <p:nvSpPr>
          <p:cNvPr id="3" name="Content Placeholder 2">
            <a:extLst>
              <a:ext uri="{FF2B5EF4-FFF2-40B4-BE49-F238E27FC236}">
                <a16:creationId xmlns:a16="http://schemas.microsoft.com/office/drawing/2014/main" id="{A3A183E6-E7BF-AB47-8E40-1BE74F05D261}"/>
              </a:ext>
            </a:extLst>
          </p:cNvPr>
          <p:cNvSpPr>
            <a:spLocks noGrp="1"/>
          </p:cNvSpPr>
          <p:nvPr>
            <p:ph idx="1"/>
          </p:nvPr>
        </p:nvSpPr>
        <p:spPr>
          <a:xfrm>
            <a:off x="0" y="2539204"/>
            <a:ext cx="5835535" cy="3773977"/>
          </a:xfrm>
        </p:spPr>
        <p:txBody>
          <a:bodyPr anchor="ctr">
            <a:normAutofit lnSpcReduction="10000"/>
          </a:bodyPr>
          <a:lstStyle/>
          <a:p>
            <a:r>
              <a:rPr lang="en-US" sz="1800" dirty="0"/>
              <a:t>Need 3 voltage lines per FEE card - </a:t>
            </a:r>
            <a:r>
              <a:rPr lang="en-US" sz="1800" dirty="0">
                <a:sym typeface="Wingdings" pitchFamily="2" charset="2"/>
              </a:rPr>
              <a:t>3 switching modules feed 5 cables  20 FEEs (1 cable  4 FEEs)  </a:t>
            </a:r>
          </a:p>
          <a:p>
            <a:pPr lvl="1"/>
            <a:r>
              <a:rPr lang="en-US" sz="1800" dirty="0">
                <a:sym typeface="Wingdings" pitchFamily="2" charset="2"/>
              </a:rPr>
              <a:t>6 X 3 =18 modules  feed 26 cables  104 FEEs + spare channels</a:t>
            </a:r>
          </a:p>
          <a:p>
            <a:pPr marL="457200" lvl="1" indent="0">
              <a:buNone/>
            </a:pPr>
            <a:endParaRPr lang="en-US" sz="1800" dirty="0">
              <a:sym typeface="Wingdings" pitchFamily="2" charset="2"/>
            </a:endParaRPr>
          </a:p>
          <a:p>
            <a:pPr marL="0" indent="0">
              <a:buNone/>
            </a:pPr>
            <a:r>
              <a:rPr lang="en-US" sz="1800" dirty="0">
                <a:sym typeface="Wingdings" pitchFamily="2" charset="2"/>
              </a:rPr>
              <a:t> crate is organized as 6 groups of 3 modules in each, for example:</a:t>
            </a:r>
          </a:p>
          <a:p>
            <a:pPr lvl="1"/>
            <a:r>
              <a:rPr lang="en-US" sz="1800" dirty="0">
                <a:sym typeface="Wingdings" pitchFamily="2" charset="2"/>
              </a:rPr>
              <a:t>modules 1,4,7,10,13,16 – serve V1 lines</a:t>
            </a:r>
          </a:p>
          <a:p>
            <a:pPr lvl="1"/>
            <a:r>
              <a:rPr lang="en-US" sz="1800" dirty="0">
                <a:sym typeface="Wingdings" pitchFamily="2" charset="2"/>
              </a:rPr>
              <a:t>modules 2,5,8,11,14,17 – serve V2 lines</a:t>
            </a:r>
          </a:p>
          <a:p>
            <a:pPr lvl="1"/>
            <a:r>
              <a:rPr lang="en-US" sz="1800" dirty="0">
                <a:sym typeface="Wingdings" pitchFamily="2" charset="2"/>
              </a:rPr>
              <a:t>modules 3,6,9,12,15,18 – serve V3 lines</a:t>
            </a:r>
          </a:p>
          <a:p>
            <a:pPr marL="457200" lvl="1" indent="0">
              <a:buNone/>
            </a:pPr>
            <a:r>
              <a:rPr lang="en-US" sz="1800" dirty="0"/>
              <a:t>This way cables are right behind modules feeding them</a:t>
            </a:r>
          </a:p>
        </p:txBody>
      </p:sp>
      <p:sp>
        <p:nvSpPr>
          <p:cNvPr id="5" name="スライド番号プレースホルダー 4">
            <a:extLst>
              <a:ext uri="{FF2B5EF4-FFF2-40B4-BE49-F238E27FC236}">
                <a16:creationId xmlns:a16="http://schemas.microsoft.com/office/drawing/2014/main" id="{9C693294-B994-354D-A1D0-B3A2972C0274}"/>
              </a:ext>
            </a:extLst>
          </p:cNvPr>
          <p:cNvSpPr>
            <a:spLocks noGrp="1"/>
          </p:cNvSpPr>
          <p:nvPr>
            <p:ph type="sldNum" sz="quarter" idx="12"/>
          </p:nvPr>
        </p:nvSpPr>
        <p:spPr/>
        <p:txBody>
          <a:bodyPr/>
          <a:lstStyle/>
          <a:p>
            <a:fld id="{76582A77-F2B8-C740-B33A-65EC520DFD99}" type="slidenum">
              <a:rPr kumimoji="1" lang="ja-JP" altLang="en-US" smtClean="0"/>
              <a:t>35</a:t>
            </a:fld>
            <a:endParaRPr kumimoji="1" lang="ja-JP" altLang="en-US"/>
          </a:p>
        </p:txBody>
      </p:sp>
    </p:spTree>
    <p:extLst>
      <p:ext uri="{BB962C8B-B14F-4D97-AF65-F5344CB8AC3E}">
        <p14:creationId xmlns:p14="http://schemas.microsoft.com/office/powerpoint/2010/main" val="2136262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63C3EAF-856C-9B40-93A6-FFC229E1CEC9}"/>
              </a:ext>
            </a:extLst>
          </p:cNvPr>
          <p:cNvSpPr>
            <a:spLocks noGrp="1"/>
          </p:cNvSpPr>
          <p:nvPr>
            <p:ph type="sldNum" sz="quarter" idx="12"/>
          </p:nvPr>
        </p:nvSpPr>
        <p:spPr/>
        <p:txBody>
          <a:bodyPr/>
          <a:lstStyle/>
          <a:p>
            <a:fld id="{E97E06B5-B6AB-B440-9068-06340A7FA957}" type="slidenum">
              <a:rPr kumimoji="1" lang="ja-JP" altLang="en-US" smtClean="0"/>
              <a:t>36</a:t>
            </a:fld>
            <a:endParaRPr kumimoji="1" lang="ja-JP" altLang="en-US"/>
          </a:p>
        </p:txBody>
      </p:sp>
      <p:sp>
        <p:nvSpPr>
          <p:cNvPr id="3" name="コンテンツ プレースホルダー 2">
            <a:extLst>
              <a:ext uri="{FF2B5EF4-FFF2-40B4-BE49-F238E27FC236}">
                <a16:creationId xmlns:a16="http://schemas.microsoft.com/office/drawing/2014/main" id="{6E470737-95CF-FB47-9868-BB3EF0F3E165}"/>
              </a:ext>
            </a:extLst>
          </p:cNvPr>
          <p:cNvSpPr>
            <a:spLocks noGrp="1"/>
          </p:cNvSpPr>
          <p:nvPr>
            <p:ph idx="1"/>
          </p:nvPr>
        </p:nvSpPr>
        <p:spPr>
          <a:xfrm>
            <a:off x="1870850" y="4953454"/>
            <a:ext cx="2393090" cy="2081645"/>
          </a:xfrm>
        </p:spPr>
        <p:txBody>
          <a:bodyPr>
            <a:normAutofit fontScale="77500" lnSpcReduction="20000"/>
          </a:bodyPr>
          <a:lstStyle/>
          <a:p>
            <a:pPr marL="0" indent="0">
              <a:buNone/>
            </a:pPr>
            <a:r>
              <a:rPr lang="en-US" altLang="ja-JP" sz="1600" b="1" dirty="0"/>
              <a:t>Rack space 42Ux1.75”</a:t>
            </a:r>
          </a:p>
          <a:p>
            <a:pPr marL="0" indent="0">
              <a:buNone/>
            </a:pPr>
            <a:r>
              <a:rPr lang="en-US" altLang="ja-JP" sz="1600" dirty="0"/>
              <a:t>c</a:t>
            </a:r>
            <a:r>
              <a:rPr kumimoji="1" lang="en-US" altLang="ja-JP" sz="1600" dirty="0"/>
              <a:t>ontrols -3U </a:t>
            </a:r>
          </a:p>
          <a:p>
            <a:pPr marL="0" indent="0">
              <a:buNone/>
            </a:pPr>
            <a:r>
              <a:rPr lang="en-US" altLang="ja-JP" sz="1600" dirty="0"/>
              <a:t>HV crate 8U+2U filter  </a:t>
            </a:r>
          </a:p>
          <a:p>
            <a:pPr marL="0" indent="0">
              <a:buNone/>
            </a:pPr>
            <a:r>
              <a:rPr lang="en-US" altLang="ja-JP" sz="1600" dirty="0"/>
              <a:t>LV Filters 6U+2U=8U </a:t>
            </a:r>
          </a:p>
          <a:p>
            <a:pPr marL="0" indent="0">
              <a:buNone/>
            </a:pPr>
            <a:r>
              <a:rPr lang="en-US" altLang="ja-JP" sz="1600" dirty="0"/>
              <a:t>Switching 6U+2U=8U </a:t>
            </a:r>
          </a:p>
          <a:p>
            <a:pPr marL="0" indent="0">
              <a:buNone/>
            </a:pPr>
            <a:r>
              <a:rPr kumimoji="1" lang="en-US" altLang="ja-JP" sz="1600" dirty="0" err="1"/>
              <a:t>MegaPACs</a:t>
            </a:r>
            <a:r>
              <a:rPr kumimoji="1" lang="en-US" altLang="ja-JP" sz="1600" dirty="0"/>
              <a:t> 4U+2U=6U </a:t>
            </a:r>
          </a:p>
          <a:p>
            <a:pPr marL="0" indent="0">
              <a:buNone/>
            </a:pPr>
            <a:r>
              <a:rPr lang="en-US" altLang="ja-JP" sz="1600" dirty="0"/>
              <a:t>        42U-37U-2U = 5U  </a:t>
            </a:r>
          </a:p>
          <a:p>
            <a:pPr marL="0" indent="0">
              <a:buNone/>
            </a:pPr>
            <a:r>
              <a:rPr kumimoji="1" lang="en-US" altLang="ja-JP" sz="1600" dirty="0"/>
              <a:t>      </a:t>
            </a:r>
          </a:p>
        </p:txBody>
      </p:sp>
      <p:pic>
        <p:nvPicPr>
          <p:cNvPr id="6" name="Picture 5" descr="A picture containing white, cabinet&#10;&#10;Description automatically generated">
            <a:extLst>
              <a:ext uri="{FF2B5EF4-FFF2-40B4-BE49-F238E27FC236}">
                <a16:creationId xmlns:a16="http://schemas.microsoft.com/office/drawing/2014/main" id="{035FFF1C-8B57-8D4E-88F2-E50B79A96832}"/>
              </a:ext>
            </a:extLst>
          </p:cNvPr>
          <p:cNvPicPr>
            <a:picLocks noChangeAspect="1"/>
          </p:cNvPicPr>
          <p:nvPr/>
        </p:nvPicPr>
        <p:blipFill>
          <a:blip r:embed="rId2"/>
          <a:stretch>
            <a:fillRect/>
          </a:stretch>
        </p:blipFill>
        <p:spPr>
          <a:xfrm>
            <a:off x="3067395" y="64569"/>
            <a:ext cx="3743067" cy="3137290"/>
          </a:xfrm>
          <a:prstGeom prst="rect">
            <a:avLst/>
          </a:prstGeom>
        </p:spPr>
      </p:pic>
      <p:pic>
        <p:nvPicPr>
          <p:cNvPr id="9" name="Picture 8" descr="A picture containing text, case&#10;&#10;Description automatically generated">
            <a:extLst>
              <a:ext uri="{FF2B5EF4-FFF2-40B4-BE49-F238E27FC236}">
                <a16:creationId xmlns:a16="http://schemas.microsoft.com/office/drawing/2014/main" id="{86949BE7-C83E-084D-A5FC-206FDAE6459E}"/>
              </a:ext>
            </a:extLst>
          </p:cNvPr>
          <p:cNvPicPr>
            <a:picLocks noChangeAspect="1"/>
          </p:cNvPicPr>
          <p:nvPr/>
        </p:nvPicPr>
        <p:blipFill>
          <a:blip r:embed="rId3"/>
          <a:stretch>
            <a:fillRect/>
          </a:stretch>
        </p:blipFill>
        <p:spPr>
          <a:xfrm>
            <a:off x="3060699" y="3429000"/>
            <a:ext cx="3743067" cy="1297313"/>
          </a:xfrm>
          <a:prstGeom prst="rect">
            <a:avLst/>
          </a:prstGeom>
        </p:spPr>
      </p:pic>
      <p:pic>
        <p:nvPicPr>
          <p:cNvPr id="14" name="Picture 13" descr="Graphical user interface, application, table&#10;&#10;Description automatically generated with medium confidence">
            <a:extLst>
              <a:ext uri="{FF2B5EF4-FFF2-40B4-BE49-F238E27FC236}">
                <a16:creationId xmlns:a16="http://schemas.microsoft.com/office/drawing/2014/main" id="{3A041FD0-F217-7646-8861-BB31EBD43ED0}"/>
              </a:ext>
            </a:extLst>
          </p:cNvPr>
          <p:cNvPicPr>
            <a:picLocks noChangeAspect="1"/>
          </p:cNvPicPr>
          <p:nvPr/>
        </p:nvPicPr>
        <p:blipFill>
          <a:blip r:embed="rId4"/>
          <a:stretch>
            <a:fillRect/>
          </a:stretch>
        </p:blipFill>
        <p:spPr>
          <a:xfrm>
            <a:off x="-74993" y="0"/>
            <a:ext cx="1902219" cy="6858000"/>
          </a:xfrm>
          <a:prstGeom prst="rect">
            <a:avLst/>
          </a:prstGeom>
        </p:spPr>
      </p:pic>
      <p:sp>
        <p:nvSpPr>
          <p:cNvPr id="15" name="Striped Right Arrow 14">
            <a:extLst>
              <a:ext uri="{FF2B5EF4-FFF2-40B4-BE49-F238E27FC236}">
                <a16:creationId xmlns:a16="http://schemas.microsoft.com/office/drawing/2014/main" id="{FFFD4FC8-AC72-E244-88B9-60A64F181381}"/>
              </a:ext>
            </a:extLst>
          </p:cNvPr>
          <p:cNvSpPr/>
          <p:nvPr/>
        </p:nvSpPr>
        <p:spPr>
          <a:xfrm>
            <a:off x="1767678" y="901700"/>
            <a:ext cx="1293021"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FF1A0638-95AC-5F47-ABA2-6893ECD5766F}"/>
              </a:ext>
            </a:extLst>
          </p:cNvPr>
          <p:cNvCxnSpPr>
            <a:cxnSpLocks/>
          </p:cNvCxnSpPr>
          <p:nvPr/>
        </p:nvCxnSpPr>
        <p:spPr>
          <a:xfrm>
            <a:off x="1767678" y="1790700"/>
            <a:ext cx="1299717" cy="16383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4" name="TextBox 23">
            <a:extLst>
              <a:ext uri="{FF2B5EF4-FFF2-40B4-BE49-F238E27FC236}">
                <a16:creationId xmlns:a16="http://schemas.microsoft.com/office/drawing/2014/main" id="{BBF19D11-674E-BB41-87C2-B473DE2C32DC}"/>
              </a:ext>
            </a:extLst>
          </p:cNvPr>
          <p:cNvSpPr txBox="1"/>
          <p:nvPr/>
        </p:nvSpPr>
        <p:spPr>
          <a:xfrm>
            <a:off x="7014649" y="64569"/>
            <a:ext cx="4011159" cy="4124206"/>
          </a:xfrm>
          <a:prstGeom prst="rect">
            <a:avLst/>
          </a:prstGeom>
          <a:noFill/>
        </p:spPr>
        <p:txBody>
          <a:bodyPr wrap="square" rtlCol="0">
            <a:spAutoFit/>
          </a:bodyPr>
          <a:lstStyle/>
          <a:p>
            <a:r>
              <a:rPr lang="en-US" sz="1600" b="1" dirty="0"/>
              <a:t>HV crate</a:t>
            </a:r>
            <a:r>
              <a:rPr lang="en-US" sz="1600" dirty="0"/>
              <a:t> MRCAH2504R1J</a:t>
            </a:r>
          </a:p>
          <a:p>
            <a:r>
              <a:rPr lang="en-US" sz="1600" dirty="0" err="1"/>
              <a:t>Mpod</a:t>
            </a:r>
            <a:r>
              <a:rPr lang="en-US" sz="1600" dirty="0"/>
              <a:t> EC HV: 10slots </a:t>
            </a:r>
          </a:p>
          <a:p>
            <a:r>
              <a:rPr lang="en-US" sz="1600" dirty="0"/>
              <a:t> - fan and controller </a:t>
            </a:r>
            <a:r>
              <a:rPr lang="en-US" sz="1600" dirty="0" err="1"/>
              <a:t>MpodC</a:t>
            </a:r>
            <a:endParaRPr lang="en-US" sz="1600" dirty="0"/>
          </a:p>
          <a:p>
            <a:r>
              <a:rPr lang="en-US" sz="1600" dirty="0"/>
              <a:t> - up to 600W HV</a:t>
            </a:r>
          </a:p>
          <a:p>
            <a:endParaRPr lang="en-US" sz="1600" dirty="0"/>
          </a:p>
          <a:p>
            <a:r>
              <a:rPr lang="en-US" sz="1600" b="1" dirty="0"/>
              <a:t>$6,849.00 </a:t>
            </a:r>
            <a:r>
              <a:rPr lang="en-US" sz="1600" dirty="0"/>
              <a:t>(x2, one per side) </a:t>
            </a:r>
            <a:r>
              <a:rPr lang="en-US" sz="1600" dirty="0">
                <a:sym typeface="Wingdings" pitchFamily="2" charset="2"/>
              </a:rPr>
              <a:t></a:t>
            </a:r>
            <a:r>
              <a:rPr lang="en-US" sz="1600" b="1" dirty="0">
                <a:sym typeface="Wingdings" pitchFamily="2" charset="2"/>
              </a:rPr>
              <a:t>$13,698</a:t>
            </a:r>
            <a:endParaRPr lang="en-US" sz="1600" b="1" dirty="0"/>
          </a:p>
          <a:p>
            <a:endParaRPr lang="en-US" sz="1600" dirty="0"/>
          </a:p>
          <a:p>
            <a:r>
              <a:rPr lang="en-US" sz="1600" b="1" dirty="0"/>
              <a:t>HV module </a:t>
            </a:r>
            <a:r>
              <a:rPr lang="en-US" sz="1600" dirty="0"/>
              <a:t>EH166005x1560000200: </a:t>
            </a:r>
          </a:p>
          <a:p>
            <a:r>
              <a:rPr lang="en-US" sz="1600" dirty="0"/>
              <a:t>ISEG_EHS F6 05x</a:t>
            </a:r>
          </a:p>
          <a:p>
            <a:r>
              <a:rPr lang="en-US" sz="1600" dirty="0"/>
              <a:t> - 16ch x 500V</a:t>
            </a:r>
          </a:p>
          <a:p>
            <a:endParaRPr lang="en-US" sz="1600" dirty="0"/>
          </a:p>
          <a:p>
            <a:r>
              <a:rPr lang="en-US" sz="1600" b="1" dirty="0"/>
              <a:t>$7,416.00 </a:t>
            </a:r>
            <a:r>
              <a:rPr lang="en-US" sz="1600" dirty="0"/>
              <a:t>(x4, inc. one spare,</a:t>
            </a:r>
          </a:p>
          <a:p>
            <a:r>
              <a:rPr lang="en-US" sz="1600" dirty="0"/>
              <a:t>need 16, on hand 13) </a:t>
            </a:r>
            <a:r>
              <a:rPr lang="en-US" sz="1600">
                <a:sym typeface="Wingdings" pitchFamily="2" charset="2"/>
              </a:rPr>
              <a:t></a:t>
            </a:r>
            <a:r>
              <a:rPr lang="en-US" sz="1600" b="1">
                <a:sym typeface="Wingdings" pitchFamily="2" charset="2"/>
              </a:rPr>
              <a:t>$29,664</a:t>
            </a:r>
            <a:endParaRPr lang="en-US" sz="1600" b="1" dirty="0"/>
          </a:p>
          <a:p>
            <a:endParaRPr lang="en-US" dirty="0"/>
          </a:p>
          <a:p>
            <a:endParaRPr lang="en-US" dirty="0"/>
          </a:p>
          <a:p>
            <a:endParaRPr lang="en-US" dirty="0"/>
          </a:p>
        </p:txBody>
      </p:sp>
      <p:sp>
        <p:nvSpPr>
          <p:cNvPr id="25" name="TextBox 24">
            <a:extLst>
              <a:ext uri="{FF2B5EF4-FFF2-40B4-BE49-F238E27FC236}">
                <a16:creationId xmlns:a16="http://schemas.microsoft.com/office/drawing/2014/main" id="{D1981E0D-721C-764A-8640-74AA8DB6D172}"/>
              </a:ext>
            </a:extLst>
          </p:cNvPr>
          <p:cNvSpPr txBox="1"/>
          <p:nvPr/>
        </p:nvSpPr>
        <p:spPr>
          <a:xfrm>
            <a:off x="7014650" y="4188775"/>
            <a:ext cx="4357283" cy="2308324"/>
          </a:xfrm>
          <a:prstGeom prst="rect">
            <a:avLst/>
          </a:prstGeom>
          <a:noFill/>
        </p:spPr>
        <p:txBody>
          <a:bodyPr wrap="none" rtlCol="0">
            <a:spAutoFit/>
          </a:bodyPr>
          <a:lstStyle/>
          <a:p>
            <a:r>
              <a:rPr lang="en-US" b="1" dirty="0"/>
              <a:t>HV filter </a:t>
            </a:r>
            <a:r>
              <a:rPr lang="en-US" dirty="0"/>
              <a:t>cost estimate </a:t>
            </a:r>
            <a:r>
              <a:rPr lang="en-US" b="1" dirty="0"/>
              <a:t>$4.8k</a:t>
            </a:r>
          </a:p>
          <a:p>
            <a:r>
              <a:rPr lang="en-US" b="1" dirty="0"/>
              <a:t>HV filter </a:t>
            </a:r>
            <a:r>
              <a:rPr lang="en-US" dirty="0"/>
              <a:t>cost break down:</a:t>
            </a:r>
          </a:p>
          <a:p>
            <a:r>
              <a:rPr lang="en-US" dirty="0"/>
              <a:t>(2 filter boxes, 16 </a:t>
            </a:r>
            <a:r>
              <a:rPr lang="en-US" dirty="0" err="1"/>
              <a:t>pcb</a:t>
            </a:r>
            <a:r>
              <a:rPr lang="en-US" dirty="0"/>
              <a:t> +4 spare)</a:t>
            </a:r>
          </a:p>
          <a:p>
            <a:r>
              <a:rPr lang="en-US" dirty="0"/>
              <a:t>  - components - </a:t>
            </a:r>
            <a:r>
              <a:rPr lang="en-US" b="1" dirty="0"/>
              <a:t>$2.8k</a:t>
            </a:r>
          </a:p>
          <a:p>
            <a:r>
              <a:rPr lang="en-US" dirty="0"/>
              <a:t>  - </a:t>
            </a:r>
            <a:r>
              <a:rPr lang="en-US" dirty="0" err="1"/>
              <a:t>pcb</a:t>
            </a:r>
            <a:r>
              <a:rPr lang="en-US" dirty="0"/>
              <a:t> fabrication – </a:t>
            </a:r>
            <a:r>
              <a:rPr lang="en-US" b="1" dirty="0"/>
              <a:t>$2k</a:t>
            </a:r>
          </a:p>
          <a:p>
            <a:r>
              <a:rPr lang="en-US" dirty="0"/>
              <a:t>  - </a:t>
            </a:r>
            <a:r>
              <a:rPr lang="en-US" dirty="0" err="1"/>
              <a:t>pcb</a:t>
            </a:r>
            <a:r>
              <a:rPr lang="en-US" dirty="0"/>
              <a:t> design – 1 week designer time</a:t>
            </a:r>
          </a:p>
          <a:p>
            <a:r>
              <a:rPr lang="en-US" dirty="0"/>
              <a:t>  - </a:t>
            </a:r>
            <a:r>
              <a:rPr lang="en-US" dirty="0" err="1"/>
              <a:t>pcb</a:t>
            </a:r>
            <a:r>
              <a:rPr lang="en-US" dirty="0"/>
              <a:t> populate – 1 week tech time</a:t>
            </a:r>
          </a:p>
          <a:p>
            <a:r>
              <a:rPr lang="en-US" dirty="0"/>
              <a:t>  - </a:t>
            </a:r>
            <a:r>
              <a:rPr lang="en-US" dirty="0" err="1"/>
              <a:t>assembly&amp;wiring</a:t>
            </a:r>
            <a:r>
              <a:rPr lang="en-US" dirty="0"/>
              <a:t> – 1 week tech time</a:t>
            </a:r>
          </a:p>
        </p:txBody>
      </p:sp>
    </p:spTree>
    <p:extLst>
      <p:ext uri="{BB962C8B-B14F-4D97-AF65-F5344CB8AC3E}">
        <p14:creationId xmlns:p14="http://schemas.microsoft.com/office/powerpoint/2010/main" val="3892146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CA12-84CE-6B4D-BDE5-50441AD8CFFC}"/>
              </a:ext>
            </a:extLst>
          </p:cNvPr>
          <p:cNvSpPr>
            <a:spLocks noGrp="1"/>
          </p:cNvSpPr>
          <p:nvPr>
            <p:ph type="title"/>
          </p:nvPr>
        </p:nvSpPr>
        <p:spPr>
          <a:xfrm>
            <a:off x="0" y="18256"/>
            <a:ext cx="4276578" cy="769536"/>
          </a:xfrm>
        </p:spPr>
        <p:txBody>
          <a:bodyPr/>
          <a:lstStyle/>
          <a:p>
            <a:r>
              <a:rPr lang="en-US" dirty="0"/>
              <a:t>HV filter module</a:t>
            </a:r>
          </a:p>
        </p:txBody>
      </p:sp>
      <p:sp>
        <p:nvSpPr>
          <p:cNvPr id="4" name="Slide Number Placeholder 3">
            <a:extLst>
              <a:ext uri="{FF2B5EF4-FFF2-40B4-BE49-F238E27FC236}">
                <a16:creationId xmlns:a16="http://schemas.microsoft.com/office/drawing/2014/main" id="{755F3AA7-C1B9-5746-AB92-1F313F8492A7}"/>
              </a:ext>
            </a:extLst>
          </p:cNvPr>
          <p:cNvSpPr>
            <a:spLocks noGrp="1"/>
          </p:cNvSpPr>
          <p:nvPr>
            <p:ph type="sldNum" sz="quarter" idx="12"/>
          </p:nvPr>
        </p:nvSpPr>
        <p:spPr/>
        <p:txBody>
          <a:bodyPr/>
          <a:lstStyle/>
          <a:p>
            <a:fld id="{76582A77-F2B8-C740-B33A-65EC520DFD99}" type="slidenum">
              <a:rPr kumimoji="1" lang="ja-JP" altLang="en-US" smtClean="0"/>
              <a:t>37</a:t>
            </a:fld>
            <a:endParaRPr kumimoji="1" lang="ja-JP" altLang="en-US"/>
          </a:p>
        </p:txBody>
      </p:sp>
      <p:pic>
        <p:nvPicPr>
          <p:cNvPr id="10" name="Content Placeholder 7">
            <a:extLst>
              <a:ext uri="{FF2B5EF4-FFF2-40B4-BE49-F238E27FC236}">
                <a16:creationId xmlns:a16="http://schemas.microsoft.com/office/drawing/2014/main" id="{69507BA2-183A-D24C-A313-D1CF829CC7C4}"/>
              </a:ext>
            </a:extLst>
          </p:cNvPr>
          <p:cNvPicPr>
            <a:picLocks noChangeAspect="1"/>
          </p:cNvPicPr>
          <p:nvPr/>
        </p:nvPicPr>
        <p:blipFill>
          <a:blip r:embed="rId2"/>
          <a:stretch>
            <a:fillRect/>
          </a:stretch>
        </p:blipFill>
        <p:spPr>
          <a:xfrm>
            <a:off x="4279534" y="501650"/>
            <a:ext cx="7795122" cy="2786929"/>
          </a:xfrm>
          <a:prstGeom prst="rect">
            <a:avLst/>
          </a:prstGeom>
        </p:spPr>
      </p:pic>
      <p:sp>
        <p:nvSpPr>
          <p:cNvPr id="12" name="Content Placeholder 11">
            <a:extLst>
              <a:ext uri="{FF2B5EF4-FFF2-40B4-BE49-F238E27FC236}">
                <a16:creationId xmlns:a16="http://schemas.microsoft.com/office/drawing/2014/main" id="{D79FB9DE-487E-534C-8AB6-62C24F38E223}"/>
              </a:ext>
            </a:extLst>
          </p:cNvPr>
          <p:cNvSpPr>
            <a:spLocks noGrp="1"/>
          </p:cNvSpPr>
          <p:nvPr>
            <p:ph idx="1"/>
          </p:nvPr>
        </p:nvSpPr>
        <p:spPr>
          <a:xfrm>
            <a:off x="117346" y="1054402"/>
            <a:ext cx="4276578" cy="1724868"/>
          </a:xfrm>
        </p:spPr>
        <p:txBody>
          <a:bodyPr>
            <a:normAutofit/>
          </a:bodyPr>
          <a:lstStyle/>
          <a:p>
            <a:r>
              <a:rPr lang="en-US" sz="2000" dirty="0"/>
              <a:t>Filter components:</a:t>
            </a:r>
          </a:p>
          <a:p>
            <a:pPr lvl="1"/>
            <a:r>
              <a:rPr lang="en-US" sz="2000" dirty="0"/>
              <a:t>RC filter – 1K+0.1 </a:t>
            </a:r>
            <a:r>
              <a:rPr lang="en-US" sz="2000" dirty="0" err="1"/>
              <a:t>uF</a:t>
            </a:r>
            <a:endParaRPr lang="en-US" sz="2000" dirty="0"/>
          </a:p>
          <a:p>
            <a:pPr lvl="1"/>
            <a:r>
              <a:rPr lang="en-US" sz="2000" dirty="0"/>
              <a:t>Pi filter – 4.7 </a:t>
            </a:r>
            <a:r>
              <a:rPr lang="en-US" sz="2000" dirty="0" err="1"/>
              <a:t>mH</a:t>
            </a:r>
            <a:r>
              <a:rPr lang="en-US" sz="2000" dirty="0"/>
              <a:t> +0.1 </a:t>
            </a:r>
            <a:r>
              <a:rPr lang="en-US" sz="2000" dirty="0" err="1"/>
              <a:t>uF</a:t>
            </a:r>
            <a:endParaRPr lang="en-US" sz="2000" dirty="0"/>
          </a:p>
          <a:p>
            <a:pPr lvl="1"/>
            <a:r>
              <a:rPr lang="en-US" sz="2000" dirty="0"/>
              <a:t>Damping – C3+R2</a:t>
            </a:r>
          </a:p>
        </p:txBody>
      </p:sp>
      <p:sp>
        <p:nvSpPr>
          <p:cNvPr id="13" name="TextBox 12">
            <a:extLst>
              <a:ext uri="{FF2B5EF4-FFF2-40B4-BE49-F238E27FC236}">
                <a16:creationId xmlns:a16="http://schemas.microsoft.com/office/drawing/2014/main" id="{D715DCFD-B711-7C49-8C4B-C1AFA2ADA732}"/>
              </a:ext>
            </a:extLst>
          </p:cNvPr>
          <p:cNvSpPr txBox="1"/>
          <p:nvPr/>
        </p:nvSpPr>
        <p:spPr>
          <a:xfrm>
            <a:off x="117345" y="2782669"/>
            <a:ext cx="1813317" cy="923330"/>
          </a:xfrm>
          <a:prstGeom prst="rect">
            <a:avLst/>
          </a:prstGeom>
          <a:noFill/>
        </p:spPr>
        <p:txBody>
          <a:bodyPr wrap="none" rtlCol="0">
            <a:spAutoFit/>
          </a:bodyPr>
          <a:lstStyle/>
          <a:p>
            <a:r>
              <a:rPr lang="en-US" dirty="0"/>
              <a:t>RC filter cutoff </a:t>
            </a:r>
          </a:p>
          <a:p>
            <a:r>
              <a:rPr lang="en-US" dirty="0"/>
              <a:t>frequency: </a:t>
            </a:r>
          </a:p>
          <a:p>
            <a:r>
              <a:rPr lang="en-US" dirty="0"/>
              <a:t>fc=1.6 kHz</a:t>
            </a:r>
          </a:p>
        </p:txBody>
      </p:sp>
      <p:pic>
        <p:nvPicPr>
          <p:cNvPr id="17" name="Picture 16" descr="A picture containing text&#10;&#10;Description automatically generated">
            <a:extLst>
              <a:ext uri="{FF2B5EF4-FFF2-40B4-BE49-F238E27FC236}">
                <a16:creationId xmlns:a16="http://schemas.microsoft.com/office/drawing/2014/main" id="{EE142055-068A-1F4A-9547-1D955E8B7A28}"/>
              </a:ext>
            </a:extLst>
          </p:cNvPr>
          <p:cNvPicPr>
            <a:picLocks noChangeAspect="1"/>
          </p:cNvPicPr>
          <p:nvPr/>
        </p:nvPicPr>
        <p:blipFill>
          <a:blip r:embed="rId3"/>
          <a:stretch>
            <a:fillRect/>
          </a:stretch>
        </p:blipFill>
        <p:spPr>
          <a:xfrm>
            <a:off x="2260341" y="2810063"/>
            <a:ext cx="2870200" cy="596900"/>
          </a:xfrm>
          <a:prstGeom prst="rect">
            <a:avLst/>
          </a:prstGeom>
        </p:spPr>
      </p:pic>
      <p:sp>
        <p:nvSpPr>
          <p:cNvPr id="18" name="TextBox 17">
            <a:extLst>
              <a:ext uri="{FF2B5EF4-FFF2-40B4-BE49-F238E27FC236}">
                <a16:creationId xmlns:a16="http://schemas.microsoft.com/office/drawing/2014/main" id="{5EC1D63E-0626-224C-BA12-204759CC1C3E}"/>
              </a:ext>
            </a:extLst>
          </p:cNvPr>
          <p:cNvSpPr txBox="1"/>
          <p:nvPr/>
        </p:nvSpPr>
        <p:spPr>
          <a:xfrm>
            <a:off x="109955" y="3832602"/>
            <a:ext cx="2193229" cy="1200329"/>
          </a:xfrm>
          <a:prstGeom prst="rect">
            <a:avLst/>
          </a:prstGeom>
          <a:noFill/>
        </p:spPr>
        <p:txBody>
          <a:bodyPr wrap="none" rtlCol="0">
            <a:spAutoFit/>
          </a:bodyPr>
          <a:lstStyle/>
          <a:p>
            <a:r>
              <a:rPr lang="en-US" dirty="0"/>
              <a:t>Pi filter resonance </a:t>
            </a:r>
          </a:p>
          <a:p>
            <a:r>
              <a:rPr lang="en-US" dirty="0"/>
              <a:t>frequency:</a:t>
            </a:r>
          </a:p>
          <a:p>
            <a:r>
              <a:rPr lang="en-US" dirty="0"/>
              <a:t>f0= 7.3 kHz</a:t>
            </a:r>
          </a:p>
          <a:p>
            <a:endParaRPr lang="en-US" dirty="0"/>
          </a:p>
        </p:txBody>
      </p:sp>
      <p:pic>
        <p:nvPicPr>
          <p:cNvPr id="20" name="Picture 19" descr="A picture containing diagram&#10;&#10;Description automatically generated">
            <a:extLst>
              <a:ext uri="{FF2B5EF4-FFF2-40B4-BE49-F238E27FC236}">
                <a16:creationId xmlns:a16="http://schemas.microsoft.com/office/drawing/2014/main" id="{7DB80E4C-000F-4A4E-85E7-4A570E8F57B3}"/>
              </a:ext>
            </a:extLst>
          </p:cNvPr>
          <p:cNvPicPr>
            <a:picLocks noChangeAspect="1"/>
          </p:cNvPicPr>
          <p:nvPr/>
        </p:nvPicPr>
        <p:blipFill>
          <a:blip r:embed="rId4"/>
          <a:stretch>
            <a:fillRect/>
          </a:stretch>
        </p:blipFill>
        <p:spPr>
          <a:xfrm>
            <a:off x="2508240" y="3976164"/>
            <a:ext cx="2044700" cy="711200"/>
          </a:xfrm>
          <a:prstGeom prst="rect">
            <a:avLst/>
          </a:prstGeom>
        </p:spPr>
      </p:pic>
      <p:sp>
        <p:nvSpPr>
          <p:cNvPr id="21" name="TextBox 20">
            <a:extLst>
              <a:ext uri="{FF2B5EF4-FFF2-40B4-BE49-F238E27FC236}">
                <a16:creationId xmlns:a16="http://schemas.microsoft.com/office/drawing/2014/main" id="{54F2F872-20B7-3A42-ADD9-2A6128F34F8E}"/>
              </a:ext>
            </a:extLst>
          </p:cNvPr>
          <p:cNvSpPr txBox="1"/>
          <p:nvPr/>
        </p:nvSpPr>
        <p:spPr>
          <a:xfrm>
            <a:off x="126402" y="4687364"/>
            <a:ext cx="2340705" cy="646331"/>
          </a:xfrm>
          <a:prstGeom prst="rect">
            <a:avLst/>
          </a:prstGeom>
          <a:noFill/>
        </p:spPr>
        <p:txBody>
          <a:bodyPr wrap="none" rtlCol="0">
            <a:spAutoFit/>
          </a:bodyPr>
          <a:lstStyle/>
          <a:p>
            <a:r>
              <a:rPr lang="en-US" dirty="0"/>
              <a:t>damping factor:</a:t>
            </a:r>
          </a:p>
          <a:p>
            <a:r>
              <a:rPr lang="en-US" dirty="0"/>
              <a:t>Q=1 </a:t>
            </a:r>
            <a:r>
              <a:rPr lang="en-US" dirty="0">
                <a:sym typeface="Wingdings" pitchFamily="2" charset="2"/>
              </a:rPr>
              <a:t> R~ 200 Ohm</a:t>
            </a:r>
            <a:endParaRPr lang="en-US" dirty="0"/>
          </a:p>
        </p:txBody>
      </p:sp>
      <p:pic>
        <p:nvPicPr>
          <p:cNvPr id="23" name="Picture 22" descr="Text&#10;&#10;Description automatically generated">
            <a:extLst>
              <a:ext uri="{FF2B5EF4-FFF2-40B4-BE49-F238E27FC236}">
                <a16:creationId xmlns:a16="http://schemas.microsoft.com/office/drawing/2014/main" id="{1ACAC5D1-C19E-6F40-9128-B1F8B9A20536}"/>
              </a:ext>
            </a:extLst>
          </p:cNvPr>
          <p:cNvPicPr>
            <a:picLocks noChangeAspect="1"/>
          </p:cNvPicPr>
          <p:nvPr/>
        </p:nvPicPr>
        <p:blipFill>
          <a:blip r:embed="rId5"/>
          <a:stretch>
            <a:fillRect/>
          </a:stretch>
        </p:blipFill>
        <p:spPr>
          <a:xfrm>
            <a:off x="161901" y="5428440"/>
            <a:ext cx="2844800" cy="660400"/>
          </a:xfrm>
          <a:prstGeom prst="rect">
            <a:avLst/>
          </a:prstGeom>
        </p:spPr>
      </p:pic>
      <p:pic>
        <p:nvPicPr>
          <p:cNvPr id="5" name="Picture 4">
            <a:extLst>
              <a:ext uri="{FF2B5EF4-FFF2-40B4-BE49-F238E27FC236}">
                <a16:creationId xmlns:a16="http://schemas.microsoft.com/office/drawing/2014/main" id="{E0BDB92C-3CDE-8C45-8F76-05680E30CDA2}"/>
              </a:ext>
            </a:extLst>
          </p:cNvPr>
          <p:cNvPicPr>
            <a:picLocks noChangeAspect="1"/>
          </p:cNvPicPr>
          <p:nvPr/>
        </p:nvPicPr>
        <p:blipFill>
          <a:blip r:embed="rId6"/>
          <a:stretch>
            <a:fillRect/>
          </a:stretch>
        </p:blipFill>
        <p:spPr>
          <a:xfrm>
            <a:off x="5297351" y="3569421"/>
            <a:ext cx="6777304" cy="2786929"/>
          </a:xfrm>
          <a:prstGeom prst="rect">
            <a:avLst/>
          </a:prstGeom>
        </p:spPr>
      </p:pic>
    </p:spTree>
    <p:extLst>
      <p:ext uri="{BB962C8B-B14F-4D97-AF65-F5344CB8AC3E}">
        <p14:creationId xmlns:p14="http://schemas.microsoft.com/office/powerpoint/2010/main" val="3930733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CA12-84CE-6B4D-BDE5-50441AD8CFFC}"/>
              </a:ext>
            </a:extLst>
          </p:cNvPr>
          <p:cNvSpPr>
            <a:spLocks noGrp="1"/>
          </p:cNvSpPr>
          <p:nvPr>
            <p:ph type="title"/>
          </p:nvPr>
        </p:nvSpPr>
        <p:spPr>
          <a:xfrm>
            <a:off x="0" y="18256"/>
            <a:ext cx="4742120" cy="769536"/>
          </a:xfrm>
        </p:spPr>
        <p:txBody>
          <a:bodyPr>
            <a:normAutofit fontScale="90000"/>
          </a:bodyPr>
          <a:lstStyle/>
          <a:p>
            <a:r>
              <a:rPr lang="en-US" dirty="0"/>
              <a:t>HV filter module (2)</a:t>
            </a:r>
          </a:p>
        </p:txBody>
      </p:sp>
      <p:sp>
        <p:nvSpPr>
          <p:cNvPr id="4" name="Slide Number Placeholder 3">
            <a:extLst>
              <a:ext uri="{FF2B5EF4-FFF2-40B4-BE49-F238E27FC236}">
                <a16:creationId xmlns:a16="http://schemas.microsoft.com/office/drawing/2014/main" id="{755F3AA7-C1B9-5746-AB92-1F313F8492A7}"/>
              </a:ext>
            </a:extLst>
          </p:cNvPr>
          <p:cNvSpPr>
            <a:spLocks noGrp="1"/>
          </p:cNvSpPr>
          <p:nvPr>
            <p:ph type="sldNum" sz="quarter" idx="12"/>
          </p:nvPr>
        </p:nvSpPr>
        <p:spPr/>
        <p:txBody>
          <a:bodyPr/>
          <a:lstStyle/>
          <a:p>
            <a:fld id="{76582A77-F2B8-C740-B33A-65EC520DFD99}" type="slidenum">
              <a:rPr kumimoji="1" lang="ja-JP" altLang="en-US" smtClean="0"/>
              <a:t>38</a:t>
            </a:fld>
            <a:endParaRPr kumimoji="1" lang="ja-JP" altLang="en-US"/>
          </a:p>
        </p:txBody>
      </p:sp>
      <p:pic>
        <p:nvPicPr>
          <p:cNvPr id="7" name="Picture 6" descr="Chart, line chart&#10;&#10;Description automatically generated">
            <a:extLst>
              <a:ext uri="{FF2B5EF4-FFF2-40B4-BE49-F238E27FC236}">
                <a16:creationId xmlns:a16="http://schemas.microsoft.com/office/drawing/2014/main" id="{71C1F2EC-81FD-894C-9385-96A4B57E8900}"/>
              </a:ext>
            </a:extLst>
          </p:cNvPr>
          <p:cNvPicPr>
            <a:picLocks noChangeAspect="1"/>
          </p:cNvPicPr>
          <p:nvPr/>
        </p:nvPicPr>
        <p:blipFill>
          <a:blip r:embed="rId2"/>
          <a:stretch>
            <a:fillRect/>
          </a:stretch>
        </p:blipFill>
        <p:spPr>
          <a:xfrm>
            <a:off x="4742120" y="1366272"/>
            <a:ext cx="7449879" cy="5491727"/>
          </a:xfrm>
          <a:prstGeom prst="rect">
            <a:avLst/>
          </a:prstGeom>
        </p:spPr>
      </p:pic>
      <p:sp>
        <p:nvSpPr>
          <p:cNvPr id="8" name="TextBox 7">
            <a:extLst>
              <a:ext uri="{FF2B5EF4-FFF2-40B4-BE49-F238E27FC236}">
                <a16:creationId xmlns:a16="http://schemas.microsoft.com/office/drawing/2014/main" id="{3CE0F3A9-F46F-9747-B427-5292804F006C}"/>
              </a:ext>
            </a:extLst>
          </p:cNvPr>
          <p:cNvSpPr txBox="1"/>
          <p:nvPr/>
        </p:nvSpPr>
        <p:spPr>
          <a:xfrm>
            <a:off x="351692" y="1941341"/>
            <a:ext cx="3784210" cy="923330"/>
          </a:xfrm>
          <a:prstGeom prst="rect">
            <a:avLst/>
          </a:prstGeom>
          <a:noFill/>
        </p:spPr>
        <p:txBody>
          <a:bodyPr wrap="square" rtlCol="0">
            <a:spAutoFit/>
          </a:bodyPr>
          <a:lstStyle/>
          <a:p>
            <a:r>
              <a:rPr lang="en-US" dirty="0"/>
              <a:t>Steve ran HV filter without damping through </a:t>
            </a:r>
            <a:r>
              <a:rPr lang="en-US" dirty="0" err="1"/>
              <a:t>pspice</a:t>
            </a:r>
            <a:r>
              <a:rPr lang="en-US" dirty="0"/>
              <a:t> and produced the bode plot </a:t>
            </a:r>
            <a:r>
              <a:rPr lang="en-US" dirty="0">
                <a:sym typeface="Wingdings" pitchFamily="2" charset="2"/>
              </a:rPr>
              <a:t></a:t>
            </a:r>
            <a:endParaRPr lang="en-US" dirty="0"/>
          </a:p>
        </p:txBody>
      </p:sp>
    </p:spTree>
    <p:extLst>
      <p:ext uri="{BB962C8B-B14F-4D97-AF65-F5344CB8AC3E}">
        <p14:creationId xmlns:p14="http://schemas.microsoft.com/office/powerpoint/2010/main" val="4073268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CA12-84CE-6B4D-BDE5-50441AD8CFFC}"/>
              </a:ext>
            </a:extLst>
          </p:cNvPr>
          <p:cNvSpPr>
            <a:spLocks noGrp="1"/>
          </p:cNvSpPr>
          <p:nvPr>
            <p:ph type="title"/>
          </p:nvPr>
        </p:nvSpPr>
        <p:spPr>
          <a:xfrm>
            <a:off x="0" y="18256"/>
            <a:ext cx="4742120" cy="769536"/>
          </a:xfrm>
        </p:spPr>
        <p:txBody>
          <a:bodyPr>
            <a:normAutofit fontScale="90000"/>
          </a:bodyPr>
          <a:lstStyle/>
          <a:p>
            <a:r>
              <a:rPr lang="en-US" dirty="0"/>
              <a:t>HV filter module (3)</a:t>
            </a:r>
          </a:p>
        </p:txBody>
      </p:sp>
      <p:sp>
        <p:nvSpPr>
          <p:cNvPr id="4" name="Slide Number Placeholder 3">
            <a:extLst>
              <a:ext uri="{FF2B5EF4-FFF2-40B4-BE49-F238E27FC236}">
                <a16:creationId xmlns:a16="http://schemas.microsoft.com/office/drawing/2014/main" id="{755F3AA7-C1B9-5746-AB92-1F313F8492A7}"/>
              </a:ext>
            </a:extLst>
          </p:cNvPr>
          <p:cNvSpPr>
            <a:spLocks noGrp="1"/>
          </p:cNvSpPr>
          <p:nvPr>
            <p:ph type="sldNum" sz="quarter" idx="12"/>
          </p:nvPr>
        </p:nvSpPr>
        <p:spPr/>
        <p:txBody>
          <a:bodyPr/>
          <a:lstStyle/>
          <a:p>
            <a:fld id="{76582A77-F2B8-C740-B33A-65EC520DFD99}" type="slidenum">
              <a:rPr kumimoji="1" lang="ja-JP" altLang="en-US" smtClean="0"/>
              <a:t>39</a:t>
            </a:fld>
            <a:endParaRPr kumimoji="1" lang="ja-JP" altLang="en-US"/>
          </a:p>
        </p:txBody>
      </p:sp>
      <p:sp>
        <p:nvSpPr>
          <p:cNvPr id="8" name="TextBox 7">
            <a:extLst>
              <a:ext uri="{FF2B5EF4-FFF2-40B4-BE49-F238E27FC236}">
                <a16:creationId xmlns:a16="http://schemas.microsoft.com/office/drawing/2014/main" id="{3CE0F3A9-F46F-9747-B427-5292804F006C}"/>
              </a:ext>
            </a:extLst>
          </p:cNvPr>
          <p:cNvSpPr txBox="1"/>
          <p:nvPr/>
        </p:nvSpPr>
        <p:spPr>
          <a:xfrm>
            <a:off x="530613" y="844578"/>
            <a:ext cx="11130774" cy="4524315"/>
          </a:xfrm>
          <a:prstGeom prst="rect">
            <a:avLst/>
          </a:prstGeom>
          <a:noFill/>
        </p:spPr>
        <p:txBody>
          <a:bodyPr wrap="square" rtlCol="0">
            <a:spAutoFit/>
          </a:bodyPr>
          <a:lstStyle/>
          <a:p>
            <a:r>
              <a:rPr lang="en-US" dirty="0"/>
              <a:t>Components:</a:t>
            </a:r>
          </a:p>
          <a:p>
            <a:r>
              <a:rPr lang="en-US" dirty="0"/>
              <a:t>	number of module = 16 + 4 spare = 20   </a:t>
            </a:r>
            <a:r>
              <a:rPr lang="en-US" dirty="0">
                <a:sym typeface="Wingdings" pitchFamily="2" charset="2"/>
              </a:rPr>
              <a:t> 320 channels</a:t>
            </a:r>
          </a:p>
          <a:p>
            <a:r>
              <a:rPr lang="en-US" dirty="0">
                <a:sym typeface="Wingdings" pitchFamily="2" charset="2"/>
              </a:rPr>
              <a:t>	module connectors – 4x20 = 80</a:t>
            </a:r>
          </a:p>
          <a:p>
            <a:r>
              <a:rPr lang="en-US" dirty="0">
                <a:sym typeface="Wingdings" pitchFamily="2" charset="2"/>
              </a:rPr>
              <a:t>		corresponding wire connectors – 64</a:t>
            </a:r>
          </a:p>
          <a:p>
            <a:r>
              <a:rPr lang="en-US" dirty="0">
                <a:sym typeface="Wingdings" pitchFamily="2" charset="2"/>
              </a:rPr>
              <a:t>		connector pins – 64x16=1024 (1280 )</a:t>
            </a:r>
          </a:p>
          <a:p>
            <a:r>
              <a:rPr lang="en-US" dirty="0">
                <a:sym typeface="Wingdings" pitchFamily="2" charset="2"/>
              </a:rPr>
              <a:t>	box input connectors - 8x2 = 16</a:t>
            </a:r>
          </a:p>
          <a:p>
            <a:r>
              <a:rPr lang="en-US" dirty="0">
                <a:sym typeface="Wingdings" pitchFamily="2" charset="2"/>
              </a:rPr>
              <a:t>	box output connectors – 16</a:t>
            </a:r>
          </a:p>
          <a:p>
            <a:r>
              <a:rPr lang="en-US" dirty="0">
                <a:sym typeface="Wingdings" pitchFamily="2" charset="2"/>
              </a:rPr>
              <a:t>	number of input pins 16x32= </a:t>
            </a:r>
            <a:r>
              <a:rPr lang="en-US">
                <a:sym typeface="Wingdings" pitchFamily="2" charset="2"/>
              </a:rPr>
              <a:t>512 </a:t>
            </a:r>
            <a:endParaRPr lang="en-US" dirty="0">
              <a:sym typeface="Wingdings" pitchFamily="2" charset="2"/>
            </a:endParaRPr>
          </a:p>
          <a:p>
            <a:r>
              <a:rPr lang="en-US" dirty="0">
                <a:sym typeface="Wingdings" pitchFamily="2" charset="2"/>
              </a:rPr>
              <a:t>	number of output pins – 512 </a:t>
            </a:r>
          </a:p>
          <a:p>
            <a:r>
              <a:rPr lang="en-US" dirty="0">
                <a:sym typeface="Wingdings" pitchFamily="2" charset="2"/>
              </a:rPr>
              <a:t>	</a:t>
            </a:r>
          </a:p>
          <a:p>
            <a:r>
              <a:rPr lang="en-US" dirty="0">
                <a:sym typeface="Wingdings" pitchFamily="2" charset="2"/>
              </a:rPr>
              <a:t>	inductors – 640</a:t>
            </a:r>
          </a:p>
          <a:p>
            <a:r>
              <a:rPr lang="en-US" dirty="0">
                <a:sym typeface="Wingdings" pitchFamily="2" charset="2"/>
              </a:rPr>
              <a:t>	0.1uF caps -640</a:t>
            </a:r>
          </a:p>
          <a:p>
            <a:r>
              <a:rPr lang="en-US" dirty="0">
                <a:sym typeface="Wingdings" pitchFamily="2" charset="2"/>
              </a:rPr>
              <a:t>	1k resistors – 320</a:t>
            </a:r>
          </a:p>
          <a:p>
            <a:r>
              <a:rPr lang="en-US" dirty="0">
                <a:sym typeface="Wingdings" pitchFamily="2" charset="2"/>
              </a:rPr>
              <a:t>	damping resistors – 320</a:t>
            </a:r>
          </a:p>
          <a:p>
            <a:r>
              <a:rPr lang="en-US" dirty="0">
                <a:sym typeface="Wingdings" pitchFamily="2" charset="2"/>
              </a:rPr>
              <a:t>	damping caps – 320</a:t>
            </a:r>
          </a:p>
          <a:p>
            <a:endParaRPr lang="en-US" dirty="0"/>
          </a:p>
        </p:txBody>
      </p:sp>
    </p:spTree>
    <p:extLst>
      <p:ext uri="{BB962C8B-B14F-4D97-AF65-F5344CB8AC3E}">
        <p14:creationId xmlns:p14="http://schemas.microsoft.com/office/powerpoint/2010/main" val="4167308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2388C-A688-9748-9CA8-69FFCB68E498}"/>
              </a:ext>
            </a:extLst>
          </p:cNvPr>
          <p:cNvSpPr>
            <a:spLocks noGrp="1"/>
          </p:cNvSpPr>
          <p:nvPr>
            <p:ph type="title"/>
          </p:nvPr>
        </p:nvSpPr>
        <p:spPr>
          <a:xfrm>
            <a:off x="0" y="-6538"/>
            <a:ext cx="6858000" cy="879852"/>
          </a:xfrm>
        </p:spPr>
        <p:txBody>
          <a:bodyPr/>
          <a:lstStyle/>
          <a:p>
            <a:r>
              <a:rPr lang="en-US" dirty="0"/>
              <a:t>Cable route</a:t>
            </a:r>
          </a:p>
        </p:txBody>
      </p:sp>
      <p:sp>
        <p:nvSpPr>
          <p:cNvPr id="3" name="Slide Number Placeholder 2">
            <a:extLst>
              <a:ext uri="{FF2B5EF4-FFF2-40B4-BE49-F238E27FC236}">
                <a16:creationId xmlns:a16="http://schemas.microsoft.com/office/drawing/2014/main" id="{2C2A3AE2-AB71-404E-AD86-626589AD1317}"/>
              </a:ext>
            </a:extLst>
          </p:cNvPr>
          <p:cNvSpPr>
            <a:spLocks noGrp="1"/>
          </p:cNvSpPr>
          <p:nvPr>
            <p:ph type="sldNum" sz="quarter" idx="12"/>
          </p:nvPr>
        </p:nvSpPr>
        <p:spPr/>
        <p:txBody>
          <a:bodyPr/>
          <a:lstStyle/>
          <a:p>
            <a:fld id="{76582A77-F2B8-C740-B33A-65EC520DFD99}" type="slidenum">
              <a:rPr kumimoji="1" lang="ja-JP" altLang="en-US" smtClean="0"/>
              <a:t>4</a:t>
            </a:fld>
            <a:endParaRPr kumimoji="1" lang="ja-JP" altLang="en-US"/>
          </a:p>
        </p:txBody>
      </p:sp>
      <p:pic>
        <p:nvPicPr>
          <p:cNvPr id="4" name="Picture 3">
            <a:extLst>
              <a:ext uri="{FF2B5EF4-FFF2-40B4-BE49-F238E27FC236}">
                <a16:creationId xmlns:a16="http://schemas.microsoft.com/office/drawing/2014/main" id="{147CAB9C-A3DA-F14D-8194-BB109A1E2258}"/>
              </a:ext>
            </a:extLst>
          </p:cNvPr>
          <p:cNvPicPr>
            <a:picLocks noChangeAspect="1"/>
          </p:cNvPicPr>
          <p:nvPr/>
        </p:nvPicPr>
        <p:blipFill>
          <a:blip r:embed="rId2"/>
          <a:stretch>
            <a:fillRect/>
          </a:stretch>
        </p:blipFill>
        <p:spPr>
          <a:xfrm>
            <a:off x="4617585" y="0"/>
            <a:ext cx="7574415" cy="3979257"/>
          </a:xfrm>
          <a:prstGeom prst="rect">
            <a:avLst/>
          </a:prstGeom>
        </p:spPr>
      </p:pic>
      <p:pic>
        <p:nvPicPr>
          <p:cNvPr id="5" name="Picture 4">
            <a:extLst>
              <a:ext uri="{FF2B5EF4-FFF2-40B4-BE49-F238E27FC236}">
                <a16:creationId xmlns:a16="http://schemas.microsoft.com/office/drawing/2014/main" id="{4DCF28D8-9969-554E-BCD4-3E67E99C992D}"/>
              </a:ext>
            </a:extLst>
          </p:cNvPr>
          <p:cNvPicPr>
            <a:picLocks noChangeAspect="1"/>
          </p:cNvPicPr>
          <p:nvPr/>
        </p:nvPicPr>
        <p:blipFill>
          <a:blip r:embed="rId3"/>
          <a:stretch>
            <a:fillRect/>
          </a:stretch>
        </p:blipFill>
        <p:spPr>
          <a:xfrm>
            <a:off x="0" y="2872513"/>
            <a:ext cx="7315200" cy="3985487"/>
          </a:xfrm>
          <a:prstGeom prst="rect">
            <a:avLst/>
          </a:prstGeom>
        </p:spPr>
      </p:pic>
    </p:spTree>
    <p:extLst>
      <p:ext uri="{BB962C8B-B14F-4D97-AF65-F5344CB8AC3E}">
        <p14:creationId xmlns:p14="http://schemas.microsoft.com/office/powerpoint/2010/main" val="1172711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133C-3383-0640-A5B8-6F270EE86B89}"/>
              </a:ext>
            </a:extLst>
          </p:cNvPr>
          <p:cNvSpPr>
            <a:spLocks noGrp="1"/>
          </p:cNvSpPr>
          <p:nvPr>
            <p:ph type="title"/>
          </p:nvPr>
        </p:nvSpPr>
        <p:spPr>
          <a:xfrm>
            <a:off x="0" y="1"/>
            <a:ext cx="8496300" cy="673100"/>
          </a:xfrm>
        </p:spPr>
        <p:txBody>
          <a:bodyPr>
            <a:normAutofit fontScale="90000"/>
          </a:bodyPr>
          <a:lstStyle/>
          <a:p>
            <a:r>
              <a:rPr lang="en-US" dirty="0"/>
              <a:t>Components Status: HV Power </a:t>
            </a:r>
          </a:p>
        </p:txBody>
      </p:sp>
      <p:sp>
        <p:nvSpPr>
          <p:cNvPr id="3" name="Slide Number Placeholder 2">
            <a:extLst>
              <a:ext uri="{FF2B5EF4-FFF2-40B4-BE49-F238E27FC236}">
                <a16:creationId xmlns:a16="http://schemas.microsoft.com/office/drawing/2014/main" id="{3DA9B86F-8BE2-784A-BA51-E34D83F064A1}"/>
              </a:ext>
            </a:extLst>
          </p:cNvPr>
          <p:cNvSpPr>
            <a:spLocks noGrp="1"/>
          </p:cNvSpPr>
          <p:nvPr>
            <p:ph type="sldNum" sz="quarter" idx="12"/>
          </p:nvPr>
        </p:nvSpPr>
        <p:spPr/>
        <p:txBody>
          <a:bodyPr/>
          <a:lstStyle/>
          <a:p>
            <a:fld id="{76582A77-F2B8-C740-B33A-65EC520DFD99}" type="slidenum">
              <a:rPr kumimoji="1" lang="ja-JP" altLang="en-US" smtClean="0"/>
              <a:t>40</a:t>
            </a:fld>
            <a:endParaRPr kumimoji="1" lang="ja-JP" altLang="en-US"/>
          </a:p>
        </p:txBody>
      </p:sp>
      <p:sp>
        <p:nvSpPr>
          <p:cNvPr id="4" name="TextBox 3">
            <a:extLst>
              <a:ext uri="{FF2B5EF4-FFF2-40B4-BE49-F238E27FC236}">
                <a16:creationId xmlns:a16="http://schemas.microsoft.com/office/drawing/2014/main" id="{B6C250B7-5127-7247-B8AA-D53CE27BCFC7}"/>
              </a:ext>
            </a:extLst>
          </p:cNvPr>
          <p:cNvSpPr txBox="1"/>
          <p:nvPr/>
        </p:nvSpPr>
        <p:spPr>
          <a:xfrm>
            <a:off x="313408" y="1409701"/>
            <a:ext cx="11764291" cy="1477328"/>
          </a:xfrm>
          <a:prstGeom prst="rect">
            <a:avLst/>
          </a:prstGeom>
          <a:noFill/>
        </p:spPr>
        <p:txBody>
          <a:bodyPr wrap="square" rtlCol="0">
            <a:spAutoFit/>
          </a:bodyPr>
          <a:lstStyle/>
          <a:p>
            <a:pPr marL="342900" indent="-342900">
              <a:buFont typeface="Wingdings" pitchFamily="2" charset="2"/>
              <a:buChar char="q"/>
            </a:pPr>
            <a:r>
              <a:rPr lang="en-US" sz="2400" dirty="0"/>
              <a:t>HV crate – Wiener Full crates  1</a:t>
            </a:r>
            <a:r>
              <a:rPr lang="en-US" altLang="ja-JP" sz="2400" dirty="0"/>
              <a:t>/side                       </a:t>
            </a:r>
            <a:r>
              <a:rPr lang="en-US" altLang="ja-JP" sz="2400" dirty="0">
                <a:sym typeface="Wingdings" pitchFamily="2" charset="2"/>
              </a:rPr>
              <a:t> </a:t>
            </a:r>
            <a:r>
              <a:rPr lang="en-US" altLang="ja-JP" sz="2400" b="1" dirty="0">
                <a:solidFill>
                  <a:srgbClr val="00B050"/>
                </a:solidFill>
                <a:sym typeface="Wingdings" pitchFamily="2" charset="2"/>
              </a:rPr>
              <a:t>2</a:t>
            </a:r>
            <a:r>
              <a:rPr lang="en-US" altLang="ja-JP" sz="2400" b="1" dirty="0">
                <a:solidFill>
                  <a:srgbClr val="0070C0"/>
                </a:solidFill>
                <a:sym typeface="Wingdings" pitchFamily="2" charset="2"/>
              </a:rPr>
              <a:t> </a:t>
            </a:r>
            <a:r>
              <a:rPr lang="en-US" altLang="ja-JP" sz="2400" dirty="0">
                <a:sym typeface="Wingdings" pitchFamily="2" charset="2"/>
              </a:rPr>
              <a:t>crates are ordered</a:t>
            </a:r>
            <a:endParaRPr lang="en-US" altLang="ja-JP" sz="2400" dirty="0"/>
          </a:p>
          <a:p>
            <a:pPr marL="342900" indent="-342900">
              <a:buFont typeface="Wingdings" pitchFamily="2" charset="2"/>
              <a:buChar char="q"/>
            </a:pPr>
            <a:r>
              <a:rPr lang="en-US" sz="2400" dirty="0"/>
              <a:t>HV module - </a:t>
            </a:r>
            <a:r>
              <a:rPr lang="en-US" sz="2400" i="1" dirty="0" err="1"/>
              <a:t>iseg</a:t>
            </a:r>
            <a:r>
              <a:rPr lang="en-US" sz="2400" i="1" dirty="0"/>
              <a:t>  </a:t>
            </a:r>
            <a:r>
              <a:rPr lang="en-US" sz="2400" dirty="0"/>
              <a:t>EHS F 605p-F,   8 modules/side </a:t>
            </a:r>
            <a:r>
              <a:rPr lang="en-US" altLang="ja-JP" sz="2400" dirty="0">
                <a:sym typeface="Wingdings" pitchFamily="2" charset="2"/>
              </a:rPr>
              <a:t> </a:t>
            </a:r>
            <a:r>
              <a:rPr lang="en-US" altLang="ja-JP" sz="2400" b="1" dirty="0">
                <a:solidFill>
                  <a:srgbClr val="00B050"/>
                </a:solidFill>
                <a:sym typeface="Wingdings" pitchFamily="2" charset="2"/>
              </a:rPr>
              <a:t>13+</a:t>
            </a:r>
            <a:r>
              <a:rPr lang="en-US" altLang="ja-JP" sz="2400" b="1" dirty="0">
                <a:solidFill>
                  <a:srgbClr val="0070C0"/>
                </a:solidFill>
                <a:sym typeface="Wingdings" pitchFamily="2" charset="2"/>
              </a:rPr>
              <a:t>3 </a:t>
            </a:r>
          </a:p>
          <a:p>
            <a:pPr marL="342900" indent="-342900">
              <a:buFont typeface="Wingdings" pitchFamily="2" charset="2"/>
              <a:buChar char="q"/>
            </a:pPr>
            <a:r>
              <a:rPr lang="en-US" altLang="ja-JP" sz="2400" dirty="0">
                <a:sym typeface="Wingdings" pitchFamily="2" charset="2"/>
              </a:rPr>
              <a:t>HV filtering                           16, 8 </a:t>
            </a:r>
            <a:r>
              <a:rPr lang="en-US" altLang="ja-JP" sz="2400" dirty="0" err="1">
                <a:sym typeface="Wingdings" pitchFamily="2" charset="2"/>
              </a:rPr>
              <a:t>ch</a:t>
            </a:r>
            <a:r>
              <a:rPr lang="en-US" altLang="ja-JP" sz="2400" dirty="0">
                <a:sym typeface="Wingdings" pitchFamily="2" charset="2"/>
              </a:rPr>
              <a:t> modules/side  </a:t>
            </a:r>
            <a:r>
              <a:rPr lang="en-US" altLang="ja-JP" sz="2400" b="1" dirty="0">
                <a:solidFill>
                  <a:srgbClr val="00B050"/>
                </a:solidFill>
                <a:sym typeface="Wingdings" pitchFamily="2" charset="2"/>
              </a:rPr>
              <a:t>32 modules      </a:t>
            </a:r>
            <a:endParaRPr lang="en-US" sz="2400" dirty="0"/>
          </a:p>
          <a:p>
            <a:endParaRPr lang="en-US" dirty="0"/>
          </a:p>
        </p:txBody>
      </p:sp>
      <p:pic>
        <p:nvPicPr>
          <p:cNvPr id="6" name="Picture 5">
            <a:extLst>
              <a:ext uri="{FF2B5EF4-FFF2-40B4-BE49-F238E27FC236}">
                <a16:creationId xmlns:a16="http://schemas.microsoft.com/office/drawing/2014/main" id="{46BA40FF-6419-0E45-9A86-10EDE358AAA5}"/>
              </a:ext>
            </a:extLst>
          </p:cNvPr>
          <p:cNvPicPr>
            <a:picLocks noChangeAspect="1"/>
          </p:cNvPicPr>
          <p:nvPr/>
        </p:nvPicPr>
        <p:blipFill>
          <a:blip r:embed="rId2"/>
          <a:stretch>
            <a:fillRect/>
          </a:stretch>
        </p:blipFill>
        <p:spPr>
          <a:xfrm>
            <a:off x="4023360" y="2758150"/>
            <a:ext cx="8168640" cy="4099850"/>
          </a:xfrm>
          <a:prstGeom prst="rect">
            <a:avLst/>
          </a:prstGeom>
        </p:spPr>
      </p:pic>
    </p:spTree>
    <p:extLst>
      <p:ext uri="{BB962C8B-B14F-4D97-AF65-F5344CB8AC3E}">
        <p14:creationId xmlns:p14="http://schemas.microsoft.com/office/powerpoint/2010/main" val="2466499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E1C17-3952-C74B-A9F8-3A2D2DDD1CA9}"/>
              </a:ext>
            </a:extLst>
          </p:cNvPr>
          <p:cNvSpPr>
            <a:spLocks noGrp="1"/>
          </p:cNvSpPr>
          <p:nvPr>
            <p:ph type="title"/>
          </p:nvPr>
        </p:nvSpPr>
        <p:spPr>
          <a:xfrm>
            <a:off x="0" y="18256"/>
            <a:ext cx="12192000" cy="662782"/>
          </a:xfrm>
        </p:spPr>
        <p:txBody>
          <a:bodyPr>
            <a:normAutofit/>
          </a:bodyPr>
          <a:lstStyle/>
          <a:p>
            <a:r>
              <a:rPr lang="en-US" sz="3200" dirty="0"/>
              <a:t>HV cable –RG-316 (?)</a:t>
            </a:r>
          </a:p>
        </p:txBody>
      </p:sp>
      <p:sp>
        <p:nvSpPr>
          <p:cNvPr id="4" name="Slide Number Placeholder 3">
            <a:extLst>
              <a:ext uri="{FF2B5EF4-FFF2-40B4-BE49-F238E27FC236}">
                <a16:creationId xmlns:a16="http://schemas.microsoft.com/office/drawing/2014/main" id="{87B790AA-F9C4-9843-9B8E-312888FFAE41}"/>
              </a:ext>
            </a:extLst>
          </p:cNvPr>
          <p:cNvSpPr>
            <a:spLocks noGrp="1"/>
          </p:cNvSpPr>
          <p:nvPr>
            <p:ph type="sldNum" sz="quarter" idx="12"/>
          </p:nvPr>
        </p:nvSpPr>
        <p:spPr/>
        <p:txBody>
          <a:bodyPr/>
          <a:lstStyle/>
          <a:p>
            <a:fld id="{76582A77-F2B8-C740-B33A-65EC520DFD99}" type="slidenum">
              <a:rPr kumimoji="1" lang="ja-JP" altLang="en-US" smtClean="0"/>
              <a:t>41</a:t>
            </a:fld>
            <a:endParaRPr kumimoji="1" lang="ja-JP" altLang="en-US"/>
          </a:p>
        </p:txBody>
      </p:sp>
      <p:sp>
        <p:nvSpPr>
          <p:cNvPr id="12" name="Rectangle 11">
            <a:extLst>
              <a:ext uri="{FF2B5EF4-FFF2-40B4-BE49-F238E27FC236}">
                <a16:creationId xmlns:a16="http://schemas.microsoft.com/office/drawing/2014/main" id="{B56380F3-2EE3-1F4E-8F12-AAD8BA208388}"/>
              </a:ext>
            </a:extLst>
          </p:cNvPr>
          <p:cNvSpPr/>
          <p:nvPr/>
        </p:nvSpPr>
        <p:spPr>
          <a:xfrm>
            <a:off x="228600" y="681038"/>
            <a:ext cx="11963400" cy="4401205"/>
          </a:xfrm>
          <a:prstGeom prst="rect">
            <a:avLst/>
          </a:prstGeom>
        </p:spPr>
        <p:txBody>
          <a:bodyPr wrap="square">
            <a:spAutoFit/>
          </a:bodyPr>
          <a:lstStyle/>
          <a:p>
            <a:pPr lvl="0" eaLnBrk="0" fontAlgn="base" hangingPunct="0">
              <a:spcBef>
                <a:spcPct val="0"/>
              </a:spcBef>
              <a:spcAft>
                <a:spcPct val="0"/>
              </a:spcAft>
            </a:pPr>
            <a:r>
              <a:rPr kumimoji="0" lang="en-US" altLang="en-US" sz="1600" b="1" dirty="0">
                <a:latin typeface="Arial" panose="020B0604020202020204" pitchFamily="34" charset="0"/>
                <a:cs typeface="Arial" panose="020B0604020202020204" pitchFamily="34" charset="0"/>
                <a:hlinkClick r:id="rId2"/>
              </a:rPr>
              <a:t>https://catalog.belden.com/techdata/EN/83284_techdata.pdf</a:t>
            </a:r>
            <a:endParaRPr kumimoji="0" lang="en-US" altLang="en-US" sz="1600" b="1" dirty="0">
              <a:latin typeface="Arial" panose="020B0604020202020204" pitchFamily="34" charset="0"/>
              <a:cs typeface="Arial" panose="020B0604020202020204" pitchFamily="34" charset="0"/>
            </a:endParaRPr>
          </a:p>
          <a:p>
            <a:pPr lvl="0" eaLnBrk="0" fontAlgn="base" hangingPunct="0">
              <a:spcBef>
                <a:spcPct val="0"/>
              </a:spcBef>
              <a:spcAft>
                <a:spcPct val="0"/>
              </a:spcAft>
            </a:pPr>
            <a:endParaRPr kumimoji="0" lang="en-US" altLang="en-US" sz="1600" b="1"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kumimoji="0" lang="en-US" altLang="en-US" sz="1600" b="1" dirty="0">
                <a:latin typeface="Calibri" panose="020F0502020204030204" pitchFamily="34" charset="0"/>
                <a:cs typeface="Calibri" panose="020F0502020204030204" pitchFamily="34" charset="0"/>
              </a:rPr>
              <a:t>Product: </a:t>
            </a:r>
            <a:r>
              <a:rPr kumimoji="0" lang="en-US" altLang="en-US" sz="1600" dirty="0">
                <a:solidFill>
                  <a:srgbClr val="0000FF"/>
                </a:solidFill>
                <a:latin typeface="Calibri" panose="020F0502020204030204" pitchFamily="34" charset="0"/>
                <a:cs typeface="Calibri" panose="020F0502020204030204" pitchFamily="34" charset="0"/>
              </a:rPr>
              <a:t>83284 </a:t>
            </a:r>
            <a:r>
              <a:rPr kumimoji="0" lang="en-US" altLang="en-US" sz="1600" dirty="0">
                <a:latin typeface="Calibri" panose="020F0502020204030204" pitchFamily="34" charset="0"/>
                <a:cs typeface="Calibri" panose="020F0502020204030204" pitchFamily="34" charset="0"/>
              </a:rPr>
              <a:t>Mil-Spec Coax, 50 Ohm, RG-316, 26 AWG Str SCCS, 95% SC Braid, FEP Jkt, Commercial Non-QPL </a:t>
            </a:r>
            <a:r>
              <a:rPr kumimoji="0" lang="en-US" altLang="en-US" sz="4800" dirty="0">
                <a:latin typeface="Calibri" panose="020F0502020204030204" pitchFamily="34" charset="0"/>
                <a:cs typeface="Calibri" panose="020F0502020204030204" pitchFamily="34" charset="0"/>
              </a:rPr>
              <a:t>  </a:t>
            </a:r>
            <a:r>
              <a:rPr kumimoji="0" lang="en-US" altLang="en-US" dirty="0">
                <a:latin typeface="Calibri" panose="020F0502020204030204" pitchFamily="34" charset="0"/>
                <a:cs typeface="Calibri" panose="020F0502020204030204" pitchFamily="34" charset="0"/>
              </a:rPr>
              <a:t>        </a:t>
            </a:r>
            <a:r>
              <a:rPr kumimoji="0" lang="en-US" altLang="en-US" sz="4800" dirty="0">
                <a:latin typeface="Calibri" panose="020F0502020204030204" pitchFamily="34" charset="0"/>
                <a:cs typeface="Calibri" panose="020F0502020204030204" pitchFamily="34" charset="0"/>
              </a:rPr>
              <a:t> </a:t>
            </a:r>
          </a:p>
          <a:p>
            <a:pPr lvl="0" eaLnBrk="0" fontAlgn="base" hangingPunct="0">
              <a:spcBef>
                <a:spcPct val="0"/>
              </a:spcBef>
              <a:spcAft>
                <a:spcPct val="0"/>
              </a:spcAft>
            </a:pPr>
            <a:r>
              <a:rPr kumimoji="0" lang="en-US" altLang="en-US" sz="1600" b="1" dirty="0">
                <a:latin typeface="Calibri" panose="020F0502020204030204" pitchFamily="34" charset="0"/>
                <a:cs typeface="Calibri" panose="020F0502020204030204" pitchFamily="34" charset="0"/>
              </a:rPr>
              <a:t>Product Description </a:t>
            </a:r>
            <a:endParaRPr kumimoji="0" lang="en-US" altLang="en-US" sz="1600" dirty="0">
              <a:latin typeface="Calibri" panose="020F0502020204030204" pitchFamily="34" charset="0"/>
              <a:cs typeface="Calibri" panose="020F0502020204030204" pitchFamily="34" charset="0"/>
            </a:endParaRPr>
          </a:p>
          <a:p>
            <a:pPr lvl="0" eaLnBrk="0" fontAlgn="base" hangingPunct="0">
              <a:spcBef>
                <a:spcPct val="0"/>
              </a:spcBef>
              <a:spcAft>
                <a:spcPct val="0"/>
              </a:spcAft>
            </a:pPr>
            <a:r>
              <a:rPr kumimoji="0" lang="en-US" altLang="en-US" sz="1600" dirty="0">
                <a:latin typeface="Calibri" panose="020F0502020204030204" pitchFamily="34" charset="0"/>
                <a:cs typeface="Calibri" panose="020F0502020204030204" pitchFamily="34" charset="0"/>
              </a:rPr>
              <a:t>Mil-Spec Coax, 50 Ohm, RG-316, 26 AWG (7x34) Silvered Copper Covered Steel Conductor, PTFE Insulation, 95% Silvered Copper Braid Shield, FEP Jacket, Commercial, non-QPL </a:t>
            </a:r>
          </a:p>
          <a:p>
            <a:pPr lvl="0" eaLnBrk="0" fontAlgn="base" hangingPunct="0">
              <a:spcBef>
                <a:spcPct val="0"/>
              </a:spcBef>
              <a:spcAft>
                <a:spcPct val="0"/>
              </a:spcAft>
            </a:pPr>
            <a:r>
              <a:rPr kumimoji="0" lang="en-US" altLang="en-US" sz="1600" b="1" dirty="0">
                <a:latin typeface="Calibri" panose="020F0502020204030204" pitchFamily="34" charset="0"/>
                <a:cs typeface="Calibri" panose="020F0502020204030204" pitchFamily="34" charset="0"/>
              </a:rPr>
              <a:t>Technical Specifications </a:t>
            </a:r>
          </a:p>
          <a:p>
            <a:pPr eaLnBrk="0" fontAlgn="base" hangingPunct="0">
              <a:spcBef>
                <a:spcPct val="0"/>
              </a:spcBef>
              <a:spcAft>
                <a:spcPct val="0"/>
              </a:spcAft>
            </a:pPr>
            <a:r>
              <a:rPr kumimoji="0" lang="en-US" altLang="en-US" sz="1600" dirty="0">
                <a:latin typeface="Calibri" panose="020F0502020204030204" pitchFamily="34" charset="0"/>
                <a:cs typeface="Calibri" panose="020F0502020204030204" pitchFamily="34" charset="0"/>
              </a:rPr>
              <a:t>Non-UL voltage rating – 900V (</a:t>
            </a:r>
            <a:r>
              <a:rPr lang="en-US" dirty="0">
                <a:latin typeface="Calibri" panose="020F0502020204030204" pitchFamily="34" charset="0"/>
                <a:cs typeface="Calibri" panose="020F0502020204030204" pitchFamily="34" charset="0"/>
              </a:rPr>
              <a:t>Mil-Spec) </a:t>
            </a:r>
          </a:p>
          <a:p>
            <a:pPr eaLnBrk="0" fontAlgn="base" hangingPunct="0">
              <a:spcBef>
                <a:spcPct val="0"/>
              </a:spcBef>
              <a:spcAft>
                <a:spcPct val="0"/>
              </a:spcAft>
            </a:pPr>
            <a:r>
              <a:rPr lang="en-US" sz="1600" dirty="0">
                <a:latin typeface="Calibri" panose="020F0502020204030204" pitchFamily="34" charset="0"/>
                <a:cs typeface="Calibri" panose="020F0502020204030204" pitchFamily="34" charset="0"/>
              </a:rPr>
              <a:t>Operating temperature - </a:t>
            </a:r>
            <a:r>
              <a:rPr lang="en-US" dirty="0">
                <a:latin typeface="Calibri" panose="020F0502020204030204" pitchFamily="34" charset="0"/>
                <a:cs typeface="Calibri" panose="020F0502020204030204" pitchFamily="34" charset="0"/>
              </a:rPr>
              <a:t>-70°C to +200°C </a:t>
            </a:r>
            <a:endParaRPr lang="en-US" sz="1600" dirty="0">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sz="1600" dirty="0">
                <a:latin typeface="Calibri" panose="020F0502020204030204" pitchFamily="34" charset="0"/>
                <a:cs typeface="Calibri" panose="020F0502020204030204" pitchFamily="34" charset="0"/>
              </a:rPr>
              <a:t>Bend radius – 1”</a:t>
            </a:r>
          </a:p>
          <a:p>
            <a:pPr eaLnBrk="0" fontAlgn="base" hangingPunct="0">
              <a:spcBef>
                <a:spcPct val="0"/>
              </a:spcBef>
              <a:spcAft>
                <a:spcPct val="0"/>
              </a:spcAft>
            </a:pPr>
            <a:r>
              <a:rPr lang="en-US" dirty="0">
                <a:latin typeface="Calibri" panose="020F0502020204030204" pitchFamily="34" charset="0"/>
                <a:cs typeface="Calibri" panose="020F0502020204030204" pitchFamily="34" charset="0"/>
              </a:rPr>
              <a:t>Military Compliance: Commercial, non-QPL product (M17/113-RG316)</a:t>
            </a:r>
            <a:br>
              <a:rPr lang="en-US" dirty="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a:p>
            <a:pPr eaLnBrk="0" fontAlgn="base" hangingPunct="0">
              <a:spcBef>
                <a:spcPct val="0"/>
              </a:spcBef>
              <a:spcAft>
                <a:spcPct val="0"/>
              </a:spcAft>
            </a:pPr>
            <a:endParaRPr lang="en-US" sz="1600" dirty="0"/>
          </a:p>
          <a:p>
            <a:pPr eaLnBrk="0" fontAlgn="base" hangingPunct="0">
              <a:spcBef>
                <a:spcPct val="0"/>
              </a:spcBef>
              <a:spcAft>
                <a:spcPct val="0"/>
              </a:spcAft>
            </a:pPr>
            <a:r>
              <a:rPr lang="en-US" sz="1600" dirty="0"/>
              <a:t> </a:t>
            </a:r>
          </a:p>
          <a:p>
            <a:pPr lvl="0" eaLnBrk="0" fontAlgn="base" hangingPunct="0">
              <a:spcBef>
                <a:spcPct val="0"/>
              </a:spcBef>
              <a:spcAft>
                <a:spcPct val="0"/>
              </a:spcAft>
            </a:pPr>
            <a:endParaRPr kumimoji="0" lang="en-US" altLang="en-US" sz="1600" dirty="0">
              <a:latin typeface="Arial" panose="020B0604020202020204" pitchFamily="34" charset="0"/>
            </a:endParaRPr>
          </a:p>
        </p:txBody>
      </p:sp>
    </p:spTree>
    <p:extLst>
      <p:ext uri="{BB962C8B-B14F-4D97-AF65-F5344CB8AC3E}">
        <p14:creationId xmlns:p14="http://schemas.microsoft.com/office/powerpoint/2010/main" val="718025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EBA5-20A8-E547-AC82-0B60D952B4C8}"/>
              </a:ext>
            </a:extLst>
          </p:cNvPr>
          <p:cNvSpPr>
            <a:spLocks noGrp="1"/>
          </p:cNvSpPr>
          <p:nvPr>
            <p:ph type="title"/>
          </p:nvPr>
        </p:nvSpPr>
        <p:spPr>
          <a:xfrm>
            <a:off x="6251618" y="0"/>
            <a:ext cx="5219396" cy="680224"/>
          </a:xfrm>
        </p:spPr>
        <p:txBody>
          <a:bodyPr>
            <a:normAutofit fontScale="90000"/>
          </a:bodyPr>
          <a:lstStyle/>
          <a:p>
            <a:r>
              <a:rPr lang="en-US" dirty="0">
                <a:solidFill>
                  <a:srgbClr val="0070C0"/>
                </a:solidFill>
              </a:rPr>
              <a:t>NEC ampacities table</a:t>
            </a:r>
          </a:p>
        </p:txBody>
      </p:sp>
      <p:pic>
        <p:nvPicPr>
          <p:cNvPr id="4" name="Picture 3" descr="A screenshot of a cell phone&#10;&#10;Description automatically generated">
            <a:extLst>
              <a:ext uri="{FF2B5EF4-FFF2-40B4-BE49-F238E27FC236}">
                <a16:creationId xmlns:a16="http://schemas.microsoft.com/office/drawing/2014/main" id="{BA25E465-8DC3-BD4A-B1F3-48A541BBDC5D}"/>
              </a:ext>
            </a:extLst>
          </p:cNvPr>
          <p:cNvPicPr>
            <a:picLocks noChangeAspect="1"/>
          </p:cNvPicPr>
          <p:nvPr/>
        </p:nvPicPr>
        <p:blipFill>
          <a:blip r:embed="rId2"/>
          <a:stretch>
            <a:fillRect/>
          </a:stretch>
        </p:blipFill>
        <p:spPr>
          <a:xfrm>
            <a:off x="38100" y="0"/>
            <a:ext cx="6057900" cy="68580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1C488C30-0AF0-2341-A2A6-1A5B5C84DE9D}"/>
              </a:ext>
            </a:extLst>
          </p:cNvPr>
          <p:cNvPicPr>
            <a:picLocks noChangeAspect="1"/>
          </p:cNvPicPr>
          <p:nvPr/>
        </p:nvPicPr>
        <p:blipFill>
          <a:blip r:embed="rId3"/>
          <a:stretch>
            <a:fillRect/>
          </a:stretch>
        </p:blipFill>
        <p:spPr>
          <a:xfrm>
            <a:off x="5785926" y="838237"/>
            <a:ext cx="6540500" cy="3327400"/>
          </a:xfrm>
          <a:prstGeom prst="rect">
            <a:avLst/>
          </a:prstGeom>
        </p:spPr>
      </p:pic>
      <p:sp>
        <p:nvSpPr>
          <p:cNvPr id="9" name="TextBox 8">
            <a:extLst>
              <a:ext uri="{FF2B5EF4-FFF2-40B4-BE49-F238E27FC236}">
                <a16:creationId xmlns:a16="http://schemas.microsoft.com/office/drawing/2014/main" id="{192D47DF-CD90-8A4A-8CF9-8AB0E3DE81D8}"/>
              </a:ext>
            </a:extLst>
          </p:cNvPr>
          <p:cNvSpPr txBox="1"/>
          <p:nvPr/>
        </p:nvSpPr>
        <p:spPr>
          <a:xfrm>
            <a:off x="5785926" y="4689744"/>
            <a:ext cx="6367974" cy="2092881"/>
          </a:xfrm>
          <a:prstGeom prst="rect">
            <a:avLst/>
          </a:prstGeom>
          <a:noFill/>
        </p:spPr>
        <p:txBody>
          <a:bodyPr wrap="square" rtlCol="0">
            <a:spAutoFit/>
          </a:bodyPr>
          <a:lstStyle/>
          <a:p>
            <a:r>
              <a:rPr lang="en-US" sz="1600" dirty="0"/>
              <a:t>Unless otherwise specifically permitted elsewhere in the NEC NFPA70 Code, </a:t>
            </a:r>
          </a:p>
          <a:p>
            <a:r>
              <a:rPr lang="en-US" sz="1600" dirty="0"/>
              <a:t>the overcurrent protection for conductor types marked with an asterisk shall not exceed </a:t>
            </a:r>
          </a:p>
          <a:p>
            <a:r>
              <a:rPr lang="en-US" sz="1600" dirty="0">
                <a:solidFill>
                  <a:srgbClr val="C00000"/>
                </a:solidFill>
              </a:rPr>
              <a:t>15A</a:t>
            </a:r>
            <a:r>
              <a:rPr lang="en-US" sz="1600" dirty="0"/>
              <a:t> for No. 14 copper, </a:t>
            </a:r>
            <a:r>
              <a:rPr lang="en-US" sz="1600" dirty="0">
                <a:solidFill>
                  <a:srgbClr val="C00000"/>
                </a:solidFill>
              </a:rPr>
              <a:t>20A </a:t>
            </a:r>
            <a:r>
              <a:rPr lang="en-US" sz="1600" dirty="0"/>
              <a:t>for No. 12 copper, and </a:t>
            </a:r>
            <a:r>
              <a:rPr lang="en-US" sz="1600" dirty="0">
                <a:solidFill>
                  <a:srgbClr val="C00000"/>
                </a:solidFill>
              </a:rPr>
              <a:t>30A</a:t>
            </a:r>
            <a:r>
              <a:rPr lang="en-US" sz="1600" dirty="0"/>
              <a:t> for No. 10 copper, </a:t>
            </a:r>
          </a:p>
          <a:p>
            <a:r>
              <a:rPr lang="en-US" sz="1600" dirty="0"/>
              <a:t>after any correction factors for ambient temperature and </a:t>
            </a:r>
          </a:p>
          <a:p>
            <a:r>
              <a:rPr lang="en-US" sz="1600" dirty="0"/>
              <a:t>number of conductors have been applied. </a:t>
            </a:r>
          </a:p>
          <a:p>
            <a:endParaRPr lang="en-US" dirty="0"/>
          </a:p>
        </p:txBody>
      </p:sp>
      <p:sp>
        <p:nvSpPr>
          <p:cNvPr id="3" name="スライド番号プレースホルダー 2">
            <a:extLst>
              <a:ext uri="{FF2B5EF4-FFF2-40B4-BE49-F238E27FC236}">
                <a16:creationId xmlns:a16="http://schemas.microsoft.com/office/drawing/2014/main" id="{B8B90D5B-430C-384C-A979-82F87E1AC046}"/>
              </a:ext>
            </a:extLst>
          </p:cNvPr>
          <p:cNvSpPr>
            <a:spLocks noGrp="1"/>
          </p:cNvSpPr>
          <p:nvPr>
            <p:ph type="sldNum" sz="quarter" idx="12"/>
          </p:nvPr>
        </p:nvSpPr>
        <p:spPr/>
        <p:txBody>
          <a:bodyPr/>
          <a:lstStyle/>
          <a:p>
            <a:fld id="{76582A77-F2B8-C740-B33A-65EC520DFD99}" type="slidenum">
              <a:rPr kumimoji="1" lang="ja-JP" altLang="en-US" smtClean="0"/>
              <a:t>42</a:t>
            </a:fld>
            <a:endParaRPr kumimoji="1" lang="ja-JP" altLang="en-US"/>
          </a:p>
        </p:txBody>
      </p:sp>
    </p:spTree>
    <p:extLst>
      <p:ext uri="{BB962C8B-B14F-4D97-AF65-F5344CB8AC3E}">
        <p14:creationId xmlns:p14="http://schemas.microsoft.com/office/powerpoint/2010/main" val="72586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C833-BBDC-20D1-A962-3F67858CCF79}"/>
              </a:ext>
            </a:extLst>
          </p:cNvPr>
          <p:cNvSpPr>
            <a:spLocks noGrp="1"/>
          </p:cNvSpPr>
          <p:nvPr>
            <p:ph type="title"/>
          </p:nvPr>
        </p:nvSpPr>
        <p:spPr>
          <a:xfrm>
            <a:off x="0" y="0"/>
            <a:ext cx="3025588" cy="1325563"/>
          </a:xfrm>
        </p:spPr>
        <p:txBody>
          <a:bodyPr/>
          <a:lstStyle/>
          <a:p>
            <a:r>
              <a:rPr lang="en-US" dirty="0"/>
              <a:t>ROC board</a:t>
            </a:r>
          </a:p>
        </p:txBody>
      </p:sp>
      <p:pic>
        <p:nvPicPr>
          <p:cNvPr id="6" name="Content Placeholder 5">
            <a:extLst>
              <a:ext uri="{FF2B5EF4-FFF2-40B4-BE49-F238E27FC236}">
                <a16:creationId xmlns:a16="http://schemas.microsoft.com/office/drawing/2014/main" id="{B6E6012E-83DA-F50C-46AD-EF09ED76B0F4}"/>
              </a:ext>
            </a:extLst>
          </p:cNvPr>
          <p:cNvPicPr>
            <a:picLocks noGrp="1" noChangeAspect="1"/>
          </p:cNvPicPr>
          <p:nvPr>
            <p:ph idx="1"/>
          </p:nvPr>
        </p:nvPicPr>
        <p:blipFill rotWithShape="1">
          <a:blip r:embed="rId2"/>
          <a:srcRect l="9317" t="23387" r="3347" b="23603"/>
          <a:stretch/>
        </p:blipFill>
        <p:spPr>
          <a:xfrm rot="10800000">
            <a:off x="38667" y="1189039"/>
            <a:ext cx="12153333" cy="5532436"/>
          </a:xfrm>
        </p:spPr>
      </p:pic>
      <p:sp>
        <p:nvSpPr>
          <p:cNvPr id="4" name="Slide Number Placeholder 3">
            <a:extLst>
              <a:ext uri="{FF2B5EF4-FFF2-40B4-BE49-F238E27FC236}">
                <a16:creationId xmlns:a16="http://schemas.microsoft.com/office/drawing/2014/main" id="{705E1970-5128-6625-0561-C4710A4EE123}"/>
              </a:ext>
            </a:extLst>
          </p:cNvPr>
          <p:cNvSpPr>
            <a:spLocks noGrp="1"/>
          </p:cNvSpPr>
          <p:nvPr>
            <p:ph type="sldNum" sz="quarter" idx="12"/>
          </p:nvPr>
        </p:nvSpPr>
        <p:spPr/>
        <p:txBody>
          <a:bodyPr/>
          <a:lstStyle/>
          <a:p>
            <a:fld id="{76582A77-F2B8-C740-B33A-65EC520DFD99}" type="slidenum">
              <a:rPr kumimoji="1" lang="ja-JP" altLang="en-US" smtClean="0"/>
              <a:t>5</a:t>
            </a:fld>
            <a:endParaRPr kumimoji="1" lang="ja-JP" altLang="en-US"/>
          </a:p>
        </p:txBody>
      </p:sp>
    </p:spTree>
    <p:extLst>
      <p:ext uri="{BB962C8B-B14F-4D97-AF65-F5344CB8AC3E}">
        <p14:creationId xmlns:p14="http://schemas.microsoft.com/office/powerpoint/2010/main" val="309076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1CFC-D61D-3949-B9FD-63FD2B6201A3}"/>
              </a:ext>
            </a:extLst>
          </p:cNvPr>
          <p:cNvSpPr>
            <a:spLocks noGrp="1"/>
          </p:cNvSpPr>
          <p:nvPr>
            <p:ph type="title"/>
          </p:nvPr>
        </p:nvSpPr>
        <p:spPr>
          <a:xfrm>
            <a:off x="0" y="20615"/>
            <a:ext cx="5894614" cy="817403"/>
          </a:xfrm>
        </p:spPr>
        <p:txBody>
          <a:bodyPr vert="horz" lIns="91440" tIns="45720" rIns="91440" bIns="45720" rtlCol="0" anchor="b">
            <a:normAutofit/>
          </a:bodyPr>
          <a:lstStyle/>
          <a:p>
            <a:pPr algn="ctr"/>
            <a:r>
              <a:rPr lang="en-US" sz="3600" kern="1200">
                <a:solidFill>
                  <a:schemeClr val="tx1"/>
                </a:solidFill>
                <a:latin typeface="+mj-lt"/>
                <a:ea typeface="+mj-ea"/>
                <a:cs typeface="+mj-cs"/>
              </a:rPr>
              <a:t>LV ROC board power</a:t>
            </a:r>
            <a:endParaRPr lang="en-US" sz="3600" kern="1200" dirty="0">
              <a:solidFill>
                <a:schemeClr val="tx1"/>
              </a:solidFill>
              <a:latin typeface="+mj-lt"/>
              <a:ea typeface="+mj-ea"/>
              <a:cs typeface="+mj-cs"/>
            </a:endParaRPr>
          </a:p>
        </p:txBody>
      </p:sp>
      <p:sp>
        <p:nvSpPr>
          <p:cNvPr id="3" name="Slide Number Placeholder 2">
            <a:extLst>
              <a:ext uri="{FF2B5EF4-FFF2-40B4-BE49-F238E27FC236}">
                <a16:creationId xmlns:a16="http://schemas.microsoft.com/office/drawing/2014/main" id="{9D2F982D-50F2-7447-9B64-01DD8B40CDD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6582A77-F2B8-C740-B33A-65EC520DFD99}" type="slidenum">
              <a:rPr kumimoji="1" lang="en-US" altLang="ja-JP" sz="1000" smtClean="0"/>
              <a:pPr>
                <a:spcAft>
                  <a:spcPts val="600"/>
                </a:spcAft>
              </a:pPr>
              <a:t>6</a:t>
            </a:fld>
            <a:endParaRPr kumimoji="1" lang="en-US" altLang="ja-JP" sz="1000"/>
          </a:p>
        </p:txBody>
      </p:sp>
      <p:graphicFrame>
        <p:nvGraphicFramePr>
          <p:cNvPr id="8" name="Table 7">
            <a:extLst>
              <a:ext uri="{FF2B5EF4-FFF2-40B4-BE49-F238E27FC236}">
                <a16:creationId xmlns:a16="http://schemas.microsoft.com/office/drawing/2014/main" id="{B26BB3DA-5DB3-CD40-8A88-AD1DD9BA98AA}"/>
              </a:ext>
            </a:extLst>
          </p:cNvPr>
          <p:cNvGraphicFramePr>
            <a:graphicFrameLocks noGrp="1"/>
          </p:cNvGraphicFramePr>
          <p:nvPr/>
        </p:nvGraphicFramePr>
        <p:xfrm>
          <a:off x="179615" y="1012371"/>
          <a:ext cx="12012385" cy="5825012"/>
        </p:xfrm>
        <a:graphic>
          <a:graphicData uri="http://schemas.openxmlformats.org/drawingml/2006/table">
            <a:tbl>
              <a:tblPr/>
              <a:tblGrid>
                <a:gridCol w="1329620">
                  <a:extLst>
                    <a:ext uri="{9D8B030D-6E8A-4147-A177-3AD203B41FA5}">
                      <a16:colId xmlns:a16="http://schemas.microsoft.com/office/drawing/2014/main" val="1416268660"/>
                    </a:ext>
                  </a:extLst>
                </a:gridCol>
                <a:gridCol w="303236">
                  <a:extLst>
                    <a:ext uri="{9D8B030D-6E8A-4147-A177-3AD203B41FA5}">
                      <a16:colId xmlns:a16="http://schemas.microsoft.com/office/drawing/2014/main" val="112563243"/>
                    </a:ext>
                  </a:extLst>
                </a:gridCol>
                <a:gridCol w="243151">
                  <a:extLst>
                    <a:ext uri="{9D8B030D-6E8A-4147-A177-3AD203B41FA5}">
                      <a16:colId xmlns:a16="http://schemas.microsoft.com/office/drawing/2014/main" val="3171645995"/>
                    </a:ext>
                  </a:extLst>
                </a:gridCol>
                <a:gridCol w="445096">
                  <a:extLst>
                    <a:ext uri="{9D8B030D-6E8A-4147-A177-3AD203B41FA5}">
                      <a16:colId xmlns:a16="http://schemas.microsoft.com/office/drawing/2014/main" val="2788650873"/>
                    </a:ext>
                  </a:extLst>
                </a:gridCol>
                <a:gridCol w="1118415">
                  <a:extLst>
                    <a:ext uri="{9D8B030D-6E8A-4147-A177-3AD203B41FA5}">
                      <a16:colId xmlns:a16="http://schemas.microsoft.com/office/drawing/2014/main" val="1821778996"/>
                    </a:ext>
                  </a:extLst>
                </a:gridCol>
                <a:gridCol w="859407">
                  <a:extLst>
                    <a:ext uri="{9D8B030D-6E8A-4147-A177-3AD203B41FA5}">
                      <a16:colId xmlns:a16="http://schemas.microsoft.com/office/drawing/2014/main" val="794738365"/>
                    </a:ext>
                  </a:extLst>
                </a:gridCol>
                <a:gridCol w="955361">
                  <a:extLst>
                    <a:ext uri="{9D8B030D-6E8A-4147-A177-3AD203B41FA5}">
                      <a16:colId xmlns:a16="http://schemas.microsoft.com/office/drawing/2014/main" val="914307270"/>
                    </a:ext>
                  </a:extLst>
                </a:gridCol>
                <a:gridCol w="1085947">
                  <a:extLst>
                    <a:ext uri="{9D8B030D-6E8A-4147-A177-3AD203B41FA5}">
                      <a16:colId xmlns:a16="http://schemas.microsoft.com/office/drawing/2014/main" val="3896846896"/>
                    </a:ext>
                  </a:extLst>
                </a:gridCol>
                <a:gridCol w="919577">
                  <a:extLst>
                    <a:ext uri="{9D8B030D-6E8A-4147-A177-3AD203B41FA5}">
                      <a16:colId xmlns:a16="http://schemas.microsoft.com/office/drawing/2014/main" val="2126366283"/>
                    </a:ext>
                  </a:extLst>
                </a:gridCol>
                <a:gridCol w="986170">
                  <a:extLst>
                    <a:ext uri="{9D8B030D-6E8A-4147-A177-3AD203B41FA5}">
                      <a16:colId xmlns:a16="http://schemas.microsoft.com/office/drawing/2014/main" val="2975892485"/>
                    </a:ext>
                  </a:extLst>
                </a:gridCol>
                <a:gridCol w="986170">
                  <a:extLst>
                    <a:ext uri="{9D8B030D-6E8A-4147-A177-3AD203B41FA5}">
                      <a16:colId xmlns:a16="http://schemas.microsoft.com/office/drawing/2014/main" val="1623142443"/>
                    </a:ext>
                  </a:extLst>
                </a:gridCol>
                <a:gridCol w="926745">
                  <a:extLst>
                    <a:ext uri="{9D8B030D-6E8A-4147-A177-3AD203B41FA5}">
                      <a16:colId xmlns:a16="http://schemas.microsoft.com/office/drawing/2014/main" val="530086761"/>
                    </a:ext>
                  </a:extLst>
                </a:gridCol>
                <a:gridCol w="926745">
                  <a:extLst>
                    <a:ext uri="{9D8B030D-6E8A-4147-A177-3AD203B41FA5}">
                      <a16:colId xmlns:a16="http://schemas.microsoft.com/office/drawing/2014/main" val="1231807870"/>
                    </a:ext>
                  </a:extLst>
                </a:gridCol>
                <a:gridCol w="926745">
                  <a:extLst>
                    <a:ext uri="{9D8B030D-6E8A-4147-A177-3AD203B41FA5}">
                      <a16:colId xmlns:a16="http://schemas.microsoft.com/office/drawing/2014/main" val="1192368188"/>
                    </a:ext>
                  </a:extLst>
                </a:gridCol>
              </a:tblGrid>
              <a:tr h="313834">
                <a:tc gridSpan="2">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ROC connector J3</a:t>
                      </a:r>
                      <a:endParaRPr lang="en-US" sz="1300" b="0" i="0" u="none" strike="noStrike">
                        <a:effectLst/>
                        <a:latin typeface="Arial" panose="020B0604020202020204" pitchFamily="34" charset="0"/>
                      </a:endParaRPr>
                    </a:p>
                  </a:txBody>
                  <a:tcPr marL="66275" marR="66275" marT="33138" marB="33138">
                    <a:lnL>
                      <a:noFill/>
                    </a:lnL>
                    <a:lnR>
                      <a:noFill/>
                    </a:lnR>
                    <a:lnT>
                      <a:noFill/>
                    </a:lnT>
                    <a:lnB>
                      <a:noFill/>
                    </a:lnB>
                  </a:tcPr>
                </a:tc>
                <a:tc hMerge="1">
                  <a:txBody>
                    <a:bodyPr/>
                    <a:lstStyle/>
                    <a:p>
                      <a:endParaRPr lang="en-US"/>
                    </a:p>
                  </a:txBody>
                  <a:tcPr/>
                </a:tc>
                <a:tc gridSpan="2">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ctr">
                        <a:spcBef>
                          <a:spcPts val="0"/>
                        </a:spcBef>
                        <a:spcAft>
                          <a:spcPts val="0"/>
                        </a:spcAft>
                      </a:pPr>
                      <a:endParaRPr lang="en-US" sz="1300" b="0" i="0" u="none" strike="noStrike" dirty="0">
                        <a:effectLst/>
                        <a:latin typeface="Arial" panose="020B0604020202020204" pitchFamily="34" charset="0"/>
                      </a:endParaRPr>
                    </a:p>
                  </a:txBody>
                  <a:tcPr marL="6904" marR="6904" marT="6904" marB="0" anchor="ctr">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cable 2x10m</a:t>
                      </a:r>
                      <a:endParaRPr lang="en-US" sz="1300" b="0" i="0" u="none" strike="noStrike">
                        <a:effectLst/>
                        <a:latin typeface="Arial" panose="020B0604020202020204" pitchFamily="34" charset="0"/>
                      </a:endParaRPr>
                    </a:p>
                  </a:txBody>
                  <a:tcPr marL="66275" marR="66275" marT="33138" marB="33138">
                    <a:lnL>
                      <a:noFill/>
                    </a:lnL>
                    <a:lnR>
                      <a:noFill/>
                    </a:lnR>
                    <a:lnT>
                      <a:noFill/>
                    </a:lnT>
                    <a:lnB>
                      <a:noFill/>
                    </a:lnB>
                  </a:tcPr>
                </a:tc>
                <a:tc hMerge="1">
                  <a:txBody>
                    <a:bodyPr/>
                    <a:lstStyle/>
                    <a:p>
                      <a:endParaRPr lang="en-US"/>
                    </a:p>
                  </a:txBody>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switch </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1200" b="1" i="0" u="none" strike="noStrike" dirty="0">
                          <a:solidFill>
                            <a:srgbClr val="000000"/>
                          </a:solidFill>
                          <a:effectLst/>
                          <a:latin typeface="Calibri" panose="020F0502020204030204" pitchFamily="34" charset="0"/>
                        </a:rPr>
                        <a:t>power </a:t>
                      </a:r>
                      <a:endParaRPr lang="en-US" sz="1200" b="1" i="0" u="none" strike="noStrike" dirty="0">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132335307"/>
                  </a:ext>
                </a:extLst>
              </a:tr>
              <a:tr h="285543">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ctr">
                        <a:spcBef>
                          <a:spcPts val="0"/>
                        </a:spcBef>
                        <a:spcAft>
                          <a:spcPts val="0"/>
                        </a:spcAft>
                      </a:pPr>
                      <a:r>
                        <a:rPr lang="en-US" sz="900" b="1" i="0" u="none" strike="noStrike">
                          <a:solidFill>
                            <a:srgbClr val="548235"/>
                          </a:solidFill>
                          <a:effectLst/>
                          <a:latin typeface="Calibri" panose="020F0502020204030204" pitchFamily="34" charset="0"/>
                        </a:rPr>
                        <a:t>LDO</a:t>
                      </a:r>
                      <a:endParaRPr lang="en-US" sz="1300" b="0" i="0" u="none" strike="noStrike">
                        <a:effectLst/>
                        <a:latin typeface="Arial" panose="020B0604020202020204" pitchFamily="34" charset="0"/>
                      </a:endParaRPr>
                    </a:p>
                  </a:txBody>
                  <a:tcPr marL="6904" marR="6904" marT="6904" marB="0" anchor="ctr">
                    <a:lnL>
                      <a:noFill/>
                    </a:lnL>
                    <a:lnR>
                      <a:noFill/>
                    </a:lnR>
                    <a:lnT>
                      <a:noFill/>
                    </a:lnT>
                    <a:lnB>
                      <a:noFill/>
                    </a:lnB>
                  </a:tcPr>
                </a:tc>
                <a:tc>
                  <a:txBody>
                    <a:bodyPr/>
                    <a:lstStyle/>
                    <a:p>
                      <a:pPr algn="l" fontAlgn="b">
                        <a:spcBef>
                          <a:spcPts val="0"/>
                        </a:spcBef>
                        <a:spcAft>
                          <a:spcPts val="0"/>
                        </a:spcAft>
                      </a:pPr>
                      <a:r>
                        <a:rPr lang="en-US" sz="900" b="1" i="0" u="none" strike="noStrike">
                          <a:solidFill>
                            <a:srgbClr val="548235"/>
                          </a:solidFill>
                          <a:effectLst/>
                          <a:latin typeface="Calibri" panose="020F0502020204030204" pitchFamily="34" charset="0"/>
                        </a:rPr>
                        <a:t>LDO</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1" i="0" u="none" strike="noStrike">
                          <a:solidFill>
                            <a:srgbClr val="548235"/>
                          </a:solidFill>
                          <a:effectLst/>
                          <a:latin typeface="Calibri" panose="020F0502020204030204" pitchFamily="34" charset="0"/>
                        </a:rPr>
                        <a:t>LDO</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1" i="0" u="none" strike="noStrike">
                          <a:solidFill>
                            <a:srgbClr val="548235"/>
                          </a:solidFill>
                          <a:effectLst/>
                          <a:latin typeface="Calibri" panose="020F0502020204030204" pitchFamily="34" charset="0"/>
                        </a:rPr>
                        <a:t>LDO</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1" i="0" u="none" strike="noStrike">
                          <a:solidFill>
                            <a:srgbClr val="0070C0"/>
                          </a:solidFill>
                          <a:effectLst/>
                          <a:latin typeface="Calibri" panose="020F0502020204030204" pitchFamily="34" charset="0"/>
                        </a:rPr>
                        <a:t>#14 AWG</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1" i="0" u="none" strike="noStrike">
                          <a:solidFill>
                            <a:srgbClr val="0070C0"/>
                          </a:solidFill>
                          <a:effectLst/>
                          <a:latin typeface="Calibri" panose="020F0502020204030204" pitchFamily="34" charset="0"/>
                        </a:rPr>
                        <a:t> # 16 AWG</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0.02 Ohm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1200" b="1" i="0" u="none" strike="noStrike" dirty="0">
                          <a:solidFill>
                            <a:srgbClr val="000000"/>
                          </a:solidFill>
                          <a:effectLst/>
                          <a:latin typeface="Calibri" panose="020F0502020204030204" pitchFamily="34" charset="0"/>
                        </a:rPr>
                        <a:t>dissipation</a:t>
                      </a:r>
                      <a:endParaRPr lang="en-US" sz="1200" b="1" i="0" u="none" strike="noStrike" dirty="0">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245929963"/>
                  </a:ext>
                </a:extLst>
              </a:tr>
              <a:tr h="285543">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power to</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pins</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ctr">
                        <a:spcBef>
                          <a:spcPts val="0"/>
                        </a:spcBef>
                        <a:spcAft>
                          <a:spcPts val="0"/>
                        </a:spcAft>
                      </a:pPr>
                      <a:endParaRPr lang="en-US" sz="1300" b="0" i="0" u="none" strike="noStrike">
                        <a:effectLst/>
                        <a:latin typeface="Arial" panose="020B0604020202020204" pitchFamily="34" charset="0"/>
                      </a:endParaRPr>
                    </a:p>
                  </a:txBody>
                  <a:tcPr marL="6904" marR="6904" marT="6904" marB="0" anchor="ctr">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max I</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max V drop</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V out</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1" i="0" u="none" strike="noStrike">
                          <a:solidFill>
                            <a:srgbClr val="C00000"/>
                          </a:solidFill>
                          <a:effectLst/>
                          <a:latin typeface="Calibri" panose="020F0502020204030204" pitchFamily="34" charset="0"/>
                        </a:rPr>
                        <a:t>min Vin</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 V drop</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 V drop</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V drop</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min V source</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1200" b="1" i="0" u="none" strike="noStrike" dirty="0">
                          <a:solidFill>
                            <a:srgbClr val="000000"/>
                          </a:solidFill>
                          <a:effectLst/>
                          <a:latin typeface="Calibri" panose="020F0502020204030204" pitchFamily="34" charset="0"/>
                        </a:rPr>
                        <a:t>#14 AWG</a:t>
                      </a:r>
                      <a:endParaRPr lang="en-US" sz="1200" b="1" i="0" u="none" strike="noStrike" dirty="0">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2391303817"/>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pulser 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LT1587CM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3A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6.3V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6.9V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FCE4D6"/>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1.5W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760160503"/>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pulser B</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3</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4</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4</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LT1587CM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3A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6.3V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6.9V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FCE4D6"/>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1.5W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093607306"/>
                  </a:ext>
                </a:extLst>
              </a:tr>
              <a:tr h="285543">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5</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6</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6</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228673973"/>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FPGA U100</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7</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8</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8</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LT1585CM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4.6A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2.5V_D_A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3.8V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1.21V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4.65V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D9E1F2"/>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3.5W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419803644"/>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FPGA U200</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9</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10</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10</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LT1585CM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4.6A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2.5V_D_B</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3.8V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1.21V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4.65V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D9E1F2"/>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3.5W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172352341"/>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FPGA U300</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11</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12</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12</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LT1585CM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4.6A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2.5V_D_C</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3.8V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1.21V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4.65V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D9E1F2"/>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3.5W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2879613186"/>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FPGA U400</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13</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14</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14</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LT1585CM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4.6A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2.5V_D_D</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3.8V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1.21V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4.65V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D9E1F2"/>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3.5W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3066947642"/>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FPGA U500</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15</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16</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16</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LT1585CM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4.6A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2.5V_D_SC</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3.8V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1.21V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4.65V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D9E1F2"/>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3.5W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793382956"/>
                  </a:ext>
                </a:extLst>
              </a:tr>
              <a:tr h="285543">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D9E1F2"/>
                    </a:solidFill>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780152694"/>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transm A/B/SC</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17</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18</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18</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LT1587CM-33</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4.6A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3.3V_D1</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4.9V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1.21V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5.75V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E2EFD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3.5W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965123403"/>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transm C/D/CLK</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19</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20</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20</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LT1585CM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3A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3.3V_D_FO</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4.9V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5.46V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E2EFD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1.5W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2979722826"/>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JTAG</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21</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22</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22</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LT1585CM</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3A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2.5V_D_JTAG</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3.8V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0.5V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0.79V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4.36V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D9E1F2"/>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1.5W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797653863"/>
                  </a:ext>
                </a:extLst>
              </a:tr>
              <a:tr h="285543">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D9E1F2"/>
                    </a:solidFill>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506166986"/>
                  </a:ext>
                </a:extLst>
              </a:tr>
              <a:tr h="231144">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Optoisolation</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23</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24</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24</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LT1118CST-5</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1.2A</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1.3V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548235"/>
                          </a:solidFill>
                          <a:effectLst/>
                          <a:latin typeface="Calibri" panose="020F0502020204030204" pitchFamily="34" charset="0"/>
                        </a:rPr>
                        <a:t>5V_1</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C00000"/>
                          </a:solidFill>
                          <a:effectLst/>
                          <a:latin typeface="Calibri" panose="020F0502020204030204" pitchFamily="34" charset="0"/>
                        </a:rPr>
                        <a:t>6.3V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0.2V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0.32V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0.02V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6.52V</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solidFill>
                      <a:srgbClr val="FCE4D6"/>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0.24W</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4149587286"/>
                  </a:ext>
                </a:extLst>
              </a:tr>
              <a:tr h="285543">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r" fontAlgn="b">
                        <a:spcBef>
                          <a:spcPts val="0"/>
                        </a:spcBef>
                        <a:spcAft>
                          <a:spcPts val="0"/>
                        </a:spcAft>
                      </a:pPr>
                      <a:r>
                        <a:rPr lang="en-US" sz="900" b="0" i="0" u="none" strike="noStrike">
                          <a:solidFill>
                            <a:srgbClr val="000000"/>
                          </a:solidFill>
                          <a:effectLst/>
                          <a:latin typeface="Calibri" panose="020F0502020204030204" pitchFamily="34" charset="0"/>
                        </a:rPr>
                        <a:t>GND</a:t>
                      </a: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r"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r>
                        <a:rPr lang="en-US" sz="1400" b="1" i="0" u="none" strike="noStrike" dirty="0">
                          <a:solidFill>
                            <a:srgbClr val="000000"/>
                          </a:solidFill>
                          <a:effectLst/>
                          <a:latin typeface="Calibri" panose="020F0502020204030204" pitchFamily="34" charset="0"/>
                        </a:rPr>
                        <a:t>25.7W</a:t>
                      </a:r>
                      <a:endParaRPr lang="en-US" sz="1400" b="1" i="0" u="none" strike="noStrike" dirty="0">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628380313"/>
                  </a:ext>
                </a:extLst>
              </a:tr>
              <a:tr h="313834">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l" fontAlgn="b">
                        <a:spcBef>
                          <a:spcPts val="0"/>
                        </a:spcBef>
                        <a:spcAft>
                          <a:spcPts val="0"/>
                        </a:spcAft>
                      </a:pPr>
                      <a:endParaRPr lang="en-US" sz="1300" b="0" i="0" u="none" strike="noStrike" dirty="0">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dirty="0">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dirty="0">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dirty="0">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5">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#14 AWG -&gt; 2.525 Ohm per 1000ft -&gt; 0.166 Ohm per 10x2 m</a:t>
                      </a:r>
                      <a:endParaRPr lang="en-US" sz="1300" b="0" i="0" u="none" strike="noStrike">
                        <a:effectLst/>
                        <a:latin typeface="Arial" panose="020B0604020202020204" pitchFamily="34" charset="0"/>
                      </a:endParaRPr>
                    </a:p>
                  </a:txBody>
                  <a:tcPr marL="66275" marR="66275" marT="33138" marB="33138">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7004717"/>
                  </a:ext>
                </a:extLst>
              </a:tr>
              <a:tr h="313834">
                <a:tc gridSpan="9">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part number (?): Molex 0039012240, </a:t>
                      </a:r>
                      <a:r>
                        <a:rPr lang="en-US" sz="900" b="0" i="0" u="none" strike="noStrike" dirty="0" err="1">
                          <a:solidFill>
                            <a:srgbClr val="000000"/>
                          </a:solidFill>
                          <a:effectLst/>
                          <a:latin typeface="Calibri" panose="020F0502020204030204" pitchFamily="34" charset="0"/>
                        </a:rPr>
                        <a:t>digi</a:t>
                      </a:r>
                      <a:r>
                        <a:rPr lang="en-US" sz="900" b="0" i="0" u="none" strike="noStrike" dirty="0">
                          <a:solidFill>
                            <a:srgbClr val="000000"/>
                          </a:solidFill>
                          <a:effectLst/>
                          <a:latin typeface="Calibri" panose="020F0502020204030204" pitchFamily="34" charset="0"/>
                        </a:rPr>
                        <a:t>-key # WM3711-ND conn </a:t>
                      </a:r>
                      <a:r>
                        <a:rPr lang="en-US" sz="900" b="0" i="0" u="none" strike="noStrike" dirty="0" err="1">
                          <a:solidFill>
                            <a:srgbClr val="000000"/>
                          </a:solidFill>
                          <a:effectLst/>
                          <a:latin typeface="Calibri" panose="020F0502020204030204" pitchFamily="34" charset="0"/>
                        </a:rPr>
                        <a:t>recept</a:t>
                      </a:r>
                      <a:r>
                        <a:rPr lang="en-US" sz="900" b="0" i="0" u="none" strike="noStrike" dirty="0">
                          <a:solidFill>
                            <a:srgbClr val="000000"/>
                          </a:solidFill>
                          <a:effectLst/>
                          <a:latin typeface="Calibri" panose="020F0502020204030204" pitchFamily="34" charset="0"/>
                        </a:rPr>
                        <a:t> housing, 24 pos dual</a:t>
                      </a:r>
                      <a:endParaRPr lang="en-US" sz="1300" b="0" i="0" u="none" strike="noStrike" dirty="0">
                        <a:effectLst/>
                        <a:latin typeface="Arial" panose="020B0604020202020204" pitchFamily="34" charset="0"/>
                      </a:endParaRPr>
                    </a:p>
                  </a:txBody>
                  <a:tcPr marL="66275" marR="66275" marT="33138" marB="33138">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#16 AWG -&gt; 4.016 Ohm per 1000 ft -&gt; 0.264 Ohm</a:t>
                      </a:r>
                      <a:endParaRPr lang="en-US" sz="1300" b="0" i="0" u="none" strike="noStrike">
                        <a:effectLst/>
                        <a:latin typeface="Arial" panose="020B0604020202020204" pitchFamily="34" charset="0"/>
                      </a:endParaRPr>
                    </a:p>
                  </a:txBody>
                  <a:tcPr marL="66275" marR="66275" marT="33138" marB="33138">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102984955"/>
                  </a:ext>
                </a:extLst>
              </a:tr>
              <a:tr h="313834">
                <a:tc gridSpan="9">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conn socket 16 AWG crimp tin: Molex 0039000217, </a:t>
                      </a:r>
                      <a:r>
                        <a:rPr lang="en-US" sz="900" b="0" i="0" u="none" strike="noStrike" dirty="0" err="1">
                          <a:solidFill>
                            <a:srgbClr val="000000"/>
                          </a:solidFill>
                          <a:effectLst/>
                          <a:latin typeface="Calibri" panose="020F0502020204030204" pitchFamily="34" charset="0"/>
                        </a:rPr>
                        <a:t>digi</a:t>
                      </a:r>
                      <a:r>
                        <a:rPr lang="en-US" sz="900" b="0" i="0" u="none" strike="noStrike" dirty="0">
                          <a:solidFill>
                            <a:srgbClr val="000000"/>
                          </a:solidFill>
                          <a:effectLst/>
                          <a:latin typeface="Calibri" panose="020F0502020204030204" pitchFamily="34" charset="0"/>
                        </a:rPr>
                        <a:t>-key #WM3118CT-ND - Cut Tape (CT) </a:t>
                      </a:r>
                      <a:endParaRPr lang="en-US" sz="1300" b="0" i="0" u="none" strike="noStrike" dirty="0">
                        <a:effectLst/>
                        <a:latin typeface="Arial" panose="020B0604020202020204" pitchFamily="34" charset="0"/>
                      </a:endParaRPr>
                    </a:p>
                  </a:txBody>
                  <a:tcPr marL="66275" marR="66275" marT="33138" marB="33138">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#18 AWG -&gt; 6.385 Ohm per 1000 ft -&gt; 0.419 Ohm</a:t>
                      </a:r>
                      <a:endParaRPr lang="en-US" sz="1300" b="0" i="0" u="none" strike="noStrike">
                        <a:effectLst/>
                        <a:latin typeface="Arial" panose="020B0604020202020204" pitchFamily="34" charset="0"/>
                      </a:endParaRPr>
                    </a:p>
                  </a:txBody>
                  <a:tcPr marL="66275" marR="66275" marT="33138" marB="33138">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4113006273"/>
                  </a:ext>
                </a:extLst>
              </a:tr>
              <a:tr h="313834">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2">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hMerge="1">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a:txBody>
                    <a:bodyPr/>
                    <a:lstStyle/>
                    <a:p>
                      <a:pPr algn="l" fontAlgn="b">
                        <a:spcBef>
                          <a:spcPts val="0"/>
                        </a:spcBef>
                        <a:spcAft>
                          <a:spcPts val="0"/>
                        </a:spcAft>
                      </a:pPr>
                      <a:endParaRPr lang="en-US" sz="1300" b="0" i="0" u="none" strike="noStrike">
                        <a:effectLst/>
                        <a:latin typeface="Arial" panose="020B0604020202020204" pitchFamily="34" charset="0"/>
                      </a:endParaRPr>
                    </a:p>
                  </a:txBody>
                  <a:tcPr marL="6904" marR="6904" marT="6904" marB="0" anchor="b">
                    <a:lnL>
                      <a:noFill/>
                    </a:lnL>
                    <a:lnR>
                      <a:noFill/>
                    </a:lnR>
                    <a:lnT>
                      <a:noFill/>
                    </a:lnT>
                    <a:lnB>
                      <a:noFill/>
                    </a:lnB>
                  </a:tcPr>
                </a:tc>
                <a:tc gridSpan="4">
                  <a:txBody>
                    <a:bodyPr/>
                    <a:lstStyle/>
                    <a:p>
                      <a:pPr algn="l" fontAlgn="b">
                        <a:spcBef>
                          <a:spcPts val="0"/>
                        </a:spcBef>
                        <a:spcAft>
                          <a:spcPts val="0"/>
                        </a:spcAft>
                      </a:pPr>
                      <a:r>
                        <a:rPr lang="en-US" sz="900" b="0" i="0" u="none" strike="noStrike">
                          <a:solidFill>
                            <a:srgbClr val="0070C0"/>
                          </a:solidFill>
                          <a:effectLst/>
                          <a:latin typeface="Calibri" panose="020F0502020204030204" pitchFamily="34" charset="0"/>
                        </a:rPr>
                        <a:t>https://www.powerstream.com/Wire_Size.htm</a:t>
                      </a:r>
                      <a:endParaRPr lang="en-US" sz="1300" b="0" i="0" u="none" strike="noStrike">
                        <a:effectLst/>
                        <a:latin typeface="Arial" panose="020B0604020202020204" pitchFamily="34" charset="0"/>
                      </a:endParaRPr>
                    </a:p>
                  </a:txBody>
                  <a:tcPr marL="66275" marR="66275" marT="33138" marB="33138">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spcBef>
                          <a:spcPts val="0"/>
                        </a:spcBef>
                        <a:spcAft>
                          <a:spcPts val="0"/>
                        </a:spcAft>
                      </a:pPr>
                      <a:endParaRPr lang="en-US" sz="1300" b="0" i="0" u="none" strike="noStrike" dirty="0">
                        <a:effectLst/>
                        <a:latin typeface="Arial" panose="020B0604020202020204" pitchFamily="34" charset="0"/>
                      </a:endParaRPr>
                    </a:p>
                  </a:txBody>
                  <a:tcPr marL="6904" marR="6904" marT="6904" marB="0" anchor="b">
                    <a:lnL>
                      <a:noFill/>
                    </a:lnL>
                    <a:lnR>
                      <a:noFill/>
                    </a:lnR>
                    <a:lnT>
                      <a:noFill/>
                    </a:lnT>
                    <a:lnB>
                      <a:noFill/>
                    </a:lnB>
                  </a:tcPr>
                </a:tc>
                <a:extLst>
                  <a:ext uri="{0D108BD9-81ED-4DB2-BD59-A6C34878D82A}">
                    <a16:rowId xmlns:a16="http://schemas.microsoft.com/office/drawing/2014/main" val="2498940730"/>
                  </a:ext>
                </a:extLst>
              </a:tr>
            </a:tbl>
          </a:graphicData>
        </a:graphic>
      </p:graphicFrame>
    </p:spTree>
    <p:extLst>
      <p:ext uri="{BB962C8B-B14F-4D97-AF65-F5344CB8AC3E}">
        <p14:creationId xmlns:p14="http://schemas.microsoft.com/office/powerpoint/2010/main" val="353997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6D32CF-0384-3C4B-BF30-C4673BDBDCEE}"/>
              </a:ext>
            </a:extLst>
          </p:cNvPr>
          <p:cNvSpPr>
            <a:spLocks noGrp="1"/>
          </p:cNvSpPr>
          <p:nvPr>
            <p:ph type="sldNum" sz="quarter" idx="12"/>
          </p:nvPr>
        </p:nvSpPr>
        <p:spPr/>
        <p:txBody>
          <a:bodyPr/>
          <a:lstStyle/>
          <a:p>
            <a:fld id="{76582A77-F2B8-C740-B33A-65EC520DFD99}" type="slidenum">
              <a:rPr kumimoji="1" lang="ja-JP" altLang="en-US" smtClean="0"/>
              <a:t>7</a:t>
            </a:fld>
            <a:endParaRPr kumimoji="1" lang="ja-JP" altLang="en-US"/>
          </a:p>
        </p:txBody>
      </p:sp>
      <p:sp>
        <p:nvSpPr>
          <p:cNvPr id="2" name="Title 1">
            <a:extLst>
              <a:ext uri="{FF2B5EF4-FFF2-40B4-BE49-F238E27FC236}">
                <a16:creationId xmlns:a16="http://schemas.microsoft.com/office/drawing/2014/main" id="{309F5815-ADEB-9244-8B53-0CD3D7A234B3}"/>
              </a:ext>
            </a:extLst>
          </p:cNvPr>
          <p:cNvSpPr>
            <a:spLocks noGrp="1"/>
          </p:cNvSpPr>
          <p:nvPr>
            <p:ph type="title"/>
          </p:nvPr>
        </p:nvSpPr>
        <p:spPr>
          <a:xfrm>
            <a:off x="0" y="-1"/>
            <a:ext cx="2139043" cy="5388429"/>
          </a:xfrm>
        </p:spPr>
        <p:txBody>
          <a:bodyPr/>
          <a:lstStyle/>
          <a:p>
            <a:r>
              <a:rPr lang="en-US" dirty="0"/>
              <a:t>ROC power scheme</a:t>
            </a:r>
          </a:p>
        </p:txBody>
      </p:sp>
      <p:pic>
        <p:nvPicPr>
          <p:cNvPr id="5" name="Picture 4">
            <a:extLst>
              <a:ext uri="{FF2B5EF4-FFF2-40B4-BE49-F238E27FC236}">
                <a16:creationId xmlns:a16="http://schemas.microsoft.com/office/drawing/2014/main" id="{61F2E811-0843-494F-A622-30C50CB51BAC}"/>
              </a:ext>
            </a:extLst>
          </p:cNvPr>
          <p:cNvPicPr>
            <a:picLocks noChangeAspect="1"/>
          </p:cNvPicPr>
          <p:nvPr/>
        </p:nvPicPr>
        <p:blipFill>
          <a:blip r:embed="rId2"/>
          <a:stretch>
            <a:fillRect/>
          </a:stretch>
        </p:blipFill>
        <p:spPr>
          <a:xfrm>
            <a:off x="2006903" y="0"/>
            <a:ext cx="8178194" cy="6858000"/>
          </a:xfrm>
          <a:prstGeom prst="rect">
            <a:avLst/>
          </a:prstGeom>
        </p:spPr>
      </p:pic>
    </p:spTree>
    <p:extLst>
      <p:ext uri="{BB962C8B-B14F-4D97-AF65-F5344CB8AC3E}">
        <p14:creationId xmlns:p14="http://schemas.microsoft.com/office/powerpoint/2010/main" val="2321770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CC2F9B-316E-B14C-94EE-642EB8E3FFF3}"/>
              </a:ext>
            </a:extLst>
          </p:cNvPr>
          <p:cNvSpPr>
            <a:spLocks noGrp="1"/>
          </p:cNvSpPr>
          <p:nvPr>
            <p:ph type="title"/>
          </p:nvPr>
        </p:nvSpPr>
        <p:spPr>
          <a:xfrm>
            <a:off x="1" y="0"/>
            <a:ext cx="5715000" cy="1296287"/>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LV </a:t>
            </a:r>
            <a:r>
              <a:rPr lang="en-US" sz="5200" dirty="0"/>
              <a:t>stave</a:t>
            </a:r>
            <a:r>
              <a:rPr lang="en-US" sz="5200" kern="1200" dirty="0">
                <a:solidFill>
                  <a:schemeClr val="tx1"/>
                </a:solidFill>
                <a:latin typeface="+mj-lt"/>
                <a:ea typeface="+mj-ea"/>
                <a:cs typeface="+mj-cs"/>
              </a:rPr>
              <a:t> power</a:t>
            </a:r>
          </a:p>
        </p:txBody>
      </p:sp>
      <p:sp>
        <p:nvSpPr>
          <p:cNvPr id="3" name="Slide Number Placeholder 2">
            <a:extLst>
              <a:ext uri="{FF2B5EF4-FFF2-40B4-BE49-F238E27FC236}">
                <a16:creationId xmlns:a16="http://schemas.microsoft.com/office/drawing/2014/main" id="{9D2F982D-50F2-7447-9B64-01DD8B40CDD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6582A77-F2B8-C740-B33A-65EC520DFD99}" type="slidenum">
              <a:rPr kumimoji="1" lang="en-US" altLang="ja-JP"/>
              <a:pPr>
                <a:spcAft>
                  <a:spcPts val="600"/>
                </a:spcAft>
              </a:pPr>
              <a:t>8</a:t>
            </a:fld>
            <a:endParaRPr kumimoji="1" lang="en-US" altLang="ja-JP"/>
          </a:p>
        </p:txBody>
      </p:sp>
      <p:graphicFrame>
        <p:nvGraphicFramePr>
          <p:cNvPr id="6" name="Table 5">
            <a:extLst>
              <a:ext uri="{FF2B5EF4-FFF2-40B4-BE49-F238E27FC236}">
                <a16:creationId xmlns:a16="http://schemas.microsoft.com/office/drawing/2014/main" id="{2610A8AE-7E41-AB43-9A6C-222ED4DD4838}"/>
              </a:ext>
            </a:extLst>
          </p:cNvPr>
          <p:cNvGraphicFramePr>
            <a:graphicFrameLocks noGrp="1"/>
          </p:cNvGraphicFramePr>
          <p:nvPr/>
        </p:nvGraphicFramePr>
        <p:xfrm>
          <a:off x="522514" y="1469571"/>
          <a:ext cx="11666438" cy="5388433"/>
        </p:xfrm>
        <a:graphic>
          <a:graphicData uri="http://schemas.openxmlformats.org/drawingml/2006/table">
            <a:tbl>
              <a:tblPr/>
              <a:tblGrid>
                <a:gridCol w="1662250">
                  <a:extLst>
                    <a:ext uri="{9D8B030D-6E8A-4147-A177-3AD203B41FA5}">
                      <a16:colId xmlns:a16="http://schemas.microsoft.com/office/drawing/2014/main" val="2827506374"/>
                    </a:ext>
                  </a:extLst>
                </a:gridCol>
                <a:gridCol w="674309">
                  <a:extLst>
                    <a:ext uri="{9D8B030D-6E8A-4147-A177-3AD203B41FA5}">
                      <a16:colId xmlns:a16="http://schemas.microsoft.com/office/drawing/2014/main" val="1452062775"/>
                    </a:ext>
                  </a:extLst>
                </a:gridCol>
                <a:gridCol w="517509">
                  <a:extLst>
                    <a:ext uri="{9D8B030D-6E8A-4147-A177-3AD203B41FA5}">
                      <a16:colId xmlns:a16="http://schemas.microsoft.com/office/drawing/2014/main" val="1251283441"/>
                    </a:ext>
                  </a:extLst>
                </a:gridCol>
                <a:gridCol w="1151510">
                  <a:extLst>
                    <a:ext uri="{9D8B030D-6E8A-4147-A177-3AD203B41FA5}">
                      <a16:colId xmlns:a16="http://schemas.microsoft.com/office/drawing/2014/main" val="3269557212"/>
                    </a:ext>
                  </a:extLst>
                </a:gridCol>
                <a:gridCol w="748540">
                  <a:extLst>
                    <a:ext uri="{9D8B030D-6E8A-4147-A177-3AD203B41FA5}">
                      <a16:colId xmlns:a16="http://schemas.microsoft.com/office/drawing/2014/main" val="146431476"/>
                    </a:ext>
                  </a:extLst>
                </a:gridCol>
                <a:gridCol w="768982">
                  <a:extLst>
                    <a:ext uri="{9D8B030D-6E8A-4147-A177-3AD203B41FA5}">
                      <a16:colId xmlns:a16="http://schemas.microsoft.com/office/drawing/2014/main" val="1396313744"/>
                    </a:ext>
                  </a:extLst>
                </a:gridCol>
                <a:gridCol w="707660">
                  <a:extLst>
                    <a:ext uri="{9D8B030D-6E8A-4147-A177-3AD203B41FA5}">
                      <a16:colId xmlns:a16="http://schemas.microsoft.com/office/drawing/2014/main" val="2364864144"/>
                    </a:ext>
                  </a:extLst>
                </a:gridCol>
                <a:gridCol w="914857">
                  <a:extLst>
                    <a:ext uri="{9D8B030D-6E8A-4147-A177-3AD203B41FA5}">
                      <a16:colId xmlns:a16="http://schemas.microsoft.com/office/drawing/2014/main" val="610161636"/>
                    </a:ext>
                  </a:extLst>
                </a:gridCol>
                <a:gridCol w="853537">
                  <a:extLst>
                    <a:ext uri="{9D8B030D-6E8A-4147-A177-3AD203B41FA5}">
                      <a16:colId xmlns:a16="http://schemas.microsoft.com/office/drawing/2014/main" val="3331081726"/>
                    </a:ext>
                  </a:extLst>
                </a:gridCol>
                <a:gridCol w="835369">
                  <a:extLst>
                    <a:ext uri="{9D8B030D-6E8A-4147-A177-3AD203B41FA5}">
                      <a16:colId xmlns:a16="http://schemas.microsoft.com/office/drawing/2014/main" val="1007201199"/>
                    </a:ext>
                  </a:extLst>
                </a:gridCol>
                <a:gridCol w="753609">
                  <a:extLst>
                    <a:ext uri="{9D8B030D-6E8A-4147-A177-3AD203B41FA5}">
                      <a16:colId xmlns:a16="http://schemas.microsoft.com/office/drawing/2014/main" val="1276031541"/>
                    </a:ext>
                  </a:extLst>
                </a:gridCol>
                <a:gridCol w="788635">
                  <a:extLst>
                    <a:ext uri="{9D8B030D-6E8A-4147-A177-3AD203B41FA5}">
                      <a16:colId xmlns:a16="http://schemas.microsoft.com/office/drawing/2014/main" val="3157235229"/>
                    </a:ext>
                  </a:extLst>
                </a:gridCol>
                <a:gridCol w="1289671">
                  <a:extLst>
                    <a:ext uri="{9D8B030D-6E8A-4147-A177-3AD203B41FA5}">
                      <a16:colId xmlns:a16="http://schemas.microsoft.com/office/drawing/2014/main" val="3562744196"/>
                    </a:ext>
                  </a:extLst>
                </a:gridCol>
              </a:tblGrid>
              <a:tr h="388699">
                <a:tc gridSpan="4">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ROC connectors J1, J1A, J2, J2A</a:t>
                      </a:r>
                      <a:endParaRPr lang="en-US" sz="1400" b="0" i="0" u="none" strike="noStrike">
                        <a:effectLst/>
                        <a:latin typeface="Arial" panose="020B0604020202020204" pitchFamily="34" charset="0"/>
                      </a:endParaRPr>
                    </a:p>
                  </a:txBody>
                  <a:tcPr marL="71203" marR="71203" marT="35602" marB="35602">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cable 2x10m</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switch</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filter</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200" b="1" i="0" u="none" strike="noStrike" dirty="0">
                          <a:solidFill>
                            <a:srgbClr val="000000"/>
                          </a:solidFill>
                          <a:effectLst/>
                          <a:latin typeface="Calibri" panose="020F0502020204030204" pitchFamily="34" charset="0"/>
                        </a:rPr>
                        <a:t>cable power</a:t>
                      </a:r>
                      <a:endParaRPr lang="en-US" sz="1200" b="1" i="0" u="none" strike="noStrike" dirty="0">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640918090"/>
                  </a:ext>
                </a:extLst>
              </a:tr>
              <a:tr h="343034">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1" i="0" u="none" strike="noStrike">
                          <a:solidFill>
                            <a:srgbClr val="548235"/>
                          </a:solidFill>
                          <a:effectLst/>
                          <a:latin typeface="Calibri" panose="020F0502020204030204" pitchFamily="34" charset="0"/>
                        </a:rPr>
                        <a:t>LDO</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1" i="0" u="none" strike="noStrike">
                          <a:solidFill>
                            <a:srgbClr val="548235"/>
                          </a:solidFill>
                          <a:effectLst/>
                          <a:latin typeface="Calibri" panose="020F0502020204030204" pitchFamily="34" charset="0"/>
                        </a:rPr>
                        <a:t>LDO</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1" i="0" u="none" strike="noStrike">
                          <a:solidFill>
                            <a:srgbClr val="548235"/>
                          </a:solidFill>
                          <a:effectLst/>
                          <a:latin typeface="Calibri" panose="020F0502020204030204" pitchFamily="34" charset="0"/>
                        </a:rPr>
                        <a:t>LDO</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1" i="0" u="none" strike="noStrike">
                          <a:solidFill>
                            <a:srgbClr val="548235"/>
                          </a:solidFill>
                          <a:effectLst/>
                          <a:latin typeface="Calibri" panose="020F0502020204030204" pitchFamily="34" charset="0"/>
                        </a:rPr>
                        <a:t>LDO</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1" i="0" u="none" strike="noStrike">
                          <a:solidFill>
                            <a:srgbClr val="0070C0"/>
                          </a:solidFill>
                          <a:effectLst/>
                          <a:latin typeface="Calibri" panose="020F0502020204030204" pitchFamily="34" charset="0"/>
                        </a:rPr>
                        <a:t> # 16 AWG</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1" i="0" u="none" strike="noStrike">
                          <a:solidFill>
                            <a:srgbClr val="548235"/>
                          </a:solidFill>
                          <a:effectLst/>
                          <a:latin typeface="Calibri" panose="020F0502020204030204" pitchFamily="34" charset="0"/>
                        </a:rPr>
                        <a:t>0.02 Ohm</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1" i="0" u="none" strike="noStrike" dirty="0">
                          <a:solidFill>
                            <a:srgbClr val="548235"/>
                          </a:solidFill>
                          <a:effectLst/>
                          <a:latin typeface="Calibri" panose="020F0502020204030204" pitchFamily="34" charset="0"/>
                        </a:rPr>
                        <a:t>0.17 Ohm</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200" b="1" i="0" u="none" strike="noStrike" dirty="0">
                          <a:solidFill>
                            <a:srgbClr val="000000"/>
                          </a:solidFill>
                          <a:effectLst/>
                          <a:latin typeface="Calibri" panose="020F0502020204030204" pitchFamily="34" charset="0"/>
                        </a:rPr>
                        <a:t>dissipation</a:t>
                      </a:r>
                      <a:endParaRPr lang="en-US" sz="1200" b="1" i="0" u="none" strike="noStrike" dirty="0">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1064322682"/>
                  </a:ext>
                </a:extLst>
              </a:tr>
              <a:tr h="388699">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channel</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pins</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max I</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max V drop</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V out</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1" i="0" u="none" strike="noStrike">
                          <a:solidFill>
                            <a:srgbClr val="C00000"/>
                          </a:solidFill>
                          <a:effectLst/>
                          <a:latin typeface="Calibri" panose="020F0502020204030204" pitchFamily="34" charset="0"/>
                        </a:rPr>
                        <a:t>min Vin</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 V drop</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Vdrop</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Vdrop</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gridSpan="2">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min V source</a:t>
                      </a:r>
                      <a:endParaRPr lang="en-US" sz="1400" b="0" i="0" u="none" strike="noStrike">
                        <a:effectLst/>
                        <a:latin typeface="Arial" panose="020B0604020202020204" pitchFamily="34" charset="0"/>
                      </a:endParaRPr>
                    </a:p>
                  </a:txBody>
                  <a:tcPr marL="71203" marR="71203" marT="35602" marB="35602">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383426735"/>
                  </a:ext>
                </a:extLst>
              </a:tr>
              <a:tr h="289591">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D_0,_4_8_12</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2</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1</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MCP1726</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1A</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2.5V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C00000"/>
                          </a:solidFill>
                          <a:effectLst/>
                          <a:latin typeface="Calibri" panose="020F0502020204030204" pitchFamily="34" charset="0"/>
                        </a:rPr>
                        <a:t>3.0V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0.26V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0.02V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548235"/>
                          </a:solidFill>
                          <a:effectLst/>
                          <a:latin typeface="Calibri" panose="020F0502020204030204" pitchFamily="34" charset="0"/>
                        </a:rPr>
                        <a:t>0.17V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3.45V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solidFill>
                      <a:srgbClr val="FCE4D6"/>
                    </a:solidFill>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0.26W</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2303586513"/>
                  </a:ext>
                </a:extLst>
              </a:tr>
              <a:tr h="289591">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A_0,_4_8_12</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4</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3</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MCP1700</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0.25A</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0.35V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2.5V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C00000"/>
                          </a:solidFill>
                          <a:effectLst/>
                          <a:latin typeface="Calibri" panose="020F0502020204030204" pitchFamily="34" charset="0"/>
                        </a:rPr>
                        <a:t>2.85V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0.07V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0.005V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548235"/>
                          </a:solidFill>
                          <a:effectLst/>
                          <a:latin typeface="Calibri" panose="020F0502020204030204" pitchFamily="34" charset="0"/>
                        </a:rPr>
                        <a:t>0.04V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3.0V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0.02W</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2010014611"/>
                  </a:ext>
                </a:extLst>
              </a:tr>
              <a:tr h="289591">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D_1,_5,_9,_13</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6</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5</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MCP1726</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1A</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2.5V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C00000"/>
                          </a:solidFill>
                          <a:effectLst/>
                          <a:latin typeface="Calibri" panose="020F0502020204030204" pitchFamily="34" charset="0"/>
                        </a:rPr>
                        <a:t>3.0V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0.26V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0.02V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0.17V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3.45V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solidFill>
                      <a:srgbClr val="FCE4D6"/>
                    </a:solidFill>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0.26W</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2003261762"/>
                  </a:ext>
                </a:extLst>
              </a:tr>
              <a:tr h="289591">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A_1,_5,_9,_13</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8</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7</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MCP1700</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0.25A</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0.35V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2.5V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C00000"/>
                          </a:solidFill>
                          <a:effectLst/>
                          <a:latin typeface="Calibri" panose="020F0502020204030204" pitchFamily="34" charset="0"/>
                        </a:rPr>
                        <a:t>2.85V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0.07V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0.005V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0.04V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3.0V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0.02W</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2340094067"/>
                  </a:ext>
                </a:extLst>
              </a:tr>
              <a:tr h="289591">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D_2,_6,_10,_14</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10</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9</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MCP1726</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1A</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2.5V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C00000"/>
                          </a:solidFill>
                          <a:effectLst/>
                          <a:latin typeface="Calibri" panose="020F0502020204030204" pitchFamily="34" charset="0"/>
                        </a:rPr>
                        <a:t>3.0V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0.26V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0.02V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0.17V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3.45V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solidFill>
                      <a:srgbClr val="FCE4D6"/>
                    </a:solidFill>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0.26W</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3040552068"/>
                  </a:ext>
                </a:extLst>
              </a:tr>
              <a:tr h="289591">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A_2,_6,_10,_14</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12</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11</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MCP1700</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0.25A</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0.35V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2.5V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C00000"/>
                          </a:solidFill>
                          <a:effectLst/>
                          <a:latin typeface="Calibri" panose="020F0502020204030204" pitchFamily="34" charset="0"/>
                        </a:rPr>
                        <a:t>2.85V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0.07V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0.005V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0.04V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3.0V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0.02W</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1377094966"/>
                  </a:ext>
                </a:extLst>
              </a:tr>
              <a:tr h="289591">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D_3,_7,_11,_15</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14</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13</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MCP1726</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1A</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2.5V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C00000"/>
                          </a:solidFill>
                          <a:effectLst/>
                          <a:latin typeface="Calibri" panose="020F0502020204030204" pitchFamily="34" charset="0"/>
                        </a:rPr>
                        <a:t>3.0V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0.26V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0.02V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0.17V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3.45V</a:t>
                      </a: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solidFill>
                      <a:srgbClr val="FCE4D6"/>
                    </a:solidFill>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0.26W</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2066978647"/>
                  </a:ext>
                </a:extLst>
              </a:tr>
              <a:tr h="34303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A_3,_7,_11,_15</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16</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15</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MCP1700</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0.25A</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0.35V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2.5V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C00000"/>
                          </a:solidFill>
                          <a:effectLst/>
                          <a:latin typeface="Calibri" panose="020F0502020204030204" pitchFamily="34" charset="0"/>
                        </a:rPr>
                        <a:t>2.85V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70C0"/>
                          </a:solidFill>
                          <a:effectLst/>
                          <a:latin typeface="Calibri" panose="020F0502020204030204" pitchFamily="34" charset="0"/>
                        </a:rPr>
                        <a:t>0.07V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548235"/>
                          </a:solidFill>
                          <a:effectLst/>
                          <a:latin typeface="Calibri" panose="020F0502020204030204" pitchFamily="34" charset="0"/>
                        </a:rPr>
                        <a:t>0.005V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400" b="0" i="0" u="none" strike="noStrike" dirty="0">
                          <a:effectLst/>
                          <a:latin typeface="Arial" panose="020B0604020202020204" pitchFamily="34" charset="0"/>
                        </a:rPr>
                        <a:t>0.04</a:t>
                      </a: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3.0V</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0.02W</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3250600464"/>
                  </a:ext>
                </a:extLst>
              </a:tr>
              <a:tr h="343034">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r" fontAlgn="b">
                        <a:spcBef>
                          <a:spcPts val="0"/>
                        </a:spcBef>
                        <a:spcAft>
                          <a:spcPts val="0"/>
                        </a:spcAft>
                      </a:pPr>
                      <a:r>
                        <a:rPr lang="en-US" sz="1000" b="0" i="0" u="none" strike="noStrike">
                          <a:solidFill>
                            <a:srgbClr val="000000"/>
                          </a:solidFill>
                          <a:effectLst/>
                          <a:latin typeface="Calibri" panose="020F0502020204030204" pitchFamily="34" charset="0"/>
                        </a:rPr>
                        <a:t>GND</a:t>
                      </a: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r>
                        <a:rPr lang="en-US" sz="1400" b="1" i="0" u="none" strike="noStrike" dirty="0">
                          <a:solidFill>
                            <a:srgbClr val="000000"/>
                          </a:solidFill>
                          <a:effectLst/>
                          <a:latin typeface="Calibri" panose="020F0502020204030204" pitchFamily="34" charset="0"/>
                        </a:rPr>
                        <a:t>1.1W</a:t>
                      </a:r>
                      <a:endParaRPr lang="en-US" sz="1400" b="1" i="0" u="none" strike="noStrike" dirty="0">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3683820514"/>
                  </a:ext>
                </a:extLst>
              </a:tr>
              <a:tr h="388699">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gridSpan="2">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17-20 NC ?</a:t>
                      </a:r>
                      <a:endParaRPr lang="en-US" sz="1400" b="0" i="0" u="none" strike="noStrike">
                        <a:effectLst/>
                        <a:latin typeface="Arial" panose="020B0604020202020204" pitchFamily="34" charset="0"/>
                      </a:endParaRPr>
                    </a:p>
                  </a:txBody>
                  <a:tcPr marL="71203" marR="71203" marT="35602" marB="35602">
                    <a:lnL>
                      <a:noFill/>
                    </a:lnL>
                    <a:lnR>
                      <a:noFill/>
                    </a:lnR>
                    <a:lnT>
                      <a:noFill/>
                    </a:lnT>
                    <a:lnB>
                      <a:noFill/>
                    </a:lnB>
                  </a:tcPr>
                </a:tc>
                <a:tc hMerge="1">
                  <a:txBody>
                    <a:bodyPr/>
                    <a:lstStyle/>
                    <a:p>
                      <a:endParaRPr lang="en-US"/>
                    </a:p>
                  </a:txBody>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948095367"/>
                  </a:ext>
                </a:extLst>
              </a:tr>
              <a:tr h="388699">
                <a:tc gridSpan="7">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part number: DF11-20DP-2DSA - straight pin header; accept 22-30 AWG</a:t>
                      </a:r>
                      <a:endParaRPr lang="en-US" sz="1400" b="0" i="0" u="none" strike="noStrike" dirty="0">
                        <a:effectLst/>
                        <a:latin typeface="Arial" panose="020B0604020202020204" pitchFamily="34" charset="0"/>
                      </a:endParaRPr>
                    </a:p>
                  </a:txBody>
                  <a:tcPr marL="71203" marR="71203" marT="35602" marB="35602">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3585981782"/>
                  </a:ext>
                </a:extLst>
              </a:tr>
              <a:tr h="388699">
                <a:tc gridSpan="5">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IDC Socket: DF11-20DS-2R26 - for 26 AWG wire</a:t>
                      </a:r>
                      <a:endParaRPr lang="en-US" sz="1400" b="0" i="0" u="none" strike="noStrike">
                        <a:effectLst/>
                        <a:latin typeface="Arial" panose="020B0604020202020204" pitchFamily="34" charset="0"/>
                      </a:endParaRPr>
                    </a:p>
                  </a:txBody>
                  <a:tcPr marL="71203" marR="71203" marT="35602" marB="35602">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tc>
                  <a:txBody>
                    <a:bodyPr/>
                    <a:lstStyle/>
                    <a:p>
                      <a:pPr algn="l" fontAlgn="b">
                        <a:spcBef>
                          <a:spcPts val="0"/>
                        </a:spcBef>
                        <a:spcAft>
                          <a:spcPts val="0"/>
                        </a:spcAft>
                      </a:pPr>
                      <a:endParaRPr lang="en-US" sz="1400" b="0" i="0" u="none" strike="noStrike">
                        <a:effectLst/>
                        <a:latin typeface="Arial" panose="020B0604020202020204" pitchFamily="34" charset="0"/>
                      </a:endParaRPr>
                    </a:p>
                  </a:txBody>
                  <a:tcPr marL="7417" marR="7417" marT="7417" marB="0" anchor="b">
                    <a:lnL>
                      <a:noFill/>
                    </a:lnL>
                    <a:lnR>
                      <a:noFill/>
                    </a:lnR>
                    <a:lnT>
                      <a:noFill/>
                    </a:lnT>
                    <a:lnB>
                      <a:noFill/>
                    </a:lnB>
                  </a:tcPr>
                </a:tc>
                <a:extLst>
                  <a:ext uri="{0D108BD9-81ED-4DB2-BD59-A6C34878D82A}">
                    <a16:rowId xmlns:a16="http://schemas.microsoft.com/office/drawing/2014/main" val="2138866932"/>
                  </a:ext>
                </a:extLst>
              </a:tr>
              <a:tr h="388699">
                <a:tc gridSpan="3">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Crimping Socket: DF11-20DS-2C</a:t>
                      </a:r>
                      <a:endParaRPr lang="en-US" sz="1400" b="0" i="0" u="none" strike="noStrike">
                        <a:effectLst/>
                        <a:latin typeface="Arial" panose="020B0604020202020204" pitchFamily="34" charset="0"/>
                      </a:endParaRPr>
                    </a:p>
                  </a:txBody>
                  <a:tcPr marL="71203" marR="71203" marT="35602" marB="35602">
                    <a:lnL>
                      <a:noFill/>
                    </a:lnL>
                    <a:lnR>
                      <a:noFill/>
                    </a:lnR>
                    <a:lnT>
                      <a:noFill/>
                    </a:lnT>
                    <a:lnB>
                      <a:noFill/>
                    </a:lnB>
                  </a:tcPr>
                </a:tc>
                <a:tc hMerge="1">
                  <a:txBody>
                    <a:bodyPr/>
                    <a:lstStyle/>
                    <a:p>
                      <a:endParaRPr lang="en-US"/>
                    </a:p>
                  </a:txBody>
                  <a:tcPr/>
                </a:tc>
                <a:tc hMerge="1">
                  <a:txBody>
                    <a:bodyPr/>
                    <a:lstStyle/>
                    <a:p>
                      <a:endParaRPr lang="en-US"/>
                    </a:p>
                  </a:txBody>
                  <a:tcPr/>
                </a:tc>
                <a:tc gridSpan="10">
                  <a:txBody>
                    <a:bodyPr/>
                    <a:lstStyle/>
                    <a:p>
                      <a:pPr algn="l" fontAlgn="b">
                        <a:spcBef>
                          <a:spcPts val="0"/>
                        </a:spcBef>
                        <a:spcAft>
                          <a:spcPts val="0"/>
                        </a:spcAft>
                      </a:pPr>
                      <a:r>
                        <a:rPr lang="en-US" sz="1000" b="0" i="0" u="none" strike="noStrike" dirty="0">
                          <a:solidFill>
                            <a:srgbClr val="000000"/>
                          </a:solidFill>
                          <a:effectLst/>
                          <a:latin typeface="Calibri" panose="020F0502020204030204" pitchFamily="34" charset="0"/>
                        </a:rPr>
                        <a:t>Crimping Contact for Socket: DF11-22SSC(F)A - 22 AWG, gold contact;  DF11-22SC(F)  - tin contact;    tin plated annealed coper wire</a:t>
                      </a:r>
                      <a:endParaRPr lang="en-US" sz="1400" b="0" i="0" u="none" strike="noStrike" dirty="0">
                        <a:effectLst/>
                        <a:latin typeface="Arial" panose="020B0604020202020204" pitchFamily="34" charset="0"/>
                      </a:endParaRPr>
                    </a:p>
                  </a:txBody>
                  <a:tcPr marL="71203" marR="71203" marT="35602" marB="35602">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6680194"/>
                  </a:ext>
                </a:extLst>
              </a:tr>
            </a:tbl>
          </a:graphicData>
        </a:graphic>
      </p:graphicFrame>
    </p:spTree>
    <p:extLst>
      <p:ext uri="{BB962C8B-B14F-4D97-AF65-F5344CB8AC3E}">
        <p14:creationId xmlns:p14="http://schemas.microsoft.com/office/powerpoint/2010/main" val="3673769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48325-9E25-824A-9E01-502D7A08EE20}"/>
              </a:ext>
            </a:extLst>
          </p:cNvPr>
          <p:cNvSpPr>
            <a:spLocks noGrp="1"/>
          </p:cNvSpPr>
          <p:nvPr>
            <p:ph type="title"/>
          </p:nvPr>
        </p:nvSpPr>
        <p:spPr>
          <a:xfrm>
            <a:off x="0" y="1"/>
            <a:ext cx="5613400" cy="939800"/>
          </a:xfrm>
        </p:spPr>
        <p:txBody>
          <a:bodyPr>
            <a:normAutofit fontScale="90000"/>
          </a:bodyPr>
          <a:lstStyle/>
          <a:p>
            <a:r>
              <a:rPr lang="en-US" b="1" dirty="0"/>
              <a:t>Bias power distribution</a:t>
            </a:r>
          </a:p>
        </p:txBody>
      </p:sp>
      <p:sp>
        <p:nvSpPr>
          <p:cNvPr id="3" name="Content Placeholder 2">
            <a:extLst>
              <a:ext uri="{FF2B5EF4-FFF2-40B4-BE49-F238E27FC236}">
                <a16:creationId xmlns:a16="http://schemas.microsoft.com/office/drawing/2014/main" id="{4713F964-AC9B-A345-9E7C-430DFD045120}"/>
              </a:ext>
            </a:extLst>
          </p:cNvPr>
          <p:cNvSpPr>
            <a:spLocks noGrp="1"/>
          </p:cNvSpPr>
          <p:nvPr>
            <p:ph idx="1"/>
          </p:nvPr>
        </p:nvSpPr>
        <p:spPr>
          <a:xfrm>
            <a:off x="615950" y="1396205"/>
            <a:ext cx="9353550" cy="4351338"/>
          </a:xfrm>
        </p:spPr>
        <p:txBody>
          <a:bodyPr>
            <a:normAutofit/>
          </a:bodyPr>
          <a:lstStyle/>
          <a:p>
            <a:r>
              <a:rPr lang="en-US" dirty="0"/>
              <a:t>Bias power supply crate – Wiener Full crate MPODs</a:t>
            </a:r>
          </a:p>
          <a:p>
            <a:pPr lvl="1"/>
            <a:r>
              <a:rPr lang="en-US" dirty="0"/>
              <a:t> 1 Full crate/side</a:t>
            </a:r>
          </a:p>
          <a:p>
            <a:r>
              <a:rPr lang="en-US" dirty="0"/>
              <a:t>Bias PS module – </a:t>
            </a:r>
            <a:r>
              <a:rPr lang="en-US" i="1" dirty="0" err="1"/>
              <a:t>iseg</a:t>
            </a:r>
            <a:r>
              <a:rPr lang="en-US" i="1" dirty="0"/>
              <a:t>  </a:t>
            </a:r>
            <a:r>
              <a:rPr lang="en-US" dirty="0"/>
              <a:t>EHS F 605p-F</a:t>
            </a:r>
          </a:p>
          <a:p>
            <a:pPr lvl="1"/>
            <a:r>
              <a:rPr lang="en-US" dirty="0"/>
              <a:t>1 module </a:t>
            </a:r>
            <a:r>
              <a:rPr lang="en-US" dirty="0">
                <a:sym typeface="Wingdings" pitchFamily="2" charset="2"/>
              </a:rPr>
              <a:t> </a:t>
            </a:r>
            <a:r>
              <a:rPr lang="en-US" dirty="0"/>
              <a:t>16 channels, 500V/1 mA</a:t>
            </a:r>
          </a:p>
          <a:p>
            <a:pPr lvl="1"/>
            <a:r>
              <a:rPr lang="en-US" dirty="0"/>
              <a:t>voltage &amp; current control per channel</a:t>
            </a:r>
          </a:p>
          <a:p>
            <a:pPr lvl="1"/>
            <a:r>
              <a:rPr lang="en-US" dirty="0"/>
              <a:t>Hardware V and I limits per module</a:t>
            </a:r>
          </a:p>
          <a:p>
            <a:pPr lvl="1"/>
            <a:r>
              <a:rPr lang="en-US" dirty="0"/>
              <a:t>need 8 modules/side (8x16= </a:t>
            </a:r>
            <a:r>
              <a:rPr lang="en-US" b="1" dirty="0">
                <a:solidFill>
                  <a:srgbClr val="7030A0"/>
                </a:solidFill>
              </a:rPr>
              <a:t>128 </a:t>
            </a:r>
            <a:r>
              <a:rPr lang="en-US" b="1" dirty="0" err="1">
                <a:solidFill>
                  <a:srgbClr val="7030A0"/>
                </a:solidFill>
              </a:rPr>
              <a:t>ch</a:t>
            </a:r>
            <a:r>
              <a:rPr lang="en-US" dirty="0"/>
              <a:t>)</a:t>
            </a:r>
          </a:p>
          <a:p>
            <a:r>
              <a:rPr lang="en-US" dirty="0"/>
              <a:t>Bias filtering modules </a:t>
            </a:r>
          </a:p>
          <a:p>
            <a:pPr lvl="1"/>
            <a:r>
              <a:rPr lang="en-US" dirty="0"/>
              <a:t>16 channel/ROC </a:t>
            </a:r>
            <a:r>
              <a:rPr lang="en-US" dirty="0">
                <a:sym typeface="Wingdings" pitchFamily="2" charset="2"/>
              </a:rPr>
              <a:t> </a:t>
            </a:r>
            <a:r>
              <a:rPr lang="en-US" b="1" dirty="0">
                <a:solidFill>
                  <a:srgbClr val="7030A0"/>
                </a:solidFill>
                <a:sym typeface="Wingdings" pitchFamily="2" charset="2"/>
              </a:rPr>
              <a:t>128 </a:t>
            </a:r>
            <a:r>
              <a:rPr lang="en-US" b="1" dirty="0" err="1">
                <a:solidFill>
                  <a:srgbClr val="7030A0"/>
                </a:solidFill>
                <a:sym typeface="Wingdings" pitchFamily="2" charset="2"/>
              </a:rPr>
              <a:t>ch</a:t>
            </a:r>
            <a:r>
              <a:rPr lang="en-US" b="1" dirty="0">
                <a:solidFill>
                  <a:srgbClr val="7030A0"/>
                </a:solidFill>
                <a:sym typeface="Wingdings" pitchFamily="2" charset="2"/>
              </a:rPr>
              <a:t>/side </a:t>
            </a:r>
          </a:p>
          <a:p>
            <a:pPr lvl="1"/>
            <a:r>
              <a:rPr lang="en-US" dirty="0">
                <a:sym typeface="Wingdings" pitchFamily="2" charset="2"/>
              </a:rPr>
              <a:t> </a:t>
            </a:r>
            <a:r>
              <a:rPr lang="en-US" b="1" dirty="0">
                <a:solidFill>
                  <a:srgbClr val="7030A0"/>
                </a:solidFill>
                <a:sym typeface="Wingdings" pitchFamily="2" charset="2"/>
              </a:rPr>
              <a:t>16</a:t>
            </a:r>
            <a:r>
              <a:rPr lang="en-US" dirty="0">
                <a:sym typeface="Wingdings" pitchFamily="2" charset="2"/>
              </a:rPr>
              <a:t> modules/side (16*8)</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05DC55D-A68B-E34A-982A-A5592ACA4A94}"/>
              </a:ext>
            </a:extLst>
          </p:cNvPr>
          <p:cNvSpPr>
            <a:spLocks noGrp="1"/>
          </p:cNvSpPr>
          <p:nvPr>
            <p:ph type="sldNum" sz="quarter" idx="12"/>
          </p:nvPr>
        </p:nvSpPr>
        <p:spPr/>
        <p:txBody>
          <a:bodyPr/>
          <a:lstStyle/>
          <a:p>
            <a:fld id="{76582A77-F2B8-C740-B33A-65EC520DFD99}" type="slidenum">
              <a:rPr kumimoji="1" lang="ja-JP" altLang="en-US" smtClean="0"/>
              <a:t>9</a:t>
            </a:fld>
            <a:endParaRPr kumimoji="1" lang="ja-JP" altLang="en-US"/>
          </a:p>
        </p:txBody>
      </p:sp>
      <p:pic>
        <p:nvPicPr>
          <p:cNvPr id="7" name="Picture 6" descr="A picture containing white, cabinet&#10;&#10;Description automatically generated">
            <a:extLst>
              <a:ext uri="{FF2B5EF4-FFF2-40B4-BE49-F238E27FC236}">
                <a16:creationId xmlns:a16="http://schemas.microsoft.com/office/drawing/2014/main" id="{A6A023BF-A3B4-2241-A849-AA82E1322264}"/>
              </a:ext>
            </a:extLst>
          </p:cNvPr>
          <p:cNvPicPr>
            <a:picLocks noChangeAspect="1"/>
          </p:cNvPicPr>
          <p:nvPr/>
        </p:nvPicPr>
        <p:blipFill>
          <a:blip r:embed="rId2"/>
          <a:stretch>
            <a:fillRect/>
          </a:stretch>
        </p:blipFill>
        <p:spPr>
          <a:xfrm>
            <a:off x="8325297" y="1860355"/>
            <a:ext cx="3743067" cy="3137290"/>
          </a:xfrm>
          <a:prstGeom prst="rect">
            <a:avLst/>
          </a:prstGeom>
        </p:spPr>
      </p:pic>
    </p:spTree>
    <p:extLst>
      <p:ext uri="{BB962C8B-B14F-4D97-AF65-F5344CB8AC3E}">
        <p14:creationId xmlns:p14="http://schemas.microsoft.com/office/powerpoint/2010/main" val="251984627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103992</TotalTime>
  <Words>4151</Words>
  <Application>Microsoft Macintosh PowerPoint</Application>
  <PresentationFormat>Widescreen</PresentationFormat>
  <Paragraphs>812</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游ゴシック</vt:lpstr>
      <vt:lpstr>游ゴシック Light</vt:lpstr>
      <vt:lpstr>Arial</vt:lpstr>
      <vt:lpstr>Calibri</vt:lpstr>
      <vt:lpstr>Courier New</vt:lpstr>
      <vt:lpstr>Wingdings</vt:lpstr>
      <vt:lpstr>Office テーマ</vt:lpstr>
      <vt:lpstr>INTT Collaboration Meeting (power distribution plan and grounding)</vt:lpstr>
      <vt:lpstr>PowerPoint Presentation</vt:lpstr>
      <vt:lpstr>System outline </vt:lpstr>
      <vt:lpstr>Cable route</vt:lpstr>
      <vt:lpstr>ROC board</vt:lpstr>
      <vt:lpstr>LV ROC board power</vt:lpstr>
      <vt:lpstr>ROC power scheme</vt:lpstr>
      <vt:lpstr>LV stave power</vt:lpstr>
      <vt:lpstr>Bias power distribution</vt:lpstr>
      <vt:lpstr>Bias power scheme</vt:lpstr>
      <vt:lpstr>Grounding</vt:lpstr>
      <vt:lpstr>Grounding (2)</vt:lpstr>
      <vt:lpstr>Grounding (3)</vt:lpstr>
      <vt:lpstr>INTT rack</vt:lpstr>
      <vt:lpstr>Filtering modules:</vt:lpstr>
      <vt:lpstr>HV filter module</vt:lpstr>
      <vt:lpstr>Backup &amp; Details</vt:lpstr>
      <vt:lpstr>Power Distribution Components </vt:lpstr>
      <vt:lpstr>Power consumption and cable losses</vt:lpstr>
      <vt:lpstr>ROC power cable, 10m -  #14-25C THHN-PVC Shielded Tray Cable</vt:lpstr>
      <vt:lpstr>ROC power cable, 2m- TRAYCONTROL  25x#18 Shielded  Tray Cable 63055</vt:lpstr>
      <vt:lpstr>Chips power cable, 10m - #16-8 pair PVC jacket Shielded Tray Cable</vt:lpstr>
      <vt:lpstr>Material overview. Bias cables &amp; connectors</vt:lpstr>
      <vt:lpstr>Material overview. LV Connectors</vt:lpstr>
      <vt:lpstr>Material overview. LV Connectors (2)</vt:lpstr>
      <vt:lpstr>Cables safety compliance summary</vt:lpstr>
      <vt:lpstr>PowerPoint Presentation</vt:lpstr>
      <vt:lpstr>Components Status: LV Power </vt:lpstr>
      <vt:lpstr>Filtering modules:</vt:lpstr>
      <vt:lpstr>Switching modules:</vt:lpstr>
      <vt:lpstr>Rack space: 42Ux1.75” </vt:lpstr>
      <vt:lpstr>Rack power</vt:lpstr>
      <vt:lpstr>Rack components. TPC &amp; Emcal Examples</vt:lpstr>
      <vt:lpstr>Rack Components Status, summary</vt:lpstr>
      <vt:lpstr>LV switching crate</vt:lpstr>
      <vt:lpstr>PowerPoint Presentation</vt:lpstr>
      <vt:lpstr>HV filter module</vt:lpstr>
      <vt:lpstr>HV filter module (2)</vt:lpstr>
      <vt:lpstr>HV filter module (3)</vt:lpstr>
      <vt:lpstr>Components Status: HV Power </vt:lpstr>
      <vt:lpstr>HV cable –RG-316 (?)</vt:lpstr>
      <vt:lpstr>NEC ampacities table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INTT power distribution plan</dc:title>
  <dc:creator>Kotov, Ivan</dc:creator>
  <cp:lastModifiedBy>Kotov, Ivan</cp:lastModifiedBy>
  <cp:revision>170</cp:revision>
  <dcterms:created xsi:type="dcterms:W3CDTF">2021-02-16T14:40:18Z</dcterms:created>
  <dcterms:modified xsi:type="dcterms:W3CDTF">2022-08-16T16:14:14Z</dcterms:modified>
</cp:coreProperties>
</file>