
<file path=[Content_Types].xml><?xml version="1.0" encoding="utf-8"?>
<Types xmlns="http://schemas.openxmlformats.org/package/2006/content-types">
  <Default Extension="png" ContentType="image/png"/>
  <Default Extension="bin" ContentType="image/unknown"/>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7"/>
  </p:notesMasterIdLst>
  <p:handoutMasterIdLst>
    <p:handoutMasterId r:id="rId18"/>
  </p:handoutMasterIdLst>
  <p:sldIdLst>
    <p:sldId id="1111" r:id="rId2"/>
    <p:sldId id="3666" r:id="rId3"/>
    <p:sldId id="3928" r:id="rId4"/>
    <p:sldId id="3723" r:id="rId5"/>
    <p:sldId id="3942" r:id="rId6"/>
    <p:sldId id="3781" r:id="rId7"/>
    <p:sldId id="3943" r:id="rId8"/>
    <p:sldId id="3944" r:id="rId9"/>
    <p:sldId id="3946" r:id="rId10"/>
    <p:sldId id="3947" r:id="rId11"/>
    <p:sldId id="3948" r:id="rId12"/>
    <p:sldId id="3836" r:id="rId13"/>
    <p:sldId id="268" r:id="rId14"/>
    <p:sldId id="3779" r:id="rId15"/>
    <p:sldId id="1113"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AAAAAA"/>
    <a:srgbClr val="76D6FF"/>
    <a:srgbClr val="9437FF"/>
    <a:srgbClr val="FF9300"/>
    <a:srgbClr val="008F00"/>
    <a:srgbClr val="FF40FF"/>
    <a:srgbClr val="00FA00"/>
    <a:srgbClr val="011893"/>
    <a:srgbClr val="1200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715" autoAdjust="0"/>
    <p:restoredTop sz="96327"/>
  </p:normalViewPr>
  <p:slideViewPr>
    <p:cSldViewPr snapToGrid="0" snapToObjects="1">
      <p:cViewPr varScale="1">
        <p:scale>
          <a:sx n="88" d="100"/>
          <a:sy n="88" d="100"/>
        </p:scale>
        <p:origin x="1166" y="72"/>
      </p:cViewPr>
      <p:guideLst>
        <p:guide orient="horz" pos="720"/>
        <p:guide pos="2880"/>
      </p:guideLst>
    </p:cSldViewPr>
  </p:slideViewPr>
  <p:notesTextViewPr>
    <p:cViewPr>
      <p:scale>
        <a:sx n="1" d="1"/>
        <a:sy n="1" d="1"/>
      </p:scale>
      <p:origin x="0" y="0"/>
    </p:cViewPr>
  </p:notesTextViewPr>
  <p:sorterViewPr>
    <p:cViewPr varScale="1">
      <p:scale>
        <a:sx n="100" d="100"/>
        <a:sy n="100" d="100"/>
      </p:scale>
      <p:origin x="0" y="-123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E968C7C-DE0D-7744-9A0A-5A58AFDE7EDC}" type="datetimeFigureOut">
              <a:rPr lang="en-US" smtClean="0"/>
              <a:t>8/17/2022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FBE1642-F6EB-3F47-A209-1B38F78E7469}" type="slidenum">
              <a:rPr lang="en-US" smtClean="0"/>
              <a:t>‹#›</a:t>
            </a:fld>
            <a:endParaRPr lang="en-US"/>
          </a:p>
        </p:txBody>
      </p:sp>
    </p:spTree>
    <p:extLst>
      <p:ext uri="{BB962C8B-B14F-4D97-AF65-F5344CB8AC3E}">
        <p14:creationId xmlns:p14="http://schemas.microsoft.com/office/powerpoint/2010/main" val="203834881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6BA3CD-AB20-5043-9DFD-E54294A03D31}" type="datetimeFigureOut">
              <a:rPr lang="en-US" smtClean="0"/>
              <a:t>8/17/2022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4745EDC-326A-DC46-A236-B4FC4FF83B6F}" type="slidenum">
              <a:rPr lang="en-US" smtClean="0"/>
              <a:t>‹#›</a:t>
            </a:fld>
            <a:endParaRPr lang="en-US"/>
          </a:p>
        </p:txBody>
      </p:sp>
    </p:spTree>
    <p:extLst>
      <p:ext uri="{BB962C8B-B14F-4D97-AF65-F5344CB8AC3E}">
        <p14:creationId xmlns:p14="http://schemas.microsoft.com/office/powerpoint/2010/main" val="378602781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4B7A38-86DD-4622-844E-2813CF5B6E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5830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3E146D-72E3-4D17-8794-005420F3EB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2712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010FB5-4D6F-42F5-A809-7A1093A9D772}" type="slidenum">
              <a:rPr lang="en-US" smtClean="0"/>
              <a:t>14</a:t>
            </a:fld>
            <a:endParaRPr lang="en-US" dirty="0"/>
          </a:p>
        </p:txBody>
      </p:sp>
    </p:spTree>
    <p:extLst>
      <p:ext uri="{BB962C8B-B14F-4D97-AF65-F5344CB8AC3E}">
        <p14:creationId xmlns:p14="http://schemas.microsoft.com/office/powerpoint/2010/main" val="2185591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3460750" y="2235148"/>
            <a:ext cx="5657609" cy="1774948"/>
          </a:xfrm>
        </p:spPr>
        <p:txBody>
          <a:bodyPr anchor="b">
            <a:normAutofit/>
          </a:bodyPr>
          <a:lstStyle>
            <a:lvl1pPr algn="r">
              <a:defRPr sz="4400" b="0" i="0">
                <a:solidFill>
                  <a:schemeClr val="bg1"/>
                </a:solidFill>
                <a:effectLst>
                  <a:outerShdw blurRad="50800" dist="38100" dir="2700000" algn="tl" rotWithShape="0">
                    <a:srgbClr val="000000">
                      <a:alpha val="43000"/>
                    </a:srgbClr>
                  </a:outerShdw>
                  <a:reflection stA="50000" endPos="50000" dist="5080" dir="5400000" sy="-100000" algn="bl" rotWithShape="0"/>
                </a:effectLst>
                <a:latin typeface="+mj-lt"/>
                <a:ea typeface="Arial" charset="0"/>
                <a:cs typeface="Comic Sans MS"/>
              </a:defRPr>
            </a:lvl1pPr>
          </a:lstStyle>
          <a:p>
            <a:r>
              <a:rPr lang="en-US" dirty="0"/>
              <a:t>Click to edit Master </a:t>
            </a:r>
            <a:br>
              <a:rPr lang="en-US" dirty="0"/>
            </a:br>
            <a:r>
              <a:rPr lang="en-US" dirty="0"/>
              <a:t/>
            </a:r>
            <a:br>
              <a:rPr lang="en-US" dirty="0"/>
            </a:br>
            <a:r>
              <a:rPr lang="en-US" dirty="0"/>
              <a:t>title style</a:t>
            </a:r>
          </a:p>
        </p:txBody>
      </p:sp>
      <p:sp>
        <p:nvSpPr>
          <p:cNvPr id="3" name="Subtitle 2"/>
          <p:cNvSpPr>
            <a:spLocks noGrp="1"/>
          </p:cNvSpPr>
          <p:nvPr>
            <p:ph type="subTitle" idx="1"/>
          </p:nvPr>
        </p:nvSpPr>
        <p:spPr>
          <a:xfrm>
            <a:off x="3703493" y="4642339"/>
            <a:ext cx="5414866" cy="580292"/>
          </a:xfrm>
        </p:spPr>
        <p:txBody>
          <a:bodyPr/>
          <a:lstStyle>
            <a:lvl1pPr marL="0" indent="0" algn="r">
              <a:buNone/>
              <a:defRPr sz="2400">
                <a:solidFill>
                  <a:schemeClr val="bg1"/>
                </a:solidFill>
                <a:effectLst>
                  <a:outerShdw blurRad="50800" dist="38100" dir="2700000" algn="tl" rotWithShape="0">
                    <a:srgbClr val="000000">
                      <a:alpha val="43000"/>
                    </a:srgbClr>
                  </a:outerShdw>
                  <a:reflection stA="50000" endPos="50000" dist="5080" dir="5400000" sy="-100000" algn="bl" rotWithShape="0"/>
                </a:effectLst>
                <a:latin typeface="Arial" panose="020B0604020202020204" pitchFamily="34" charset="0"/>
                <a:ea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87689"/>
            <a:ext cx="9144000" cy="5886054"/>
          </a:xfrm>
        </p:spPr>
        <p:txBody>
          <a:bodyPr/>
          <a:lstStyle>
            <a:lvl1pPr marL="228600" indent="-228600">
              <a:buClr>
                <a:srgbClr val="0432FF"/>
              </a:buClr>
              <a:buFont typeface="Wingdings" charset="2"/>
              <a:buChar char="q"/>
              <a:defRPr sz="1800">
                <a:latin typeface="Arial" panose="020B0604020202020204" pitchFamily="34" charset="0"/>
                <a:ea typeface="Arial" panose="020B0604020202020204" pitchFamily="34" charset="0"/>
                <a:cs typeface="Arial" panose="020B0604020202020204" pitchFamily="34" charset="0"/>
              </a:defRPr>
            </a:lvl1pPr>
            <a:lvl2pPr marL="685800" indent="-228600">
              <a:buClr>
                <a:srgbClr val="0432FF"/>
              </a:buClr>
              <a:buFont typeface="Wingdings" charset="2"/>
              <a:buChar char="Ø"/>
              <a:defRPr sz="1600">
                <a:latin typeface="Arial" panose="020B0604020202020204" pitchFamily="34" charset="0"/>
                <a:ea typeface="Arial" panose="020B0604020202020204" pitchFamily="34" charset="0"/>
                <a:cs typeface="Arial" panose="020B0604020202020204" pitchFamily="34" charset="0"/>
              </a:defRPr>
            </a:lvl2pPr>
            <a:lvl3pPr marL="1143000" indent="-228600">
              <a:buClr>
                <a:srgbClr val="0432FF"/>
              </a:buClr>
              <a:buFont typeface="Arial"/>
              <a:buChar char="•"/>
              <a:defRPr sz="1400">
                <a:latin typeface="Arial" panose="020B0604020202020204" pitchFamily="34" charset="0"/>
                <a:ea typeface="Arial" panose="020B0604020202020204" pitchFamily="34" charset="0"/>
                <a:cs typeface="Arial" panose="020B0604020202020204" pitchFamily="34" charset="0"/>
              </a:defRPr>
            </a:lvl3pPr>
            <a:lvl4pPr marL="1600200" indent="-228600">
              <a:buClr>
                <a:srgbClr val="0432FF"/>
              </a:buClr>
              <a:buFont typeface="Wingdings" charset="2"/>
              <a:buChar char="ü"/>
              <a:defRPr sz="1200">
                <a:latin typeface="Arial" panose="020B0604020202020204" pitchFamily="34" charset="0"/>
                <a:ea typeface="Arial" panose="020B0604020202020204" pitchFamily="34" charset="0"/>
                <a:cs typeface="Arial" panose="020B0604020202020204" pitchFamily="34" charset="0"/>
              </a:defRPr>
            </a:lvl4pPr>
            <a:lvl5pPr marL="2057400" indent="-228600">
              <a:buClr>
                <a:srgbClr val="0432FF"/>
              </a:buClr>
              <a:buFont typeface="Wingdings" charset="2"/>
              <a:buChar char="§"/>
              <a:defRPr sz="1000">
                <a:latin typeface="Arial" panose="020B0604020202020204" pitchFamily="34" charset="0"/>
                <a:ea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7086600" y="6573624"/>
            <a:ext cx="2057400" cy="282094"/>
          </a:xfrm>
        </p:spPr>
        <p:txBody>
          <a:bodyPr/>
          <a:lstStyle>
            <a:lvl1pPr algn="r">
              <a:defRPr sz="1000">
                <a:latin typeface="+mj-lt"/>
                <a:cs typeface="Comic Sans MS"/>
              </a:defRPr>
            </a:lvl1pPr>
          </a:lstStyle>
          <a:p>
            <a:r>
              <a:rPr lang="en-US"/>
              <a:t>E.C. Aschenauer</a:t>
            </a:r>
            <a:endParaRPr lang="en-US" dirty="0"/>
          </a:p>
        </p:txBody>
      </p:sp>
      <p:sp>
        <p:nvSpPr>
          <p:cNvPr id="5" name="Footer Placeholder 4"/>
          <p:cNvSpPr>
            <a:spLocks noGrp="1"/>
          </p:cNvSpPr>
          <p:nvPr>
            <p:ph type="ftr" sz="quarter" idx="11"/>
          </p:nvPr>
        </p:nvSpPr>
        <p:spPr>
          <a:xfrm>
            <a:off x="3028950" y="6573624"/>
            <a:ext cx="3086100" cy="282094"/>
          </a:xfrm>
        </p:spPr>
        <p:txBody>
          <a:bodyPr/>
          <a:lstStyle>
            <a:lvl1pPr>
              <a:defRPr sz="1000">
                <a:latin typeface="+mj-lt"/>
                <a:cs typeface="Comic Sans MS"/>
              </a:defRPr>
            </a:lvl1pPr>
          </a:lstStyle>
          <a:p>
            <a:endParaRPr lang="en-US"/>
          </a:p>
        </p:txBody>
      </p:sp>
      <p:sp>
        <p:nvSpPr>
          <p:cNvPr id="6" name="Slide Number Placeholder 5"/>
          <p:cNvSpPr>
            <a:spLocks noGrp="1"/>
          </p:cNvSpPr>
          <p:nvPr>
            <p:ph type="sldNum" sz="quarter" idx="12"/>
          </p:nvPr>
        </p:nvSpPr>
        <p:spPr>
          <a:xfrm>
            <a:off x="0" y="6573624"/>
            <a:ext cx="2057400" cy="282094"/>
          </a:xfrm>
        </p:spPr>
        <p:txBody>
          <a:bodyPr/>
          <a:lstStyle>
            <a:lvl1pPr algn="l">
              <a:defRPr>
                <a:latin typeface="+mj-lt"/>
                <a:cs typeface="Comic Sans MS"/>
              </a:defRPr>
            </a:lvl1pPr>
          </a:lstStyle>
          <a:p>
            <a:fld id="{893C5830-40F3-F04E-B2E3-10E6672BA8FF}" type="slidenum">
              <a:rPr lang="en-US" smtClean="0"/>
              <a:pPr/>
              <a:t>‹#›</a:t>
            </a:fld>
            <a:endParaRPr lang="en-US"/>
          </a:p>
        </p:txBody>
      </p:sp>
      <p:sp>
        <p:nvSpPr>
          <p:cNvPr id="7" name="Title 1"/>
          <p:cNvSpPr>
            <a:spLocks noGrp="1"/>
          </p:cNvSpPr>
          <p:nvPr>
            <p:ph type="title"/>
          </p:nvPr>
        </p:nvSpPr>
        <p:spPr>
          <a:xfrm>
            <a:off x="0" y="2283"/>
            <a:ext cx="9144000" cy="584669"/>
          </a:xfrm>
        </p:spPr>
        <p:txBody>
          <a:bodyPr>
            <a:normAutofit/>
          </a:bodyPr>
          <a:lstStyle>
            <a:lvl1pPr algn="r">
              <a:defRPr sz="2800" b="1" i="1">
                <a:solidFill>
                  <a:srgbClr val="1200B4"/>
                </a:solidFill>
                <a:effectLst>
                  <a:reflection stA="50000" endPos="50000" dist="5080" dir="5400000" sy="-100000" algn="bl" rotWithShape="0"/>
                </a:effectLst>
                <a:latin typeface="+mj-lt"/>
                <a:ea typeface="Arial" charset="0"/>
                <a:cs typeface="Comic Sans MS"/>
              </a:defRPr>
            </a:lvl1pPr>
          </a:lstStyle>
          <a:p>
            <a:r>
              <a:rPr lang="en-US" dirty="0"/>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071923" y="6580224"/>
            <a:ext cx="2057400" cy="282094"/>
          </a:xfrm>
        </p:spPr>
        <p:txBody>
          <a:bodyPr/>
          <a:lstStyle>
            <a:lvl1pPr algn="r">
              <a:defRPr sz="1000">
                <a:latin typeface="Arial" panose="020B0604020202020204" pitchFamily="34" charset="0"/>
                <a:cs typeface="Arial" panose="020B0604020202020204" pitchFamily="34" charset="0"/>
              </a:defRPr>
            </a:lvl1pPr>
          </a:lstStyle>
          <a:p>
            <a:r>
              <a:rPr lang="en-US"/>
              <a:t>E.C. Aschenauer</a:t>
            </a:r>
            <a:endParaRPr lang="en-US" dirty="0"/>
          </a:p>
        </p:txBody>
      </p:sp>
      <p:sp>
        <p:nvSpPr>
          <p:cNvPr id="4" name="Footer Placeholder 3"/>
          <p:cNvSpPr>
            <a:spLocks noGrp="1"/>
          </p:cNvSpPr>
          <p:nvPr>
            <p:ph type="ftr" sz="quarter" idx="11"/>
          </p:nvPr>
        </p:nvSpPr>
        <p:spPr>
          <a:xfrm>
            <a:off x="3028950" y="6573624"/>
            <a:ext cx="3086100" cy="282094"/>
          </a:xfrm>
        </p:spPr>
        <p:txBody>
          <a:bodyPr/>
          <a:lstStyle>
            <a:lvl1pPr>
              <a:defRPr sz="1000">
                <a:latin typeface="Arial" panose="020B0604020202020204" pitchFamily="34" charset="0"/>
                <a:cs typeface="Arial" panose="020B0604020202020204" pitchFamily="34" charset="0"/>
              </a:defRPr>
            </a:lvl1pPr>
          </a:lstStyle>
          <a:p>
            <a:endParaRPr lang="en-US" dirty="0"/>
          </a:p>
        </p:txBody>
      </p:sp>
      <p:sp>
        <p:nvSpPr>
          <p:cNvPr id="5" name="Slide Number Placeholder 4"/>
          <p:cNvSpPr>
            <a:spLocks noGrp="1"/>
          </p:cNvSpPr>
          <p:nvPr>
            <p:ph type="sldNum" sz="quarter" idx="12"/>
          </p:nvPr>
        </p:nvSpPr>
        <p:spPr>
          <a:xfrm>
            <a:off x="0" y="6588684"/>
            <a:ext cx="2057400" cy="282094"/>
          </a:xfrm>
        </p:spPr>
        <p:txBody>
          <a:bodyPr/>
          <a:lstStyle>
            <a:lvl1pPr algn="l">
              <a:defRPr>
                <a:latin typeface="Arial" panose="020B0604020202020204" pitchFamily="34" charset="0"/>
                <a:cs typeface="Arial" panose="020B0604020202020204" pitchFamily="34" charset="0"/>
              </a:defRPr>
            </a:lvl1pPr>
          </a:lstStyle>
          <a:p>
            <a:fld id="{893C5830-40F3-F04E-B2E3-10E6672BA8FF}" type="slidenum">
              <a:rPr lang="en-US" smtClean="0"/>
              <a:pPr/>
              <a:t>‹#›</a:t>
            </a:fld>
            <a:endParaRPr lang="en-US"/>
          </a:p>
        </p:txBody>
      </p:sp>
      <p:sp>
        <p:nvSpPr>
          <p:cNvPr id="6" name="Title 1"/>
          <p:cNvSpPr>
            <a:spLocks noGrp="1"/>
          </p:cNvSpPr>
          <p:nvPr>
            <p:ph type="title"/>
          </p:nvPr>
        </p:nvSpPr>
        <p:spPr>
          <a:xfrm>
            <a:off x="0" y="2283"/>
            <a:ext cx="9144000" cy="584669"/>
          </a:xfrm>
        </p:spPr>
        <p:txBody>
          <a:bodyPr>
            <a:normAutofit/>
          </a:bodyPr>
          <a:lstStyle>
            <a:lvl1pPr algn="r">
              <a:defRPr sz="2800" b="1" i="1">
                <a:solidFill>
                  <a:srgbClr val="1200B4"/>
                </a:solidFill>
                <a:effectLst>
                  <a:reflection stA="50000" endPos="50000" dist="5080" dir="5400000" sy="-100000" algn="bl" rotWithShape="0"/>
                </a:effectLst>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2"/>
          <p:cNvSpPr>
            <a:spLocks noGrp="1"/>
          </p:cNvSpPr>
          <p:nvPr>
            <p:ph type="dt" sz="half" idx="10"/>
          </p:nvPr>
        </p:nvSpPr>
        <p:spPr>
          <a:xfrm>
            <a:off x="7086600" y="6584295"/>
            <a:ext cx="2057400" cy="273705"/>
          </a:xfrm>
        </p:spPr>
        <p:txBody>
          <a:bodyPr/>
          <a:lstStyle>
            <a:lvl1pPr algn="r">
              <a:defRPr sz="1000">
                <a:latin typeface="+mj-lt"/>
                <a:cs typeface="Comic Sans MS"/>
              </a:defRPr>
            </a:lvl1pPr>
          </a:lstStyle>
          <a:p>
            <a:r>
              <a:rPr lang="en-US"/>
              <a:t>E.C. Aschenauer</a:t>
            </a:r>
          </a:p>
        </p:txBody>
      </p:sp>
      <p:sp>
        <p:nvSpPr>
          <p:cNvPr id="6" name="Footer Placeholder 3"/>
          <p:cNvSpPr>
            <a:spLocks noGrp="1"/>
          </p:cNvSpPr>
          <p:nvPr>
            <p:ph type="ftr" sz="quarter" idx="11"/>
          </p:nvPr>
        </p:nvSpPr>
        <p:spPr>
          <a:xfrm>
            <a:off x="3028950" y="6573623"/>
            <a:ext cx="3086100" cy="273705"/>
          </a:xfrm>
        </p:spPr>
        <p:txBody>
          <a:bodyPr/>
          <a:lstStyle>
            <a:lvl1pPr>
              <a:defRPr sz="1000">
                <a:latin typeface="+mj-lt"/>
                <a:cs typeface="Comic Sans MS"/>
              </a:defRPr>
            </a:lvl1pPr>
          </a:lstStyle>
          <a:p>
            <a:endParaRPr lang="en-US"/>
          </a:p>
        </p:txBody>
      </p:sp>
      <p:sp>
        <p:nvSpPr>
          <p:cNvPr id="7" name="Slide Number Placeholder 4"/>
          <p:cNvSpPr>
            <a:spLocks noGrp="1"/>
          </p:cNvSpPr>
          <p:nvPr>
            <p:ph type="sldNum" sz="quarter" idx="12"/>
          </p:nvPr>
        </p:nvSpPr>
        <p:spPr>
          <a:xfrm>
            <a:off x="0" y="6584295"/>
            <a:ext cx="2057400" cy="273705"/>
          </a:xfrm>
        </p:spPr>
        <p:txBody>
          <a:bodyPr/>
          <a:lstStyle>
            <a:lvl1pPr algn="l">
              <a:defRPr sz="1200">
                <a:latin typeface="+mj-lt"/>
                <a:cs typeface="Comic Sans MS"/>
              </a:defRPr>
            </a:lvl1pPr>
          </a:lstStyle>
          <a:p>
            <a:fld id="{893C5830-40F3-F04E-B2E3-10E6672BA8F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8548"/>
            <a:ext cx="9144000" cy="6858000"/>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latin typeface="Arial" charset="0"/>
                <a:ea typeface="Arial" charset="0"/>
                <a:cs typeface="Arial" charset="0"/>
              </a:defRPr>
            </a:lvl1pPr>
          </a:lstStyle>
          <a:p>
            <a:r>
              <a:rPr lang="en-US"/>
              <a:t>E.C. Aschenauer</a:t>
            </a:r>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latin typeface="Arial" charset="0"/>
                <a:ea typeface="Arial" charset="0"/>
                <a:cs typeface="Arial" charset="0"/>
              </a:defRPr>
            </a:lvl1pPr>
          </a:lstStyle>
          <a:p>
            <a:endParaRPr lang="en-US" dirty="0"/>
          </a:p>
        </p:txBody>
      </p:sp>
      <p:sp>
        <p:nvSpPr>
          <p:cNvPr id="6" name="Slide Number Placeholder 5"/>
          <p:cNvSpPr>
            <a:spLocks noGrp="1"/>
          </p:cNvSpPr>
          <p:nvPr>
            <p:ph type="sldNum" sz="quarter" idx="4"/>
          </p:nvPr>
        </p:nvSpPr>
        <p:spPr>
          <a:xfrm>
            <a:off x="6997212" y="6356351"/>
            <a:ext cx="2057400" cy="365125"/>
          </a:xfrm>
          <a:prstGeom prst="rect">
            <a:avLst/>
          </a:prstGeom>
        </p:spPr>
        <p:txBody>
          <a:bodyPr vert="horz" lIns="91440" tIns="45720" rIns="91440" bIns="45720" rtlCol="0" anchor="ctr"/>
          <a:lstStyle>
            <a:lvl1pPr algn="r">
              <a:defRPr sz="1200">
                <a:solidFill>
                  <a:schemeClr val="bg1"/>
                </a:solidFill>
                <a:latin typeface="Arial" charset="0"/>
                <a:ea typeface="Arial" charset="0"/>
                <a:cs typeface="Arial" charset="0"/>
              </a:defRPr>
            </a:lvl1pPr>
          </a:lstStyle>
          <a:p>
            <a:fld id="{893C5830-40F3-F04E-B2E3-10E6672BA8FF}" type="slidenum">
              <a:rPr lang="en-US" smtClean="0"/>
              <a:pPr/>
              <a:t>‹#›</a:t>
            </a:fld>
            <a:endParaRPr lang="en-US"/>
          </a:p>
        </p:txBody>
      </p:sp>
      <p:pic>
        <p:nvPicPr>
          <p:cNvPr id="8" name="Picture 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92360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7" r:id="rId4"/>
  </p:sldLayoutIdLst>
  <p:hf hdr="0" ftr="0"/>
  <p:txStyles>
    <p:titleStyle>
      <a:lvl1pPr algn="l" defTabSz="914400" rtl="0" eaLnBrk="1" latinLnBrk="0" hangingPunct="1">
        <a:lnSpc>
          <a:spcPct val="90000"/>
        </a:lnSpc>
        <a:spcBef>
          <a:spcPct val="0"/>
        </a:spcBef>
        <a:buNone/>
        <a:defRPr sz="4400" kern="1200">
          <a:solidFill>
            <a:srgbClr val="30519D"/>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jpeg"/><Relationship Id="rId4" Type="http://schemas.openxmlformats.org/officeDocument/2006/relationships/image" Target="../media/image20.png"/><Relationship Id="rId9" Type="http://schemas.openxmlformats.org/officeDocument/2006/relationships/image" Target="../media/image25.emf"/></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jpeg"/><Relationship Id="rId18" Type="http://schemas.openxmlformats.org/officeDocument/2006/relationships/image" Target="../media/image43.png"/><Relationship Id="rId3" Type="http://schemas.openxmlformats.org/officeDocument/2006/relationships/image" Target="../media/image28.bin"/><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jpg"/><Relationship Id="rId2" Type="http://schemas.openxmlformats.org/officeDocument/2006/relationships/image" Target="../media/image27.jpg"/><Relationship Id="rId16"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bin"/><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png"/><Relationship Id="rId4" Type="http://schemas.openxmlformats.org/officeDocument/2006/relationships/image" Target="../media/image29.jpg"/><Relationship Id="rId9" Type="http://schemas.openxmlformats.org/officeDocument/2006/relationships/image" Target="../media/image34.jpg"/><Relationship Id="rId14" Type="http://schemas.openxmlformats.org/officeDocument/2006/relationships/image" Target="../media/image39.png"/></Relationships>
</file>

<file path=ppt/slides/_rels/slide1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hyperlink" Target="https://sites.temple.edu/eicatip6/" TargetMode="External"/><Relationship Id="rId7" Type="http://schemas.openxmlformats.org/officeDocument/2006/relationships/image" Target="../media/image47.emf"/><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hyperlink" Target="https://www.ecce-eic.org/" TargetMode="External"/><Relationship Id="rId4" Type="http://schemas.openxmlformats.org/officeDocument/2006/relationships/hyperlink" Target="https://eic.jlab.org/core/"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arxiv.org/abs/2103.05419"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hyperlink" Target="https://www.bnl.gov/eic/CFC.php" TargetMode="External"/><Relationship Id="rId4" Type="http://schemas.openxmlformats.org/officeDocument/2006/relationships/hyperlink" Target="https://www.bnl.gov/ec/files/EIC_CDR_Final.pd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3ABDE55-EEAC-324A-93F3-7DB08F00F217}"/>
              </a:ext>
            </a:extLst>
          </p:cNvPr>
          <p:cNvSpPr>
            <a:spLocks noGrp="1"/>
          </p:cNvSpPr>
          <p:nvPr>
            <p:ph type="ctrTitle"/>
          </p:nvPr>
        </p:nvSpPr>
        <p:spPr>
          <a:xfrm>
            <a:off x="-37578" y="1142999"/>
            <a:ext cx="9118359" cy="2236041"/>
          </a:xfrm>
        </p:spPr>
        <p:txBody>
          <a:bodyPr>
            <a:normAutofit/>
          </a:bodyPr>
          <a:lstStyle/>
          <a:p>
            <a:r>
              <a:rPr lang="en-US" b="1" dirty="0">
                <a:effectLst/>
              </a:rPr>
              <a:t>Status</a:t>
            </a:r>
            <a:br>
              <a:rPr lang="en-US" b="1" dirty="0">
                <a:effectLst/>
              </a:rPr>
            </a:br>
            <a:r>
              <a:rPr lang="en-US" b="1" dirty="0">
                <a:effectLst/>
              </a:rPr>
              <a:t>Experimental Program </a:t>
            </a:r>
            <a:br>
              <a:rPr lang="en-US" b="1" dirty="0">
                <a:effectLst/>
              </a:rPr>
            </a:br>
            <a:endParaRPr lang="en-US" sz="4000" dirty="0"/>
          </a:p>
        </p:txBody>
      </p:sp>
      <p:sp>
        <p:nvSpPr>
          <p:cNvPr id="8" name="Subtitle 7">
            <a:extLst>
              <a:ext uri="{FF2B5EF4-FFF2-40B4-BE49-F238E27FC236}">
                <a16:creationId xmlns:a16="http://schemas.microsoft.com/office/drawing/2014/main" id="{80524F23-F0C2-EB46-A2B7-B22FC11200A7}"/>
              </a:ext>
            </a:extLst>
          </p:cNvPr>
          <p:cNvSpPr>
            <a:spLocks noGrp="1"/>
          </p:cNvSpPr>
          <p:nvPr>
            <p:ph type="subTitle" idx="1"/>
          </p:nvPr>
        </p:nvSpPr>
        <p:spPr>
          <a:xfrm>
            <a:off x="3665915" y="3218607"/>
            <a:ext cx="5414866" cy="456905"/>
          </a:xfrm>
        </p:spPr>
        <p:txBody>
          <a:bodyPr>
            <a:noAutofit/>
          </a:bodyPr>
          <a:lstStyle/>
          <a:p>
            <a:pPr>
              <a:lnSpc>
                <a:spcPct val="100000"/>
              </a:lnSpc>
              <a:spcBef>
                <a:spcPts val="0"/>
              </a:spcBef>
            </a:pPr>
            <a:r>
              <a:rPr lang="en-US" dirty="0"/>
              <a:t>E.C. </a:t>
            </a:r>
            <a:r>
              <a:rPr lang="en-US" dirty="0" err="1"/>
              <a:t>Aschenauer</a:t>
            </a:r>
            <a:r>
              <a:rPr lang="en-US" dirty="0"/>
              <a:t> (BNL)</a:t>
            </a:r>
          </a:p>
          <a:p>
            <a:pPr>
              <a:lnSpc>
                <a:spcPct val="100000"/>
              </a:lnSpc>
              <a:spcBef>
                <a:spcPts val="0"/>
              </a:spcBef>
            </a:pPr>
            <a:r>
              <a:rPr lang="en-US" dirty="0"/>
              <a:t>R. Ent (</a:t>
            </a:r>
            <a:r>
              <a:rPr lang="en-US" dirty="0" err="1"/>
              <a:t>JLab</a:t>
            </a:r>
            <a:r>
              <a:rPr lang="en-US" dirty="0"/>
              <a:t>)</a:t>
            </a:r>
          </a:p>
          <a:p>
            <a:pPr>
              <a:lnSpc>
                <a:spcPct val="100000"/>
              </a:lnSpc>
              <a:spcBef>
                <a:spcPts val="0"/>
              </a:spcBef>
            </a:pPr>
            <a:endParaRPr lang="en-US" sz="1050" dirty="0"/>
          </a:p>
          <a:p>
            <a:pPr>
              <a:lnSpc>
                <a:spcPct val="100000"/>
              </a:lnSpc>
              <a:spcBef>
                <a:spcPts val="0"/>
              </a:spcBef>
            </a:pPr>
            <a:r>
              <a:rPr lang="en-US" dirty="0"/>
              <a:t>Co-Associate Directors for the Experimental Program</a:t>
            </a:r>
          </a:p>
          <a:p>
            <a:pPr>
              <a:lnSpc>
                <a:spcPct val="100000"/>
              </a:lnSpc>
              <a:spcBef>
                <a:spcPts val="0"/>
              </a:spcBef>
            </a:pPr>
            <a:endParaRPr lang="en-US" dirty="0">
              <a:latin typeface="Arial"/>
              <a:cs typeface="Arial"/>
            </a:endParaRPr>
          </a:p>
          <a:p>
            <a:pPr>
              <a:lnSpc>
                <a:spcPct val="100000"/>
              </a:lnSpc>
              <a:spcBef>
                <a:spcPts val="0"/>
              </a:spcBef>
            </a:pPr>
            <a:r>
              <a:rPr lang="en-US" dirty="0">
                <a:effectLst/>
              </a:rPr>
              <a:t>DOE-NSF-EIC Informational Meeting</a:t>
            </a:r>
          </a:p>
          <a:p>
            <a:pPr>
              <a:lnSpc>
                <a:spcPct val="100000"/>
              </a:lnSpc>
              <a:spcBef>
                <a:spcPts val="0"/>
              </a:spcBef>
            </a:pPr>
            <a:r>
              <a:rPr lang="en-US" dirty="0">
                <a:effectLst/>
              </a:rPr>
              <a:t>August 18, 2022</a:t>
            </a:r>
            <a:endParaRPr lang="en-US" sz="2000" dirty="0"/>
          </a:p>
        </p:txBody>
      </p:sp>
      <p:pic>
        <p:nvPicPr>
          <p:cNvPr id="6" name="Picture 5">
            <a:extLst>
              <a:ext uri="{FF2B5EF4-FFF2-40B4-BE49-F238E27FC236}">
                <a16:creationId xmlns:a16="http://schemas.microsoft.com/office/drawing/2014/main" id="{329CF095-FBCC-454C-B2D8-B8BEE2C24A56}"/>
              </a:ext>
            </a:extLst>
          </p:cNvPr>
          <p:cNvPicPr>
            <a:picLocks noChangeAspect="1"/>
          </p:cNvPicPr>
          <p:nvPr/>
        </p:nvPicPr>
        <p:blipFill rotWithShape="1">
          <a:blip r:embed="rId2"/>
          <a:srcRect l="41384"/>
          <a:stretch/>
        </p:blipFill>
        <p:spPr>
          <a:xfrm>
            <a:off x="5524299" y="6010384"/>
            <a:ext cx="3556482" cy="381000"/>
          </a:xfrm>
          <a:prstGeom prst="rect">
            <a:avLst/>
          </a:prstGeom>
        </p:spPr>
      </p:pic>
    </p:spTree>
    <p:extLst>
      <p:ext uri="{BB962C8B-B14F-4D97-AF65-F5344CB8AC3E}">
        <p14:creationId xmlns:p14="http://schemas.microsoft.com/office/powerpoint/2010/main" val="39138752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36085-75E7-E84E-B281-761C480C332F}"/>
              </a:ext>
            </a:extLst>
          </p:cNvPr>
          <p:cNvSpPr>
            <a:spLocks noGrp="1"/>
          </p:cNvSpPr>
          <p:nvPr>
            <p:ph type="title"/>
          </p:nvPr>
        </p:nvSpPr>
        <p:spPr>
          <a:xfrm>
            <a:off x="-1" y="9526"/>
            <a:ext cx="9144001" cy="664218"/>
          </a:xfrm>
        </p:spPr>
        <p:txBody>
          <a:bodyPr>
            <a:noAutofit/>
          </a:bodyPr>
          <a:lstStyle/>
          <a:p>
            <a:r>
              <a:rPr lang="en-US" sz="3200" dirty="0">
                <a:latin typeface="Arial" panose="020B0604020202020204" pitchFamily="34" charset="0"/>
                <a:cs typeface="Arial" panose="020B0604020202020204" pitchFamily="34" charset="0"/>
              </a:rPr>
              <a:t>Electromagnetic Precision Calorimetry</a:t>
            </a:r>
          </a:p>
        </p:txBody>
      </p:sp>
      <p:sp>
        <p:nvSpPr>
          <p:cNvPr id="7" name="Slide Number Placeholder 2">
            <a:extLst>
              <a:ext uri="{FF2B5EF4-FFF2-40B4-BE49-F238E27FC236}">
                <a16:creationId xmlns:a16="http://schemas.microsoft.com/office/drawing/2014/main" id="{5A32A11E-00D6-5048-8BD6-926A9B4FE1F9}"/>
              </a:ext>
            </a:extLst>
          </p:cNvPr>
          <p:cNvSpPr>
            <a:spLocks noGrp="1"/>
          </p:cNvSpPr>
          <p:nvPr>
            <p:ph type="sldNum" sz="quarter" idx="12"/>
          </p:nvPr>
        </p:nvSpPr>
        <p:spPr>
          <a:xfrm>
            <a:off x="-9607" y="6480970"/>
            <a:ext cx="2057400" cy="365125"/>
          </a:xfrm>
        </p:spPr>
        <p:txBody>
          <a:bodyPr/>
          <a:lstStyle/>
          <a:p>
            <a:fld id="{893C5830-40F3-F04E-B2E3-10E6672BA8FF}" type="slidenum">
              <a:rPr lang="en-US" smtClean="0"/>
              <a:t>10</a:t>
            </a:fld>
            <a:endParaRPr lang="en-US" dirty="0"/>
          </a:p>
        </p:txBody>
      </p:sp>
      <p:sp>
        <p:nvSpPr>
          <p:cNvPr id="4" name="TextBox 3">
            <a:extLst>
              <a:ext uri="{FF2B5EF4-FFF2-40B4-BE49-F238E27FC236}">
                <a16:creationId xmlns:a16="http://schemas.microsoft.com/office/drawing/2014/main" id="{BE56747C-9693-25AB-96C8-2021783D303F}"/>
              </a:ext>
            </a:extLst>
          </p:cNvPr>
          <p:cNvSpPr txBox="1"/>
          <p:nvPr/>
        </p:nvSpPr>
        <p:spPr>
          <a:xfrm>
            <a:off x="314961" y="749134"/>
            <a:ext cx="8711220" cy="400110"/>
          </a:xfrm>
          <a:prstGeom prst="rect">
            <a:avLst/>
          </a:prstGeom>
          <a:noFill/>
        </p:spPr>
        <p:txBody>
          <a:bodyPr wrap="square">
            <a:spAutoFit/>
          </a:bodyPr>
          <a:lstStyle/>
          <a:p>
            <a:r>
              <a:rPr lang="en-US" sz="2000" b="1" dirty="0">
                <a:solidFill>
                  <a:srgbClr val="FF0000"/>
                </a:solidFill>
                <a:uFill>
                  <a:solidFill>
                    <a:srgbClr val="000000"/>
                  </a:solidFill>
                </a:uFill>
                <a:latin typeface="+mj-lt"/>
                <a:sym typeface="Arial"/>
              </a:rPr>
              <a:t>electron</a:t>
            </a:r>
            <a:r>
              <a:rPr lang="en-US" sz="2000" b="1" dirty="0">
                <a:solidFill>
                  <a:srgbClr val="0000FF"/>
                </a:solidFill>
                <a:uFill>
                  <a:solidFill>
                    <a:srgbClr val="000000"/>
                  </a:solidFill>
                </a:uFill>
                <a:latin typeface="+mj-lt"/>
                <a:sym typeface="Arial"/>
              </a:rPr>
              <a:t> detection essential at the </a:t>
            </a:r>
            <a:r>
              <a:rPr lang="en-US" sz="2000" b="1" dirty="0">
                <a:solidFill>
                  <a:srgbClr val="FF0000"/>
                </a:solidFill>
                <a:uFill>
                  <a:solidFill>
                    <a:srgbClr val="000000"/>
                  </a:solidFill>
                </a:uFill>
                <a:latin typeface="+mj-lt"/>
                <a:sym typeface="Arial"/>
              </a:rPr>
              <a:t>E</a:t>
            </a:r>
            <a:r>
              <a:rPr lang="en-US" sz="2000" b="1" dirty="0">
                <a:solidFill>
                  <a:srgbClr val="0000FF"/>
                </a:solidFill>
                <a:uFill>
                  <a:solidFill>
                    <a:srgbClr val="000000"/>
                  </a:solidFill>
                </a:uFill>
                <a:latin typeface="+mj-lt"/>
                <a:sym typeface="Arial"/>
              </a:rPr>
              <a:t>IC </a:t>
            </a:r>
            <a:endParaRPr lang="en-US" sz="2000" b="1" dirty="0">
              <a:solidFill>
                <a:srgbClr val="0000FF"/>
              </a:solidFill>
              <a:latin typeface="+mj-lt"/>
            </a:endParaRPr>
          </a:p>
        </p:txBody>
      </p:sp>
      <p:sp>
        <p:nvSpPr>
          <p:cNvPr id="5" name="Rectangle 4">
            <a:extLst>
              <a:ext uri="{FF2B5EF4-FFF2-40B4-BE49-F238E27FC236}">
                <a16:creationId xmlns:a16="http://schemas.microsoft.com/office/drawing/2014/main" id="{5DCBB99F-4100-E1E6-6C76-250BDF2EF5A2}"/>
              </a:ext>
            </a:extLst>
          </p:cNvPr>
          <p:cNvSpPr/>
          <p:nvPr/>
        </p:nvSpPr>
        <p:spPr>
          <a:xfrm>
            <a:off x="314961" y="1242986"/>
            <a:ext cx="8359566" cy="2658455"/>
          </a:xfrm>
          <a:prstGeom prst="rect">
            <a:avLst/>
          </a:prstGeom>
          <a:noFill/>
          <a:ln w="222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cept Detectors…">
            <a:extLst>
              <a:ext uri="{FF2B5EF4-FFF2-40B4-BE49-F238E27FC236}">
                <a16:creationId xmlns:a16="http://schemas.microsoft.com/office/drawing/2014/main" id="{3D3D3E04-E0F1-363B-A01C-4C9F37AE7D50}"/>
              </a:ext>
            </a:extLst>
          </p:cNvPr>
          <p:cNvSpPr txBox="1">
            <a:spLocks/>
          </p:cNvSpPr>
          <p:nvPr/>
        </p:nvSpPr>
        <p:spPr>
          <a:xfrm>
            <a:off x="393145" y="1319647"/>
            <a:ext cx="8281382" cy="2581794"/>
          </a:xfrm>
          <a:prstGeom prst="rect">
            <a:avLst/>
          </a:prstGeom>
        </p:spPr>
        <p:txBody>
          <a:bodyPr vert="horz" lIns="50800" tIns="50800" rIns="50800" bIns="50800" rtlCol="0">
            <a:noAutofit/>
          </a:bodyPr>
          <a:lstStyle>
            <a:lvl1pPr marL="342328" indent="-342328" algn="l" defTabSz="912853" rtl="0" eaLnBrk="1" latinLnBrk="0" hangingPunct="1">
              <a:spcBef>
                <a:spcPct val="20000"/>
              </a:spcBef>
              <a:buFont typeface="Arial" pitchFamily="34" charset="0"/>
              <a:buChar char="•"/>
              <a:defRPr sz="3200" kern="1200" baseline="0">
                <a:solidFill>
                  <a:schemeClr val="tx1"/>
                </a:solidFill>
                <a:latin typeface="Arial Narrow" pitchFamily="34" charset="0"/>
                <a:ea typeface="+mn-ea"/>
                <a:cs typeface="+mn-cs"/>
              </a:defRPr>
            </a:lvl1pPr>
            <a:lvl2pPr marL="741696" indent="-285276" algn="l" defTabSz="912853" rtl="0" eaLnBrk="1" latinLnBrk="0" hangingPunct="1">
              <a:spcBef>
                <a:spcPct val="20000"/>
              </a:spcBef>
              <a:buFont typeface="Arial" pitchFamily="34" charset="0"/>
              <a:buChar char="–"/>
              <a:defRPr sz="2800" kern="1200" baseline="0">
                <a:solidFill>
                  <a:schemeClr val="tx1"/>
                </a:solidFill>
                <a:latin typeface="Arial Narrow" pitchFamily="34" charset="0"/>
                <a:ea typeface="+mn-ea"/>
                <a:cs typeface="+mn-cs"/>
              </a:defRPr>
            </a:lvl2pPr>
            <a:lvl3pPr marL="1141067" indent="-228209" algn="l" defTabSz="912853" rtl="0" eaLnBrk="1" latinLnBrk="0" hangingPunct="1">
              <a:spcBef>
                <a:spcPct val="20000"/>
              </a:spcBef>
              <a:buFont typeface="Arial" pitchFamily="34" charset="0"/>
              <a:buChar char="•"/>
              <a:defRPr sz="2400" kern="1200" baseline="0">
                <a:solidFill>
                  <a:schemeClr val="tx1"/>
                </a:solidFill>
                <a:latin typeface="Arial Narrow" pitchFamily="34" charset="0"/>
                <a:ea typeface="+mn-ea"/>
                <a:cs typeface="+mn-cs"/>
              </a:defRPr>
            </a:lvl3pPr>
            <a:lvl4pPr marL="159749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4pPr>
            <a:lvl5pPr marL="205393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5pPr>
            <a:lvl6pPr marL="2510359"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84"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217"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35"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R="41275">
              <a:spcBef>
                <a:spcPts val="0"/>
              </a:spcBef>
              <a:spcAft>
                <a:spcPts val="600"/>
              </a:spcAft>
              <a:buClr>
                <a:schemeClr val="tx1"/>
              </a:buClr>
              <a:buSzPct val="100000"/>
              <a:buFont typeface="Wingdings" panose="05000000000000000000" pitchFamily="2" charset="2"/>
              <a:buChar char="q"/>
              <a:defRPr sz="2200">
                <a:solidFill>
                  <a:srgbClr val="000000"/>
                </a:solidFill>
                <a:uFill>
                  <a:solidFill>
                    <a:srgbClr val="000000"/>
                  </a:solidFill>
                </a:uFill>
                <a:latin typeface="+mn-lt"/>
                <a:ea typeface="+mn-ea"/>
                <a:cs typeface="+mn-cs"/>
                <a:sym typeface="Arial"/>
              </a:defRPr>
            </a:pPr>
            <a:r>
              <a:rPr lang="en-US" sz="1800" dirty="0">
                <a:solidFill>
                  <a:srgbClr val="000000"/>
                </a:solidFill>
                <a:uFill>
                  <a:solidFill>
                    <a:srgbClr val="000000"/>
                  </a:solidFill>
                </a:uFill>
                <a:latin typeface="+mj-lt"/>
                <a:sym typeface="Arial"/>
              </a:rPr>
              <a:t>Homogeneous EM calorimeter – typical materials in lepton induced hadron scattering: crystals and glass, a </a:t>
            </a:r>
            <a:r>
              <a:rPr lang="en-US" sz="1800" b="1" dirty="0">
                <a:solidFill>
                  <a:srgbClr val="000000"/>
                </a:solidFill>
                <a:uFill>
                  <a:solidFill>
                    <a:srgbClr val="000000"/>
                  </a:solidFill>
                </a:uFill>
                <a:latin typeface="+mj-lt"/>
                <a:sym typeface="Arial"/>
              </a:rPr>
              <a:t>well-established detector technology</a:t>
            </a:r>
          </a:p>
          <a:p>
            <a:pPr marR="41275">
              <a:spcBef>
                <a:spcPts val="0"/>
              </a:spcBef>
              <a:spcAft>
                <a:spcPts val="600"/>
              </a:spcAft>
              <a:buClr>
                <a:schemeClr val="tx1"/>
              </a:buClr>
              <a:buSzPct val="100000"/>
              <a:buFont typeface="Wingdings" panose="05000000000000000000" pitchFamily="2" charset="2"/>
              <a:buChar char="q"/>
              <a:defRPr sz="2200">
                <a:solidFill>
                  <a:srgbClr val="000000"/>
                </a:solidFill>
                <a:uFill>
                  <a:solidFill>
                    <a:srgbClr val="000000"/>
                  </a:solidFill>
                </a:uFill>
                <a:latin typeface="+mn-lt"/>
                <a:ea typeface="+mn-ea"/>
                <a:cs typeface="+mn-cs"/>
                <a:sym typeface="Arial"/>
              </a:defRPr>
            </a:pPr>
            <a:r>
              <a:rPr lang="en-US" sz="1800" dirty="0">
                <a:solidFill>
                  <a:srgbClr val="000000"/>
                </a:solidFill>
                <a:uFill>
                  <a:solidFill>
                    <a:srgbClr val="000000"/>
                  </a:solidFill>
                </a:uFill>
                <a:latin typeface="+mj-lt"/>
                <a:sym typeface="Wingdings" panose="05000000000000000000" pitchFamily="2" charset="2"/>
              </a:rPr>
              <a:t>Barrel </a:t>
            </a:r>
            <a:r>
              <a:rPr lang="en-US" sz="1800" dirty="0" err="1">
                <a:solidFill>
                  <a:srgbClr val="000000"/>
                </a:solidFill>
                <a:uFill>
                  <a:solidFill>
                    <a:srgbClr val="000000"/>
                  </a:solidFill>
                </a:uFill>
                <a:latin typeface="+mj-lt"/>
                <a:sym typeface="Wingdings" panose="05000000000000000000" pitchFamily="2" charset="2"/>
              </a:rPr>
              <a:t>EMCal</a:t>
            </a:r>
            <a:r>
              <a:rPr lang="en-US" sz="1800" dirty="0">
                <a:solidFill>
                  <a:srgbClr val="000000"/>
                </a:solidFill>
                <a:uFill>
                  <a:solidFill>
                    <a:srgbClr val="000000"/>
                  </a:solidFill>
                </a:uFill>
                <a:latin typeface="+mj-lt"/>
                <a:sym typeface="Wingdings" panose="05000000000000000000" pitchFamily="2" charset="2"/>
              </a:rPr>
              <a:t> readout electronics can be identical with the backward EM calorimeter  </a:t>
            </a:r>
            <a:r>
              <a:rPr lang="en-US" sz="1800" b="1" dirty="0">
                <a:solidFill>
                  <a:srgbClr val="000000"/>
                </a:solidFill>
                <a:uFill>
                  <a:solidFill>
                    <a:srgbClr val="000000"/>
                  </a:solidFill>
                </a:uFill>
                <a:latin typeface="+mj-lt"/>
                <a:sym typeface="Wingdings" panose="05000000000000000000" pitchFamily="2" charset="2"/>
              </a:rPr>
              <a:t>no additional technology required</a:t>
            </a:r>
          </a:p>
          <a:p>
            <a:pPr marR="41275">
              <a:spcBef>
                <a:spcPts val="0"/>
              </a:spcBef>
              <a:spcAft>
                <a:spcPts val="600"/>
              </a:spcAft>
              <a:buClr>
                <a:schemeClr val="tx1"/>
              </a:buClr>
              <a:buSzPct val="100000"/>
              <a:buFont typeface="Wingdings" panose="05000000000000000000" pitchFamily="2" charset="2"/>
              <a:buChar char="q"/>
              <a:defRPr sz="2200">
                <a:solidFill>
                  <a:srgbClr val="000000"/>
                </a:solidFill>
                <a:uFill>
                  <a:solidFill>
                    <a:srgbClr val="000000"/>
                  </a:solidFill>
                </a:uFill>
                <a:latin typeface="+mn-lt"/>
                <a:ea typeface="+mn-ea"/>
                <a:cs typeface="+mn-cs"/>
                <a:sym typeface="Arial"/>
              </a:defRPr>
            </a:pPr>
            <a:r>
              <a:rPr lang="en-US" sz="1800" dirty="0">
                <a:solidFill>
                  <a:srgbClr val="000000"/>
                </a:solidFill>
                <a:uFill>
                  <a:solidFill>
                    <a:srgbClr val="000000"/>
                  </a:solidFill>
                </a:uFill>
                <a:latin typeface="+mj-lt"/>
                <a:sym typeface="Wingdings" panose="05000000000000000000" pitchFamily="2" charset="2"/>
              </a:rPr>
              <a:t>Experienced team of institutions (AANL, CUA, FIU, JMU, UK, MIT..) including </a:t>
            </a:r>
            <a:r>
              <a:rPr lang="en-US" sz="1800" b="1" dirty="0">
                <a:solidFill>
                  <a:srgbClr val="000000"/>
                </a:solidFill>
                <a:uFill>
                  <a:solidFill>
                    <a:srgbClr val="000000"/>
                  </a:solidFill>
                </a:uFill>
                <a:latin typeface="+mj-lt"/>
                <a:sym typeface="Wingdings" panose="05000000000000000000" pitchFamily="2" charset="2"/>
              </a:rPr>
              <a:t>many early-career researchers </a:t>
            </a:r>
            <a:r>
              <a:rPr lang="en-US" sz="1800" dirty="0">
                <a:solidFill>
                  <a:srgbClr val="000000"/>
                </a:solidFill>
                <a:uFill>
                  <a:solidFill>
                    <a:srgbClr val="000000"/>
                  </a:solidFill>
                </a:uFill>
                <a:latin typeface="+mj-lt"/>
                <a:sym typeface="Wingdings" panose="05000000000000000000" pitchFamily="2" charset="2"/>
              </a:rPr>
              <a:t>working on design, simulation, prototypes</a:t>
            </a:r>
          </a:p>
          <a:p>
            <a:pPr marR="41275">
              <a:spcBef>
                <a:spcPts val="0"/>
              </a:spcBef>
              <a:spcAft>
                <a:spcPts val="600"/>
              </a:spcAft>
              <a:buClr>
                <a:schemeClr val="tx1"/>
              </a:buClr>
              <a:buSzPct val="100000"/>
              <a:buFont typeface="Wingdings" panose="05000000000000000000" pitchFamily="2" charset="2"/>
              <a:buChar char="q"/>
              <a:defRPr sz="2200">
                <a:solidFill>
                  <a:srgbClr val="000000"/>
                </a:solidFill>
                <a:uFill>
                  <a:solidFill>
                    <a:srgbClr val="000000"/>
                  </a:solidFill>
                </a:uFill>
                <a:latin typeface="+mn-lt"/>
                <a:ea typeface="+mn-ea"/>
                <a:cs typeface="+mn-cs"/>
                <a:sym typeface="Arial"/>
              </a:defRPr>
            </a:pPr>
            <a:r>
              <a:rPr lang="en-US" sz="1800" dirty="0">
                <a:solidFill>
                  <a:srgbClr val="000000"/>
                </a:solidFill>
                <a:uFill>
                  <a:solidFill>
                    <a:srgbClr val="000000"/>
                  </a:solidFill>
                </a:uFill>
                <a:latin typeface="+mj-lt"/>
                <a:sym typeface="Wingdings" panose="05000000000000000000" pitchFamily="2" charset="2"/>
              </a:rPr>
              <a:t>Opportunities for many early-career </a:t>
            </a:r>
            <a:r>
              <a:rPr lang="en-US" sz="1800" b="1" dirty="0">
                <a:solidFill>
                  <a:srgbClr val="000000"/>
                </a:solidFill>
                <a:uFill>
                  <a:solidFill>
                    <a:srgbClr val="000000"/>
                  </a:solidFill>
                </a:uFill>
                <a:latin typeface="+mj-lt"/>
                <a:sym typeface="Wingdings" panose="05000000000000000000" pitchFamily="2" charset="2"/>
              </a:rPr>
              <a:t>in-kind contributions </a:t>
            </a:r>
            <a:r>
              <a:rPr lang="en-US" sz="1800" dirty="0">
                <a:solidFill>
                  <a:srgbClr val="000000"/>
                </a:solidFill>
                <a:uFill>
                  <a:solidFill>
                    <a:srgbClr val="000000"/>
                  </a:solidFill>
                </a:uFill>
                <a:latin typeface="+mj-lt"/>
                <a:sym typeface="Wingdings" panose="05000000000000000000" pitchFamily="2" charset="2"/>
              </a:rPr>
              <a:t>for radiator, design/construction, simulation, readout</a:t>
            </a:r>
          </a:p>
        </p:txBody>
      </p:sp>
      <p:pic>
        <p:nvPicPr>
          <p:cNvPr id="8" name="Picture 7">
            <a:extLst>
              <a:ext uri="{FF2B5EF4-FFF2-40B4-BE49-F238E27FC236}">
                <a16:creationId xmlns:a16="http://schemas.microsoft.com/office/drawing/2014/main" id="{C6C0E1B7-B450-D84C-2C7F-4C212316A1FE}"/>
              </a:ext>
            </a:extLst>
          </p:cNvPr>
          <p:cNvPicPr>
            <a:picLocks noChangeAspect="1"/>
          </p:cNvPicPr>
          <p:nvPr/>
        </p:nvPicPr>
        <p:blipFill rotWithShape="1">
          <a:blip r:embed="rId2"/>
          <a:srcRect l="10553" r="9872"/>
          <a:stretch/>
        </p:blipFill>
        <p:spPr>
          <a:xfrm>
            <a:off x="314961" y="3995183"/>
            <a:ext cx="2352343" cy="2687935"/>
          </a:xfrm>
          <a:prstGeom prst="rect">
            <a:avLst/>
          </a:prstGeom>
        </p:spPr>
      </p:pic>
      <p:pic>
        <p:nvPicPr>
          <p:cNvPr id="9" name="Picture 8">
            <a:extLst>
              <a:ext uri="{FF2B5EF4-FFF2-40B4-BE49-F238E27FC236}">
                <a16:creationId xmlns:a16="http://schemas.microsoft.com/office/drawing/2014/main" id="{D53E8756-B059-4383-355E-714E78A89D66}"/>
              </a:ext>
            </a:extLst>
          </p:cNvPr>
          <p:cNvPicPr>
            <a:picLocks noChangeAspect="1"/>
          </p:cNvPicPr>
          <p:nvPr/>
        </p:nvPicPr>
        <p:blipFill rotWithShape="1">
          <a:blip r:embed="rId3"/>
          <a:srcRect r="10393"/>
          <a:stretch/>
        </p:blipFill>
        <p:spPr>
          <a:xfrm>
            <a:off x="5983157" y="4037208"/>
            <a:ext cx="1132436" cy="1263787"/>
          </a:xfrm>
          <a:prstGeom prst="rect">
            <a:avLst/>
          </a:prstGeom>
        </p:spPr>
      </p:pic>
      <p:pic>
        <p:nvPicPr>
          <p:cNvPr id="10" name="Picture 9">
            <a:extLst>
              <a:ext uri="{FF2B5EF4-FFF2-40B4-BE49-F238E27FC236}">
                <a16:creationId xmlns:a16="http://schemas.microsoft.com/office/drawing/2014/main" id="{B7EFEC9C-98CB-CD00-630F-CE1BE861D24C}"/>
              </a:ext>
            </a:extLst>
          </p:cNvPr>
          <p:cNvPicPr>
            <a:picLocks noChangeAspect="1"/>
          </p:cNvPicPr>
          <p:nvPr/>
        </p:nvPicPr>
        <p:blipFill rotWithShape="1">
          <a:blip r:embed="rId4"/>
          <a:srcRect l="44843" t="18499" r="36283" b="47625"/>
          <a:stretch/>
        </p:blipFill>
        <p:spPr>
          <a:xfrm>
            <a:off x="3561437" y="4054697"/>
            <a:ext cx="1225989" cy="1283683"/>
          </a:xfrm>
          <a:prstGeom prst="rect">
            <a:avLst/>
          </a:prstGeom>
        </p:spPr>
      </p:pic>
      <p:pic>
        <p:nvPicPr>
          <p:cNvPr id="11" name="Picture 10">
            <a:extLst>
              <a:ext uri="{FF2B5EF4-FFF2-40B4-BE49-F238E27FC236}">
                <a16:creationId xmlns:a16="http://schemas.microsoft.com/office/drawing/2014/main" id="{CEE18660-7A84-70D1-09C4-2A08866ACEC0}"/>
              </a:ext>
            </a:extLst>
          </p:cNvPr>
          <p:cNvPicPr>
            <a:picLocks noChangeAspect="1"/>
          </p:cNvPicPr>
          <p:nvPr/>
        </p:nvPicPr>
        <p:blipFill rotWithShape="1">
          <a:blip r:embed="rId5"/>
          <a:srcRect t="11117"/>
          <a:stretch/>
        </p:blipFill>
        <p:spPr>
          <a:xfrm>
            <a:off x="4845852" y="4053926"/>
            <a:ext cx="1078878" cy="1278577"/>
          </a:xfrm>
          <a:prstGeom prst="rect">
            <a:avLst/>
          </a:prstGeom>
        </p:spPr>
      </p:pic>
      <p:pic>
        <p:nvPicPr>
          <p:cNvPr id="12" name="Picture 11">
            <a:extLst>
              <a:ext uri="{FF2B5EF4-FFF2-40B4-BE49-F238E27FC236}">
                <a16:creationId xmlns:a16="http://schemas.microsoft.com/office/drawing/2014/main" id="{76D02886-B786-3F50-2AB3-FE7228E0E7C3}"/>
              </a:ext>
            </a:extLst>
          </p:cNvPr>
          <p:cNvPicPr>
            <a:picLocks noChangeAspect="1"/>
          </p:cNvPicPr>
          <p:nvPr/>
        </p:nvPicPr>
        <p:blipFill rotWithShape="1">
          <a:blip r:embed="rId6"/>
          <a:srcRect r="16070" b="10444"/>
          <a:stretch/>
        </p:blipFill>
        <p:spPr>
          <a:xfrm>
            <a:off x="6020928" y="5411220"/>
            <a:ext cx="1071240" cy="1143049"/>
          </a:xfrm>
          <a:prstGeom prst="rect">
            <a:avLst/>
          </a:prstGeom>
        </p:spPr>
      </p:pic>
      <p:pic>
        <p:nvPicPr>
          <p:cNvPr id="13" name="Picture 12">
            <a:extLst>
              <a:ext uri="{FF2B5EF4-FFF2-40B4-BE49-F238E27FC236}">
                <a16:creationId xmlns:a16="http://schemas.microsoft.com/office/drawing/2014/main" id="{B006C21B-4707-4BD8-DF10-FCB3313FAFC6}"/>
              </a:ext>
            </a:extLst>
          </p:cNvPr>
          <p:cNvPicPr>
            <a:picLocks noChangeAspect="1"/>
          </p:cNvPicPr>
          <p:nvPr/>
        </p:nvPicPr>
        <p:blipFill rotWithShape="1">
          <a:blip r:embed="rId7"/>
          <a:srcRect t="7480" r="67064" b="36609"/>
          <a:stretch/>
        </p:blipFill>
        <p:spPr>
          <a:xfrm>
            <a:off x="3555832" y="5397925"/>
            <a:ext cx="1214671" cy="1143754"/>
          </a:xfrm>
          <a:prstGeom prst="rect">
            <a:avLst/>
          </a:prstGeom>
          <a:effectLst/>
        </p:spPr>
      </p:pic>
      <p:pic>
        <p:nvPicPr>
          <p:cNvPr id="14" name="Picture 13">
            <a:extLst>
              <a:ext uri="{FF2B5EF4-FFF2-40B4-BE49-F238E27FC236}">
                <a16:creationId xmlns:a16="http://schemas.microsoft.com/office/drawing/2014/main" id="{D7D5C74F-549C-C03F-C355-C3B37FC4EA0B}"/>
              </a:ext>
            </a:extLst>
          </p:cNvPr>
          <p:cNvPicPr>
            <a:picLocks noChangeAspect="1"/>
          </p:cNvPicPr>
          <p:nvPr/>
        </p:nvPicPr>
        <p:blipFill rotWithShape="1">
          <a:blip r:embed="rId8">
            <a:extLst>
              <a:ext uri="{28A0092B-C50C-407E-A947-70E740481C1C}">
                <a14:useLocalDpi xmlns:a14="http://schemas.microsoft.com/office/drawing/2010/main" val="0"/>
              </a:ext>
            </a:extLst>
          </a:blip>
          <a:srcRect l="4341" t="6223" r="27585"/>
          <a:stretch/>
        </p:blipFill>
        <p:spPr>
          <a:xfrm>
            <a:off x="7232338" y="5411220"/>
            <a:ext cx="1031742" cy="1176914"/>
          </a:xfrm>
          <a:prstGeom prst="rect">
            <a:avLst/>
          </a:prstGeom>
        </p:spPr>
      </p:pic>
      <p:pic>
        <p:nvPicPr>
          <p:cNvPr id="15" name="Picture 14">
            <a:extLst>
              <a:ext uri="{FF2B5EF4-FFF2-40B4-BE49-F238E27FC236}">
                <a16:creationId xmlns:a16="http://schemas.microsoft.com/office/drawing/2014/main" id="{708695BB-BEBB-1361-4299-A936E9C08485}"/>
              </a:ext>
            </a:extLst>
          </p:cNvPr>
          <p:cNvPicPr>
            <a:picLocks noChangeAspect="1"/>
          </p:cNvPicPr>
          <p:nvPr/>
        </p:nvPicPr>
        <p:blipFill>
          <a:blip r:embed="rId9"/>
          <a:stretch>
            <a:fillRect/>
          </a:stretch>
        </p:blipFill>
        <p:spPr>
          <a:xfrm>
            <a:off x="7211228" y="4048099"/>
            <a:ext cx="1032328" cy="1265594"/>
          </a:xfrm>
          <a:prstGeom prst="rect">
            <a:avLst/>
          </a:prstGeom>
        </p:spPr>
      </p:pic>
      <p:pic>
        <p:nvPicPr>
          <p:cNvPr id="16" name="Picture 15">
            <a:extLst>
              <a:ext uri="{FF2B5EF4-FFF2-40B4-BE49-F238E27FC236}">
                <a16:creationId xmlns:a16="http://schemas.microsoft.com/office/drawing/2014/main" id="{777FCDCA-135B-A133-8393-25DF491F2B68}"/>
              </a:ext>
            </a:extLst>
          </p:cNvPr>
          <p:cNvPicPr>
            <a:picLocks noChangeAspect="1"/>
          </p:cNvPicPr>
          <p:nvPr/>
        </p:nvPicPr>
        <p:blipFill rotWithShape="1">
          <a:blip r:embed="rId10">
            <a:extLst>
              <a:ext uri="{28A0092B-C50C-407E-A947-70E740481C1C}">
                <a14:useLocalDpi xmlns:a14="http://schemas.microsoft.com/office/drawing/2010/main" val="0"/>
              </a:ext>
            </a:extLst>
          </a:blip>
          <a:srcRect b="11764"/>
          <a:stretch/>
        </p:blipFill>
        <p:spPr>
          <a:xfrm>
            <a:off x="4843082" y="5397925"/>
            <a:ext cx="1105269" cy="1156344"/>
          </a:xfrm>
          <a:prstGeom prst="rect">
            <a:avLst/>
          </a:prstGeom>
        </p:spPr>
      </p:pic>
    </p:spTree>
    <p:extLst>
      <p:ext uri="{BB962C8B-B14F-4D97-AF65-F5344CB8AC3E}">
        <p14:creationId xmlns:p14="http://schemas.microsoft.com/office/powerpoint/2010/main" val="35513149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Logo, company name&#10;&#10;Description automatically generated">
            <a:extLst>
              <a:ext uri="{FF2B5EF4-FFF2-40B4-BE49-F238E27FC236}">
                <a16:creationId xmlns:a16="http://schemas.microsoft.com/office/drawing/2014/main" id="{5257F716-D143-8150-BD2B-DE60F6ADCCF9}"/>
              </a:ext>
            </a:extLst>
          </p:cNvPr>
          <p:cNvPicPr>
            <a:picLocks noChangeAspect="1"/>
          </p:cNvPicPr>
          <p:nvPr/>
        </p:nvPicPr>
        <p:blipFill>
          <a:blip r:embed="rId2"/>
          <a:stretch>
            <a:fillRect/>
          </a:stretch>
        </p:blipFill>
        <p:spPr>
          <a:xfrm>
            <a:off x="6984174" y="2182612"/>
            <a:ext cx="2000250" cy="1333500"/>
          </a:xfrm>
          <a:prstGeom prst="rect">
            <a:avLst/>
          </a:prstGeom>
        </p:spPr>
      </p:pic>
      <p:sp>
        <p:nvSpPr>
          <p:cNvPr id="2" name="Title 1">
            <a:extLst>
              <a:ext uri="{FF2B5EF4-FFF2-40B4-BE49-F238E27FC236}">
                <a16:creationId xmlns:a16="http://schemas.microsoft.com/office/drawing/2014/main" id="{C5736085-75E7-E84E-B281-761C480C332F}"/>
              </a:ext>
            </a:extLst>
          </p:cNvPr>
          <p:cNvSpPr>
            <a:spLocks noGrp="1"/>
          </p:cNvSpPr>
          <p:nvPr>
            <p:ph type="title"/>
          </p:nvPr>
        </p:nvSpPr>
        <p:spPr>
          <a:xfrm>
            <a:off x="-1" y="9526"/>
            <a:ext cx="9144001" cy="664218"/>
          </a:xfrm>
        </p:spPr>
        <p:txBody>
          <a:bodyPr>
            <a:noAutofit/>
          </a:bodyPr>
          <a:lstStyle/>
          <a:p>
            <a:r>
              <a:rPr lang="en-US" sz="3200" dirty="0">
                <a:latin typeface="Arial" panose="020B0604020202020204" pitchFamily="34" charset="0"/>
                <a:cs typeface="Arial" panose="020B0604020202020204" pitchFamily="34" charset="0"/>
              </a:rPr>
              <a:t>Electromagnetic Precision Calorimetry</a:t>
            </a:r>
          </a:p>
        </p:txBody>
      </p:sp>
      <p:sp>
        <p:nvSpPr>
          <p:cNvPr id="7" name="Slide Number Placeholder 2">
            <a:extLst>
              <a:ext uri="{FF2B5EF4-FFF2-40B4-BE49-F238E27FC236}">
                <a16:creationId xmlns:a16="http://schemas.microsoft.com/office/drawing/2014/main" id="{5A32A11E-00D6-5048-8BD6-926A9B4FE1F9}"/>
              </a:ext>
            </a:extLst>
          </p:cNvPr>
          <p:cNvSpPr>
            <a:spLocks noGrp="1"/>
          </p:cNvSpPr>
          <p:nvPr>
            <p:ph type="sldNum" sz="quarter" idx="12"/>
          </p:nvPr>
        </p:nvSpPr>
        <p:spPr>
          <a:xfrm>
            <a:off x="-9607" y="6480970"/>
            <a:ext cx="2057400" cy="365125"/>
          </a:xfrm>
        </p:spPr>
        <p:txBody>
          <a:bodyPr/>
          <a:lstStyle/>
          <a:p>
            <a:fld id="{893C5830-40F3-F04E-B2E3-10E6672BA8FF}" type="slidenum">
              <a:rPr lang="en-US" smtClean="0"/>
              <a:t>11</a:t>
            </a:fld>
            <a:endParaRPr lang="en-US" dirty="0"/>
          </a:p>
        </p:txBody>
      </p:sp>
      <p:pic>
        <p:nvPicPr>
          <p:cNvPr id="17" name="Picture 16">
            <a:extLst>
              <a:ext uri="{FF2B5EF4-FFF2-40B4-BE49-F238E27FC236}">
                <a16:creationId xmlns:a16="http://schemas.microsoft.com/office/drawing/2014/main" id="{819F228A-B47D-8A96-4E81-ABCE9E51E6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6832" y="1362042"/>
            <a:ext cx="1833330" cy="705832"/>
          </a:xfrm>
          <a:prstGeom prst="rect">
            <a:avLst/>
          </a:prstGeom>
        </p:spPr>
      </p:pic>
      <p:pic>
        <p:nvPicPr>
          <p:cNvPr id="18" name="Picture 17">
            <a:extLst>
              <a:ext uri="{FF2B5EF4-FFF2-40B4-BE49-F238E27FC236}">
                <a16:creationId xmlns:a16="http://schemas.microsoft.com/office/drawing/2014/main" id="{6111F50A-86D7-FDF4-61DD-681BE7CAE1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2406" y="1503653"/>
            <a:ext cx="1203636" cy="743661"/>
          </a:xfrm>
          <a:prstGeom prst="rect">
            <a:avLst/>
          </a:prstGeom>
        </p:spPr>
      </p:pic>
      <p:pic>
        <p:nvPicPr>
          <p:cNvPr id="19" name="Picture 18">
            <a:extLst>
              <a:ext uri="{FF2B5EF4-FFF2-40B4-BE49-F238E27FC236}">
                <a16:creationId xmlns:a16="http://schemas.microsoft.com/office/drawing/2014/main" id="{CD144347-5831-42BB-CDA7-2A53FC46EC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5530" y="2674668"/>
            <a:ext cx="2035933" cy="542233"/>
          </a:xfrm>
          <a:prstGeom prst="rect">
            <a:avLst/>
          </a:prstGeom>
        </p:spPr>
      </p:pic>
      <p:pic>
        <p:nvPicPr>
          <p:cNvPr id="20" name="Picture 19">
            <a:extLst>
              <a:ext uri="{FF2B5EF4-FFF2-40B4-BE49-F238E27FC236}">
                <a16:creationId xmlns:a16="http://schemas.microsoft.com/office/drawing/2014/main" id="{D296991D-A679-7858-81D9-3BD218B04A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14756" y="3644849"/>
            <a:ext cx="1180657" cy="787105"/>
          </a:xfrm>
          <a:prstGeom prst="rect">
            <a:avLst/>
          </a:prstGeom>
        </p:spPr>
      </p:pic>
      <p:pic>
        <p:nvPicPr>
          <p:cNvPr id="21" name="Picture 20">
            <a:extLst>
              <a:ext uri="{FF2B5EF4-FFF2-40B4-BE49-F238E27FC236}">
                <a16:creationId xmlns:a16="http://schemas.microsoft.com/office/drawing/2014/main" id="{5B272E8A-69A4-3B7D-CCC9-0F4CF64291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0939" y="2182612"/>
            <a:ext cx="1950188" cy="1300125"/>
          </a:xfrm>
          <a:prstGeom prst="rect">
            <a:avLst/>
          </a:prstGeom>
        </p:spPr>
      </p:pic>
      <p:pic>
        <p:nvPicPr>
          <p:cNvPr id="22" name="Picture 21">
            <a:extLst>
              <a:ext uri="{FF2B5EF4-FFF2-40B4-BE49-F238E27FC236}">
                <a16:creationId xmlns:a16="http://schemas.microsoft.com/office/drawing/2014/main" id="{1913490B-E7C3-0328-980E-CF424F1FAE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10476" y="3591560"/>
            <a:ext cx="1347645" cy="685053"/>
          </a:xfrm>
          <a:prstGeom prst="rect">
            <a:avLst/>
          </a:prstGeom>
        </p:spPr>
      </p:pic>
      <p:sp>
        <p:nvSpPr>
          <p:cNvPr id="23" name="TextBox 22">
            <a:extLst>
              <a:ext uri="{FF2B5EF4-FFF2-40B4-BE49-F238E27FC236}">
                <a16:creationId xmlns:a16="http://schemas.microsoft.com/office/drawing/2014/main" id="{B7989ADF-32CE-CAB0-FDFB-6D1156E009C0}"/>
              </a:ext>
            </a:extLst>
          </p:cNvPr>
          <p:cNvSpPr txBox="1"/>
          <p:nvPr/>
        </p:nvSpPr>
        <p:spPr>
          <a:xfrm>
            <a:off x="420763" y="5673398"/>
            <a:ext cx="2248788" cy="523220"/>
          </a:xfrm>
          <a:prstGeom prst="rect">
            <a:avLst/>
          </a:prstGeom>
          <a:noFill/>
        </p:spPr>
        <p:txBody>
          <a:bodyPr wrap="square" rtlCol="0">
            <a:spAutoFit/>
          </a:bodyPr>
          <a:lstStyle/>
          <a:p>
            <a:r>
              <a:rPr lang="en-US" sz="1400" dirty="0">
                <a:latin typeface="+mj-lt"/>
              </a:rPr>
              <a:t>+ possible additional institutional interest</a:t>
            </a:r>
          </a:p>
        </p:txBody>
      </p:sp>
      <p:pic>
        <p:nvPicPr>
          <p:cNvPr id="24" name="Picture 23">
            <a:extLst>
              <a:ext uri="{FF2B5EF4-FFF2-40B4-BE49-F238E27FC236}">
                <a16:creationId xmlns:a16="http://schemas.microsoft.com/office/drawing/2014/main" id="{B21901D5-040F-0986-02FF-82B4B8F28B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10084" y="5653881"/>
            <a:ext cx="1609344" cy="640324"/>
          </a:xfrm>
          <a:prstGeom prst="rect">
            <a:avLst/>
          </a:prstGeom>
        </p:spPr>
      </p:pic>
      <p:pic>
        <p:nvPicPr>
          <p:cNvPr id="25" name="Picture 24">
            <a:extLst>
              <a:ext uri="{FF2B5EF4-FFF2-40B4-BE49-F238E27FC236}">
                <a16:creationId xmlns:a16="http://schemas.microsoft.com/office/drawing/2014/main" id="{B5087BAD-8A5F-150E-D14B-DAFBAEC41420}"/>
              </a:ext>
            </a:extLst>
          </p:cNvPr>
          <p:cNvPicPr>
            <a:picLocks noChangeAspect="1"/>
          </p:cNvPicPr>
          <p:nvPr/>
        </p:nvPicPr>
        <p:blipFill rotWithShape="1">
          <a:blip r:embed="rId10">
            <a:extLst>
              <a:ext uri="{28A0092B-C50C-407E-A947-70E740481C1C}">
                <a14:useLocalDpi xmlns:a14="http://schemas.microsoft.com/office/drawing/2010/main" val="0"/>
              </a:ext>
            </a:extLst>
          </a:blip>
          <a:srcRect l="20979"/>
          <a:stretch/>
        </p:blipFill>
        <p:spPr>
          <a:xfrm>
            <a:off x="4470133" y="5757324"/>
            <a:ext cx="1460190" cy="485775"/>
          </a:xfrm>
          <a:prstGeom prst="rect">
            <a:avLst/>
          </a:prstGeom>
        </p:spPr>
      </p:pic>
      <p:pic>
        <p:nvPicPr>
          <p:cNvPr id="26" name="Picture 25">
            <a:extLst>
              <a:ext uri="{FF2B5EF4-FFF2-40B4-BE49-F238E27FC236}">
                <a16:creationId xmlns:a16="http://schemas.microsoft.com/office/drawing/2014/main" id="{BE9A1F8B-77DF-C01F-75FB-450791ED453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91817" y="5364927"/>
            <a:ext cx="889000" cy="1005840"/>
          </a:xfrm>
          <a:prstGeom prst="rect">
            <a:avLst/>
          </a:prstGeom>
        </p:spPr>
      </p:pic>
      <p:pic>
        <p:nvPicPr>
          <p:cNvPr id="27" name="Picture 26">
            <a:extLst>
              <a:ext uri="{FF2B5EF4-FFF2-40B4-BE49-F238E27FC236}">
                <a16:creationId xmlns:a16="http://schemas.microsoft.com/office/drawing/2014/main" id="{F2C86837-3A40-9805-C3F9-28FA6BE3863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65689" y="2410788"/>
            <a:ext cx="731428" cy="798476"/>
          </a:xfrm>
          <a:prstGeom prst="rect">
            <a:avLst/>
          </a:prstGeom>
        </p:spPr>
      </p:pic>
      <p:pic>
        <p:nvPicPr>
          <p:cNvPr id="28" name="Picture 2" descr="Image result for augustana university logo">
            <a:extLst>
              <a:ext uri="{FF2B5EF4-FFF2-40B4-BE49-F238E27FC236}">
                <a16:creationId xmlns:a16="http://schemas.microsoft.com/office/drawing/2014/main" id="{FD71FE91-D5BA-4986-FD12-00A15535B9D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742311" y="5414457"/>
            <a:ext cx="777240" cy="77724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42D69A6A-3737-C6E4-4EBB-1C40BFABB23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57478" y="1549567"/>
            <a:ext cx="2317110" cy="386185"/>
          </a:xfrm>
          <a:prstGeom prst="rect">
            <a:avLst/>
          </a:prstGeom>
        </p:spPr>
      </p:pic>
      <p:pic>
        <p:nvPicPr>
          <p:cNvPr id="30" name="Picture 29" descr="Logo, company name&#10;&#10;Description automatically generated">
            <a:extLst>
              <a:ext uri="{FF2B5EF4-FFF2-40B4-BE49-F238E27FC236}">
                <a16:creationId xmlns:a16="http://schemas.microsoft.com/office/drawing/2014/main" id="{FB1DDEE4-E89C-D441-F2DC-8F850B1229A1}"/>
              </a:ext>
            </a:extLst>
          </p:cNvPr>
          <p:cNvPicPr>
            <a:picLocks noChangeAspect="1"/>
          </p:cNvPicPr>
          <p:nvPr/>
        </p:nvPicPr>
        <p:blipFill>
          <a:blip r:embed="rId15"/>
          <a:stretch>
            <a:fillRect/>
          </a:stretch>
        </p:blipFill>
        <p:spPr>
          <a:xfrm>
            <a:off x="5023370" y="3458077"/>
            <a:ext cx="2141708" cy="1063232"/>
          </a:xfrm>
          <a:prstGeom prst="rect">
            <a:avLst/>
          </a:prstGeom>
        </p:spPr>
      </p:pic>
      <p:pic>
        <p:nvPicPr>
          <p:cNvPr id="32" name="Picture 31" descr="Logo&#10;&#10;Description automatically generated">
            <a:extLst>
              <a:ext uri="{FF2B5EF4-FFF2-40B4-BE49-F238E27FC236}">
                <a16:creationId xmlns:a16="http://schemas.microsoft.com/office/drawing/2014/main" id="{3B77B489-6B0C-16E4-72AE-005456064420}"/>
              </a:ext>
            </a:extLst>
          </p:cNvPr>
          <p:cNvPicPr>
            <a:picLocks noChangeAspect="1"/>
          </p:cNvPicPr>
          <p:nvPr/>
        </p:nvPicPr>
        <p:blipFill>
          <a:blip r:embed="rId16"/>
          <a:stretch>
            <a:fillRect/>
          </a:stretch>
        </p:blipFill>
        <p:spPr>
          <a:xfrm>
            <a:off x="7108511" y="1359203"/>
            <a:ext cx="1683068" cy="747046"/>
          </a:xfrm>
          <a:prstGeom prst="rect">
            <a:avLst/>
          </a:prstGeom>
        </p:spPr>
      </p:pic>
      <p:pic>
        <p:nvPicPr>
          <p:cNvPr id="36" name="Picture 35" descr="Text&#10;&#10;Description automatically generated">
            <a:extLst>
              <a:ext uri="{FF2B5EF4-FFF2-40B4-BE49-F238E27FC236}">
                <a16:creationId xmlns:a16="http://schemas.microsoft.com/office/drawing/2014/main" id="{4EC6A792-F3C8-7532-79BE-8C86996311C7}"/>
              </a:ext>
            </a:extLst>
          </p:cNvPr>
          <p:cNvPicPr>
            <a:picLocks noChangeAspect="1"/>
          </p:cNvPicPr>
          <p:nvPr/>
        </p:nvPicPr>
        <p:blipFill>
          <a:blip r:embed="rId17"/>
          <a:stretch>
            <a:fillRect/>
          </a:stretch>
        </p:blipFill>
        <p:spPr>
          <a:xfrm>
            <a:off x="674338" y="3467831"/>
            <a:ext cx="2000250" cy="1123474"/>
          </a:xfrm>
          <a:prstGeom prst="rect">
            <a:avLst/>
          </a:prstGeom>
        </p:spPr>
      </p:pic>
      <p:pic>
        <p:nvPicPr>
          <p:cNvPr id="37" name="Picture 36">
            <a:extLst>
              <a:ext uri="{FF2B5EF4-FFF2-40B4-BE49-F238E27FC236}">
                <a16:creationId xmlns:a16="http://schemas.microsoft.com/office/drawing/2014/main" id="{04AD1629-0759-5D7E-0FBB-A22A372854CF}"/>
              </a:ext>
            </a:extLst>
          </p:cNvPr>
          <p:cNvPicPr>
            <a:picLocks noChangeAspect="1"/>
          </p:cNvPicPr>
          <p:nvPr/>
        </p:nvPicPr>
        <p:blipFill>
          <a:blip r:embed="rId18"/>
          <a:stretch>
            <a:fillRect/>
          </a:stretch>
        </p:blipFill>
        <p:spPr>
          <a:xfrm>
            <a:off x="3660956" y="4662950"/>
            <a:ext cx="2286000" cy="714375"/>
          </a:xfrm>
          <a:prstGeom prst="rect">
            <a:avLst/>
          </a:prstGeom>
        </p:spPr>
      </p:pic>
      <p:sp>
        <p:nvSpPr>
          <p:cNvPr id="31" name="TextBox 30">
            <a:extLst>
              <a:ext uri="{FF2B5EF4-FFF2-40B4-BE49-F238E27FC236}">
                <a16:creationId xmlns:a16="http://schemas.microsoft.com/office/drawing/2014/main" id="{6FA44B5C-8F26-1DEE-8393-69BCADF82D52}"/>
              </a:ext>
            </a:extLst>
          </p:cNvPr>
          <p:cNvSpPr txBox="1"/>
          <p:nvPr/>
        </p:nvSpPr>
        <p:spPr>
          <a:xfrm>
            <a:off x="420763" y="741235"/>
            <a:ext cx="4049370" cy="523220"/>
          </a:xfrm>
          <a:prstGeom prst="rect">
            <a:avLst/>
          </a:prstGeom>
          <a:noFill/>
        </p:spPr>
        <p:txBody>
          <a:bodyPr wrap="square" rtlCol="0">
            <a:spAutoFit/>
          </a:bodyPr>
          <a:lstStyle/>
          <a:p>
            <a:r>
              <a:rPr lang="en-US" sz="1400" dirty="0">
                <a:latin typeface="+mj-lt"/>
              </a:rPr>
              <a:t>(AANL, CUA, UKY, MIT, </a:t>
            </a:r>
            <a:r>
              <a:rPr lang="en-US" sz="1400" dirty="0" smtClean="0">
                <a:latin typeface="+mj-lt"/>
              </a:rPr>
              <a:t>Lehigh</a:t>
            </a:r>
            <a:r>
              <a:rPr lang="en-US" sz="1400" dirty="0">
                <a:latin typeface="+mj-lt"/>
              </a:rPr>
              <a:t>, FIU and </a:t>
            </a:r>
            <a:r>
              <a:rPr lang="en-US" sz="1400" dirty="0" err="1">
                <a:latin typeface="+mj-lt"/>
              </a:rPr>
              <a:t>IJCLab</a:t>
            </a:r>
            <a:r>
              <a:rPr lang="en-US" sz="1400" dirty="0">
                <a:latin typeface="+mj-lt"/>
              </a:rPr>
              <a:t> had earlier meeting with NSF to pre-discuss)</a:t>
            </a:r>
          </a:p>
        </p:txBody>
      </p:sp>
    </p:spTree>
    <p:extLst>
      <p:ext uri="{BB962C8B-B14F-4D97-AF65-F5344CB8AC3E}">
        <p14:creationId xmlns:p14="http://schemas.microsoft.com/office/powerpoint/2010/main" val="16685154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0AAF03-BB17-8D4B-A6ED-5BF8BAC1374E}"/>
              </a:ext>
            </a:extLst>
          </p:cNvPr>
          <p:cNvSpPr>
            <a:spLocks noGrp="1"/>
          </p:cNvSpPr>
          <p:nvPr>
            <p:ph type="dt" sz="half" idx="10"/>
          </p:nvPr>
        </p:nvSpPr>
        <p:spPr/>
        <p:txBody>
          <a:bodyPr/>
          <a:lstStyle/>
          <a:p>
            <a:r>
              <a:rPr lang="en-US"/>
              <a:t>E.C. Aschenauer</a:t>
            </a:r>
            <a:endParaRPr lang="en-US" dirty="0"/>
          </a:p>
        </p:txBody>
      </p:sp>
      <p:sp>
        <p:nvSpPr>
          <p:cNvPr id="3" name="Slide Number Placeholder 2">
            <a:extLst>
              <a:ext uri="{FF2B5EF4-FFF2-40B4-BE49-F238E27FC236}">
                <a16:creationId xmlns:a16="http://schemas.microsoft.com/office/drawing/2014/main" id="{B3A1CF20-818B-3046-94AC-0AE8089EB790}"/>
              </a:ext>
            </a:extLst>
          </p:cNvPr>
          <p:cNvSpPr>
            <a:spLocks noGrp="1"/>
          </p:cNvSpPr>
          <p:nvPr>
            <p:ph type="sldNum" sz="quarter" idx="12"/>
          </p:nvPr>
        </p:nvSpPr>
        <p:spPr/>
        <p:txBody>
          <a:bodyPr/>
          <a:lstStyle/>
          <a:p>
            <a:fld id="{893C5830-40F3-F04E-B2E3-10E6672BA8FF}" type="slidenum">
              <a:rPr lang="en-US" smtClean="0"/>
              <a:pPr/>
              <a:t>12</a:t>
            </a:fld>
            <a:endParaRPr lang="en-US"/>
          </a:p>
        </p:txBody>
      </p:sp>
      <p:pic>
        <p:nvPicPr>
          <p:cNvPr id="5" name="Picture 4">
            <a:extLst>
              <a:ext uri="{FF2B5EF4-FFF2-40B4-BE49-F238E27FC236}">
                <a16:creationId xmlns:a16="http://schemas.microsoft.com/office/drawing/2014/main" id="{D3E307E6-F03C-C344-AAFD-0906840D02B7}"/>
              </a:ext>
            </a:extLst>
          </p:cNvPr>
          <p:cNvPicPr>
            <a:picLocks noChangeAspect="1"/>
          </p:cNvPicPr>
          <p:nvPr/>
        </p:nvPicPr>
        <p:blipFill rotWithShape="1">
          <a:blip r:embed="rId2"/>
          <a:srcRect b="18643"/>
          <a:stretch/>
        </p:blipFill>
        <p:spPr>
          <a:xfrm>
            <a:off x="320807" y="1138065"/>
            <a:ext cx="8481002" cy="4293250"/>
          </a:xfrm>
          <a:prstGeom prst="rect">
            <a:avLst/>
          </a:prstGeom>
        </p:spPr>
      </p:pic>
    </p:spTree>
    <p:extLst>
      <p:ext uri="{BB962C8B-B14F-4D97-AF65-F5344CB8AC3E}">
        <p14:creationId xmlns:p14="http://schemas.microsoft.com/office/powerpoint/2010/main" val="35335835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E.C. Aschenauer</a:t>
            </a:r>
            <a:endParaRPr lang="en-US" dirty="0"/>
          </a:p>
        </p:txBody>
      </p:sp>
      <p:sp>
        <p:nvSpPr>
          <p:cNvPr id="4" name="Slide Number Placeholder 3"/>
          <p:cNvSpPr>
            <a:spLocks noGrp="1"/>
          </p:cNvSpPr>
          <p:nvPr>
            <p:ph type="sldNum" sz="quarter" idx="12"/>
          </p:nvPr>
        </p:nvSpPr>
        <p:spPr/>
        <p:txBody>
          <a:bodyPr/>
          <a:lstStyle/>
          <a:p>
            <a:fld id="{893C5830-40F3-F04E-B2E3-10E6672BA8FF}" type="slidenum">
              <a:rPr lang="en-US" smtClean="0"/>
              <a:pPr/>
              <a:t>13</a:t>
            </a:fld>
            <a:endParaRPr lang="en-US"/>
          </a:p>
        </p:txBody>
      </p:sp>
      <p:pic>
        <p:nvPicPr>
          <p:cNvPr id="6"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308" y="2791630"/>
            <a:ext cx="9052560" cy="26373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5005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F97684D-F233-4640-8386-2C0602E23EBD}"/>
              </a:ext>
            </a:extLst>
          </p:cNvPr>
          <p:cNvSpPr txBox="1"/>
          <p:nvPr/>
        </p:nvSpPr>
        <p:spPr>
          <a:xfrm>
            <a:off x="80008" y="692180"/>
            <a:ext cx="8689583" cy="57708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
                <a:srgbClr val="0432FF"/>
              </a:buClr>
              <a:buSzTx/>
              <a:buFontTx/>
              <a:buNone/>
              <a:tabLst/>
              <a:defRPr/>
            </a:pPr>
            <a:r>
              <a:rPr kumimoji="0" lang="en-US" sz="16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ATHENA</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rPr>
              <a:t>https://sites.temple.edu/eicatip6/</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285750" marR="0" lvl="0" indent="-285750" algn="l" defTabSz="914400" rtl="0" eaLnBrk="1" fontAlgn="auto" latinLnBrk="0" hangingPunct="1">
              <a:lnSpc>
                <a:spcPct val="100000"/>
              </a:lnSpc>
              <a:spcBef>
                <a:spcPts val="0"/>
              </a:spcBef>
              <a:spcAft>
                <a:spcPts val="600"/>
              </a:spcAft>
              <a:buClr>
                <a:srgbClr val="0432FF"/>
              </a:buClr>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Focus on becoming the “project detector”@IP6 </a:t>
            </a:r>
          </a:p>
          <a:p>
            <a:pPr marL="285750" marR="0" lvl="0" indent="-285750" algn="l" defTabSz="914400" rtl="0" eaLnBrk="1" fontAlgn="auto" latinLnBrk="0" hangingPunct="1">
              <a:lnSpc>
                <a:spcPct val="100000"/>
              </a:lnSpc>
              <a:spcBef>
                <a:spcPts val="0"/>
              </a:spcBef>
              <a:spcAft>
                <a:spcPts val="600"/>
              </a:spcAft>
              <a:buClr>
                <a:srgbClr val="0432FF"/>
              </a:buClr>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New 3 T magnet and the YR Reference Detector</a:t>
            </a:r>
          </a:p>
          <a:p>
            <a:pPr marL="285750" marR="0" lvl="0" indent="-285750" algn="l" defTabSz="914400" rtl="0" eaLnBrk="1" fontAlgn="auto" latinLnBrk="0" hangingPunct="1">
              <a:lnSpc>
                <a:spcPct val="100000"/>
              </a:lnSpc>
              <a:spcBef>
                <a:spcPts val="0"/>
              </a:spcBef>
              <a:spcAft>
                <a:spcPts val="600"/>
              </a:spcAft>
              <a:buClr>
                <a:srgbClr val="0432FF"/>
              </a:buClr>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Leadership: S. Dalla Torre (INFN Trieste), B. Surrow (Temple)</a:t>
            </a:r>
          </a:p>
          <a:p>
            <a:pPr marL="285750" marR="0" lvl="0" indent="-285750" algn="l" defTabSz="914400" rtl="0" eaLnBrk="1" fontAlgn="auto" latinLnBrk="0" hangingPunct="1">
              <a:lnSpc>
                <a:spcPct val="100000"/>
              </a:lnSpc>
              <a:spcBef>
                <a:spcPts val="0"/>
              </a:spcBef>
              <a:spcAft>
                <a:spcPts val="600"/>
              </a:spcAft>
              <a:buClr>
                <a:srgbClr val="0432FF"/>
              </a:buClr>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~117 collaborating institutions from Armenia, Canada, China, </a:t>
            </a:r>
          </a:p>
          <a:p>
            <a:pPr lvl="0">
              <a:buClr>
                <a:srgbClr val="0432FF"/>
              </a:buClr>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en-US" sz="1600" dirty="0">
                <a:solidFill>
                  <a:prstClr val="black"/>
                </a:solidFill>
                <a:latin typeface="Arial" panose="020B0604020202020204" pitchFamily="34" charset="0"/>
                <a:cs typeface="Arial" panose="020B0604020202020204" pitchFamily="34" charset="0"/>
              </a:rPr>
              <a:t>Czech,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France, Germany, Italy, India, Poland, Romania, UK</a:t>
            </a:r>
          </a:p>
          <a:p>
            <a:pPr marL="742950" marR="0" lvl="1" indent="-285750" algn="l" defTabSz="914400" rtl="0" eaLnBrk="1" fontAlgn="auto" latinLnBrk="0" hangingPunct="1">
              <a:lnSpc>
                <a:spcPct val="100000"/>
              </a:lnSpc>
              <a:spcBef>
                <a:spcPts val="0"/>
              </a:spcBef>
              <a:spcAft>
                <a:spcPts val="600"/>
              </a:spcAft>
              <a:buClr>
                <a:srgbClr val="0432FF"/>
              </a:buClr>
              <a:buSzTx/>
              <a:buFont typeface="Wingdings" panose="05000000000000000000" pitchFamily="2" charset="2"/>
              <a:buChar char="Ø"/>
              <a:tabLst/>
              <a:defRPr/>
            </a:pPr>
            <a:endPar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
                <a:srgbClr val="0432FF"/>
              </a:buClr>
              <a:buSzTx/>
              <a:buFontTx/>
              <a:buNone/>
              <a:tabLst/>
              <a:defRPr/>
            </a:pPr>
            <a:r>
              <a:rPr kumimoji="0" lang="en-US" sz="16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CORE</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https://eic.jlab.org/core/</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285750" marR="0" lvl="0" indent="-285750" algn="l" defTabSz="914400" rtl="0" eaLnBrk="1" fontAlgn="auto" latinLnBrk="0" hangingPunct="1">
              <a:lnSpc>
                <a:spcPct val="100000"/>
              </a:lnSpc>
              <a:spcBef>
                <a:spcPts val="0"/>
              </a:spcBef>
              <a:spcAft>
                <a:spcPts val="0"/>
              </a:spcAft>
              <a:buClr>
                <a:srgbClr val="0432FF"/>
              </a:buClr>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 EIC Detector proposal based on a new 3 T compact</a:t>
            </a:r>
          </a:p>
          <a:p>
            <a:pPr marL="0" marR="0" lvl="0" indent="0" algn="l" defTabSz="914400" rtl="0" eaLnBrk="1" fontAlgn="auto" latinLnBrk="0" hangingPunct="1">
              <a:lnSpc>
                <a:spcPct val="100000"/>
              </a:lnSpc>
              <a:spcBef>
                <a:spcPts val="0"/>
              </a:spcBef>
              <a:spcAft>
                <a:spcPts val="0"/>
              </a:spcAft>
              <a:buClr>
                <a:srgbClr val="0432FF"/>
              </a:buClr>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magnet for the 2</a:t>
            </a:r>
            <a:r>
              <a:rPr kumimoji="0" lang="en-US" sz="16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nd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EIC detector @ IP8</a:t>
            </a:r>
          </a:p>
          <a:p>
            <a:pPr marL="285750" marR="0" lvl="0" indent="-285750" algn="l" defTabSz="914400" rtl="0" eaLnBrk="1" fontAlgn="auto" latinLnBrk="0" hangingPunct="1">
              <a:lnSpc>
                <a:spcPct val="100000"/>
              </a:lnSpc>
              <a:spcBef>
                <a:spcPts val="0"/>
              </a:spcBef>
              <a:spcAft>
                <a:spcPts val="600"/>
              </a:spcAft>
              <a:buClr>
                <a:srgbClr val="0432FF"/>
              </a:buClr>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Contacts: Ch. Hyde (ODU) and P. Nadel-Turonski (SBU)</a:t>
            </a:r>
          </a:p>
          <a:p>
            <a:pPr marL="285750" marR="0" lvl="0" indent="-285750" algn="l" defTabSz="914400" rtl="0" eaLnBrk="1" fontAlgn="auto" latinLnBrk="0" hangingPunct="1">
              <a:lnSpc>
                <a:spcPct val="100000"/>
              </a:lnSpc>
              <a:spcBef>
                <a:spcPts val="0"/>
              </a:spcBef>
              <a:spcAft>
                <a:spcPts val="600"/>
              </a:spcAft>
              <a:buClr>
                <a:srgbClr val="0432FF"/>
              </a:buClr>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Smaller-scale effort, ~20-30 active collaborators</a:t>
            </a:r>
          </a:p>
          <a:p>
            <a:pPr marL="742950" marR="0" lvl="1" indent="-285750" algn="l" defTabSz="914400" rtl="0" eaLnBrk="1" fontAlgn="auto" latinLnBrk="0" hangingPunct="1">
              <a:lnSpc>
                <a:spcPct val="100000"/>
              </a:lnSpc>
              <a:spcBef>
                <a:spcPts val="0"/>
              </a:spcBef>
              <a:spcAft>
                <a:spcPts val="600"/>
              </a:spcAft>
              <a:buClr>
                <a:srgbClr val="0432FF"/>
              </a:buClr>
              <a:buSzTx/>
              <a:buFont typeface="Wingdings" panose="05000000000000000000" pitchFamily="2" charset="2"/>
              <a:buChar char="Ø"/>
              <a:tabLst/>
              <a:defRPr/>
            </a:pPr>
            <a:endPar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
                <a:srgbClr val="0432FF"/>
              </a:buClr>
              <a:buSzTx/>
              <a:buFontTx/>
              <a:buNone/>
              <a:tabLst/>
              <a:defRPr/>
            </a:pPr>
            <a:r>
              <a:rPr kumimoji="0" lang="en-US" sz="16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ECCE</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https://www.ecce-eic.org</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342900" marR="0" lvl="0" indent="-342900" algn="l" defTabSz="914400" rtl="0" eaLnBrk="1" fontAlgn="auto" latinLnBrk="0" hangingPunct="1">
              <a:lnSpc>
                <a:spcPct val="100000"/>
              </a:lnSpc>
              <a:spcBef>
                <a:spcPts val="0"/>
              </a:spcBef>
              <a:spcAft>
                <a:spcPts val="0"/>
              </a:spcAft>
              <a:buClr>
                <a:srgbClr val="0432FF"/>
              </a:buClr>
              <a:buSzTx/>
              <a:buFont typeface="Wingdings" panose="05000000000000000000" pitchFamily="2" charset="2"/>
              <a:buChar char="Ø"/>
              <a:tabLst/>
              <a:defRPr/>
            </a:pPr>
            <a:r>
              <a:rPr lang="en-US" sz="1600" dirty="0">
                <a:solidFill>
                  <a:prstClr val="black"/>
                </a:solidFill>
                <a:latin typeface="Arial" panose="020B0604020202020204" pitchFamily="34" charset="0"/>
                <a:cs typeface="Arial" panose="020B0604020202020204" pitchFamily="34" charset="0"/>
              </a:rPr>
              <a:t>P</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roject detector @IP6 or the 2</a:t>
            </a:r>
            <a:r>
              <a:rPr kumimoji="0" lang="en-US" sz="16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nd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EIC detector @ IP8</a:t>
            </a:r>
          </a:p>
          <a:p>
            <a:pPr lvl="1">
              <a:spcAft>
                <a:spcPts val="300"/>
              </a:spcAft>
              <a:buClr>
                <a:srgbClr val="0432FF"/>
              </a:buClr>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using existing 1.5T “Babar” solenoid</a:t>
            </a:r>
          </a:p>
          <a:p>
            <a:pPr marL="342900" marR="0" lvl="0" indent="-342900" algn="l" defTabSz="914400" rtl="0" eaLnBrk="1" fontAlgn="auto" latinLnBrk="0" hangingPunct="1">
              <a:lnSpc>
                <a:spcPct val="100000"/>
              </a:lnSpc>
              <a:spcBef>
                <a:spcPts val="0"/>
              </a:spcBef>
              <a:spcAft>
                <a:spcPts val="600"/>
              </a:spcAft>
              <a:buClr>
                <a:srgbClr val="0432FF"/>
              </a:buClr>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Leadership: O. Hen (MIT), T. Horn (CUA), J. Lajoie (Iowa State)</a:t>
            </a:r>
          </a:p>
          <a:p>
            <a:pPr marL="342900" marR="0" lvl="0" indent="-342900" algn="l" defTabSz="914400" rtl="0" eaLnBrk="1" fontAlgn="auto" latinLnBrk="0" hangingPunct="1">
              <a:lnSpc>
                <a:spcPct val="100000"/>
              </a:lnSpc>
              <a:buClr>
                <a:srgbClr val="0432FF"/>
              </a:buClr>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~98 collaborating institutions from Armenia, Canada, Chile, </a:t>
            </a:r>
          </a:p>
          <a:p>
            <a:pPr lvl="0">
              <a:buClr>
                <a:srgbClr val="0432FF"/>
              </a:buClr>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en-US" sz="1600" dirty="0">
                <a:solidFill>
                  <a:prstClr val="black"/>
                </a:solidFill>
                <a:latin typeface="Arial" panose="020B0604020202020204" pitchFamily="34" charset="0"/>
                <a:cs typeface="Arial" panose="020B0604020202020204" pitchFamily="34" charset="0"/>
              </a:rPr>
              <a:t>      Croatia, China, Czech</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France, Germany, Israel, Japan,</a:t>
            </a:r>
          </a:p>
          <a:p>
            <a:pPr lvl="0">
              <a:buClr>
                <a:srgbClr val="0432FF"/>
              </a:buClr>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en-US" sz="1600" dirty="0">
                <a:solidFill>
                  <a:prstClr val="black"/>
                </a:solidFill>
                <a:latin typeface="Arial" panose="020B0604020202020204" pitchFamily="34" charset="0"/>
                <a:cs typeface="Arial" panose="020B0604020202020204" pitchFamily="34" charset="0"/>
              </a:rPr>
              <a:t>Senegal, Korea, Russia, Slovenia</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Taiwan, UK</a:t>
            </a:r>
          </a:p>
        </p:txBody>
      </p:sp>
      <p:sp>
        <p:nvSpPr>
          <p:cNvPr id="4" name="Date Placeholder 3">
            <a:extLst>
              <a:ext uri="{FF2B5EF4-FFF2-40B4-BE49-F238E27FC236}">
                <a16:creationId xmlns:a16="http://schemas.microsoft.com/office/drawing/2014/main" id="{4904FD42-3FD7-1C47-896B-7361168BF524}"/>
              </a:ext>
            </a:extLst>
          </p:cNvPr>
          <p:cNvSpPr>
            <a:spLocks noGrp="1"/>
          </p:cNvSpPr>
          <p:nvPr>
            <p:ph type="dt" sz="half" idx="10"/>
          </p:nvPr>
        </p:nvSpPr>
        <p:spPr>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Comic Sans MS"/>
                <a:ea typeface="Arial" charset="0"/>
                <a:cs typeface="Comic Sans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t>E.C. Aschenauer</a:t>
            </a:r>
            <a:endParaRPr kumimoji="0" lang="en-US" sz="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037006FA-E7A0-2F46-A364-A6800A11818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3C5830-40F3-F04E-B2E3-10E6672BA8FF}" type="slidenum">
              <a:rPr kumimoji="0" lang="en-US" sz="1200" b="0" i="0" u="none" strike="noStrike" kern="1200" cap="none" spc="0" normalizeH="0" baseline="0" noProof="0" smtClean="0">
                <a:ln>
                  <a:noFill/>
                </a:ln>
                <a:solidFill>
                  <a:prstClr val="white"/>
                </a:solidFill>
                <a:effectLst/>
                <a:uLnTx/>
                <a:uFillTx/>
                <a:latin typeface="Comic Sans M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white"/>
              </a:solidFill>
              <a:effectLst/>
              <a:uLnTx/>
              <a:uFillTx/>
              <a:latin typeface="Comic Sans MS"/>
            </a:endParaRPr>
          </a:p>
        </p:txBody>
      </p:sp>
      <p:sp>
        <p:nvSpPr>
          <p:cNvPr id="2" name="Title 1">
            <a:extLst>
              <a:ext uri="{FF2B5EF4-FFF2-40B4-BE49-F238E27FC236}">
                <a16:creationId xmlns:a16="http://schemas.microsoft.com/office/drawing/2014/main" id="{A8B2833E-0D40-5F4D-BB7E-81423AC19790}"/>
              </a:ext>
            </a:extLst>
          </p:cNvPr>
          <p:cNvSpPr>
            <a:spLocks noGrp="1"/>
          </p:cNvSpPr>
          <p:nvPr>
            <p:ph type="title"/>
          </p:nvPr>
        </p:nvSpPr>
        <p:spPr/>
        <p:txBody>
          <a:bodyPr/>
          <a:lstStyle/>
          <a:p>
            <a:r>
              <a:rPr lang="en-US" dirty="0"/>
              <a:t>EIC Proto-Collaborations</a:t>
            </a:r>
          </a:p>
        </p:txBody>
      </p:sp>
      <p:pic>
        <p:nvPicPr>
          <p:cNvPr id="7" name="Picture 6" descr="A close-up of a machine&#10;&#10;Description automatically generated with low confidence">
            <a:extLst>
              <a:ext uri="{FF2B5EF4-FFF2-40B4-BE49-F238E27FC236}">
                <a16:creationId xmlns:a16="http://schemas.microsoft.com/office/drawing/2014/main" id="{311C69D7-3807-8641-8DD3-D4B10B46466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441052">
            <a:off x="6164306" y="3010191"/>
            <a:ext cx="2565350" cy="1667255"/>
          </a:xfrm>
          <a:prstGeom prst="rect">
            <a:avLst/>
          </a:prstGeom>
        </p:spPr>
      </p:pic>
      <p:pic>
        <p:nvPicPr>
          <p:cNvPr id="8" name="Picture 7">
            <a:extLst>
              <a:ext uri="{FF2B5EF4-FFF2-40B4-BE49-F238E27FC236}">
                <a16:creationId xmlns:a16="http://schemas.microsoft.com/office/drawing/2014/main" id="{61F4FDC4-C915-384B-8E25-D3CE80D6147F}"/>
              </a:ext>
            </a:extLst>
          </p:cNvPr>
          <p:cNvPicPr>
            <a:picLocks noChangeAspect="1"/>
          </p:cNvPicPr>
          <p:nvPr/>
        </p:nvPicPr>
        <p:blipFill>
          <a:blip r:embed="rId7"/>
          <a:stretch>
            <a:fillRect/>
          </a:stretch>
        </p:blipFill>
        <p:spPr>
          <a:xfrm>
            <a:off x="6366076" y="4979904"/>
            <a:ext cx="2777924" cy="1916767"/>
          </a:xfrm>
          <a:prstGeom prst="rect">
            <a:avLst/>
          </a:prstGeom>
        </p:spPr>
      </p:pic>
      <p:pic>
        <p:nvPicPr>
          <p:cNvPr id="9" name="Picture 8">
            <a:extLst>
              <a:ext uri="{FF2B5EF4-FFF2-40B4-BE49-F238E27FC236}">
                <a16:creationId xmlns:a16="http://schemas.microsoft.com/office/drawing/2014/main" id="{F3980430-0AA6-0948-905A-5E3759CB18F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2199" r="1823"/>
          <a:stretch/>
        </p:blipFill>
        <p:spPr>
          <a:xfrm>
            <a:off x="6522955" y="654684"/>
            <a:ext cx="2246636" cy="2198246"/>
          </a:xfrm>
          <a:prstGeom prst="rect">
            <a:avLst/>
          </a:prstGeom>
        </p:spPr>
      </p:pic>
      <p:sp>
        <p:nvSpPr>
          <p:cNvPr id="11" name="Title 1">
            <a:extLst>
              <a:ext uri="{FF2B5EF4-FFF2-40B4-BE49-F238E27FC236}">
                <a16:creationId xmlns:a16="http://schemas.microsoft.com/office/drawing/2014/main" id="{CE2743D0-B65D-4743-91AB-DD62EA8AFE1F}"/>
              </a:ext>
            </a:extLst>
          </p:cNvPr>
          <p:cNvSpPr txBox="1">
            <a:spLocks/>
          </p:cNvSpPr>
          <p:nvPr/>
        </p:nvSpPr>
        <p:spPr>
          <a:xfrm>
            <a:off x="2576016" y="-113122"/>
            <a:ext cx="5126439" cy="8053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30519D"/>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30519D"/>
              </a:solidFill>
              <a:effectLst/>
              <a:uLnTx/>
              <a:uFillTx/>
              <a:latin typeface="Arial" charset="0"/>
              <a:cs typeface="Arial" charset="0"/>
            </a:endParaRPr>
          </a:p>
        </p:txBody>
      </p:sp>
      <p:sp>
        <p:nvSpPr>
          <p:cNvPr id="5" name="TextBox 4">
            <a:extLst>
              <a:ext uri="{FF2B5EF4-FFF2-40B4-BE49-F238E27FC236}">
                <a16:creationId xmlns:a16="http://schemas.microsoft.com/office/drawing/2014/main" id="{5006B6D4-EF67-FF42-8320-CCB8A0715AA8}"/>
              </a:ext>
            </a:extLst>
          </p:cNvPr>
          <p:cNvSpPr txBox="1"/>
          <p:nvPr/>
        </p:nvSpPr>
        <p:spPr>
          <a:xfrm>
            <a:off x="80008" y="336352"/>
            <a:ext cx="3659976" cy="369332"/>
          </a:xfrm>
          <a:prstGeom prst="rect">
            <a:avLst/>
          </a:prstGeom>
          <a:noFill/>
        </p:spPr>
        <p:txBody>
          <a:bodyPr wrap="none" rtlCol="0">
            <a:spAutoFit/>
          </a:bodyPr>
          <a:lstStyle/>
          <a:p>
            <a:pPr algn="l"/>
            <a:r>
              <a:rPr lang="en-US" b="1" dirty="0">
                <a:solidFill>
                  <a:srgbClr val="0432FF"/>
                </a:solidFill>
                <a:latin typeface="+mj-lt"/>
              </a:rPr>
              <a:t>Received 3 proposal for the call</a:t>
            </a:r>
          </a:p>
        </p:txBody>
      </p:sp>
    </p:spTree>
    <p:extLst>
      <p:ext uri="{BB962C8B-B14F-4D97-AF65-F5344CB8AC3E}">
        <p14:creationId xmlns:p14="http://schemas.microsoft.com/office/powerpoint/2010/main" val="870216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9513505-9145-0B4C-A677-2A3F37F0D79E}"/>
              </a:ext>
            </a:extLst>
          </p:cNvPr>
          <p:cNvSpPr>
            <a:spLocks noGrp="1"/>
          </p:cNvSpPr>
          <p:nvPr>
            <p:ph type="dt" sz="half" idx="10"/>
          </p:nvPr>
        </p:nvSpPr>
        <p:spPr>
          <a:xfrm>
            <a:off x="7086600" y="6676960"/>
            <a:ext cx="2057400" cy="178757"/>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bg1"/>
                </a:solidFill>
                <a:latin typeface="+mj-lt"/>
                <a:ea typeface="Arial" charset="0"/>
                <a:cs typeface="Comic Sans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E.C. Aschenauer</a:t>
            </a:r>
            <a:endParaRPr lang="en-US" dirty="0"/>
          </a:p>
        </p:txBody>
      </p:sp>
      <p:sp>
        <p:nvSpPr>
          <p:cNvPr id="4" name="Slide Number Placeholder 3">
            <a:extLst>
              <a:ext uri="{FF2B5EF4-FFF2-40B4-BE49-F238E27FC236}">
                <a16:creationId xmlns:a16="http://schemas.microsoft.com/office/drawing/2014/main" id="{D1C92EEE-68EE-3143-B550-F487F9E9EBBC}"/>
              </a:ext>
            </a:extLst>
          </p:cNvPr>
          <p:cNvSpPr>
            <a:spLocks noGrp="1"/>
          </p:cNvSpPr>
          <p:nvPr>
            <p:ph type="sldNum" sz="quarter" idx="12"/>
          </p:nvPr>
        </p:nvSpPr>
        <p:spPr/>
        <p:txBody>
          <a:bodyPr/>
          <a:lstStyle/>
          <a:p>
            <a:fld id="{893C5830-40F3-F04E-B2E3-10E6672BA8FF}" type="slidenum">
              <a:rPr lang="en-US" smtClean="0"/>
              <a:pPr/>
              <a:t>15</a:t>
            </a:fld>
            <a:endParaRPr lang="en-US" dirty="0"/>
          </a:p>
        </p:txBody>
      </p:sp>
      <p:sp>
        <p:nvSpPr>
          <p:cNvPr id="5" name="Title 4">
            <a:extLst>
              <a:ext uri="{FF2B5EF4-FFF2-40B4-BE49-F238E27FC236}">
                <a16:creationId xmlns:a16="http://schemas.microsoft.com/office/drawing/2014/main" id="{063E5C28-6F00-9448-8F00-BE34F92D6FC9}"/>
              </a:ext>
            </a:extLst>
          </p:cNvPr>
          <p:cNvSpPr>
            <a:spLocks noGrp="1"/>
          </p:cNvSpPr>
          <p:nvPr>
            <p:ph type="title"/>
          </p:nvPr>
        </p:nvSpPr>
        <p:spPr>
          <a:xfrm>
            <a:off x="472611" y="1286"/>
            <a:ext cx="8671389" cy="584669"/>
          </a:xfrm>
        </p:spPr>
        <p:txBody>
          <a:bodyPr>
            <a:normAutofit/>
          </a:bodyPr>
          <a:lstStyle/>
          <a:p>
            <a:r>
              <a:rPr lang="en-US" dirty="0"/>
              <a:t>Detector Proposal Advisory Panel</a:t>
            </a:r>
          </a:p>
        </p:txBody>
      </p:sp>
      <p:sp>
        <p:nvSpPr>
          <p:cNvPr id="6" name="Content Placeholder 5">
            <a:extLst>
              <a:ext uri="{FF2B5EF4-FFF2-40B4-BE49-F238E27FC236}">
                <a16:creationId xmlns:a16="http://schemas.microsoft.com/office/drawing/2014/main" id="{515A77D0-7E20-314B-95B4-7FAF31BFE310}"/>
              </a:ext>
            </a:extLst>
          </p:cNvPr>
          <p:cNvSpPr txBox="1">
            <a:spLocks/>
          </p:cNvSpPr>
          <p:nvPr/>
        </p:nvSpPr>
        <p:spPr>
          <a:xfrm>
            <a:off x="46352" y="756674"/>
            <a:ext cx="8968773" cy="534465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432FF"/>
              </a:buClr>
              <a:buFont typeface="Wingdings" pitchFamily="2" charset="2"/>
              <a:buChar char="§"/>
            </a:pPr>
            <a:r>
              <a:rPr lang="en-US" sz="2200" dirty="0"/>
              <a:t>Reviewed detector proposals from the three proto-collaborations - all three proposals received high marks</a:t>
            </a:r>
          </a:p>
          <a:p>
            <a:pPr>
              <a:buClr>
                <a:srgbClr val="0432FF"/>
              </a:buClr>
              <a:buFont typeface="Wingdings" pitchFamily="2" charset="2"/>
              <a:buChar char="§"/>
            </a:pPr>
            <a:r>
              <a:rPr lang="en-US" sz="2200" dirty="0"/>
              <a:t>Concluded that </a:t>
            </a:r>
            <a:r>
              <a:rPr lang="en-GB" sz="2200" dirty="0"/>
              <a:t>ATHENA and ECCE satisfied the requirements</a:t>
            </a:r>
          </a:p>
          <a:p>
            <a:pPr>
              <a:buClr>
                <a:srgbClr val="0432FF"/>
              </a:buClr>
              <a:buFont typeface="Wingdings" pitchFamily="2" charset="2"/>
              <a:buChar char="§"/>
            </a:pPr>
            <a:r>
              <a:rPr lang="en-US" sz="2200" dirty="0"/>
              <a:t>Noted that many collaborators are involved in multiple proposals and none of the proto-collaborations are currently strong enough to build the project detector</a:t>
            </a:r>
          </a:p>
          <a:p>
            <a:pPr>
              <a:buClr>
                <a:srgbClr val="0432FF"/>
              </a:buClr>
              <a:buFont typeface="Wingdings" pitchFamily="2" charset="2"/>
              <a:buChar char="§"/>
            </a:pPr>
            <a:r>
              <a:rPr lang="en-US" sz="2200" dirty="0"/>
              <a:t>Strongly encouraged the three proto-collaborations to move forward together based on ECCE as the reference design for the project detector</a:t>
            </a:r>
          </a:p>
          <a:p>
            <a:pPr>
              <a:buClr>
                <a:srgbClr val="0432FF"/>
              </a:buClr>
              <a:buFont typeface="Wingdings" pitchFamily="2" charset="2"/>
              <a:buChar char="§"/>
            </a:pPr>
            <a:r>
              <a:rPr lang="en-US" sz="2200" dirty="0"/>
              <a:t>Expects the integration of new collaborators and new experimental concepts and technologies to improve physics capabilities, and to prepare the detector as part of the EIC project baseline, the next major DOE schedule milestone</a:t>
            </a:r>
          </a:p>
          <a:p>
            <a:pPr>
              <a:buClr>
                <a:srgbClr val="0432FF"/>
              </a:buClr>
              <a:buFont typeface="Wingdings" pitchFamily="2" charset="2"/>
              <a:buChar char="§"/>
            </a:pPr>
            <a:r>
              <a:rPr lang="en-US" sz="2200" dirty="0"/>
              <a:t>Enthusiastically supported a second detector as needed to take full advantage of the unique capabilities of EIC facility</a:t>
            </a:r>
          </a:p>
          <a:p>
            <a:pPr>
              <a:buClr>
                <a:srgbClr val="0432FF"/>
              </a:buClr>
              <a:buFont typeface="Wingdings" pitchFamily="2" charset="2"/>
              <a:buChar char="§"/>
            </a:pPr>
            <a:r>
              <a:rPr lang="en-US" sz="2200" dirty="0"/>
              <a:t>Expects the EIC User Community to come together in support of the project detector as well as a second detector</a:t>
            </a:r>
          </a:p>
        </p:txBody>
      </p:sp>
    </p:spTree>
    <p:extLst>
      <p:ext uri="{BB962C8B-B14F-4D97-AF65-F5344CB8AC3E}">
        <p14:creationId xmlns:p14="http://schemas.microsoft.com/office/powerpoint/2010/main" val="1496748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C49AAE8-44EA-4BFE-B5E7-9F6CB08E334F}"/>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3C5830-40F3-F04E-B2E3-10E6672BA8FF}" type="slidenum">
              <a:rPr kumimoji="0" lang="en-US" sz="1200" b="0" i="0" u="none" strike="noStrike" kern="1200" cap="none" spc="0" normalizeH="0" baseline="0" noProof="0" smtClean="0">
                <a:ln>
                  <a:noFill/>
                </a:ln>
                <a:solidFill>
                  <a:prstClr val="white"/>
                </a:solidFill>
                <a:effectLst/>
                <a:uLnTx/>
                <a:uFillTx/>
                <a:latin typeface="Comic Sans M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white"/>
              </a:solidFill>
              <a:effectLst/>
              <a:uLnTx/>
              <a:uFillTx/>
              <a:latin typeface="Comic Sans MS"/>
            </a:endParaRPr>
          </a:p>
        </p:txBody>
      </p:sp>
      <p:sp>
        <p:nvSpPr>
          <p:cNvPr id="3" name="Title 2">
            <a:extLst>
              <a:ext uri="{FF2B5EF4-FFF2-40B4-BE49-F238E27FC236}">
                <a16:creationId xmlns:a16="http://schemas.microsoft.com/office/drawing/2014/main" id="{B8EB9F3F-4492-AA40-93A7-16FA630821D3}"/>
              </a:ext>
            </a:extLst>
          </p:cNvPr>
          <p:cNvSpPr>
            <a:spLocks noGrp="1"/>
          </p:cNvSpPr>
          <p:nvPr>
            <p:ph type="title"/>
          </p:nvPr>
        </p:nvSpPr>
        <p:spPr/>
        <p:txBody>
          <a:bodyPr>
            <a:normAutofit/>
          </a:bodyPr>
          <a:lstStyle/>
          <a:p>
            <a:r>
              <a:rPr lang="en-US" sz="3200" dirty="0">
                <a:effectLst/>
                <a:latin typeface="Arial" charset="0"/>
                <a:cs typeface="Arial" charset="0"/>
              </a:rPr>
              <a:t>Experimental Program Preparation</a:t>
            </a:r>
            <a:endParaRPr lang="en-US" sz="3200" dirty="0"/>
          </a:p>
        </p:txBody>
      </p:sp>
      <p:sp>
        <p:nvSpPr>
          <p:cNvPr id="7" name="Content Placeholder 2">
            <a:extLst>
              <a:ext uri="{FF2B5EF4-FFF2-40B4-BE49-F238E27FC236}">
                <a16:creationId xmlns:a16="http://schemas.microsoft.com/office/drawing/2014/main" id="{29933DFE-D59E-5542-9DBE-F37179A81808}"/>
              </a:ext>
            </a:extLst>
          </p:cNvPr>
          <p:cNvSpPr>
            <a:spLocks noGrp="1"/>
          </p:cNvSpPr>
          <p:nvPr>
            <p:ph idx="4294967295"/>
          </p:nvPr>
        </p:nvSpPr>
        <p:spPr>
          <a:xfrm>
            <a:off x="1028700" y="702345"/>
            <a:ext cx="8086725" cy="1238250"/>
          </a:xfrm>
        </p:spPr>
        <p:txBody>
          <a:bodyPr>
            <a:normAutofit/>
          </a:bodyPr>
          <a:lstStyle/>
          <a:p>
            <a:pPr marL="0" indent="0">
              <a:buNone/>
            </a:pPr>
            <a:r>
              <a:rPr lang="en-US" sz="2400" dirty="0">
                <a:latin typeface="+mj-lt"/>
                <a:cs typeface="Arial" panose="020B0604020202020204" pitchFamily="34" charset="0"/>
                <a:hlinkClick r:id="rId3"/>
              </a:rPr>
              <a:t>Yellow Report</a:t>
            </a:r>
            <a:r>
              <a:rPr lang="en-US" sz="2400" dirty="0">
                <a:latin typeface="+mj-lt"/>
                <a:cs typeface="Arial" panose="020B0604020202020204" pitchFamily="34" charset="0"/>
              </a:rPr>
              <a:t> and </a:t>
            </a:r>
            <a:r>
              <a:rPr lang="en-US" sz="2400" dirty="0">
                <a:latin typeface="+mj-lt"/>
                <a:cs typeface="Arial" panose="020B0604020202020204" pitchFamily="34" charset="0"/>
                <a:hlinkClick r:id="rId4"/>
              </a:rPr>
              <a:t>EIC Conceptual Design Report</a:t>
            </a:r>
            <a:r>
              <a:rPr lang="en-US" sz="2400" dirty="0">
                <a:latin typeface="+mj-lt"/>
                <a:cs typeface="Arial" panose="020B0604020202020204" pitchFamily="34" charset="0"/>
              </a:rPr>
              <a:t> are both available and include a reference detector concept</a:t>
            </a:r>
          </a:p>
        </p:txBody>
      </p:sp>
      <p:graphicFrame>
        <p:nvGraphicFramePr>
          <p:cNvPr id="6" name="Table 5">
            <a:extLst>
              <a:ext uri="{FF2B5EF4-FFF2-40B4-BE49-F238E27FC236}">
                <a16:creationId xmlns:a16="http://schemas.microsoft.com/office/drawing/2014/main" id="{4A244B18-5252-4E41-A1FC-7715999AE7C3}"/>
              </a:ext>
            </a:extLst>
          </p:cNvPr>
          <p:cNvGraphicFramePr>
            <a:graphicFrameLocks noGrp="1"/>
          </p:cNvGraphicFramePr>
          <p:nvPr>
            <p:extLst>
              <p:ext uri="{D42A27DB-BD31-4B8C-83A1-F6EECF244321}">
                <p14:modId xmlns:p14="http://schemas.microsoft.com/office/powerpoint/2010/main" val="3067053181"/>
              </p:ext>
            </p:extLst>
          </p:nvPr>
        </p:nvGraphicFramePr>
        <p:xfrm>
          <a:off x="834928" y="1649696"/>
          <a:ext cx="7572499" cy="4188075"/>
        </p:xfrm>
        <a:graphic>
          <a:graphicData uri="http://schemas.openxmlformats.org/drawingml/2006/table">
            <a:tbl>
              <a:tblPr firstRow="1" bandRow="1">
                <a:tableStyleId>{5C22544A-7EE6-4342-B048-85BDC9FD1C3A}</a:tableStyleId>
              </a:tblPr>
              <a:tblGrid>
                <a:gridCol w="598022">
                  <a:extLst>
                    <a:ext uri="{9D8B030D-6E8A-4147-A177-3AD203B41FA5}">
                      <a16:colId xmlns:a16="http://schemas.microsoft.com/office/drawing/2014/main" val="3045809689"/>
                    </a:ext>
                  </a:extLst>
                </a:gridCol>
                <a:gridCol w="5102365">
                  <a:extLst>
                    <a:ext uri="{9D8B030D-6E8A-4147-A177-3AD203B41FA5}">
                      <a16:colId xmlns:a16="http://schemas.microsoft.com/office/drawing/2014/main" val="1957203897"/>
                    </a:ext>
                  </a:extLst>
                </a:gridCol>
                <a:gridCol w="1872112">
                  <a:extLst>
                    <a:ext uri="{9D8B030D-6E8A-4147-A177-3AD203B41FA5}">
                      <a16:colId xmlns:a16="http://schemas.microsoft.com/office/drawing/2014/main" val="862339206"/>
                    </a:ext>
                  </a:extLst>
                </a:gridCol>
              </a:tblGrid>
              <a:tr h="358556">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BNL and TJNAF Jointly Leading Process to Select Project Detector</a:t>
                      </a:r>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BNL and TJNAF Jointly Leading Process to Select Project Detector</a:t>
                      </a:r>
                    </a:p>
                  </a:txBody>
                  <a:tcPr/>
                </a:tc>
                <a:tc hMerge="1">
                  <a:txBody>
                    <a:bodyPr/>
                    <a:lstStyle/>
                    <a:p>
                      <a:endParaRPr lang="en-US" dirty="0"/>
                    </a:p>
                  </a:txBody>
                  <a:tcPr/>
                </a:tc>
                <a:extLst>
                  <a:ext uri="{0D108BD9-81ED-4DB2-BD59-A6C34878D82A}">
                    <a16:rowId xmlns:a16="http://schemas.microsoft.com/office/drawing/2014/main" val="3118463211"/>
                  </a:ext>
                </a:extLst>
              </a:tr>
              <a:tr h="423949">
                <a:tc rowSpan="3">
                  <a:txBody>
                    <a:bodyPr/>
                    <a:lstStyle/>
                    <a:p>
                      <a:pPr algn="ctr"/>
                      <a:r>
                        <a:rPr lang="en-US" sz="2000" dirty="0">
                          <a:latin typeface="Arial" panose="020B0604020202020204" pitchFamily="34" charset="0"/>
                          <a:cs typeface="Arial" panose="020B0604020202020204" pitchFamily="34" charset="0"/>
                        </a:rPr>
                        <a:t>2020</a:t>
                      </a:r>
                    </a:p>
                  </a:txBody>
                  <a:tcPr vert="vert270"/>
                </a:tc>
                <a:tc>
                  <a:txBody>
                    <a:bodyPr/>
                    <a:lstStyle/>
                    <a:p>
                      <a:r>
                        <a:rPr lang="en-US" sz="1800" dirty="0">
                          <a:latin typeface="Arial" panose="020B0604020202020204" pitchFamily="34" charset="0"/>
                          <a:cs typeface="Arial" panose="020B0604020202020204" pitchFamily="34" charset="0"/>
                        </a:rPr>
                        <a:t>Call for Expressions of Interest (EOI)</a:t>
                      </a:r>
                    </a:p>
                    <a:p>
                      <a:r>
                        <a:rPr lang="en-US" sz="1600" dirty="0">
                          <a:latin typeface="Arial" panose="020B0604020202020204" pitchFamily="34" charset="0"/>
                          <a:cs typeface="Arial" panose="020B0604020202020204" pitchFamily="34" charset="0"/>
                        </a:rPr>
                        <a:t>https://www.bnl.gov/eic/EOI.php</a:t>
                      </a:r>
                    </a:p>
                  </a:txBody>
                  <a:tcPr/>
                </a:tc>
                <a:tc>
                  <a:txBody>
                    <a:bodyPr/>
                    <a:lstStyle/>
                    <a:p>
                      <a:pPr algn="r"/>
                      <a:r>
                        <a:rPr lang="en-US" sz="1800" dirty="0">
                          <a:latin typeface="Arial" panose="020B0604020202020204" pitchFamily="34" charset="0"/>
                          <a:cs typeface="Arial" panose="020B0604020202020204" pitchFamily="34" charset="0"/>
                        </a:rPr>
                        <a:t>May 2020</a:t>
                      </a:r>
                    </a:p>
                  </a:txBody>
                  <a:tcPr/>
                </a:tc>
                <a:extLst>
                  <a:ext uri="{0D108BD9-81ED-4DB2-BD59-A6C34878D82A}">
                    <a16:rowId xmlns:a16="http://schemas.microsoft.com/office/drawing/2014/main" val="1364008569"/>
                  </a:ext>
                </a:extLst>
              </a:tr>
              <a:tr h="358556">
                <a:tc vMerge="1">
                  <a:txBody>
                    <a:bodyPr/>
                    <a:lstStyle/>
                    <a:p>
                      <a:endParaRPr lang="en-US" sz="1800" dirty="0">
                        <a:latin typeface="Arial" panose="020B0604020202020204" pitchFamily="34" charset="0"/>
                        <a:cs typeface="Arial" panose="020B0604020202020204" pitchFamily="34" charset="0"/>
                      </a:endParaRPr>
                    </a:p>
                  </a:txBody>
                  <a:tcPr/>
                </a:tc>
                <a:tc>
                  <a:txBody>
                    <a:bodyPr/>
                    <a:lstStyle/>
                    <a:p>
                      <a:r>
                        <a:rPr lang="en-US" sz="1800" dirty="0">
                          <a:latin typeface="Arial" panose="020B0604020202020204" pitchFamily="34" charset="0"/>
                          <a:cs typeface="Arial" panose="020B0604020202020204" pitchFamily="34" charset="0"/>
                        </a:rPr>
                        <a:t>EOI Responses Submitted</a:t>
                      </a:r>
                    </a:p>
                  </a:txBody>
                  <a:tcPr/>
                </a:tc>
                <a:tc>
                  <a:txBody>
                    <a:bodyPr/>
                    <a:lstStyle/>
                    <a:p>
                      <a:pPr algn="r"/>
                      <a:r>
                        <a:rPr lang="en-US" sz="1800" dirty="0">
                          <a:latin typeface="Arial" panose="020B0604020202020204" pitchFamily="34" charset="0"/>
                          <a:cs typeface="Arial" panose="020B0604020202020204" pitchFamily="34" charset="0"/>
                        </a:rPr>
                        <a:t>November 2020</a:t>
                      </a:r>
                    </a:p>
                  </a:txBody>
                  <a:tcPr/>
                </a:tc>
                <a:extLst>
                  <a:ext uri="{0D108BD9-81ED-4DB2-BD59-A6C34878D82A}">
                    <a16:rowId xmlns:a16="http://schemas.microsoft.com/office/drawing/2014/main" val="872414576"/>
                  </a:ext>
                </a:extLst>
              </a:tr>
              <a:tr h="408555">
                <a:tc vMerge="1">
                  <a:txBody>
                    <a:bodyPr/>
                    <a:lstStyle/>
                    <a:p>
                      <a:endParaRPr lang="en-US" sz="1800" dirty="0">
                        <a:latin typeface="Arial" panose="020B0604020202020204" pitchFamily="34" charset="0"/>
                        <a:cs typeface="Arial" panose="020B0604020202020204" pitchFamily="34" charset="0"/>
                      </a:endParaRPr>
                    </a:p>
                  </a:txBody>
                  <a:tcPr/>
                </a:tc>
                <a:tc>
                  <a:txBody>
                    <a:bodyPr/>
                    <a:lstStyle/>
                    <a:p>
                      <a:r>
                        <a:rPr lang="en-US" sz="1800" dirty="0">
                          <a:latin typeface="Arial" panose="020B0604020202020204" pitchFamily="34" charset="0"/>
                          <a:cs typeface="Arial" panose="020B0604020202020204" pitchFamily="34" charset="0"/>
                        </a:rPr>
                        <a:t>Assessment of EOI Responses</a:t>
                      </a:r>
                    </a:p>
                  </a:txBody>
                  <a:tcPr/>
                </a:tc>
                <a:tc>
                  <a:txBody>
                    <a:bodyPr/>
                    <a:lstStyle/>
                    <a:p>
                      <a:pPr algn="r"/>
                      <a:r>
                        <a:rPr lang="en-US" sz="1800" dirty="0">
                          <a:latin typeface="Arial" panose="020B0604020202020204" pitchFamily="34" charset="0"/>
                          <a:cs typeface="Arial" panose="020B0604020202020204" pitchFamily="34" charset="0"/>
                        </a:rPr>
                        <a:t>On-going</a:t>
                      </a:r>
                    </a:p>
                  </a:txBody>
                  <a:tcPr/>
                </a:tc>
                <a:extLst>
                  <a:ext uri="{0D108BD9-81ED-4DB2-BD59-A6C34878D82A}">
                    <a16:rowId xmlns:a16="http://schemas.microsoft.com/office/drawing/2014/main" val="87296475"/>
                  </a:ext>
                </a:extLst>
              </a:tr>
              <a:tr h="358556">
                <a:tc rowSpan="3">
                  <a:txBody>
                    <a:bodyPr/>
                    <a:lstStyle/>
                    <a:p>
                      <a:pPr algn="ctr"/>
                      <a:r>
                        <a:rPr lang="en-US" sz="2000" dirty="0">
                          <a:latin typeface="Arial" panose="020B0604020202020204" pitchFamily="34" charset="0"/>
                          <a:cs typeface="Arial" panose="020B0604020202020204" pitchFamily="34" charset="0"/>
                        </a:rPr>
                        <a:t>2021</a:t>
                      </a:r>
                    </a:p>
                  </a:txBody>
                  <a:tcPr vert="vert270"/>
                </a:tc>
                <a:tc>
                  <a:txBody>
                    <a:bodyPr/>
                    <a:lstStyle/>
                    <a:p>
                      <a:r>
                        <a:rPr lang="en-US" sz="1800" u="none" dirty="0">
                          <a:solidFill>
                            <a:schemeClr val="tx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xmlns="" val="tx"/>
                              </a:ext>
                            </a:extLst>
                          </a:hlinkClick>
                        </a:rPr>
                        <a:t>Call for Collaboration Proposals for Detectors</a:t>
                      </a:r>
                      <a:r>
                        <a:rPr lang="en-US" sz="1800" u="none" dirty="0">
                          <a:solidFill>
                            <a:schemeClr val="tx1"/>
                          </a:solidFill>
                          <a:latin typeface="Arial" panose="020B0604020202020204" pitchFamily="34" charset="0"/>
                          <a:cs typeface="Arial" panose="020B0604020202020204" pitchFamily="34" charset="0"/>
                        </a:rPr>
                        <a:t>  </a:t>
                      </a:r>
                    </a:p>
                    <a:p>
                      <a:r>
                        <a:rPr lang="en-US" sz="1600" dirty="0">
                          <a:solidFill>
                            <a:schemeClr val="tx1"/>
                          </a:solidFill>
                          <a:latin typeface="Arial" panose="020B0604020202020204" pitchFamily="34" charset="0"/>
                          <a:cs typeface="Arial" panose="020B0604020202020204" pitchFamily="34" charset="0"/>
                          <a:hlinkClick r:id="rId5"/>
                        </a:rPr>
                        <a:t>https://www.bnl.gov/eic/CFC.php</a:t>
                      </a:r>
                      <a:r>
                        <a:rPr lang="en-US" sz="1600" dirty="0">
                          <a:solidFill>
                            <a:schemeClr val="tx1"/>
                          </a:solidFill>
                          <a:latin typeface="Arial" panose="020B0604020202020204" pitchFamily="34" charset="0"/>
                          <a:cs typeface="Arial" panose="020B0604020202020204" pitchFamily="34" charset="0"/>
                        </a:rPr>
                        <a:t> </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March 2021</a:t>
                      </a:r>
                    </a:p>
                  </a:txBody>
                  <a:tcPr/>
                </a:tc>
                <a:extLst>
                  <a:ext uri="{0D108BD9-81ED-4DB2-BD59-A6C34878D82A}">
                    <a16:rowId xmlns:a16="http://schemas.microsoft.com/office/drawing/2014/main" val="4224877198"/>
                  </a:ext>
                </a:extLst>
              </a:tr>
              <a:tr h="358556">
                <a:tc vMerge="1">
                  <a:txBody>
                    <a:bodyPr/>
                    <a:lstStyle/>
                    <a:p>
                      <a:endParaRPr lang="en-US" sz="1800" dirty="0">
                        <a:latin typeface="Arial" panose="020B0604020202020204" pitchFamily="34" charset="0"/>
                        <a:cs typeface="Arial" panose="020B0604020202020204" pitchFamily="34" charset="0"/>
                      </a:endParaRPr>
                    </a:p>
                  </a:txBody>
                  <a:tcPr vert="vert270"/>
                </a:tc>
                <a:tc>
                  <a:txBody>
                    <a:bodyPr/>
                    <a:lstStyle/>
                    <a:p>
                      <a:r>
                        <a:rPr lang="en-US" sz="1800" dirty="0">
                          <a:latin typeface="Arial" panose="020B0604020202020204" pitchFamily="34" charset="0"/>
                          <a:cs typeface="Arial" panose="020B0604020202020204" pitchFamily="34" charset="0"/>
                        </a:rPr>
                        <a:t>BNL/TJNAF Proposal Evaluation Committee</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Spring 2021</a:t>
                      </a:r>
                    </a:p>
                  </a:txBody>
                  <a:tcPr/>
                </a:tc>
                <a:extLst>
                  <a:ext uri="{0D108BD9-81ED-4DB2-BD59-A6C34878D82A}">
                    <a16:rowId xmlns:a16="http://schemas.microsoft.com/office/drawing/2014/main" val="2874466170"/>
                  </a:ext>
                </a:extLst>
              </a:tr>
              <a:tr h="358556">
                <a:tc vMerge="1">
                  <a:txBody>
                    <a:bodyPr/>
                    <a:lstStyle/>
                    <a:p>
                      <a:endParaRPr lang="en-US" sz="1800" dirty="0">
                        <a:latin typeface="Arial" panose="020B0604020202020204" pitchFamily="34" charset="0"/>
                        <a:cs typeface="Arial" panose="020B0604020202020204" pitchFamily="34" charset="0"/>
                      </a:endParaRPr>
                    </a:p>
                  </a:txBody>
                  <a:tcPr vert="vert270"/>
                </a:tc>
                <a:tc>
                  <a:txBody>
                    <a:bodyPr/>
                    <a:lstStyle/>
                    <a:p>
                      <a:r>
                        <a:rPr lang="en-US" sz="1800" dirty="0">
                          <a:latin typeface="Arial" panose="020B0604020202020204" pitchFamily="34" charset="0"/>
                          <a:cs typeface="Arial" panose="020B0604020202020204" pitchFamily="34" charset="0"/>
                        </a:rPr>
                        <a:t>Collaboration Proposals for Detectors Submitted</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December 2021</a:t>
                      </a:r>
                    </a:p>
                  </a:txBody>
                  <a:tcPr/>
                </a:tc>
                <a:extLst>
                  <a:ext uri="{0D108BD9-81ED-4DB2-BD59-A6C34878D82A}">
                    <a16:rowId xmlns:a16="http://schemas.microsoft.com/office/drawing/2014/main" val="3347331757"/>
                  </a:ext>
                </a:extLst>
              </a:tr>
              <a:tr h="121920">
                <a:tc rowSpan="3">
                  <a:txBody>
                    <a:bodyPr/>
                    <a:lstStyle/>
                    <a:p>
                      <a:pPr algn="ctr"/>
                      <a:r>
                        <a:rPr lang="en-US" sz="1800" dirty="0">
                          <a:latin typeface="Arial" panose="020B0604020202020204" pitchFamily="34" charset="0"/>
                          <a:cs typeface="Arial" panose="020B0604020202020204" pitchFamily="34" charset="0"/>
                        </a:rPr>
                        <a:t>✔️</a:t>
                      </a:r>
                    </a:p>
                  </a:txBody>
                  <a:tcPr/>
                </a:tc>
                <a:tc>
                  <a:txBody>
                    <a:bodyPr/>
                    <a:lstStyle/>
                    <a:p>
                      <a:r>
                        <a:rPr lang="en-US" sz="1800" dirty="0">
                          <a:latin typeface="Arial" panose="020B0604020202020204" pitchFamily="34" charset="0"/>
                          <a:cs typeface="Arial" panose="020B0604020202020204" pitchFamily="34" charset="0"/>
                        </a:rPr>
                        <a:t>Decision on Project Detector – “ECCE”</a:t>
                      </a:r>
                    </a:p>
                  </a:txBody>
                  <a:tcPr/>
                </a:tc>
                <a:tc>
                  <a:txBody>
                    <a:bodyPr/>
                    <a:lstStyle/>
                    <a:p>
                      <a:pPr algn="r"/>
                      <a:r>
                        <a:rPr lang="en-US" sz="1800" dirty="0">
                          <a:latin typeface="Arial" panose="020B0604020202020204" pitchFamily="34" charset="0"/>
                          <a:cs typeface="Arial" panose="020B0604020202020204" pitchFamily="34" charset="0"/>
                        </a:rPr>
                        <a:t>March 2022</a:t>
                      </a:r>
                    </a:p>
                  </a:txBody>
                  <a:tcPr/>
                </a:tc>
                <a:extLst>
                  <a:ext uri="{0D108BD9-81ED-4DB2-BD59-A6C34878D82A}">
                    <a16:rowId xmlns:a16="http://schemas.microsoft.com/office/drawing/2014/main" val="1544943433"/>
                  </a:ext>
                </a:extLst>
              </a:tr>
              <a:tr h="243840">
                <a:tc vMerge="1">
                  <a:txBody>
                    <a:bodyPr/>
                    <a:lstStyle/>
                    <a:p>
                      <a:endParaRPr lang="en-US"/>
                    </a:p>
                  </a:txBody>
                  <a:tcPr/>
                </a:tc>
                <a:tc>
                  <a:txBody>
                    <a:bodyPr/>
                    <a:lstStyle/>
                    <a:p>
                      <a:r>
                        <a:rPr lang="en-US" sz="1800" dirty="0">
                          <a:latin typeface="Arial" panose="020B0604020202020204" pitchFamily="34" charset="0"/>
                          <a:cs typeface="Arial" panose="020B0604020202020204" pitchFamily="34" charset="0"/>
                        </a:rPr>
                        <a:t>Guide process to joint “Detector-1” Collaboration</a:t>
                      </a:r>
                    </a:p>
                  </a:txBody>
                  <a:tcPr/>
                </a:tc>
                <a:tc>
                  <a:txBody>
                    <a:bodyPr/>
                    <a:lstStyle/>
                    <a:p>
                      <a:pPr algn="r"/>
                      <a:r>
                        <a:rPr lang="en-US" sz="1800" dirty="0">
                          <a:latin typeface="Arial" panose="020B0604020202020204" pitchFamily="34" charset="0"/>
                          <a:cs typeface="Arial" panose="020B0604020202020204" pitchFamily="34" charset="0"/>
                        </a:rPr>
                        <a:t>Spring 2022</a:t>
                      </a:r>
                    </a:p>
                  </a:txBody>
                  <a:tcPr/>
                </a:tc>
                <a:extLst>
                  <a:ext uri="{0D108BD9-81ED-4DB2-BD59-A6C34878D82A}">
                    <a16:rowId xmlns:a16="http://schemas.microsoft.com/office/drawing/2014/main" val="846286075"/>
                  </a:ext>
                </a:extLst>
              </a:tr>
              <a:tr h="121920">
                <a:tc vMerge="1">
                  <a:txBody>
                    <a:bodyPr/>
                    <a:lstStyle/>
                    <a:p>
                      <a:endParaRPr lang="en-US"/>
                    </a:p>
                  </a:txBody>
                  <a:tcPr/>
                </a:tc>
                <a:tc>
                  <a:txBody>
                    <a:bodyPr/>
                    <a:lstStyle/>
                    <a:p>
                      <a:r>
                        <a:rPr lang="en-US" sz="1800" dirty="0">
                          <a:latin typeface="Arial" panose="020B0604020202020204" pitchFamily="34" charset="0"/>
                          <a:cs typeface="Arial" panose="020B0604020202020204" pitchFamily="34" charset="0"/>
                        </a:rPr>
                        <a:t>EPIC Collaboration* Formed – 160 institutions</a:t>
                      </a:r>
                    </a:p>
                  </a:txBody>
                  <a:tcPr/>
                </a:tc>
                <a:tc>
                  <a:txBody>
                    <a:bodyPr/>
                    <a:lstStyle/>
                    <a:p>
                      <a:pPr algn="r"/>
                      <a:r>
                        <a:rPr lang="en-US" sz="1800" dirty="0">
                          <a:latin typeface="Arial" panose="020B0604020202020204" pitchFamily="34" charset="0"/>
                          <a:cs typeface="Arial" panose="020B0604020202020204" pitchFamily="34" charset="0"/>
                        </a:rPr>
                        <a:t>July 2022</a:t>
                      </a:r>
                    </a:p>
                  </a:txBody>
                  <a:tcPr/>
                </a:tc>
                <a:extLst>
                  <a:ext uri="{0D108BD9-81ED-4DB2-BD59-A6C34878D82A}">
                    <a16:rowId xmlns:a16="http://schemas.microsoft.com/office/drawing/2014/main" val="3002420548"/>
                  </a:ext>
                </a:extLst>
              </a:tr>
            </a:tbl>
          </a:graphicData>
        </a:graphic>
      </p:graphicFrame>
      <p:sp>
        <p:nvSpPr>
          <p:cNvPr id="11" name="Title 1">
            <a:extLst>
              <a:ext uri="{FF2B5EF4-FFF2-40B4-BE49-F238E27FC236}">
                <a16:creationId xmlns:a16="http://schemas.microsoft.com/office/drawing/2014/main" id="{B26FBE73-9F83-494A-BABA-91691BFD1BF1}"/>
              </a:ext>
            </a:extLst>
          </p:cNvPr>
          <p:cNvSpPr txBox="1">
            <a:spLocks/>
          </p:cNvSpPr>
          <p:nvPr/>
        </p:nvSpPr>
        <p:spPr>
          <a:xfrm>
            <a:off x="479472" y="117676"/>
            <a:ext cx="8283413" cy="80530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30519D"/>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30519D"/>
              </a:solidFill>
              <a:effectLst/>
              <a:uLnTx/>
              <a:uFillTx/>
              <a:latin typeface="Arial" charset="0"/>
              <a:cs typeface="Arial" charset="0"/>
            </a:endParaRPr>
          </a:p>
        </p:txBody>
      </p:sp>
      <p:sp>
        <p:nvSpPr>
          <p:cNvPr id="5" name="TextBox 4">
            <a:extLst>
              <a:ext uri="{FF2B5EF4-FFF2-40B4-BE49-F238E27FC236}">
                <a16:creationId xmlns:a16="http://schemas.microsoft.com/office/drawing/2014/main" id="{0A1EBBE6-E6AC-839C-F0D1-D21B4D9D6B93}"/>
              </a:ext>
            </a:extLst>
          </p:cNvPr>
          <p:cNvSpPr txBox="1"/>
          <p:nvPr/>
        </p:nvSpPr>
        <p:spPr>
          <a:xfrm>
            <a:off x="3403600" y="5837771"/>
            <a:ext cx="5438348" cy="369332"/>
          </a:xfrm>
          <a:prstGeom prst="rect">
            <a:avLst/>
          </a:prstGeom>
          <a:noFill/>
        </p:spPr>
        <p:txBody>
          <a:bodyPr wrap="none" rtlCol="0">
            <a:spAutoFit/>
          </a:bodyPr>
          <a:lstStyle/>
          <a:p>
            <a:pPr algn="l"/>
            <a:r>
              <a:rPr lang="en-US" dirty="0">
                <a:latin typeface="+mj-lt"/>
              </a:rPr>
              <a:t>*Merger of two large ATHENA and ECCE proposals</a:t>
            </a:r>
          </a:p>
        </p:txBody>
      </p:sp>
    </p:spTree>
    <p:extLst>
      <p:ext uri="{BB962C8B-B14F-4D97-AF65-F5344CB8AC3E}">
        <p14:creationId xmlns:p14="http://schemas.microsoft.com/office/powerpoint/2010/main" val="3834441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F1EFB-56E4-5E4F-9FA7-9DAC16706162}"/>
              </a:ext>
            </a:extLst>
          </p:cNvPr>
          <p:cNvSpPr>
            <a:spLocks noGrp="1"/>
          </p:cNvSpPr>
          <p:nvPr>
            <p:ph type="title"/>
          </p:nvPr>
        </p:nvSpPr>
        <p:spPr>
          <a:xfrm>
            <a:off x="0" y="1"/>
            <a:ext cx="9144000" cy="714564"/>
          </a:xfrm>
        </p:spPr>
        <p:txBody>
          <a:bodyPr>
            <a:normAutofit fontScale="90000"/>
          </a:bodyPr>
          <a:lstStyle/>
          <a:p>
            <a:r>
              <a:rPr lang="en-US" sz="3600" dirty="0"/>
              <a:t>Path to EIC Project Detector Collaboration</a:t>
            </a:r>
          </a:p>
        </p:txBody>
      </p:sp>
      <p:sp>
        <p:nvSpPr>
          <p:cNvPr id="3" name="Slide Number Placeholder 2">
            <a:extLst>
              <a:ext uri="{FF2B5EF4-FFF2-40B4-BE49-F238E27FC236}">
                <a16:creationId xmlns:a16="http://schemas.microsoft.com/office/drawing/2014/main" id="{A07B35B2-FAF2-0240-BF3E-E027F46526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3C5830-40F3-F04E-B2E3-10E6672BA8FF}" type="slidenum">
              <a:rPr kumimoji="0" lang="en-US" sz="1200" b="0" i="0" u="none" strike="noStrike" kern="1200" cap="none" spc="0" normalizeH="0" baseline="0" noProof="0" smtClean="0">
                <a:ln>
                  <a:noFill/>
                </a:ln>
                <a:solidFill>
                  <a:prstClr val="white"/>
                </a:solidFill>
                <a:effectLst/>
                <a:uLnTx/>
                <a:uFillTx/>
                <a:latin typeface="Arial"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white"/>
              </a:solidFill>
              <a:effectLst/>
              <a:uLnTx/>
              <a:uFillTx/>
              <a:latin typeface="Arial" charset="0"/>
              <a:cs typeface="Arial" charset="0"/>
            </a:endParaRPr>
          </a:p>
        </p:txBody>
      </p:sp>
      <p:pic>
        <p:nvPicPr>
          <p:cNvPr id="5" name="Picture 4">
            <a:extLst>
              <a:ext uri="{FF2B5EF4-FFF2-40B4-BE49-F238E27FC236}">
                <a16:creationId xmlns:a16="http://schemas.microsoft.com/office/drawing/2014/main" id="{C514CB7E-34B7-7D46-8A13-30ACDC5213E5}"/>
              </a:ext>
            </a:extLst>
          </p:cNvPr>
          <p:cNvPicPr>
            <a:picLocks noChangeAspect="1"/>
          </p:cNvPicPr>
          <p:nvPr/>
        </p:nvPicPr>
        <p:blipFill>
          <a:blip r:embed="rId2"/>
          <a:stretch>
            <a:fillRect/>
          </a:stretch>
        </p:blipFill>
        <p:spPr>
          <a:xfrm>
            <a:off x="1599349" y="3469036"/>
            <a:ext cx="7521879" cy="2746785"/>
          </a:xfrm>
          <a:prstGeom prst="rect">
            <a:avLst/>
          </a:prstGeom>
        </p:spPr>
      </p:pic>
      <p:pic>
        <p:nvPicPr>
          <p:cNvPr id="7" name="Picture 6">
            <a:extLst>
              <a:ext uri="{FF2B5EF4-FFF2-40B4-BE49-F238E27FC236}">
                <a16:creationId xmlns:a16="http://schemas.microsoft.com/office/drawing/2014/main" id="{7927C253-2DE7-E944-9341-2010A74D69E3}"/>
              </a:ext>
            </a:extLst>
          </p:cNvPr>
          <p:cNvPicPr>
            <a:picLocks noChangeAspect="1"/>
          </p:cNvPicPr>
          <p:nvPr/>
        </p:nvPicPr>
        <p:blipFill>
          <a:blip r:embed="rId3"/>
          <a:stretch>
            <a:fillRect/>
          </a:stretch>
        </p:blipFill>
        <p:spPr>
          <a:xfrm>
            <a:off x="-10952" y="819979"/>
            <a:ext cx="3789123" cy="2578398"/>
          </a:xfrm>
          <a:prstGeom prst="rect">
            <a:avLst/>
          </a:prstGeom>
        </p:spPr>
      </p:pic>
      <p:pic>
        <p:nvPicPr>
          <p:cNvPr id="9" name="Picture 8">
            <a:extLst>
              <a:ext uri="{FF2B5EF4-FFF2-40B4-BE49-F238E27FC236}">
                <a16:creationId xmlns:a16="http://schemas.microsoft.com/office/drawing/2014/main" id="{6B75F0F6-57D1-7042-A2E6-201C361C69D3}"/>
              </a:ext>
            </a:extLst>
          </p:cNvPr>
          <p:cNvPicPr>
            <a:picLocks noChangeAspect="1"/>
          </p:cNvPicPr>
          <p:nvPr/>
        </p:nvPicPr>
        <p:blipFill>
          <a:blip r:embed="rId4"/>
          <a:stretch>
            <a:fillRect/>
          </a:stretch>
        </p:blipFill>
        <p:spPr>
          <a:xfrm>
            <a:off x="3840801" y="819979"/>
            <a:ext cx="5280427" cy="2692748"/>
          </a:xfrm>
          <a:prstGeom prst="rect">
            <a:avLst/>
          </a:prstGeom>
        </p:spPr>
      </p:pic>
      <p:sp>
        <p:nvSpPr>
          <p:cNvPr id="10" name="TextBox 9">
            <a:extLst>
              <a:ext uri="{FF2B5EF4-FFF2-40B4-BE49-F238E27FC236}">
                <a16:creationId xmlns:a16="http://schemas.microsoft.com/office/drawing/2014/main" id="{05243600-73D5-AB46-B24F-8F230478691C}"/>
              </a:ext>
            </a:extLst>
          </p:cNvPr>
          <p:cNvSpPr txBox="1"/>
          <p:nvPr/>
        </p:nvSpPr>
        <p:spPr>
          <a:xfrm>
            <a:off x="22772" y="529899"/>
            <a:ext cx="103387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Calibri" panose="020F0502020204030204"/>
                <a:ea typeface="+mn-ea"/>
                <a:cs typeface="+mn-cs"/>
              </a:rPr>
              <a:t>ATHENA:</a:t>
            </a:r>
          </a:p>
        </p:txBody>
      </p:sp>
      <p:sp>
        <p:nvSpPr>
          <p:cNvPr id="11" name="TextBox 10">
            <a:extLst>
              <a:ext uri="{FF2B5EF4-FFF2-40B4-BE49-F238E27FC236}">
                <a16:creationId xmlns:a16="http://schemas.microsoft.com/office/drawing/2014/main" id="{2A445D6D-929F-1744-AB98-ADA2DB044B9A}"/>
              </a:ext>
            </a:extLst>
          </p:cNvPr>
          <p:cNvSpPr txBox="1"/>
          <p:nvPr/>
        </p:nvSpPr>
        <p:spPr>
          <a:xfrm>
            <a:off x="763896" y="3637424"/>
            <a:ext cx="7134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Calibri" panose="020F0502020204030204"/>
                <a:ea typeface="+mn-ea"/>
                <a:cs typeface="+mn-cs"/>
              </a:rPr>
              <a:t>ECCE:</a:t>
            </a:r>
          </a:p>
        </p:txBody>
      </p:sp>
      <p:sp>
        <p:nvSpPr>
          <p:cNvPr id="12" name="Right Arrow 11">
            <a:extLst>
              <a:ext uri="{FF2B5EF4-FFF2-40B4-BE49-F238E27FC236}">
                <a16:creationId xmlns:a16="http://schemas.microsoft.com/office/drawing/2014/main" id="{7F13CD7E-8454-C742-9CDD-6438B15A1D06}"/>
              </a:ext>
            </a:extLst>
          </p:cNvPr>
          <p:cNvSpPr/>
          <p:nvPr/>
        </p:nvSpPr>
        <p:spPr>
          <a:xfrm>
            <a:off x="1032861" y="6169118"/>
            <a:ext cx="978408" cy="484632"/>
          </a:xfrm>
          <a:prstGeom prst="rightArrow">
            <a:avLst/>
          </a:prstGeom>
          <a:gradFill flip="none" rotWithShape="1">
            <a:gsLst>
              <a:gs pos="0">
                <a:schemeClr val="accent1">
                  <a:lumMod val="5000"/>
                  <a:lumOff val="95000"/>
                </a:schemeClr>
              </a:gs>
              <a:gs pos="40000">
                <a:schemeClr val="accent1">
                  <a:lumMod val="45000"/>
                  <a:lumOff val="55000"/>
                </a:schemeClr>
              </a:gs>
              <a:gs pos="100000">
                <a:srgbClr val="0000FF"/>
              </a:gs>
            </a:gsLst>
            <a:path path="circle">
              <a:fillToRect r="100000" b="100000"/>
            </a:path>
            <a:tileRect l="-100000" t="-100000"/>
          </a:gra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78D4CB86-7171-8A42-92A9-D141AA2B8AB5}"/>
              </a:ext>
            </a:extLst>
          </p:cNvPr>
          <p:cNvSpPr txBox="1"/>
          <p:nvPr/>
        </p:nvSpPr>
        <p:spPr>
          <a:xfrm>
            <a:off x="2057324" y="6169118"/>
            <a:ext cx="64077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consolidate to EIC Project Detector Collaboration</a:t>
            </a:r>
          </a:p>
        </p:txBody>
      </p:sp>
    </p:spTree>
    <p:extLst>
      <p:ext uri="{BB962C8B-B14F-4D97-AF65-F5344CB8AC3E}">
        <p14:creationId xmlns:p14="http://schemas.microsoft.com/office/powerpoint/2010/main" val="25116705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92262-AA69-CDB0-3BEC-824C4FF39384}"/>
              </a:ext>
            </a:extLst>
          </p:cNvPr>
          <p:cNvSpPr>
            <a:spLocks noGrp="1"/>
          </p:cNvSpPr>
          <p:nvPr>
            <p:ph type="title"/>
          </p:nvPr>
        </p:nvSpPr>
        <p:spPr>
          <a:xfrm>
            <a:off x="1257300" y="-3563"/>
            <a:ext cx="7886700" cy="659687"/>
          </a:xfrm>
        </p:spPr>
        <p:txBody>
          <a:bodyPr>
            <a:normAutofit/>
          </a:bodyPr>
          <a:lstStyle/>
          <a:p>
            <a:r>
              <a:rPr lang="en-US" sz="3200" dirty="0"/>
              <a:t>Recent Accomplishments</a:t>
            </a:r>
          </a:p>
        </p:txBody>
      </p:sp>
      <p:sp>
        <p:nvSpPr>
          <p:cNvPr id="4" name="Slide Number Placeholder 3">
            <a:extLst>
              <a:ext uri="{FF2B5EF4-FFF2-40B4-BE49-F238E27FC236}">
                <a16:creationId xmlns:a16="http://schemas.microsoft.com/office/drawing/2014/main" id="{BE570B71-0123-75C8-F1C1-C709FE3B0404}"/>
              </a:ext>
            </a:extLst>
          </p:cNvPr>
          <p:cNvSpPr>
            <a:spLocks noGrp="1"/>
          </p:cNvSpPr>
          <p:nvPr>
            <p:ph type="sldNum" sz="quarter" idx="12"/>
          </p:nvPr>
        </p:nvSpPr>
        <p:spPr/>
        <p:txBody>
          <a:bodyPr/>
          <a:lstStyle/>
          <a:p>
            <a:fld id="{893C5830-40F3-F04E-B2E3-10E6672BA8FF}" type="slidenum">
              <a:rPr lang="en-US" smtClean="0"/>
              <a:t>4</a:t>
            </a:fld>
            <a:endParaRPr lang="en-US"/>
          </a:p>
        </p:txBody>
      </p:sp>
      <p:grpSp>
        <p:nvGrpSpPr>
          <p:cNvPr id="5" name="Group 4">
            <a:extLst>
              <a:ext uri="{FF2B5EF4-FFF2-40B4-BE49-F238E27FC236}">
                <a16:creationId xmlns:a16="http://schemas.microsoft.com/office/drawing/2014/main" id="{FC53DA3B-6784-0743-BFA4-CBE2E7D7D81D}"/>
              </a:ext>
            </a:extLst>
          </p:cNvPr>
          <p:cNvGrpSpPr/>
          <p:nvPr/>
        </p:nvGrpSpPr>
        <p:grpSpPr>
          <a:xfrm>
            <a:off x="30177" y="894383"/>
            <a:ext cx="4333865" cy="3076623"/>
            <a:chOff x="2353429" y="3038833"/>
            <a:chExt cx="4333865" cy="3076623"/>
          </a:xfrm>
        </p:grpSpPr>
        <p:pic>
          <p:nvPicPr>
            <p:cNvPr id="6" name="Picture 5">
              <a:extLst>
                <a:ext uri="{FF2B5EF4-FFF2-40B4-BE49-F238E27FC236}">
                  <a16:creationId xmlns:a16="http://schemas.microsoft.com/office/drawing/2014/main" id="{F47BAB43-C051-114A-B48D-7474B6C8A02D}"/>
                </a:ext>
              </a:extLst>
            </p:cNvPr>
            <p:cNvPicPr/>
            <p:nvPr/>
          </p:nvPicPr>
          <p:blipFill rotWithShape="1">
            <a:blip r:embed="rId2">
              <a:extLst>
                <a:ext uri="{28A0092B-C50C-407E-A947-70E740481C1C}">
                  <a14:useLocalDpi xmlns:a14="http://schemas.microsoft.com/office/drawing/2010/main" val="0"/>
                </a:ext>
              </a:extLst>
            </a:blip>
            <a:srcRect l="7712" t="44538" r="9680" b="12387"/>
            <a:stretch/>
          </p:blipFill>
          <p:spPr>
            <a:xfrm>
              <a:off x="2353429" y="3038833"/>
              <a:ext cx="4333865" cy="3076623"/>
            </a:xfrm>
            <a:prstGeom prst="rect">
              <a:avLst/>
            </a:prstGeom>
          </p:spPr>
        </p:pic>
        <p:sp>
          <p:nvSpPr>
            <p:cNvPr id="7" name="Rectangle 6">
              <a:extLst>
                <a:ext uri="{FF2B5EF4-FFF2-40B4-BE49-F238E27FC236}">
                  <a16:creationId xmlns:a16="http://schemas.microsoft.com/office/drawing/2014/main" id="{4BC11FAB-D6CE-F74D-BCBE-670D1D1281A2}"/>
                </a:ext>
              </a:extLst>
            </p:cNvPr>
            <p:cNvSpPr/>
            <p:nvPr/>
          </p:nvSpPr>
          <p:spPr>
            <a:xfrm>
              <a:off x="4365744" y="3038833"/>
              <a:ext cx="508764" cy="2337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00A18516-EA33-5F43-90CB-7FBA5E74BD9D}"/>
              </a:ext>
            </a:extLst>
          </p:cNvPr>
          <p:cNvSpPr txBox="1"/>
          <p:nvPr/>
        </p:nvSpPr>
        <p:spPr>
          <a:xfrm>
            <a:off x="74417" y="660747"/>
            <a:ext cx="1803400" cy="276999"/>
          </a:xfrm>
          <a:prstGeom prst="rect">
            <a:avLst/>
          </a:prstGeom>
          <a:solidFill>
            <a:srgbClr val="0432FF"/>
          </a:solidFill>
          <a:ln w="9525">
            <a:solidFill>
              <a:schemeClr val="bg2">
                <a:lumMod val="10000"/>
                <a:alpha val="63000"/>
              </a:schemeClr>
            </a:solidFill>
          </a:ln>
        </p:spPr>
        <p:txBody>
          <a:bodyPr wrap="square" rtlCol="0">
            <a:spAutoFit/>
          </a:bodyPr>
          <a:lstStyle/>
          <a:p>
            <a:pPr algn="ctr"/>
            <a:r>
              <a:rPr lang="en-US" sz="1200" dirty="0" err="1">
                <a:solidFill>
                  <a:srgbClr val="FFFFFF"/>
                </a:solidFill>
                <a:latin typeface="Arial" panose="020B0604020202020204" pitchFamily="34" charset="0"/>
                <a:cs typeface="Arial" panose="020B0604020202020204" pitchFamily="34" charset="0"/>
              </a:rPr>
              <a:t>hadronic</a:t>
            </a:r>
            <a:r>
              <a:rPr lang="en-US" sz="1200" dirty="0">
                <a:solidFill>
                  <a:srgbClr val="FFFFFF"/>
                </a:solidFill>
                <a:latin typeface="Arial" panose="020B0604020202020204" pitchFamily="34" charset="0"/>
                <a:cs typeface="Arial" panose="020B0604020202020204" pitchFamily="34" charset="0"/>
              </a:rPr>
              <a:t> calorimeters</a:t>
            </a:r>
          </a:p>
        </p:txBody>
      </p:sp>
      <p:sp>
        <p:nvSpPr>
          <p:cNvPr id="9" name="TextBox 8">
            <a:extLst>
              <a:ext uri="{FF2B5EF4-FFF2-40B4-BE49-F238E27FC236}">
                <a16:creationId xmlns:a16="http://schemas.microsoft.com/office/drawing/2014/main" id="{B7BD4FC6-433E-A945-97EE-BA2388A1A8D4}"/>
              </a:ext>
            </a:extLst>
          </p:cNvPr>
          <p:cNvSpPr txBox="1"/>
          <p:nvPr/>
        </p:nvSpPr>
        <p:spPr>
          <a:xfrm>
            <a:off x="145370" y="980091"/>
            <a:ext cx="1447800" cy="276999"/>
          </a:xfrm>
          <a:prstGeom prst="rect">
            <a:avLst/>
          </a:prstGeom>
          <a:solidFill>
            <a:srgbClr val="FF0000"/>
          </a:solidFill>
          <a:ln w="9525">
            <a:solidFill>
              <a:srgbClr val="0432FF">
                <a:alpha val="63000"/>
              </a:srgbClr>
            </a:solidFill>
          </a:ln>
        </p:spPr>
        <p:txBody>
          <a:bodyPr wrap="square" rtlCol="0">
            <a:spAutoFit/>
          </a:bodyPr>
          <a:lstStyle/>
          <a:p>
            <a:pPr algn="ctr"/>
            <a:r>
              <a:rPr lang="en-US" sz="1200" dirty="0">
                <a:solidFill>
                  <a:srgbClr val="FFFFFF"/>
                </a:solidFill>
                <a:latin typeface="Arial" panose="020B0604020202020204" pitchFamily="34" charset="0"/>
                <a:cs typeface="Arial" panose="020B0604020202020204" pitchFamily="34" charset="0"/>
              </a:rPr>
              <a:t>e/m calorimeters          </a:t>
            </a:r>
          </a:p>
        </p:txBody>
      </p:sp>
      <p:sp>
        <p:nvSpPr>
          <p:cNvPr id="10" name="TextBox 9">
            <a:extLst>
              <a:ext uri="{FF2B5EF4-FFF2-40B4-BE49-F238E27FC236}">
                <a16:creationId xmlns:a16="http://schemas.microsoft.com/office/drawing/2014/main" id="{08EBACBA-A150-8147-B250-92222DCD1E56}"/>
              </a:ext>
            </a:extLst>
          </p:cNvPr>
          <p:cNvSpPr txBox="1"/>
          <p:nvPr/>
        </p:nvSpPr>
        <p:spPr>
          <a:xfrm>
            <a:off x="3446452" y="777502"/>
            <a:ext cx="1226193" cy="461665"/>
          </a:xfrm>
          <a:prstGeom prst="rect">
            <a:avLst/>
          </a:prstGeom>
          <a:solidFill>
            <a:srgbClr val="00FA00">
              <a:alpha val="64000"/>
            </a:srgbClr>
          </a:solidFill>
          <a:ln w="9525">
            <a:solidFill>
              <a:schemeClr val="bg2">
                <a:lumMod val="10000"/>
                <a:alpha val="63000"/>
              </a:schemeClr>
            </a:solidFill>
          </a:ln>
        </p:spPr>
        <p:txBody>
          <a:bodyPr wrap="square" rtlCol="0">
            <a:spAutoFit/>
          </a:bodyPr>
          <a:lstStyle/>
          <a:p>
            <a:pPr algn="ctr"/>
            <a:r>
              <a:rPr lang="en-US" sz="1200" dirty="0" err="1">
                <a:latin typeface="Arial" panose="020B0604020202020204" pitchFamily="34" charset="0"/>
                <a:cs typeface="Arial" panose="020B0604020202020204" pitchFamily="34" charset="0"/>
              </a:rPr>
              <a:t>ToF</a:t>
            </a:r>
            <a:r>
              <a:rPr lang="en-US" sz="1200" dirty="0">
                <a:latin typeface="Arial" panose="020B0604020202020204" pitchFamily="34" charset="0"/>
                <a:cs typeface="Arial" panose="020B0604020202020204" pitchFamily="34" charset="0"/>
              </a:rPr>
              <a:t>, DIRC,  </a:t>
            </a:r>
          </a:p>
          <a:p>
            <a:pPr algn="ctr"/>
            <a:r>
              <a:rPr lang="en-US" sz="1200" dirty="0">
                <a:latin typeface="Arial" panose="020B0604020202020204" pitchFamily="34" charset="0"/>
                <a:cs typeface="Arial" panose="020B0604020202020204" pitchFamily="34" charset="0"/>
              </a:rPr>
              <a:t>RICH detectors</a:t>
            </a:r>
          </a:p>
        </p:txBody>
      </p:sp>
      <p:sp>
        <p:nvSpPr>
          <p:cNvPr id="11" name="TextBox 10">
            <a:extLst>
              <a:ext uri="{FF2B5EF4-FFF2-40B4-BE49-F238E27FC236}">
                <a16:creationId xmlns:a16="http://schemas.microsoft.com/office/drawing/2014/main" id="{8DFA5C66-CE2F-0642-A24D-38ABEED61D75}"/>
              </a:ext>
            </a:extLst>
          </p:cNvPr>
          <p:cNvSpPr txBox="1"/>
          <p:nvPr/>
        </p:nvSpPr>
        <p:spPr>
          <a:xfrm>
            <a:off x="1646035" y="980091"/>
            <a:ext cx="1750800" cy="276999"/>
          </a:xfrm>
          <a:prstGeom prst="rect">
            <a:avLst/>
          </a:prstGeom>
          <a:solidFill>
            <a:srgbClr val="FFFF00"/>
          </a:solidFill>
          <a:ln w="9525">
            <a:solidFill>
              <a:schemeClr val="bg2">
                <a:lumMod val="10000"/>
                <a:alpha val="63000"/>
              </a:schemeClr>
            </a:solidFill>
          </a:ln>
        </p:spPr>
        <p:txBody>
          <a:bodyPr wrap="none" rtlCol="0">
            <a:spAutoFit/>
          </a:bodyPr>
          <a:lstStyle/>
          <a:p>
            <a:r>
              <a:rPr lang="en-US" sz="1200" dirty="0">
                <a:solidFill>
                  <a:srgbClr val="1E1C11"/>
                </a:solidFill>
                <a:latin typeface="Arial" panose="020B0604020202020204" pitchFamily="34" charset="0"/>
                <a:cs typeface="Arial" panose="020B0604020202020204" pitchFamily="34" charset="0"/>
              </a:rPr>
              <a:t>MPG &amp; MAPS trackers</a:t>
            </a:r>
          </a:p>
        </p:txBody>
      </p:sp>
      <p:sp>
        <p:nvSpPr>
          <p:cNvPr id="12" name="TextBox 11">
            <a:extLst>
              <a:ext uri="{FF2B5EF4-FFF2-40B4-BE49-F238E27FC236}">
                <a16:creationId xmlns:a16="http://schemas.microsoft.com/office/drawing/2014/main" id="{742B4B2B-AE16-AD42-ACFE-786621534EAC}"/>
              </a:ext>
            </a:extLst>
          </p:cNvPr>
          <p:cNvSpPr txBox="1"/>
          <p:nvPr/>
        </p:nvSpPr>
        <p:spPr>
          <a:xfrm>
            <a:off x="1927434" y="659688"/>
            <a:ext cx="1103187" cy="276999"/>
          </a:xfrm>
          <a:prstGeom prst="rect">
            <a:avLst/>
          </a:prstGeom>
          <a:solidFill>
            <a:srgbClr val="FF40FF"/>
          </a:solidFill>
          <a:ln w="9525">
            <a:solidFill>
              <a:schemeClr val="bg2">
                <a:lumMod val="10000"/>
                <a:alpha val="63000"/>
              </a:schemeClr>
            </a:solidFill>
          </a:ln>
        </p:spPr>
        <p:txBody>
          <a:bodyPr wrap="none" rtlCol="0">
            <a:spAutoFit/>
          </a:bodyPr>
          <a:lstStyle/>
          <a:p>
            <a:r>
              <a:rPr lang="en-US" sz="1200" dirty="0">
                <a:solidFill>
                  <a:schemeClr val="bg1"/>
                </a:solidFill>
                <a:latin typeface="Arial" panose="020B0604020202020204" pitchFamily="34" charset="0"/>
                <a:cs typeface="Arial" panose="020B0604020202020204" pitchFamily="34" charset="0"/>
              </a:rPr>
              <a:t>solenoid coils</a:t>
            </a:r>
          </a:p>
        </p:txBody>
      </p:sp>
      <p:sp>
        <p:nvSpPr>
          <p:cNvPr id="13" name="TextBox 12">
            <a:extLst>
              <a:ext uri="{FF2B5EF4-FFF2-40B4-BE49-F238E27FC236}">
                <a16:creationId xmlns:a16="http://schemas.microsoft.com/office/drawing/2014/main" id="{500D626D-29A7-4C49-A67C-D6A34F8D9978}"/>
              </a:ext>
            </a:extLst>
          </p:cNvPr>
          <p:cNvSpPr txBox="1"/>
          <p:nvPr/>
        </p:nvSpPr>
        <p:spPr>
          <a:xfrm>
            <a:off x="4501498" y="672173"/>
            <a:ext cx="4568467" cy="1200329"/>
          </a:xfrm>
          <a:prstGeom prst="rect">
            <a:avLst/>
          </a:prstGeom>
          <a:noFill/>
        </p:spPr>
        <p:txBody>
          <a:bodyPr wrap="square" rtlCol="0">
            <a:spAutoFit/>
          </a:bodyPr>
          <a:lstStyle/>
          <a:p>
            <a:pPr algn="ctr"/>
            <a:r>
              <a:rPr lang="en-US" dirty="0">
                <a:solidFill>
                  <a:srgbClr val="0432FF"/>
                </a:solidFill>
                <a:latin typeface="Arial" panose="020B0604020202020204" pitchFamily="34" charset="0"/>
                <a:cs typeface="Arial" panose="020B0604020202020204" pitchFamily="34" charset="0"/>
              </a:rPr>
              <a:t>Finalized Project Detector selection process 8</a:t>
            </a:r>
            <a:r>
              <a:rPr lang="en-US" baseline="30000" dirty="0">
                <a:solidFill>
                  <a:srgbClr val="0432FF"/>
                </a:solidFill>
                <a:latin typeface="Arial" panose="020B0604020202020204" pitchFamily="34" charset="0"/>
                <a:cs typeface="Arial" panose="020B0604020202020204" pitchFamily="34" charset="0"/>
              </a:rPr>
              <a:t>th </a:t>
            </a:r>
            <a:r>
              <a:rPr lang="en-US" dirty="0">
                <a:solidFill>
                  <a:srgbClr val="0432FF"/>
                </a:solidFill>
                <a:latin typeface="Arial" panose="020B0604020202020204" pitchFamily="34" charset="0"/>
                <a:cs typeface="Arial" panose="020B0604020202020204" pitchFamily="34" charset="0"/>
              </a:rPr>
              <a:t>of March 2022</a:t>
            </a:r>
          </a:p>
          <a:p>
            <a:r>
              <a:rPr lang="en-US" dirty="0">
                <a:solidFill>
                  <a:srgbClr val="0432FF"/>
                </a:solidFill>
                <a:latin typeface="Arial" panose="020B0604020202020204" pitchFamily="34" charset="0"/>
                <a:cs typeface="Arial" panose="020B0604020202020204" pitchFamily="34" charset="0"/>
                <a:sym typeface="Wingdings" pitchFamily="2" charset="2"/>
              </a:rPr>
              <a:t> ECCE </a:t>
            </a:r>
            <a:r>
              <a:rPr lang="en-US" dirty="0">
                <a:latin typeface="Arial" panose="020B0604020202020204" pitchFamily="34" charset="0"/>
                <a:cs typeface="Arial" panose="020B0604020202020204" pitchFamily="34" charset="0"/>
              </a:rPr>
              <a:t>general-purpose Detector around </a:t>
            </a:r>
          </a:p>
          <a:p>
            <a:r>
              <a:rPr lang="en-US" dirty="0">
                <a:latin typeface="Arial" panose="020B0604020202020204" pitchFamily="34" charset="0"/>
                <a:cs typeface="Arial" panose="020B0604020202020204" pitchFamily="34" charset="0"/>
              </a:rPr>
              <a:t>a 1.5 T </a:t>
            </a:r>
            <a:r>
              <a:rPr lang="en-US" dirty="0" err="1">
                <a:latin typeface="Arial" panose="020B0604020202020204" pitchFamily="34" charset="0"/>
                <a:cs typeface="Arial" panose="020B0604020202020204" pitchFamily="34" charset="0"/>
              </a:rPr>
              <a:t>BaBAR</a:t>
            </a:r>
            <a:r>
              <a:rPr lang="en-US" dirty="0">
                <a:latin typeface="Arial" panose="020B0604020202020204" pitchFamily="34" charset="0"/>
                <a:cs typeface="Arial" panose="020B0604020202020204" pitchFamily="34" charset="0"/>
              </a:rPr>
              <a:t> like Solenoid</a:t>
            </a:r>
          </a:p>
        </p:txBody>
      </p:sp>
      <p:pic>
        <p:nvPicPr>
          <p:cNvPr id="14" name="Picture 13">
            <a:extLst>
              <a:ext uri="{FF2B5EF4-FFF2-40B4-BE49-F238E27FC236}">
                <a16:creationId xmlns:a16="http://schemas.microsoft.com/office/drawing/2014/main" id="{722908A3-CB06-5F41-85E3-53187C0336EE}"/>
              </a:ext>
            </a:extLst>
          </p:cNvPr>
          <p:cNvPicPr>
            <a:picLocks noChangeAspect="1"/>
          </p:cNvPicPr>
          <p:nvPr/>
        </p:nvPicPr>
        <p:blipFill>
          <a:blip r:embed="rId3"/>
          <a:stretch>
            <a:fillRect/>
          </a:stretch>
        </p:blipFill>
        <p:spPr>
          <a:xfrm>
            <a:off x="0" y="4105791"/>
            <a:ext cx="4724268" cy="2562520"/>
          </a:xfrm>
          <a:prstGeom prst="rect">
            <a:avLst/>
          </a:prstGeom>
        </p:spPr>
      </p:pic>
      <p:sp>
        <p:nvSpPr>
          <p:cNvPr id="15" name="TextBox 14">
            <a:extLst>
              <a:ext uri="{FF2B5EF4-FFF2-40B4-BE49-F238E27FC236}">
                <a16:creationId xmlns:a16="http://schemas.microsoft.com/office/drawing/2014/main" id="{484A6FF0-3DB7-4146-A2A2-A6B1405A08B0}"/>
              </a:ext>
            </a:extLst>
          </p:cNvPr>
          <p:cNvSpPr txBox="1"/>
          <p:nvPr/>
        </p:nvSpPr>
        <p:spPr>
          <a:xfrm>
            <a:off x="4536977" y="1922469"/>
            <a:ext cx="4607023" cy="4832092"/>
          </a:xfrm>
          <a:prstGeom prst="rect">
            <a:avLst/>
          </a:prstGeom>
          <a:noFill/>
          <a:ln w="19050">
            <a:noFill/>
          </a:ln>
        </p:spPr>
        <p:txBody>
          <a:bodyPr wrap="square" rtlCol="0">
            <a:spAutoFit/>
          </a:bodyPr>
          <a:lstStyle/>
          <a:p>
            <a:pPr>
              <a:buClr>
                <a:srgbClr val="0000FF"/>
              </a:buClr>
            </a:pPr>
            <a:r>
              <a:rPr lang="en-US" sz="1400" dirty="0">
                <a:latin typeface="Arial" panose="020B0604020202020204" pitchFamily="34" charset="0"/>
                <a:cs typeface="Arial" panose="020B0604020202020204" pitchFamily="34" charset="0"/>
              </a:rPr>
              <a:t>Consolidation of ECCE and ATHENA in full swing, make integration of all groups as welcoming as possible</a:t>
            </a:r>
          </a:p>
          <a:p>
            <a:pPr marL="102870" indent="-102870">
              <a:buClr>
                <a:srgbClr val="0000FF"/>
              </a:buClr>
              <a:buFont typeface="Wingdings" pitchFamily="2" charset="2"/>
              <a:buChar char="§"/>
            </a:pPr>
            <a:r>
              <a:rPr lang="en-US" sz="1400" dirty="0">
                <a:latin typeface="Arial" panose="020B0604020202020204" pitchFamily="34" charset="0"/>
                <a:cs typeface="Arial" panose="020B0604020202020204" pitchFamily="34" charset="0"/>
              </a:rPr>
              <a:t>Combined Leadership Team formed</a:t>
            </a:r>
          </a:p>
          <a:p>
            <a:pPr marL="102870" indent="-102870">
              <a:buClr>
                <a:srgbClr val="0000FF"/>
              </a:buClr>
              <a:buFont typeface="Wingdings" pitchFamily="2" charset="2"/>
              <a:buChar char="§"/>
            </a:pPr>
            <a:r>
              <a:rPr lang="en-US" sz="1400" dirty="0">
                <a:latin typeface="Arial" panose="020B0604020202020204" pitchFamily="34" charset="0"/>
                <a:cs typeface="Arial" panose="020B0604020202020204" pitchFamily="34" charset="0"/>
              </a:rPr>
              <a:t>Combined Physics and Technical WG formed</a:t>
            </a:r>
          </a:p>
          <a:p>
            <a:pPr marL="102870" indent="-102870">
              <a:buClr>
                <a:srgbClr val="0000FF"/>
              </a:buClr>
              <a:buFont typeface="Wingdings" pitchFamily="2" charset="2"/>
              <a:buChar char="§"/>
            </a:pPr>
            <a:r>
              <a:rPr lang="en-US" sz="1400" dirty="0">
                <a:latin typeface="Arial" panose="020B0604020202020204" pitchFamily="34" charset="0"/>
                <a:cs typeface="Arial" panose="020B0604020202020204" pitchFamily="34" charset="0"/>
              </a:rPr>
              <a:t>named collaboration EPIC at July EICUG-meeting</a:t>
            </a:r>
          </a:p>
          <a:p>
            <a:pPr marL="102870" indent="-102870">
              <a:buClr>
                <a:srgbClr val="0000FF"/>
              </a:buClr>
              <a:buFont typeface="Wingdings" pitchFamily="2" charset="2"/>
              <a:buChar char="§"/>
            </a:pPr>
            <a:r>
              <a:rPr lang="en-US" sz="1400" dirty="0">
                <a:latin typeface="Arial" panose="020B0604020202020204" pitchFamily="34" charset="0"/>
                <a:cs typeface="Arial" panose="020B0604020202020204" pitchFamily="34" charset="0"/>
              </a:rPr>
              <a:t> EPIC institutional board formed</a:t>
            </a:r>
          </a:p>
          <a:p>
            <a:pPr marL="102870" indent="-102870">
              <a:buClr>
                <a:srgbClr val="0000FF"/>
              </a:buClr>
              <a:buFont typeface="Wingdings" pitchFamily="2" charset="2"/>
              <a:buChar char="§"/>
            </a:pPr>
            <a:r>
              <a:rPr lang="en-US" sz="1400" dirty="0">
                <a:latin typeface="Arial" panose="020B0604020202020204" pitchFamily="34" charset="0"/>
                <a:cs typeface="Arial" panose="020B0604020202020204" pitchFamily="34" charset="0"/>
              </a:rPr>
              <a:t> </a:t>
            </a:r>
            <a:r>
              <a:rPr lang="en-US" sz="1400" dirty="0">
                <a:latin typeface="+mj-lt"/>
              </a:rPr>
              <a:t>collaboration charter writing started</a:t>
            </a:r>
          </a:p>
          <a:p>
            <a:pPr marL="102870" indent="-102870">
              <a:buClr>
                <a:srgbClr val="0000FF"/>
              </a:buClr>
              <a:buFont typeface="Wingdings" pitchFamily="2" charset="2"/>
              <a:buChar char="§"/>
            </a:pPr>
            <a:r>
              <a:rPr lang="en-US" sz="1400" dirty="0">
                <a:latin typeface="+mj-lt"/>
              </a:rPr>
              <a:t> Elect collaboration management by November</a:t>
            </a:r>
            <a:endParaRPr lang="en-US" sz="1400" dirty="0">
              <a:latin typeface="+mj-lt"/>
              <a:cs typeface="Arial" panose="020B0604020202020204" pitchFamily="34" charset="0"/>
            </a:endParaRPr>
          </a:p>
          <a:p>
            <a:pPr algn="l">
              <a:buClr>
                <a:srgbClr val="0000FF"/>
              </a:buClr>
            </a:pPr>
            <a:endParaRPr lang="en-US" sz="1400" dirty="0">
              <a:latin typeface="Arial" panose="020B0604020202020204" pitchFamily="34" charset="0"/>
              <a:cs typeface="Arial" panose="020B0604020202020204" pitchFamily="34" charset="0"/>
            </a:endParaRPr>
          </a:p>
          <a:p>
            <a:pPr marL="171450" indent="-171450">
              <a:buClr>
                <a:srgbClr val="0000FF"/>
              </a:buClr>
              <a:buFont typeface="Wingdings" pitchFamily="2" charset="2"/>
              <a:buChar char="§"/>
            </a:pPr>
            <a:r>
              <a:rPr lang="en-US" sz="1400" dirty="0">
                <a:latin typeface="Arial" panose="020B0604020202020204" pitchFamily="34" charset="0"/>
                <a:cs typeface="Arial" panose="020B0604020202020204" pitchFamily="34" charset="0"/>
              </a:rPr>
              <a:t>Updated P6 cost and schedule based on ECCE as reference design</a:t>
            </a:r>
          </a:p>
          <a:p>
            <a:pPr marL="171450" indent="-171450">
              <a:buClr>
                <a:srgbClr val="0000FF"/>
              </a:buClr>
              <a:buFont typeface="Wingdings" pitchFamily="2" charset="2"/>
              <a:buChar char="§"/>
            </a:pPr>
            <a:r>
              <a:rPr lang="en-US" sz="1400" dirty="0">
                <a:latin typeface="Arial" panose="020B0604020202020204" pitchFamily="34" charset="0"/>
                <a:cs typeface="Arial" panose="020B0604020202020204" pitchFamily="34" charset="0"/>
              </a:rPr>
              <a:t>R&amp;D rolled out to Users and P6 updated with respective milestones</a:t>
            </a:r>
          </a:p>
          <a:p>
            <a:pPr marL="171450" indent="-171450">
              <a:buClr>
                <a:srgbClr val="0000FF"/>
              </a:buClr>
              <a:buFont typeface="Wingdings" pitchFamily="2" charset="2"/>
              <a:buChar char="§"/>
            </a:pPr>
            <a:r>
              <a:rPr lang="en-US" sz="1400" dirty="0">
                <a:latin typeface="Arial" panose="020B0604020202020204" pitchFamily="34" charset="0"/>
                <a:cs typeface="Arial" panose="020B0604020202020204" pitchFamily="34" charset="0"/>
              </a:rPr>
              <a:t>Integration of ECCE reference detector in Interaction region</a:t>
            </a:r>
          </a:p>
          <a:p>
            <a:pPr marL="171450" indent="-171450">
              <a:buClr>
                <a:srgbClr val="0000FF"/>
              </a:buClr>
              <a:buFont typeface="Wingdings" pitchFamily="2" charset="2"/>
              <a:buChar char="§"/>
            </a:pPr>
            <a:r>
              <a:rPr lang="en-US" sz="1400" dirty="0">
                <a:latin typeface="Arial" panose="020B0604020202020204" pitchFamily="34" charset="0"/>
                <a:cs typeface="Arial" panose="020B0604020202020204" pitchFamily="34" charset="0"/>
              </a:rPr>
              <a:t>Integration of ancillary detectors in wider IR (+/- 40 m)</a:t>
            </a:r>
          </a:p>
          <a:p>
            <a:pPr marL="171450" indent="-171450">
              <a:buClr>
                <a:srgbClr val="0000FF"/>
              </a:buClr>
              <a:buFont typeface="Wingdings" pitchFamily="2" charset="2"/>
              <a:buChar char="§"/>
            </a:pPr>
            <a:r>
              <a:rPr lang="en-US" sz="1400" dirty="0">
                <a:latin typeface="Arial" panose="020B0604020202020204" pitchFamily="34" charset="0"/>
                <a:cs typeface="Arial" panose="020B0604020202020204" pitchFamily="34" charset="0"/>
              </a:rPr>
              <a:t>Excellent progress on CAD based design of detector</a:t>
            </a:r>
          </a:p>
          <a:p>
            <a:pPr marL="171450" indent="-171450">
              <a:buClr>
                <a:srgbClr val="0000FF"/>
              </a:buClr>
              <a:buFont typeface="Wingdings" pitchFamily="2" charset="2"/>
              <a:buChar char="§"/>
            </a:pPr>
            <a:r>
              <a:rPr lang="en-US" sz="1400" dirty="0">
                <a:latin typeface="Arial" panose="020B0604020202020204" pitchFamily="34" charset="0"/>
                <a:cs typeface="Arial" panose="020B0604020202020204" pitchFamily="34" charset="0"/>
              </a:rPr>
              <a:t>Moving full speed to CD-2/3A</a:t>
            </a:r>
          </a:p>
          <a:p>
            <a:pPr marL="628650" lvl="1" indent="-171450">
              <a:buClr>
                <a:srgbClr val="0000FF"/>
              </a:buClr>
              <a:buFont typeface="Wingdings" pitchFamily="2" charset="2"/>
              <a:buChar char="§"/>
            </a:pPr>
            <a:r>
              <a:rPr lang="en-US" sz="1400" dirty="0">
                <a:latin typeface="Arial" panose="020B0604020202020204" pitchFamily="34" charset="0"/>
                <a:cs typeface="Arial" panose="020B0604020202020204" pitchFamily="34" charset="0"/>
              </a:rPr>
              <a:t>technical reviews for all WBS level-3 systems</a:t>
            </a:r>
          </a:p>
          <a:p>
            <a:pPr marL="628650" lvl="1" indent="-171450">
              <a:buClr>
                <a:srgbClr val="0000FF"/>
              </a:buClr>
              <a:buFont typeface="Wingdings" pitchFamily="2" charset="2"/>
              <a:buChar char="§"/>
            </a:pPr>
            <a:r>
              <a:rPr lang="en-US" sz="1400" dirty="0">
                <a:latin typeface="Arial" panose="020B0604020202020204" pitchFamily="34" charset="0"/>
                <a:cs typeface="Arial" panose="020B0604020202020204" pitchFamily="34" charset="0"/>
              </a:rPr>
              <a:t>move design to required design maturity</a:t>
            </a:r>
          </a:p>
          <a:p>
            <a:pPr marL="628650" lvl="1" indent="-171450">
              <a:buClr>
                <a:srgbClr val="0000FF"/>
              </a:buClr>
              <a:buFont typeface="Wingdings" pitchFamily="2" charset="2"/>
              <a:buChar char="§"/>
            </a:pPr>
            <a:r>
              <a:rPr lang="en-US" sz="1400" dirty="0">
                <a:latin typeface="Arial" panose="020B0604020202020204" pitchFamily="34" charset="0"/>
                <a:cs typeface="Arial" panose="020B0604020202020204" pitchFamily="34" charset="0"/>
              </a:rPr>
              <a:t>define Long Lead Items</a:t>
            </a:r>
          </a:p>
          <a:p>
            <a:pPr marL="628650" lvl="1" indent="-171450">
              <a:buClr>
                <a:srgbClr val="0000FF"/>
              </a:buClr>
              <a:buFont typeface="Wingdings" pitchFamily="2" charset="2"/>
              <a:buChar char="§"/>
            </a:pPr>
            <a:r>
              <a:rPr lang="en-US" sz="1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638159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36085-75E7-E84E-B281-761C480C332F}"/>
              </a:ext>
            </a:extLst>
          </p:cNvPr>
          <p:cNvSpPr>
            <a:spLocks noGrp="1"/>
          </p:cNvSpPr>
          <p:nvPr>
            <p:ph type="title"/>
          </p:nvPr>
        </p:nvSpPr>
        <p:spPr>
          <a:xfrm>
            <a:off x="-1" y="9526"/>
            <a:ext cx="9144001" cy="664218"/>
          </a:xfrm>
        </p:spPr>
        <p:txBody>
          <a:bodyPr>
            <a:noAutofit/>
          </a:bodyPr>
          <a:lstStyle/>
          <a:p>
            <a:r>
              <a:rPr lang="en-US" sz="3200" dirty="0">
                <a:latin typeface="Arial" panose="020B0604020202020204" pitchFamily="34" charset="0"/>
                <a:cs typeface="Arial" panose="020B0604020202020204" pitchFamily="34" charset="0"/>
              </a:rPr>
              <a:t>Timeline: What is Coming</a:t>
            </a:r>
          </a:p>
        </p:txBody>
      </p:sp>
      <p:sp>
        <p:nvSpPr>
          <p:cNvPr id="7" name="Slide Number Placeholder 2">
            <a:extLst>
              <a:ext uri="{FF2B5EF4-FFF2-40B4-BE49-F238E27FC236}">
                <a16:creationId xmlns:a16="http://schemas.microsoft.com/office/drawing/2014/main" id="{5A32A11E-00D6-5048-8BD6-926A9B4FE1F9}"/>
              </a:ext>
            </a:extLst>
          </p:cNvPr>
          <p:cNvSpPr>
            <a:spLocks noGrp="1"/>
          </p:cNvSpPr>
          <p:nvPr>
            <p:ph type="sldNum" sz="quarter" idx="12"/>
          </p:nvPr>
        </p:nvSpPr>
        <p:spPr>
          <a:xfrm>
            <a:off x="-9607" y="6480970"/>
            <a:ext cx="2057400" cy="365125"/>
          </a:xfrm>
        </p:spPr>
        <p:txBody>
          <a:bodyPr/>
          <a:lstStyle/>
          <a:p>
            <a:fld id="{893C5830-40F3-F04E-B2E3-10E6672BA8FF}" type="slidenum">
              <a:rPr lang="en-US" smtClean="0"/>
              <a:t>5</a:t>
            </a:fld>
            <a:endParaRPr lang="en-US" dirty="0"/>
          </a:p>
        </p:txBody>
      </p:sp>
      <p:sp>
        <p:nvSpPr>
          <p:cNvPr id="5" name="Line 42">
            <a:extLst>
              <a:ext uri="{FF2B5EF4-FFF2-40B4-BE49-F238E27FC236}">
                <a16:creationId xmlns:a16="http://schemas.microsoft.com/office/drawing/2014/main" id="{D599CA46-C4C8-49BC-BE3F-836FADEEC1DD}"/>
              </a:ext>
            </a:extLst>
          </p:cNvPr>
          <p:cNvSpPr>
            <a:spLocks noChangeShapeType="1"/>
          </p:cNvSpPr>
          <p:nvPr/>
        </p:nvSpPr>
        <p:spPr bwMode="auto">
          <a:xfrm flipH="1">
            <a:off x="2191735" y="1204244"/>
            <a:ext cx="0" cy="387179"/>
          </a:xfrm>
          <a:prstGeom prst="line">
            <a:avLst/>
          </a:prstGeom>
          <a:noFill/>
          <a:ln w="9525">
            <a:solidFill>
              <a:schemeClr val="tx1"/>
            </a:solidFill>
            <a:prstDash val="dash"/>
            <a:round/>
            <a:headEnd/>
            <a:tailEn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C00000"/>
              </a:solidFill>
              <a:effectLst/>
              <a:uLnTx/>
              <a:uFillTx/>
              <a:latin typeface="Vrinda" pitchFamily="2" charset="0"/>
              <a:ea typeface="+mn-ea"/>
              <a:cs typeface="+mn-cs"/>
            </a:endParaRPr>
          </a:p>
        </p:txBody>
      </p:sp>
      <p:sp>
        <p:nvSpPr>
          <p:cNvPr id="6" name="Line 42">
            <a:extLst>
              <a:ext uri="{FF2B5EF4-FFF2-40B4-BE49-F238E27FC236}">
                <a16:creationId xmlns:a16="http://schemas.microsoft.com/office/drawing/2014/main" id="{0E8D04DE-6DEC-4E2B-9302-14CDD799E95E}"/>
              </a:ext>
            </a:extLst>
          </p:cNvPr>
          <p:cNvSpPr>
            <a:spLocks noChangeShapeType="1"/>
          </p:cNvSpPr>
          <p:nvPr/>
        </p:nvSpPr>
        <p:spPr bwMode="auto">
          <a:xfrm flipH="1">
            <a:off x="5760943" y="1208770"/>
            <a:ext cx="0" cy="387179"/>
          </a:xfrm>
          <a:prstGeom prst="line">
            <a:avLst/>
          </a:prstGeom>
          <a:noFill/>
          <a:ln w="9525">
            <a:solidFill>
              <a:schemeClr val="tx1"/>
            </a:solidFill>
            <a:prstDash val="dash"/>
            <a:round/>
            <a:headEnd/>
            <a:tailEn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C00000"/>
              </a:solidFill>
              <a:effectLst/>
              <a:uLnTx/>
              <a:uFillTx/>
              <a:latin typeface="Vrinda" pitchFamily="2" charset="0"/>
              <a:ea typeface="+mn-ea"/>
              <a:cs typeface="+mn-cs"/>
            </a:endParaRPr>
          </a:p>
        </p:txBody>
      </p:sp>
      <p:sp>
        <p:nvSpPr>
          <p:cNvPr id="9" name="Text Box 9">
            <a:extLst>
              <a:ext uri="{FF2B5EF4-FFF2-40B4-BE49-F238E27FC236}">
                <a16:creationId xmlns:a16="http://schemas.microsoft.com/office/drawing/2014/main" id="{AA9E8743-7401-4B3E-A9F0-0849F968BA36}"/>
              </a:ext>
            </a:extLst>
          </p:cNvPr>
          <p:cNvSpPr txBox="1">
            <a:spLocks noChangeArrowheads="1"/>
          </p:cNvSpPr>
          <p:nvPr/>
        </p:nvSpPr>
        <p:spPr bwMode="auto">
          <a:xfrm>
            <a:off x="14941" y="2633170"/>
            <a:ext cx="671979" cy="338554"/>
          </a:xfrm>
          <a:prstGeom prst="rect">
            <a:avLst/>
          </a:prstGeom>
          <a:noFill/>
          <a:ln w="12700" cap="sq">
            <a:noFill/>
            <a:miter lim="800000"/>
            <a:headEnd type="none" w="sm" len="sm"/>
            <a:tailEnd type="none" w="sm" len="sm"/>
          </a:ln>
        </p:spPr>
        <p:txBody>
          <a:bodyPr wrap="none">
            <a:spAutoFit/>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Arial" charset="0"/>
                <a:ea typeface="+mn-ea"/>
                <a:cs typeface="+mn-cs"/>
              </a:rPr>
              <a:t>Critical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Arial" charset="0"/>
                <a:ea typeface="+mn-ea"/>
                <a:cs typeface="+mn-cs"/>
              </a:rPr>
              <a:t>Decisions</a:t>
            </a:r>
            <a:endParaRPr kumimoji="0" lang="en-US" sz="8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0" name="Line 20">
            <a:extLst>
              <a:ext uri="{FF2B5EF4-FFF2-40B4-BE49-F238E27FC236}">
                <a16:creationId xmlns:a16="http://schemas.microsoft.com/office/drawing/2014/main" id="{39100798-1C58-4CCE-9132-EC8A84A06623}"/>
              </a:ext>
            </a:extLst>
          </p:cNvPr>
          <p:cNvSpPr>
            <a:spLocks noChangeShapeType="1"/>
          </p:cNvSpPr>
          <p:nvPr/>
        </p:nvSpPr>
        <p:spPr bwMode="auto">
          <a:xfrm flipV="1">
            <a:off x="972535" y="2170443"/>
            <a:ext cx="0" cy="536094"/>
          </a:xfrm>
          <a:prstGeom prst="line">
            <a:avLst/>
          </a:prstGeom>
          <a:noFill/>
          <a:ln w="9525">
            <a:solidFill>
              <a:schemeClr val="tx1"/>
            </a:solidFill>
            <a:round/>
            <a:headEn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Vrinda" pitchFamily="2" charset="0"/>
              <a:ea typeface="+mn-ea"/>
              <a:cs typeface="+mn-cs"/>
            </a:endParaRPr>
          </a:p>
        </p:txBody>
      </p:sp>
      <p:sp>
        <p:nvSpPr>
          <p:cNvPr id="11" name="Line 21">
            <a:extLst>
              <a:ext uri="{FF2B5EF4-FFF2-40B4-BE49-F238E27FC236}">
                <a16:creationId xmlns:a16="http://schemas.microsoft.com/office/drawing/2014/main" id="{19A70D50-C053-4741-BCC6-3E1A7AC3D662}"/>
              </a:ext>
            </a:extLst>
          </p:cNvPr>
          <p:cNvSpPr>
            <a:spLocks noChangeShapeType="1"/>
          </p:cNvSpPr>
          <p:nvPr/>
        </p:nvSpPr>
        <p:spPr bwMode="auto">
          <a:xfrm flipV="1">
            <a:off x="2191735" y="2170443"/>
            <a:ext cx="0" cy="536094"/>
          </a:xfrm>
          <a:prstGeom prst="line">
            <a:avLst/>
          </a:prstGeom>
          <a:noFill/>
          <a:ln w="9525">
            <a:solidFill>
              <a:schemeClr val="tx1"/>
            </a:solidFill>
            <a:round/>
            <a:headEn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Vrinda" pitchFamily="2" charset="0"/>
              <a:ea typeface="+mn-ea"/>
              <a:cs typeface="+mn-cs"/>
            </a:endParaRPr>
          </a:p>
        </p:txBody>
      </p:sp>
      <p:sp>
        <p:nvSpPr>
          <p:cNvPr id="12" name="Line 22">
            <a:extLst>
              <a:ext uri="{FF2B5EF4-FFF2-40B4-BE49-F238E27FC236}">
                <a16:creationId xmlns:a16="http://schemas.microsoft.com/office/drawing/2014/main" id="{A5D6171A-AC6E-485B-AB13-E065C8F46875}"/>
              </a:ext>
            </a:extLst>
          </p:cNvPr>
          <p:cNvSpPr>
            <a:spLocks noChangeShapeType="1"/>
          </p:cNvSpPr>
          <p:nvPr/>
        </p:nvSpPr>
        <p:spPr bwMode="auto">
          <a:xfrm flipV="1">
            <a:off x="3238666" y="2170443"/>
            <a:ext cx="0" cy="536094"/>
          </a:xfrm>
          <a:prstGeom prst="line">
            <a:avLst/>
          </a:prstGeom>
          <a:noFill/>
          <a:ln w="9525">
            <a:solidFill>
              <a:schemeClr val="tx1"/>
            </a:solidFill>
            <a:round/>
            <a:headEn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Vrinda" pitchFamily="2" charset="0"/>
              <a:ea typeface="+mn-ea"/>
              <a:cs typeface="+mn-cs"/>
            </a:endParaRPr>
          </a:p>
        </p:txBody>
      </p:sp>
      <p:sp>
        <p:nvSpPr>
          <p:cNvPr id="13" name="Line 23">
            <a:extLst>
              <a:ext uri="{FF2B5EF4-FFF2-40B4-BE49-F238E27FC236}">
                <a16:creationId xmlns:a16="http://schemas.microsoft.com/office/drawing/2014/main" id="{C7316827-005E-4755-A595-B769A2FEB104}"/>
              </a:ext>
            </a:extLst>
          </p:cNvPr>
          <p:cNvSpPr>
            <a:spLocks noChangeShapeType="1"/>
          </p:cNvSpPr>
          <p:nvPr/>
        </p:nvSpPr>
        <p:spPr bwMode="auto">
          <a:xfrm flipV="1">
            <a:off x="4249135" y="2173363"/>
            <a:ext cx="0" cy="536094"/>
          </a:xfrm>
          <a:prstGeom prst="line">
            <a:avLst/>
          </a:prstGeom>
          <a:noFill/>
          <a:ln w="9525">
            <a:solidFill>
              <a:schemeClr val="tx1"/>
            </a:solidFill>
            <a:round/>
            <a:headEn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Vrinda" pitchFamily="2" charset="0"/>
              <a:ea typeface="+mn-ea"/>
              <a:cs typeface="+mn-cs"/>
            </a:endParaRPr>
          </a:p>
        </p:txBody>
      </p:sp>
      <p:sp>
        <p:nvSpPr>
          <p:cNvPr id="14" name="Line 24">
            <a:extLst>
              <a:ext uri="{FF2B5EF4-FFF2-40B4-BE49-F238E27FC236}">
                <a16:creationId xmlns:a16="http://schemas.microsoft.com/office/drawing/2014/main" id="{BD1A44FF-A5FF-446F-91E9-5617B8A0A9D3}"/>
              </a:ext>
            </a:extLst>
          </p:cNvPr>
          <p:cNvSpPr>
            <a:spLocks noChangeShapeType="1"/>
          </p:cNvSpPr>
          <p:nvPr/>
        </p:nvSpPr>
        <p:spPr bwMode="auto">
          <a:xfrm flipV="1">
            <a:off x="5770087" y="2170443"/>
            <a:ext cx="0" cy="536094"/>
          </a:xfrm>
          <a:prstGeom prst="line">
            <a:avLst/>
          </a:prstGeom>
          <a:noFill/>
          <a:ln w="9525">
            <a:solidFill>
              <a:schemeClr val="tx1"/>
            </a:solidFill>
            <a:round/>
            <a:headEn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Vrinda" pitchFamily="2" charset="0"/>
              <a:ea typeface="+mn-ea"/>
              <a:cs typeface="+mn-cs"/>
            </a:endParaRPr>
          </a:p>
        </p:txBody>
      </p:sp>
      <p:sp>
        <p:nvSpPr>
          <p:cNvPr id="15" name="AutoShape 3">
            <a:extLst>
              <a:ext uri="{FF2B5EF4-FFF2-40B4-BE49-F238E27FC236}">
                <a16:creationId xmlns:a16="http://schemas.microsoft.com/office/drawing/2014/main" id="{F641C2F4-2C53-4B31-8046-9133D77BE7FA}"/>
              </a:ext>
            </a:extLst>
          </p:cNvPr>
          <p:cNvSpPr>
            <a:spLocks noChangeArrowheads="1"/>
          </p:cNvSpPr>
          <p:nvPr/>
        </p:nvSpPr>
        <p:spPr bwMode="auto">
          <a:xfrm>
            <a:off x="743936" y="1632306"/>
            <a:ext cx="1676400" cy="506311"/>
          </a:xfrm>
          <a:prstGeom prst="chevron">
            <a:avLst>
              <a:gd name="adj" fmla="val 124444"/>
            </a:avLst>
          </a:prstGeom>
          <a:solidFill>
            <a:srgbClr val="00FFFF">
              <a:alpha val="49803"/>
            </a:srgbClr>
          </a:solidFill>
          <a:ln w="19050" cap="sq">
            <a:solidFill>
              <a:srgbClr val="000000"/>
            </a:solidFill>
            <a:miter lim="800000"/>
            <a:headEnd type="none" w="sm" len="sm"/>
            <a:tailEnd type="none" w="sm" len="sm"/>
          </a:ln>
        </p:spPr>
        <p:txBody>
          <a:bodyPr wrap="none" anchor="ct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rPr>
              <a:t>          </a:t>
            </a:r>
            <a:r>
              <a:rPr kumimoji="0" lang="en-US" sz="800" b="1" i="0" u="none" strike="noStrike" kern="1200" cap="none" spc="0" normalizeH="0" baseline="0" noProof="0" dirty="0">
                <a:ln>
                  <a:noFill/>
                </a:ln>
                <a:solidFill>
                  <a:srgbClr val="000000"/>
                </a:solidFill>
                <a:effectLst/>
                <a:uLnTx/>
                <a:uFillTx/>
                <a:latin typeface="Arial" charset="0"/>
                <a:ea typeface="+mn-ea"/>
                <a:cs typeface="+mn-cs"/>
              </a:rPr>
              <a:t>Definition</a:t>
            </a:r>
          </a:p>
        </p:txBody>
      </p:sp>
      <p:sp>
        <p:nvSpPr>
          <p:cNvPr id="16" name="AutoShape 13">
            <a:extLst>
              <a:ext uri="{FF2B5EF4-FFF2-40B4-BE49-F238E27FC236}">
                <a16:creationId xmlns:a16="http://schemas.microsoft.com/office/drawing/2014/main" id="{7198B21F-E5BF-4357-97E6-AFE3E76E7492}"/>
              </a:ext>
            </a:extLst>
          </p:cNvPr>
          <p:cNvSpPr>
            <a:spLocks noChangeArrowheads="1"/>
          </p:cNvSpPr>
          <p:nvPr/>
        </p:nvSpPr>
        <p:spPr bwMode="auto">
          <a:xfrm>
            <a:off x="-2243" y="1632306"/>
            <a:ext cx="1203378" cy="506311"/>
          </a:xfrm>
          <a:prstGeom prst="homePlate">
            <a:avLst>
              <a:gd name="adj" fmla="val 119005"/>
            </a:avLst>
          </a:prstGeom>
          <a:solidFill>
            <a:srgbClr val="00FFFF">
              <a:alpha val="49803"/>
            </a:srgbClr>
          </a:solidFill>
          <a:ln w="19050" cap="sq">
            <a:solidFill>
              <a:srgbClr val="000000"/>
            </a:solidFill>
            <a:miter lim="800000"/>
            <a:headEnd type="none" w="sm" len="sm"/>
            <a:tailEnd type="none" w="sm" len="sm"/>
          </a:ln>
        </p:spPr>
        <p:txBody>
          <a:bodyPr wrap="none" anchor="ct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Initiation</a:t>
            </a:r>
          </a:p>
        </p:txBody>
      </p:sp>
      <p:sp>
        <p:nvSpPr>
          <p:cNvPr id="17" name="AutoShape 18">
            <a:extLst>
              <a:ext uri="{FF2B5EF4-FFF2-40B4-BE49-F238E27FC236}">
                <a16:creationId xmlns:a16="http://schemas.microsoft.com/office/drawing/2014/main" id="{84EE9333-DB6A-4B32-994F-5282D6D777E9}"/>
              </a:ext>
            </a:extLst>
          </p:cNvPr>
          <p:cNvSpPr>
            <a:spLocks noChangeArrowheads="1"/>
          </p:cNvSpPr>
          <p:nvPr/>
        </p:nvSpPr>
        <p:spPr bwMode="auto">
          <a:xfrm>
            <a:off x="1963135" y="1632306"/>
            <a:ext cx="3810000" cy="506311"/>
          </a:xfrm>
          <a:prstGeom prst="chevron">
            <a:avLst>
              <a:gd name="adj" fmla="val 127599"/>
            </a:avLst>
          </a:prstGeom>
          <a:solidFill>
            <a:srgbClr val="FF9966">
              <a:alpha val="49803"/>
            </a:srgbClr>
          </a:solidFill>
          <a:ln w="19050" cap="sq">
            <a:solidFill>
              <a:srgbClr val="000000"/>
            </a:solidFill>
            <a:miter lim="800000"/>
            <a:headEnd type="none" w="sm" len="sm"/>
            <a:tailEnd type="none" w="sm" len="sm"/>
          </a:ln>
        </p:spPr>
        <p:txBody>
          <a:bodyPr wrap="none" anchor="ct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Execution</a:t>
            </a:r>
          </a:p>
        </p:txBody>
      </p:sp>
      <p:sp>
        <p:nvSpPr>
          <p:cNvPr id="18" name="AutoShape 3">
            <a:extLst>
              <a:ext uri="{FF2B5EF4-FFF2-40B4-BE49-F238E27FC236}">
                <a16:creationId xmlns:a16="http://schemas.microsoft.com/office/drawing/2014/main" id="{EB9A1AFF-7071-48C2-8552-DD0AB7C79D63}"/>
              </a:ext>
            </a:extLst>
          </p:cNvPr>
          <p:cNvSpPr>
            <a:spLocks noChangeArrowheads="1"/>
          </p:cNvSpPr>
          <p:nvPr/>
        </p:nvSpPr>
        <p:spPr bwMode="auto">
          <a:xfrm>
            <a:off x="5291671" y="1632306"/>
            <a:ext cx="1624463" cy="506311"/>
          </a:xfrm>
          <a:prstGeom prst="chevron">
            <a:avLst>
              <a:gd name="adj" fmla="val 124444"/>
            </a:avLst>
          </a:prstGeom>
          <a:solidFill>
            <a:srgbClr val="00FFFF">
              <a:alpha val="49803"/>
            </a:srgbClr>
          </a:solidFill>
          <a:ln w="19050" cap="sq">
            <a:solidFill>
              <a:srgbClr val="000000"/>
            </a:solidFill>
            <a:miter lim="800000"/>
            <a:headEnd type="none" w="sm" len="sm"/>
            <a:tailEnd type="none" w="sm" len="sm"/>
          </a:ln>
        </p:spPr>
        <p:txBody>
          <a:bodyPr wrap="none" anchor="ct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rPr>
              <a:t>         </a:t>
            </a:r>
            <a:r>
              <a:rPr kumimoji="0" lang="en-US" sz="800" b="1" i="0" u="none" strike="noStrike" kern="1200" cap="none" spc="0" normalizeH="0" baseline="0" noProof="0" dirty="0">
                <a:ln>
                  <a:noFill/>
                </a:ln>
                <a:solidFill>
                  <a:srgbClr val="000000"/>
                </a:solidFill>
                <a:effectLst/>
                <a:uLnTx/>
                <a:uFillTx/>
                <a:latin typeface="Arial" charset="0"/>
                <a:ea typeface="+mn-ea"/>
                <a:cs typeface="+mn-cs"/>
              </a:rPr>
              <a:t>  Closeout</a:t>
            </a:r>
          </a:p>
        </p:txBody>
      </p:sp>
      <p:sp>
        <p:nvSpPr>
          <p:cNvPr id="19" name="Line 43">
            <a:extLst>
              <a:ext uri="{FF2B5EF4-FFF2-40B4-BE49-F238E27FC236}">
                <a16:creationId xmlns:a16="http://schemas.microsoft.com/office/drawing/2014/main" id="{26764C21-2219-4EFA-B4A0-C0C777CDEFA1}"/>
              </a:ext>
            </a:extLst>
          </p:cNvPr>
          <p:cNvSpPr>
            <a:spLocks noChangeShapeType="1"/>
          </p:cNvSpPr>
          <p:nvPr/>
        </p:nvSpPr>
        <p:spPr bwMode="auto">
          <a:xfrm>
            <a:off x="2267935" y="1316957"/>
            <a:ext cx="1929384" cy="0"/>
          </a:xfrm>
          <a:prstGeom prst="line">
            <a:avLst/>
          </a:prstGeom>
          <a:noFill/>
          <a:ln w="9525">
            <a:solidFill>
              <a:schemeClr val="tx1"/>
            </a:solidFill>
            <a:round/>
            <a:headEnd type="triangle" w="med" len="me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C00000"/>
              </a:solidFill>
              <a:effectLst/>
              <a:uLnTx/>
              <a:uFillTx/>
              <a:latin typeface="Vrinda" pitchFamily="2" charset="0"/>
              <a:ea typeface="+mn-ea"/>
              <a:cs typeface="+mn-cs"/>
            </a:endParaRPr>
          </a:p>
        </p:txBody>
      </p:sp>
      <p:sp>
        <p:nvSpPr>
          <p:cNvPr id="20" name="Line 43">
            <a:extLst>
              <a:ext uri="{FF2B5EF4-FFF2-40B4-BE49-F238E27FC236}">
                <a16:creationId xmlns:a16="http://schemas.microsoft.com/office/drawing/2014/main" id="{B5C6F553-A29E-4EB4-9A63-5C36C21FB08B}"/>
              </a:ext>
            </a:extLst>
          </p:cNvPr>
          <p:cNvSpPr>
            <a:spLocks noChangeShapeType="1"/>
          </p:cNvSpPr>
          <p:nvPr/>
        </p:nvSpPr>
        <p:spPr bwMode="auto">
          <a:xfrm flipV="1">
            <a:off x="286735" y="1316953"/>
            <a:ext cx="1883664" cy="1"/>
          </a:xfrm>
          <a:prstGeom prst="line">
            <a:avLst/>
          </a:prstGeom>
          <a:noFill/>
          <a:ln w="9525">
            <a:solidFill>
              <a:schemeClr val="tx1"/>
            </a:solidFill>
            <a:round/>
            <a:headEnd type="triangle" w="med" len="me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C00000"/>
              </a:solidFill>
              <a:effectLst/>
              <a:uLnTx/>
              <a:uFillTx/>
              <a:latin typeface="Vrinda" pitchFamily="2" charset="0"/>
              <a:ea typeface="+mn-ea"/>
              <a:cs typeface="+mn-cs"/>
            </a:endParaRPr>
          </a:p>
        </p:txBody>
      </p:sp>
      <p:sp>
        <p:nvSpPr>
          <p:cNvPr id="21" name="Text Box 30">
            <a:extLst>
              <a:ext uri="{FF2B5EF4-FFF2-40B4-BE49-F238E27FC236}">
                <a16:creationId xmlns:a16="http://schemas.microsoft.com/office/drawing/2014/main" id="{AA51915B-B2BC-4082-9986-84F8B4A1A601}"/>
              </a:ext>
            </a:extLst>
          </p:cNvPr>
          <p:cNvSpPr txBox="1">
            <a:spLocks noChangeArrowheads="1"/>
          </p:cNvSpPr>
          <p:nvPr/>
        </p:nvSpPr>
        <p:spPr bwMode="auto">
          <a:xfrm>
            <a:off x="1013769" y="1133871"/>
            <a:ext cx="676985" cy="353943"/>
          </a:xfrm>
          <a:prstGeom prst="rect">
            <a:avLst/>
          </a:prstGeom>
          <a:solidFill>
            <a:schemeClr val="bg1"/>
          </a:solidFill>
          <a:ln w="9525">
            <a:noFill/>
            <a:miter lim="800000"/>
            <a:headEnd/>
            <a:tailEnd/>
          </a:ln>
        </p:spPr>
        <p:txBody>
          <a:bodyPr>
            <a:spAutoFit/>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C00000"/>
                </a:solidFill>
                <a:effectLst/>
                <a:uLnTx/>
                <a:uFillTx/>
                <a:latin typeface="Arial" charset="0"/>
                <a:ea typeface="+mn-ea"/>
                <a:cs typeface="+mn-cs"/>
              </a:rPr>
              <a:t>Operating</a:t>
            </a:r>
            <a:r>
              <a:rPr kumimoji="0" lang="en-US" sz="900" b="0" i="0" u="none" strike="noStrike" kern="1200" cap="none" spc="0" normalizeH="0" baseline="0" noProof="0" dirty="0">
                <a:ln>
                  <a:noFill/>
                </a:ln>
                <a:solidFill>
                  <a:srgbClr val="C00000"/>
                </a:solidFill>
                <a:effectLst/>
                <a:uLnTx/>
                <a:uFillTx/>
                <a:latin typeface="Arial" charset="0"/>
                <a:ea typeface="+mn-ea"/>
                <a:cs typeface="+mn-cs"/>
              </a:rPr>
              <a:t>*</a:t>
            </a:r>
            <a:r>
              <a:rPr kumimoji="0" lang="en-US" sz="800" b="0" i="0" u="none" strike="noStrike" kern="1200" cap="none" spc="0" normalizeH="0" baseline="0" noProof="0" dirty="0">
                <a:ln>
                  <a:noFill/>
                </a:ln>
                <a:solidFill>
                  <a:srgbClr val="C00000"/>
                </a:solidFill>
                <a:effectLst/>
                <a:uLnTx/>
                <a:uFillTx/>
                <a:latin typeface="Arial" charset="0"/>
                <a:ea typeface="+mn-ea"/>
                <a:cs typeface="+mn-cs"/>
              </a:rPr>
              <a:t> Funds</a:t>
            </a:r>
          </a:p>
        </p:txBody>
      </p:sp>
      <p:sp>
        <p:nvSpPr>
          <p:cNvPr id="22" name="Line 42">
            <a:extLst>
              <a:ext uri="{FF2B5EF4-FFF2-40B4-BE49-F238E27FC236}">
                <a16:creationId xmlns:a16="http://schemas.microsoft.com/office/drawing/2014/main" id="{40938345-7E46-4951-98F6-BA66E901BF21}"/>
              </a:ext>
            </a:extLst>
          </p:cNvPr>
          <p:cNvSpPr>
            <a:spLocks noChangeShapeType="1"/>
          </p:cNvSpPr>
          <p:nvPr/>
        </p:nvSpPr>
        <p:spPr bwMode="auto">
          <a:xfrm flipH="1">
            <a:off x="282766" y="1204240"/>
            <a:ext cx="0" cy="387179"/>
          </a:xfrm>
          <a:prstGeom prst="line">
            <a:avLst/>
          </a:prstGeom>
          <a:noFill/>
          <a:ln w="9525">
            <a:solidFill>
              <a:schemeClr val="tx1"/>
            </a:solidFill>
            <a:prstDash val="dash"/>
            <a:round/>
            <a:headEnd/>
            <a:tailEn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C00000"/>
              </a:solidFill>
              <a:effectLst/>
              <a:uLnTx/>
              <a:uFillTx/>
              <a:latin typeface="Vrinda" pitchFamily="2" charset="0"/>
              <a:ea typeface="+mn-ea"/>
              <a:cs typeface="+mn-cs"/>
            </a:endParaRPr>
          </a:p>
        </p:txBody>
      </p:sp>
      <p:sp>
        <p:nvSpPr>
          <p:cNvPr id="23" name="Line 42">
            <a:extLst>
              <a:ext uri="{FF2B5EF4-FFF2-40B4-BE49-F238E27FC236}">
                <a16:creationId xmlns:a16="http://schemas.microsoft.com/office/drawing/2014/main" id="{1031C554-9DB5-4E24-A26D-78CB8288AFDD}"/>
              </a:ext>
            </a:extLst>
          </p:cNvPr>
          <p:cNvSpPr>
            <a:spLocks noChangeShapeType="1"/>
          </p:cNvSpPr>
          <p:nvPr/>
        </p:nvSpPr>
        <p:spPr bwMode="auto">
          <a:xfrm>
            <a:off x="6913934" y="1204239"/>
            <a:ext cx="2201" cy="645308"/>
          </a:xfrm>
          <a:prstGeom prst="line">
            <a:avLst/>
          </a:prstGeom>
          <a:noFill/>
          <a:ln w="9525">
            <a:solidFill>
              <a:schemeClr val="tx1"/>
            </a:solidFill>
            <a:prstDash val="dash"/>
            <a:round/>
            <a:headEnd/>
            <a:tailEn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Vrinda" pitchFamily="2" charset="0"/>
              <a:ea typeface="+mn-ea"/>
              <a:cs typeface="+mn-cs"/>
            </a:endParaRPr>
          </a:p>
        </p:txBody>
      </p:sp>
      <p:sp>
        <p:nvSpPr>
          <p:cNvPr id="24" name="Line 43">
            <a:extLst>
              <a:ext uri="{FF2B5EF4-FFF2-40B4-BE49-F238E27FC236}">
                <a16:creationId xmlns:a16="http://schemas.microsoft.com/office/drawing/2014/main" id="{84AC129B-1D25-40F0-ACAB-16D4B7942AAE}"/>
              </a:ext>
            </a:extLst>
          </p:cNvPr>
          <p:cNvSpPr>
            <a:spLocks noChangeShapeType="1"/>
          </p:cNvSpPr>
          <p:nvPr/>
        </p:nvSpPr>
        <p:spPr bwMode="auto">
          <a:xfrm flipV="1">
            <a:off x="5788941" y="1316947"/>
            <a:ext cx="1050994" cy="5"/>
          </a:xfrm>
          <a:prstGeom prst="line">
            <a:avLst/>
          </a:prstGeom>
          <a:noFill/>
          <a:ln w="9525">
            <a:solidFill>
              <a:schemeClr val="tx1"/>
            </a:solidFill>
            <a:round/>
            <a:headEnd type="triangle" w="med" len="me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C00000"/>
              </a:solidFill>
              <a:effectLst/>
              <a:uLnTx/>
              <a:uFillTx/>
              <a:latin typeface="Vrinda" pitchFamily="2" charset="0"/>
              <a:ea typeface="+mn-ea"/>
              <a:cs typeface="+mn-cs"/>
            </a:endParaRPr>
          </a:p>
        </p:txBody>
      </p:sp>
      <p:sp>
        <p:nvSpPr>
          <p:cNvPr id="25" name="Text Box 30">
            <a:extLst>
              <a:ext uri="{FF2B5EF4-FFF2-40B4-BE49-F238E27FC236}">
                <a16:creationId xmlns:a16="http://schemas.microsoft.com/office/drawing/2014/main" id="{A7F9BB09-D869-4C78-A812-23A91883DF98}"/>
              </a:ext>
            </a:extLst>
          </p:cNvPr>
          <p:cNvSpPr txBox="1">
            <a:spLocks noChangeArrowheads="1"/>
          </p:cNvSpPr>
          <p:nvPr/>
        </p:nvSpPr>
        <p:spPr bwMode="auto">
          <a:xfrm>
            <a:off x="6010550" y="1140875"/>
            <a:ext cx="676985" cy="338554"/>
          </a:xfrm>
          <a:prstGeom prst="rect">
            <a:avLst/>
          </a:prstGeom>
          <a:solidFill>
            <a:schemeClr val="bg1"/>
          </a:solidFill>
          <a:ln w="9525">
            <a:noFill/>
            <a:miter lim="800000"/>
            <a:headEnd/>
            <a:tailEnd/>
          </a:ln>
        </p:spPr>
        <p:txBody>
          <a:bodyPr>
            <a:spAutoFit/>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C00000"/>
                </a:solidFill>
                <a:effectLst/>
                <a:uLnTx/>
                <a:uFillTx/>
                <a:latin typeface="Arial" charset="0"/>
                <a:ea typeface="+mn-ea"/>
                <a:cs typeface="+mn-cs"/>
              </a:rPr>
              <a:t>Operating Funds</a:t>
            </a:r>
          </a:p>
        </p:txBody>
      </p:sp>
      <p:sp>
        <p:nvSpPr>
          <p:cNvPr id="26" name="Line 43">
            <a:extLst>
              <a:ext uri="{FF2B5EF4-FFF2-40B4-BE49-F238E27FC236}">
                <a16:creationId xmlns:a16="http://schemas.microsoft.com/office/drawing/2014/main" id="{3D14BC6F-C5AD-48E1-AC6E-F0A0AF9E638D}"/>
              </a:ext>
            </a:extLst>
          </p:cNvPr>
          <p:cNvSpPr>
            <a:spLocks noChangeShapeType="1"/>
          </p:cNvSpPr>
          <p:nvPr/>
        </p:nvSpPr>
        <p:spPr bwMode="auto">
          <a:xfrm>
            <a:off x="4249135" y="1316957"/>
            <a:ext cx="1412763" cy="0"/>
          </a:xfrm>
          <a:prstGeom prst="line">
            <a:avLst/>
          </a:prstGeom>
          <a:noFill/>
          <a:ln w="9525">
            <a:solidFill>
              <a:schemeClr val="tx1"/>
            </a:solidFill>
            <a:round/>
            <a:headEnd type="triangle" w="med" len="me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C00000"/>
              </a:solidFill>
              <a:effectLst/>
              <a:uLnTx/>
              <a:uFillTx/>
              <a:latin typeface="Vrinda" pitchFamily="2" charset="0"/>
              <a:ea typeface="+mn-ea"/>
              <a:cs typeface="+mn-cs"/>
            </a:endParaRPr>
          </a:p>
        </p:txBody>
      </p:sp>
      <p:sp>
        <p:nvSpPr>
          <p:cNvPr id="27" name="Text Box 11">
            <a:extLst>
              <a:ext uri="{FF2B5EF4-FFF2-40B4-BE49-F238E27FC236}">
                <a16:creationId xmlns:a16="http://schemas.microsoft.com/office/drawing/2014/main" id="{F56ED3F0-1AF2-4654-9515-B1A56B5672A3}"/>
              </a:ext>
            </a:extLst>
          </p:cNvPr>
          <p:cNvSpPr txBox="1">
            <a:spLocks noChangeArrowheads="1"/>
          </p:cNvSpPr>
          <p:nvPr/>
        </p:nvSpPr>
        <p:spPr bwMode="auto">
          <a:xfrm>
            <a:off x="2665794" y="1155205"/>
            <a:ext cx="1315189" cy="338554"/>
          </a:xfrm>
          <a:prstGeom prst="rect">
            <a:avLst/>
          </a:prstGeom>
          <a:solidFill>
            <a:schemeClr val="bg1"/>
          </a:solidFill>
          <a:ln w="9525">
            <a:noFill/>
            <a:miter lim="800000"/>
            <a:headEnd/>
            <a:tailEnd/>
          </a:ln>
        </p:spPr>
        <p:txBody>
          <a:bodyPr wrap="square">
            <a:spAutoFit/>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C00000"/>
                </a:solidFill>
                <a:effectLst/>
                <a:uLnTx/>
                <a:uFillTx/>
                <a:latin typeface="Arial" charset="0"/>
                <a:ea typeface="+mn-ea"/>
                <a:cs typeface="+mn-cs"/>
              </a:rPr>
              <a:t>Project Engineering and Design (PED)</a:t>
            </a:r>
            <a:r>
              <a:rPr lang="en-US" sz="800" dirty="0">
                <a:solidFill>
                  <a:srgbClr val="C00000"/>
                </a:solidFill>
                <a:latin typeface="Arial" charset="0"/>
              </a:rPr>
              <a:t> </a:t>
            </a:r>
            <a:r>
              <a:rPr kumimoji="0" lang="en-US" sz="800" b="0" i="0" u="none" strike="noStrike" kern="1200" cap="none" spc="0" normalizeH="0" baseline="0" noProof="0" dirty="0">
                <a:ln>
                  <a:noFill/>
                </a:ln>
                <a:solidFill>
                  <a:srgbClr val="C00000"/>
                </a:solidFill>
                <a:effectLst/>
                <a:uLnTx/>
                <a:uFillTx/>
                <a:latin typeface="Arial" charset="0"/>
                <a:ea typeface="+mn-ea"/>
                <a:cs typeface="+mn-cs"/>
              </a:rPr>
              <a:t>Funds</a:t>
            </a:r>
          </a:p>
        </p:txBody>
      </p:sp>
      <p:sp>
        <p:nvSpPr>
          <p:cNvPr id="28" name="Text Box 11">
            <a:extLst>
              <a:ext uri="{FF2B5EF4-FFF2-40B4-BE49-F238E27FC236}">
                <a16:creationId xmlns:a16="http://schemas.microsoft.com/office/drawing/2014/main" id="{CDBA254F-2218-43DD-BAD4-6F117AC2CE86}"/>
              </a:ext>
            </a:extLst>
          </p:cNvPr>
          <p:cNvSpPr txBox="1">
            <a:spLocks noChangeArrowheads="1"/>
          </p:cNvSpPr>
          <p:nvPr/>
        </p:nvSpPr>
        <p:spPr bwMode="auto">
          <a:xfrm>
            <a:off x="4620643" y="1138831"/>
            <a:ext cx="771492" cy="461665"/>
          </a:xfrm>
          <a:prstGeom prst="rect">
            <a:avLst/>
          </a:prstGeom>
          <a:solidFill>
            <a:schemeClr val="bg1"/>
          </a:solidFill>
          <a:ln w="9525">
            <a:noFill/>
            <a:miter lim="800000"/>
            <a:headEnd/>
            <a:tailEnd/>
          </a:ln>
        </p:spPr>
        <p:txBody>
          <a:bodyPr wrap="square">
            <a:spAutoFit/>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C00000"/>
                </a:solidFill>
                <a:effectLst/>
                <a:uLnTx/>
                <a:uFillTx/>
                <a:latin typeface="Arial" charset="0"/>
                <a:ea typeface="+mn-ea"/>
                <a:cs typeface="+mn-cs"/>
              </a:rPr>
              <a:t>Construction </a:t>
            </a:r>
            <a:r>
              <a:rPr kumimoji="0" lang="en-US" sz="800" i="0" u="none" strike="noStrike" kern="1200" cap="none" spc="0" normalizeH="0" baseline="0" noProof="0" dirty="0">
                <a:ln>
                  <a:noFill/>
                </a:ln>
                <a:solidFill>
                  <a:srgbClr val="C00000"/>
                </a:solidFill>
                <a:effectLst/>
                <a:uLnTx/>
                <a:uFillTx/>
                <a:latin typeface="Arial" charset="0"/>
                <a:ea typeface="+mn-ea"/>
                <a:cs typeface="+mn-cs"/>
              </a:rPr>
              <a:t>&amp; PED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C00000"/>
                </a:solidFill>
                <a:effectLst/>
                <a:uLnTx/>
                <a:uFillTx/>
                <a:latin typeface="Arial" charset="0"/>
                <a:ea typeface="+mn-ea"/>
                <a:cs typeface="+mn-cs"/>
              </a:rPr>
              <a:t>Funds</a:t>
            </a:r>
          </a:p>
        </p:txBody>
      </p:sp>
      <p:sp>
        <p:nvSpPr>
          <p:cNvPr id="29" name="Line 42">
            <a:extLst>
              <a:ext uri="{FF2B5EF4-FFF2-40B4-BE49-F238E27FC236}">
                <a16:creationId xmlns:a16="http://schemas.microsoft.com/office/drawing/2014/main" id="{49C8E01A-2345-414D-83C6-9C44E9034FFA}"/>
              </a:ext>
            </a:extLst>
          </p:cNvPr>
          <p:cNvSpPr>
            <a:spLocks noChangeShapeType="1"/>
          </p:cNvSpPr>
          <p:nvPr/>
        </p:nvSpPr>
        <p:spPr bwMode="auto">
          <a:xfrm flipH="1">
            <a:off x="4249135" y="1185262"/>
            <a:ext cx="0" cy="387179"/>
          </a:xfrm>
          <a:prstGeom prst="line">
            <a:avLst/>
          </a:prstGeom>
          <a:noFill/>
          <a:ln w="9525">
            <a:solidFill>
              <a:schemeClr val="tx1"/>
            </a:solidFill>
            <a:prstDash val="dash"/>
            <a:round/>
            <a:headEnd/>
            <a:tailEn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C00000"/>
              </a:solidFill>
              <a:effectLst/>
              <a:uLnTx/>
              <a:uFillTx/>
              <a:latin typeface="Vrinda" pitchFamily="2" charset="0"/>
              <a:ea typeface="+mn-ea"/>
              <a:cs typeface="+mn-cs"/>
            </a:endParaRPr>
          </a:p>
        </p:txBody>
      </p:sp>
      <p:sp>
        <p:nvSpPr>
          <p:cNvPr id="30" name="TextBox 29">
            <a:extLst>
              <a:ext uri="{FF2B5EF4-FFF2-40B4-BE49-F238E27FC236}">
                <a16:creationId xmlns:a16="http://schemas.microsoft.com/office/drawing/2014/main" id="{C6D7CB44-F075-4FAC-B354-9815E10FB0A4}"/>
              </a:ext>
            </a:extLst>
          </p:cNvPr>
          <p:cNvSpPr txBox="1"/>
          <p:nvPr/>
        </p:nvSpPr>
        <p:spPr>
          <a:xfrm>
            <a:off x="1201135" y="2267208"/>
            <a:ext cx="838200"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1" u="none" strike="noStrike" kern="1200" cap="none" spc="0" normalizeH="0" baseline="0" noProof="0" dirty="0">
                <a:ln>
                  <a:noFill/>
                </a:ln>
                <a:solidFill>
                  <a:srgbClr val="000000">
                    <a:lumMod val="60000"/>
                    <a:lumOff val="40000"/>
                  </a:srgbClr>
                </a:solidFill>
                <a:effectLst/>
                <a:uLnTx/>
                <a:uFillTx/>
                <a:latin typeface="Arial" pitchFamily="34" charset="0"/>
                <a:ea typeface="+mn-ea"/>
                <a:cs typeface="+mn-cs"/>
              </a:rPr>
              <a:t>Conceptual Design</a:t>
            </a:r>
          </a:p>
        </p:txBody>
      </p:sp>
      <p:sp>
        <p:nvSpPr>
          <p:cNvPr id="31" name="TextBox 30">
            <a:extLst>
              <a:ext uri="{FF2B5EF4-FFF2-40B4-BE49-F238E27FC236}">
                <a16:creationId xmlns:a16="http://schemas.microsoft.com/office/drawing/2014/main" id="{206E8A21-C0FE-4678-A5AE-09C7DE3D3882}"/>
              </a:ext>
            </a:extLst>
          </p:cNvPr>
          <p:cNvSpPr txBox="1"/>
          <p:nvPr/>
        </p:nvSpPr>
        <p:spPr>
          <a:xfrm>
            <a:off x="2267935" y="2267208"/>
            <a:ext cx="838200"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1" u="none" strike="noStrike" kern="1200" cap="none" spc="0" normalizeH="0" baseline="0" noProof="0" dirty="0">
                <a:ln>
                  <a:noFill/>
                </a:ln>
                <a:solidFill>
                  <a:srgbClr val="000000">
                    <a:lumMod val="60000"/>
                    <a:lumOff val="40000"/>
                  </a:srgbClr>
                </a:solidFill>
                <a:effectLst/>
                <a:uLnTx/>
                <a:uFillTx/>
                <a:latin typeface="Arial" pitchFamily="34" charset="0"/>
                <a:ea typeface="+mn-ea"/>
                <a:cs typeface="+mn-cs"/>
              </a:rPr>
              <a:t>Preliminary Design</a:t>
            </a:r>
          </a:p>
        </p:txBody>
      </p:sp>
      <p:sp>
        <p:nvSpPr>
          <p:cNvPr id="32" name="TextBox 31">
            <a:extLst>
              <a:ext uri="{FF2B5EF4-FFF2-40B4-BE49-F238E27FC236}">
                <a16:creationId xmlns:a16="http://schemas.microsoft.com/office/drawing/2014/main" id="{93153BEE-1310-4AFE-9870-2FDC8A95050E}"/>
              </a:ext>
            </a:extLst>
          </p:cNvPr>
          <p:cNvSpPr txBox="1"/>
          <p:nvPr/>
        </p:nvSpPr>
        <p:spPr>
          <a:xfrm>
            <a:off x="3487135" y="2267208"/>
            <a:ext cx="609600" cy="38100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1" u="none" strike="noStrike" kern="1200" cap="none" spc="0" normalizeH="0" baseline="0" noProof="0" dirty="0">
                <a:ln>
                  <a:noFill/>
                </a:ln>
                <a:solidFill>
                  <a:srgbClr val="000000">
                    <a:lumMod val="60000"/>
                    <a:lumOff val="40000"/>
                  </a:srgbClr>
                </a:solidFill>
                <a:effectLst/>
                <a:uLnTx/>
                <a:uFillTx/>
                <a:latin typeface="Arial" pitchFamily="34" charset="0"/>
                <a:ea typeface="+mn-ea"/>
                <a:cs typeface="+mn-cs"/>
              </a:rPr>
              <a:t>Final Design</a:t>
            </a:r>
          </a:p>
        </p:txBody>
      </p:sp>
      <p:sp>
        <p:nvSpPr>
          <p:cNvPr id="33" name="TextBox 32">
            <a:extLst>
              <a:ext uri="{FF2B5EF4-FFF2-40B4-BE49-F238E27FC236}">
                <a16:creationId xmlns:a16="http://schemas.microsoft.com/office/drawing/2014/main" id="{F5186604-30EF-4F76-9F45-BD72A41B9300}"/>
              </a:ext>
            </a:extLst>
          </p:cNvPr>
          <p:cNvSpPr txBox="1"/>
          <p:nvPr/>
        </p:nvSpPr>
        <p:spPr>
          <a:xfrm>
            <a:off x="4630135" y="2267208"/>
            <a:ext cx="838200" cy="2308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1" u="none" strike="noStrike" kern="1200" cap="none" spc="0" normalizeH="0" baseline="0" noProof="0" dirty="0">
                <a:ln>
                  <a:noFill/>
                </a:ln>
                <a:solidFill>
                  <a:srgbClr val="000000">
                    <a:lumMod val="60000"/>
                    <a:lumOff val="40000"/>
                  </a:srgbClr>
                </a:solidFill>
                <a:effectLst/>
                <a:uLnTx/>
                <a:uFillTx/>
                <a:latin typeface="Arial" pitchFamily="34" charset="0"/>
                <a:ea typeface="+mn-ea"/>
                <a:cs typeface="+mn-cs"/>
              </a:rPr>
              <a:t>Construction</a:t>
            </a:r>
          </a:p>
        </p:txBody>
      </p:sp>
      <p:sp>
        <p:nvSpPr>
          <p:cNvPr id="34" name="Line 20">
            <a:extLst>
              <a:ext uri="{FF2B5EF4-FFF2-40B4-BE49-F238E27FC236}">
                <a16:creationId xmlns:a16="http://schemas.microsoft.com/office/drawing/2014/main" id="{AB3720A7-AF81-4838-B653-3DA2E14A79F2}"/>
              </a:ext>
            </a:extLst>
          </p:cNvPr>
          <p:cNvSpPr>
            <a:spLocks noChangeShapeType="1"/>
          </p:cNvSpPr>
          <p:nvPr/>
        </p:nvSpPr>
        <p:spPr bwMode="auto">
          <a:xfrm flipH="1" flipV="1">
            <a:off x="972535" y="2419608"/>
            <a:ext cx="304800" cy="0"/>
          </a:xfrm>
          <a:prstGeom prst="line">
            <a:avLst/>
          </a:prstGeom>
          <a:noFill/>
          <a:ln w="9525">
            <a:solidFill>
              <a:schemeClr val="tx2">
                <a:lumMod val="60000"/>
                <a:lumOff val="40000"/>
              </a:schemeClr>
            </a:solidFill>
            <a:round/>
            <a:headEn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Vrinda" pitchFamily="2" charset="0"/>
              <a:ea typeface="+mn-ea"/>
              <a:cs typeface="+mn-cs"/>
            </a:endParaRPr>
          </a:p>
        </p:txBody>
      </p:sp>
      <p:sp>
        <p:nvSpPr>
          <p:cNvPr id="35" name="Line 20">
            <a:extLst>
              <a:ext uri="{FF2B5EF4-FFF2-40B4-BE49-F238E27FC236}">
                <a16:creationId xmlns:a16="http://schemas.microsoft.com/office/drawing/2014/main" id="{44EC2AF1-08C5-4B33-853B-A91CFE667C67}"/>
              </a:ext>
            </a:extLst>
          </p:cNvPr>
          <p:cNvSpPr>
            <a:spLocks noChangeShapeType="1"/>
          </p:cNvSpPr>
          <p:nvPr/>
        </p:nvSpPr>
        <p:spPr bwMode="auto">
          <a:xfrm flipH="1" flipV="1">
            <a:off x="2191735" y="2419608"/>
            <a:ext cx="228600" cy="0"/>
          </a:xfrm>
          <a:prstGeom prst="line">
            <a:avLst/>
          </a:prstGeom>
          <a:noFill/>
          <a:ln w="9525">
            <a:solidFill>
              <a:schemeClr val="tx2">
                <a:lumMod val="60000"/>
                <a:lumOff val="40000"/>
              </a:schemeClr>
            </a:solidFill>
            <a:round/>
            <a:headEn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Vrinda" pitchFamily="2" charset="0"/>
              <a:ea typeface="+mn-ea"/>
              <a:cs typeface="+mn-cs"/>
            </a:endParaRPr>
          </a:p>
        </p:txBody>
      </p:sp>
      <p:sp>
        <p:nvSpPr>
          <p:cNvPr id="36" name="Line 20">
            <a:extLst>
              <a:ext uri="{FF2B5EF4-FFF2-40B4-BE49-F238E27FC236}">
                <a16:creationId xmlns:a16="http://schemas.microsoft.com/office/drawing/2014/main" id="{7B83BF24-8323-4F7F-A02E-27B863143AE6}"/>
              </a:ext>
            </a:extLst>
          </p:cNvPr>
          <p:cNvSpPr>
            <a:spLocks noChangeShapeType="1"/>
          </p:cNvSpPr>
          <p:nvPr/>
        </p:nvSpPr>
        <p:spPr bwMode="auto">
          <a:xfrm flipH="1" flipV="1">
            <a:off x="3258535" y="2419608"/>
            <a:ext cx="304800" cy="0"/>
          </a:xfrm>
          <a:prstGeom prst="line">
            <a:avLst/>
          </a:prstGeom>
          <a:noFill/>
          <a:ln w="9525">
            <a:solidFill>
              <a:schemeClr val="tx2">
                <a:lumMod val="60000"/>
                <a:lumOff val="40000"/>
              </a:schemeClr>
            </a:solidFill>
            <a:round/>
            <a:headEn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Vrinda" pitchFamily="2" charset="0"/>
              <a:ea typeface="+mn-ea"/>
              <a:cs typeface="+mn-cs"/>
            </a:endParaRPr>
          </a:p>
        </p:txBody>
      </p:sp>
      <p:sp>
        <p:nvSpPr>
          <p:cNvPr id="37" name="Line 20">
            <a:extLst>
              <a:ext uri="{FF2B5EF4-FFF2-40B4-BE49-F238E27FC236}">
                <a16:creationId xmlns:a16="http://schemas.microsoft.com/office/drawing/2014/main" id="{52BEAB5F-FE62-4192-B1DA-F86B681F2F19}"/>
              </a:ext>
            </a:extLst>
          </p:cNvPr>
          <p:cNvSpPr>
            <a:spLocks noChangeShapeType="1"/>
          </p:cNvSpPr>
          <p:nvPr/>
        </p:nvSpPr>
        <p:spPr bwMode="auto">
          <a:xfrm flipH="1" flipV="1">
            <a:off x="4249135" y="2419608"/>
            <a:ext cx="304800" cy="0"/>
          </a:xfrm>
          <a:prstGeom prst="line">
            <a:avLst/>
          </a:prstGeom>
          <a:noFill/>
          <a:ln w="9525">
            <a:solidFill>
              <a:schemeClr val="tx2">
                <a:lumMod val="60000"/>
                <a:lumOff val="40000"/>
              </a:schemeClr>
            </a:solidFill>
            <a:round/>
            <a:headEn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Vrinda" pitchFamily="2" charset="0"/>
              <a:ea typeface="+mn-ea"/>
              <a:cs typeface="+mn-cs"/>
            </a:endParaRPr>
          </a:p>
        </p:txBody>
      </p:sp>
      <p:sp>
        <p:nvSpPr>
          <p:cNvPr id="38" name="Line 20">
            <a:extLst>
              <a:ext uri="{FF2B5EF4-FFF2-40B4-BE49-F238E27FC236}">
                <a16:creationId xmlns:a16="http://schemas.microsoft.com/office/drawing/2014/main" id="{E65C7BF7-5000-4BB0-AA7E-33C07E09F039}"/>
              </a:ext>
            </a:extLst>
          </p:cNvPr>
          <p:cNvSpPr>
            <a:spLocks noChangeShapeType="1"/>
          </p:cNvSpPr>
          <p:nvPr/>
        </p:nvSpPr>
        <p:spPr bwMode="auto">
          <a:xfrm flipV="1">
            <a:off x="1886935" y="2419608"/>
            <a:ext cx="256032" cy="0"/>
          </a:xfrm>
          <a:prstGeom prst="line">
            <a:avLst/>
          </a:prstGeom>
          <a:noFill/>
          <a:ln w="9525">
            <a:solidFill>
              <a:schemeClr val="tx2">
                <a:lumMod val="60000"/>
                <a:lumOff val="40000"/>
              </a:schemeClr>
            </a:solidFill>
            <a:round/>
            <a:headEn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Vrinda" pitchFamily="2" charset="0"/>
              <a:ea typeface="+mn-ea"/>
              <a:cs typeface="+mn-cs"/>
            </a:endParaRPr>
          </a:p>
        </p:txBody>
      </p:sp>
      <p:sp>
        <p:nvSpPr>
          <p:cNvPr id="39" name="Line 20">
            <a:extLst>
              <a:ext uri="{FF2B5EF4-FFF2-40B4-BE49-F238E27FC236}">
                <a16:creationId xmlns:a16="http://schemas.microsoft.com/office/drawing/2014/main" id="{61443D17-906A-49F4-B8B0-AC8E71E0970C}"/>
              </a:ext>
            </a:extLst>
          </p:cNvPr>
          <p:cNvSpPr>
            <a:spLocks noChangeShapeType="1"/>
          </p:cNvSpPr>
          <p:nvPr/>
        </p:nvSpPr>
        <p:spPr bwMode="auto">
          <a:xfrm flipV="1">
            <a:off x="3029935" y="2419608"/>
            <a:ext cx="179832" cy="0"/>
          </a:xfrm>
          <a:prstGeom prst="line">
            <a:avLst/>
          </a:prstGeom>
          <a:noFill/>
          <a:ln w="9525">
            <a:solidFill>
              <a:schemeClr val="tx2">
                <a:lumMod val="60000"/>
                <a:lumOff val="40000"/>
              </a:schemeClr>
            </a:solidFill>
            <a:round/>
            <a:headEn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Vrinda" pitchFamily="2" charset="0"/>
              <a:ea typeface="+mn-ea"/>
              <a:cs typeface="+mn-cs"/>
            </a:endParaRPr>
          </a:p>
        </p:txBody>
      </p:sp>
      <p:sp>
        <p:nvSpPr>
          <p:cNvPr id="40" name="Line 20">
            <a:extLst>
              <a:ext uri="{FF2B5EF4-FFF2-40B4-BE49-F238E27FC236}">
                <a16:creationId xmlns:a16="http://schemas.microsoft.com/office/drawing/2014/main" id="{C07937A3-2AF0-4FE8-8FEC-2F7896540FCC}"/>
              </a:ext>
            </a:extLst>
          </p:cNvPr>
          <p:cNvSpPr>
            <a:spLocks noChangeShapeType="1"/>
          </p:cNvSpPr>
          <p:nvPr/>
        </p:nvSpPr>
        <p:spPr bwMode="auto">
          <a:xfrm flipV="1">
            <a:off x="3916903" y="2419608"/>
            <a:ext cx="256032" cy="0"/>
          </a:xfrm>
          <a:prstGeom prst="line">
            <a:avLst/>
          </a:prstGeom>
          <a:noFill/>
          <a:ln w="9525">
            <a:solidFill>
              <a:schemeClr val="tx2">
                <a:lumMod val="60000"/>
                <a:lumOff val="40000"/>
              </a:schemeClr>
            </a:solidFill>
            <a:round/>
            <a:headEn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Vrinda" pitchFamily="2" charset="0"/>
              <a:ea typeface="+mn-ea"/>
              <a:cs typeface="+mn-cs"/>
            </a:endParaRPr>
          </a:p>
        </p:txBody>
      </p:sp>
      <p:sp>
        <p:nvSpPr>
          <p:cNvPr id="41" name="Line 20">
            <a:extLst>
              <a:ext uri="{FF2B5EF4-FFF2-40B4-BE49-F238E27FC236}">
                <a16:creationId xmlns:a16="http://schemas.microsoft.com/office/drawing/2014/main" id="{484D8ADF-1BA6-4AA0-8889-F24246CF3B3D}"/>
              </a:ext>
            </a:extLst>
          </p:cNvPr>
          <p:cNvSpPr>
            <a:spLocks noChangeShapeType="1"/>
          </p:cNvSpPr>
          <p:nvPr/>
        </p:nvSpPr>
        <p:spPr bwMode="auto">
          <a:xfrm flipV="1">
            <a:off x="5468335" y="2419608"/>
            <a:ext cx="256032" cy="0"/>
          </a:xfrm>
          <a:prstGeom prst="line">
            <a:avLst/>
          </a:prstGeom>
          <a:noFill/>
          <a:ln w="9525">
            <a:solidFill>
              <a:schemeClr val="tx2">
                <a:lumMod val="60000"/>
                <a:lumOff val="40000"/>
              </a:schemeClr>
            </a:solidFill>
            <a:round/>
            <a:headEn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Vrinda" pitchFamily="2" charset="0"/>
              <a:ea typeface="+mn-ea"/>
              <a:cs typeface="+mn-cs"/>
            </a:endParaRPr>
          </a:p>
        </p:txBody>
      </p:sp>
      <p:sp>
        <p:nvSpPr>
          <p:cNvPr id="42" name="Text Box 5">
            <a:extLst>
              <a:ext uri="{FF2B5EF4-FFF2-40B4-BE49-F238E27FC236}">
                <a16:creationId xmlns:a16="http://schemas.microsoft.com/office/drawing/2014/main" id="{E081F7E8-2782-471B-B8C2-BC6DA56203D4}"/>
              </a:ext>
            </a:extLst>
          </p:cNvPr>
          <p:cNvSpPr txBox="1">
            <a:spLocks noChangeArrowheads="1"/>
          </p:cNvSpPr>
          <p:nvPr/>
        </p:nvSpPr>
        <p:spPr bwMode="auto">
          <a:xfrm>
            <a:off x="2166681" y="2716465"/>
            <a:ext cx="860973" cy="923330"/>
          </a:xfrm>
          <a:prstGeom prst="rect">
            <a:avLst/>
          </a:prstGeom>
          <a:noFill/>
          <a:ln w="12700" cap="sq">
            <a:noFill/>
            <a:miter lim="800000"/>
            <a:headEnd type="none" w="sm" len="sm"/>
            <a:tailEnd type="none" w="sm" len="sm"/>
          </a:ln>
        </p:spPr>
        <p:txBody>
          <a:bodyPr>
            <a:spAutoFit/>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charset="0"/>
                <a:ea typeface="+mn-ea"/>
                <a:cs typeface="+mn-cs"/>
              </a:rPr>
              <a:t>CD-1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lumMod val="50000"/>
                    <a:lumOff val="50000"/>
                  </a:srgbClr>
                </a:solidFill>
                <a:effectLst/>
                <a:uLnTx/>
                <a:uFillTx/>
                <a:latin typeface="Arial" charset="0"/>
                <a:ea typeface="+mn-ea"/>
                <a:cs typeface="+mn-cs"/>
              </a:rPr>
              <a:t>Approve Alternative Selection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lumMod val="50000"/>
                    <a:lumOff val="50000"/>
                  </a:srgbClr>
                </a:solidFill>
                <a:effectLst/>
                <a:uLnTx/>
                <a:uFillTx/>
                <a:latin typeface="Arial" charset="0"/>
                <a:ea typeface="+mn-ea"/>
                <a:cs typeface="+mn-cs"/>
              </a:rPr>
              <a:t>and Cost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lumMod val="50000"/>
                    <a:lumOff val="50000"/>
                  </a:srgbClr>
                </a:solidFill>
                <a:effectLst/>
                <a:uLnTx/>
                <a:uFillTx/>
                <a:latin typeface="Arial" charset="0"/>
                <a:ea typeface="+mn-ea"/>
                <a:cs typeface="+mn-cs"/>
              </a:rPr>
              <a:t>Range</a:t>
            </a:r>
          </a:p>
        </p:txBody>
      </p:sp>
      <p:sp>
        <p:nvSpPr>
          <p:cNvPr id="43" name="Text Box 8">
            <a:extLst>
              <a:ext uri="{FF2B5EF4-FFF2-40B4-BE49-F238E27FC236}">
                <a16:creationId xmlns:a16="http://schemas.microsoft.com/office/drawing/2014/main" id="{58EDFFEA-D5C5-40BA-828F-0533C1933DF5}"/>
              </a:ext>
            </a:extLst>
          </p:cNvPr>
          <p:cNvSpPr txBox="1">
            <a:spLocks noChangeArrowheads="1"/>
          </p:cNvSpPr>
          <p:nvPr/>
        </p:nvSpPr>
        <p:spPr bwMode="auto">
          <a:xfrm>
            <a:off x="5160418" y="2716465"/>
            <a:ext cx="1187147" cy="784830"/>
          </a:xfrm>
          <a:prstGeom prst="rect">
            <a:avLst/>
          </a:prstGeom>
          <a:noFill/>
          <a:ln w="12700" cap="sq">
            <a:noFill/>
            <a:miter lim="800000"/>
            <a:headEnd type="none" w="sm" len="sm"/>
            <a:tailEnd type="none" w="sm" len="sm"/>
          </a:ln>
        </p:spPr>
        <p:txBody>
          <a:bodyPr wrap="square">
            <a:spAutoFit/>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charset="0"/>
                <a:ea typeface="+mn-ea"/>
                <a:cs typeface="+mn-cs"/>
              </a:rPr>
              <a:t>CD-4</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lumMod val="50000"/>
                    <a:lumOff val="50000"/>
                  </a:srgbClr>
                </a:solidFill>
                <a:effectLst/>
                <a:uLnTx/>
                <a:uFillTx/>
                <a:latin typeface="Arial" charset="0"/>
                <a:ea typeface="+mn-ea"/>
                <a:cs typeface="+mn-cs"/>
              </a:rPr>
              <a:t>Approve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lumMod val="50000"/>
                    <a:lumOff val="50000"/>
                  </a:srgbClr>
                </a:solidFill>
                <a:effectLst/>
                <a:uLnTx/>
                <a:uFillTx/>
                <a:latin typeface="Arial" charset="0"/>
                <a:ea typeface="+mn-ea"/>
                <a:cs typeface="+mn-cs"/>
              </a:rPr>
              <a:t>Start of Operations or Project Completion</a:t>
            </a:r>
          </a:p>
        </p:txBody>
      </p:sp>
      <p:sp>
        <p:nvSpPr>
          <p:cNvPr id="44" name="Text Box 7">
            <a:extLst>
              <a:ext uri="{FF2B5EF4-FFF2-40B4-BE49-F238E27FC236}">
                <a16:creationId xmlns:a16="http://schemas.microsoft.com/office/drawing/2014/main" id="{E6635824-0311-4853-B168-CF08EF933314}"/>
              </a:ext>
            </a:extLst>
          </p:cNvPr>
          <p:cNvSpPr txBox="1">
            <a:spLocks noChangeArrowheads="1"/>
          </p:cNvSpPr>
          <p:nvPr/>
        </p:nvSpPr>
        <p:spPr bwMode="auto">
          <a:xfrm>
            <a:off x="3868135" y="2724408"/>
            <a:ext cx="836879" cy="784830"/>
          </a:xfrm>
          <a:prstGeom prst="rect">
            <a:avLst/>
          </a:prstGeom>
          <a:noFill/>
          <a:ln w="12700" cap="sq">
            <a:noFill/>
            <a:miter lim="800000"/>
            <a:headEnd type="none" w="sm" len="sm"/>
            <a:tailEnd type="none" w="sm" len="sm"/>
          </a:ln>
        </p:spPr>
        <p:txBody>
          <a:bodyPr wrap="square">
            <a:spAutoFit/>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charset="0"/>
                <a:ea typeface="+mn-ea"/>
                <a:cs typeface="+mn-cs"/>
              </a:rPr>
              <a:t>CD-3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lumMod val="50000"/>
                    <a:lumOff val="50000"/>
                  </a:srgbClr>
                </a:solidFill>
                <a:effectLst/>
                <a:uLnTx/>
                <a:uFillTx/>
                <a:latin typeface="Arial" charset="0"/>
                <a:ea typeface="+mn-ea"/>
                <a:cs typeface="+mn-cs"/>
              </a:rPr>
              <a:t>Approve Start of Construction or Execution</a:t>
            </a:r>
          </a:p>
        </p:txBody>
      </p:sp>
      <p:sp>
        <p:nvSpPr>
          <p:cNvPr id="45" name="Text Box 6">
            <a:extLst>
              <a:ext uri="{FF2B5EF4-FFF2-40B4-BE49-F238E27FC236}">
                <a16:creationId xmlns:a16="http://schemas.microsoft.com/office/drawing/2014/main" id="{EE48B227-E620-4BFD-9536-E32A3091C296}"/>
              </a:ext>
            </a:extLst>
          </p:cNvPr>
          <p:cNvSpPr txBox="1">
            <a:spLocks noChangeArrowheads="1"/>
          </p:cNvSpPr>
          <p:nvPr/>
        </p:nvSpPr>
        <p:spPr bwMode="auto">
          <a:xfrm>
            <a:off x="2745275" y="2712377"/>
            <a:ext cx="993717" cy="646331"/>
          </a:xfrm>
          <a:prstGeom prst="rect">
            <a:avLst/>
          </a:prstGeom>
          <a:noFill/>
          <a:ln w="12700" cap="sq">
            <a:noFill/>
            <a:miter lim="800000"/>
            <a:headEnd type="none" w="sm" len="sm"/>
            <a:tailEnd type="none" w="sm" len="sm"/>
          </a:ln>
        </p:spPr>
        <p:txBody>
          <a:bodyPr>
            <a:spAutoFit/>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charset="0"/>
                <a:ea typeface="+mn-ea"/>
                <a:cs typeface="+mn-cs"/>
              </a:rPr>
              <a:t>CD-2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lumMod val="50000"/>
                    <a:lumOff val="50000"/>
                  </a:srgbClr>
                </a:solidFill>
                <a:effectLst/>
                <a:uLnTx/>
                <a:uFillTx/>
                <a:latin typeface="Arial" charset="0"/>
                <a:ea typeface="+mn-ea"/>
                <a:cs typeface="+mn-cs"/>
              </a:rPr>
              <a:t>Approve Performance Baseline (PB)</a:t>
            </a:r>
          </a:p>
        </p:txBody>
      </p:sp>
      <p:sp>
        <p:nvSpPr>
          <p:cNvPr id="46" name="Text Box 4">
            <a:extLst>
              <a:ext uri="{FF2B5EF4-FFF2-40B4-BE49-F238E27FC236}">
                <a16:creationId xmlns:a16="http://schemas.microsoft.com/office/drawing/2014/main" id="{1B407F51-10AD-4650-8540-BB73763A122E}"/>
              </a:ext>
            </a:extLst>
          </p:cNvPr>
          <p:cNvSpPr txBox="1">
            <a:spLocks noChangeArrowheads="1"/>
          </p:cNvSpPr>
          <p:nvPr/>
        </p:nvSpPr>
        <p:spPr bwMode="auto">
          <a:xfrm>
            <a:off x="667735" y="2716465"/>
            <a:ext cx="740635" cy="646331"/>
          </a:xfrm>
          <a:prstGeom prst="rect">
            <a:avLst/>
          </a:prstGeom>
          <a:noFill/>
          <a:ln w="12700" cap="sq">
            <a:noFill/>
            <a:miter lim="800000"/>
            <a:headEnd type="none" w="sm" len="sm"/>
            <a:tailEnd type="none" w="sm" len="sm"/>
          </a:ln>
        </p:spPr>
        <p:txBody>
          <a:bodyPr>
            <a:spAutoFit/>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charset="0"/>
                <a:ea typeface="+mn-ea"/>
                <a:cs typeface="+mn-cs"/>
              </a:rPr>
              <a:t>CD-0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lumMod val="50000"/>
                    <a:lumOff val="50000"/>
                  </a:srgbClr>
                </a:solidFill>
                <a:effectLst/>
                <a:uLnTx/>
                <a:uFillTx/>
                <a:latin typeface="Arial" charset="0"/>
                <a:ea typeface="+mn-ea"/>
                <a:cs typeface="+mn-cs"/>
              </a:rPr>
              <a:t>Approve Mission Need</a:t>
            </a:r>
          </a:p>
        </p:txBody>
      </p:sp>
      <p:sp>
        <p:nvSpPr>
          <p:cNvPr id="47" name="5-Point Star 160">
            <a:extLst>
              <a:ext uri="{FF2B5EF4-FFF2-40B4-BE49-F238E27FC236}">
                <a16:creationId xmlns:a16="http://schemas.microsoft.com/office/drawing/2014/main" id="{D04733F0-11DF-4506-B998-B3FC8B818CD7}"/>
              </a:ext>
            </a:extLst>
          </p:cNvPr>
          <p:cNvSpPr/>
          <p:nvPr/>
        </p:nvSpPr>
        <p:spPr>
          <a:xfrm>
            <a:off x="2185148" y="1623233"/>
            <a:ext cx="638249" cy="511909"/>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8" name="Straight Connector 47">
            <a:extLst>
              <a:ext uri="{FF2B5EF4-FFF2-40B4-BE49-F238E27FC236}">
                <a16:creationId xmlns:a16="http://schemas.microsoft.com/office/drawing/2014/main" id="{ED5BF656-63D5-4910-B88F-3C1F0053623F}"/>
              </a:ext>
            </a:extLst>
          </p:cNvPr>
          <p:cNvCxnSpPr/>
          <p:nvPr/>
        </p:nvCxnSpPr>
        <p:spPr>
          <a:xfrm flipV="1">
            <a:off x="2496535" y="1038976"/>
            <a:ext cx="0" cy="5334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9" name="TextBox 48">
            <a:extLst>
              <a:ext uri="{FF2B5EF4-FFF2-40B4-BE49-F238E27FC236}">
                <a16:creationId xmlns:a16="http://schemas.microsoft.com/office/drawing/2014/main" id="{1B9AA687-1B35-4EA2-8990-AC6B0B2CD67F}"/>
              </a:ext>
            </a:extLst>
          </p:cNvPr>
          <p:cNvSpPr txBox="1"/>
          <p:nvPr/>
        </p:nvSpPr>
        <p:spPr>
          <a:xfrm>
            <a:off x="2115536" y="683039"/>
            <a:ext cx="762000" cy="400110"/>
          </a:xfrm>
          <a:prstGeom prst="rect">
            <a:avLst/>
          </a:prstGeom>
          <a:solidFill>
            <a:schemeClr val="bg1"/>
          </a:solidFill>
          <a:ln>
            <a:solidFill>
              <a:schemeClr val="tx1"/>
            </a:solidFill>
          </a:ln>
        </p:spPr>
        <p:txBody>
          <a:bodyPr wrap="square" rtlCol="0">
            <a:spAutoFit/>
          </a:bodyPr>
          <a:lstStyle/>
          <a:p>
            <a:pPr algn="ctr"/>
            <a:r>
              <a:rPr lang="en-US" sz="2000" dirty="0"/>
              <a:t>EIC</a:t>
            </a:r>
          </a:p>
        </p:txBody>
      </p: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37BD18D2-28CB-1944-A7CF-1B7EF84D02FD}"/>
                  </a:ext>
                </a:extLst>
              </p:cNvPr>
              <p:cNvSpPr txBox="1"/>
              <p:nvPr/>
            </p:nvSpPr>
            <p:spPr>
              <a:xfrm>
                <a:off x="3843080" y="605358"/>
                <a:ext cx="5033065" cy="338554"/>
              </a:xfrm>
              <a:prstGeom prst="rect">
                <a:avLst/>
              </a:prstGeom>
              <a:solidFill>
                <a:schemeClr val="accent1">
                  <a:lumMod val="20000"/>
                  <a:lumOff val="80000"/>
                </a:schemeClr>
              </a:solidFill>
            </p:spPr>
            <p:txBody>
              <a:bodyPr wrap="square" rtlCol="0">
                <a:spAutoFit/>
              </a:bodyPr>
              <a:lstStyle/>
              <a:p>
                <a:r>
                  <a:rPr lang="en-US" sz="1600" b="1" dirty="0">
                    <a:solidFill>
                      <a:srgbClr val="0000FF"/>
                    </a:solidFill>
                    <a:latin typeface="Arial" panose="020B0604020202020204" pitchFamily="34" charset="0"/>
                    <a:cs typeface="Arial" panose="020B0604020202020204" pitchFamily="34" charset="0"/>
                  </a:rPr>
                  <a:t>Preliminary Design ~50-60%; Final Design </a:t>
                </a:r>
                <a14:m>
                  <m:oMath xmlns:m="http://schemas.openxmlformats.org/officeDocument/2006/math">
                    <m:r>
                      <a:rPr lang="en-US" sz="1600" b="1" i="1">
                        <a:solidFill>
                          <a:srgbClr val="0000FF"/>
                        </a:solidFill>
                        <a:latin typeface="Cambria Math" panose="02040503050406030204" pitchFamily="18" charset="0"/>
                        <a:ea typeface="Cambria Math" panose="02040503050406030204" pitchFamily="18" charset="0"/>
                      </a:rPr>
                      <m:t>≥ </m:t>
                    </m:r>
                  </m:oMath>
                </a14:m>
                <a:r>
                  <a:rPr lang="en-US" sz="1600" b="1" dirty="0">
                    <a:solidFill>
                      <a:srgbClr val="0000FF"/>
                    </a:solidFill>
                    <a:latin typeface="Arial" panose="020B0604020202020204" pitchFamily="34" charset="0"/>
                    <a:cs typeface="Arial" panose="020B0604020202020204" pitchFamily="34" charset="0"/>
                  </a:rPr>
                  <a:t>85%</a:t>
                </a:r>
              </a:p>
            </p:txBody>
          </p:sp>
        </mc:Choice>
        <mc:Fallback xmlns="">
          <p:sp>
            <p:nvSpPr>
              <p:cNvPr id="53" name="TextBox 52">
                <a:extLst>
                  <a:ext uri="{FF2B5EF4-FFF2-40B4-BE49-F238E27FC236}">
                    <a16:creationId xmlns:a16="http://schemas.microsoft.com/office/drawing/2014/main" id="{37BD18D2-28CB-1944-A7CF-1B7EF84D02FD}"/>
                  </a:ext>
                </a:extLst>
              </p:cNvPr>
              <p:cNvSpPr txBox="1">
                <a:spLocks noRot="1" noChangeAspect="1" noMove="1" noResize="1" noEditPoints="1" noAdjustHandles="1" noChangeArrowheads="1" noChangeShapeType="1" noTextEdit="1"/>
              </p:cNvSpPr>
              <p:nvPr/>
            </p:nvSpPr>
            <p:spPr>
              <a:xfrm>
                <a:off x="3843080" y="605358"/>
                <a:ext cx="5033065" cy="338554"/>
              </a:xfrm>
              <a:prstGeom prst="rect">
                <a:avLst/>
              </a:prstGeom>
              <a:blipFill>
                <a:blip r:embed="rId2"/>
                <a:stretch>
                  <a:fillRect l="-605" t="-5357" b="-21429"/>
                </a:stretch>
              </a:blipFill>
            </p:spPr>
            <p:txBody>
              <a:bodyPr/>
              <a:lstStyle/>
              <a:p>
                <a:r>
                  <a:rPr lang="en-US">
                    <a:noFill/>
                  </a:rPr>
                  <a:t> </a:t>
                </a:r>
              </a:p>
            </p:txBody>
          </p:sp>
        </mc:Fallback>
      </mc:AlternateContent>
      <p:sp>
        <p:nvSpPr>
          <p:cNvPr id="51" name="TextBox 50">
            <a:extLst>
              <a:ext uri="{FF2B5EF4-FFF2-40B4-BE49-F238E27FC236}">
                <a16:creationId xmlns:a16="http://schemas.microsoft.com/office/drawing/2014/main" id="{1CDC8137-FF7B-D743-94F4-4B8C313F411E}"/>
              </a:ext>
            </a:extLst>
          </p:cNvPr>
          <p:cNvSpPr txBox="1"/>
          <p:nvPr/>
        </p:nvSpPr>
        <p:spPr>
          <a:xfrm>
            <a:off x="6297149" y="2267208"/>
            <a:ext cx="2818583" cy="1384995"/>
          </a:xfrm>
          <a:prstGeom prst="rect">
            <a:avLst/>
          </a:prstGeom>
          <a:solidFill>
            <a:schemeClr val="bg1"/>
          </a:solidFill>
          <a:ln>
            <a:solidFill>
              <a:srgbClr val="30519D"/>
            </a:solidFill>
          </a:ln>
        </p:spPr>
        <p:txBody>
          <a:bodyPr wrap="square" rtlCol="0">
            <a:spAutoFit/>
          </a:bodyPr>
          <a:lstStyle/>
          <a:p>
            <a:pPr marL="57150" lvl="2" algn="ctr">
              <a:tabLst>
                <a:tab pos="4341813" algn="r"/>
              </a:tabLst>
            </a:pPr>
            <a:r>
              <a:rPr lang="en-US" sz="1200" b="1" dirty="0">
                <a:latin typeface="Arial" panose="020B0604020202020204" pitchFamily="34" charset="0"/>
                <a:cs typeface="Arial" panose="020B0604020202020204" pitchFamily="34" charset="0"/>
              </a:rPr>
              <a:t>EIC Critical Decision Plan</a:t>
            </a:r>
          </a:p>
          <a:p>
            <a:pPr marL="57150" lvl="2">
              <a:tabLst>
                <a:tab pos="4341813" algn="r"/>
              </a:tabLst>
            </a:pPr>
            <a:r>
              <a:rPr lang="en-US" sz="1200" b="1" dirty="0">
                <a:latin typeface="Arial" panose="020B0604020202020204" pitchFamily="34" charset="0"/>
                <a:cs typeface="Arial" panose="020B0604020202020204" pitchFamily="34" charset="0"/>
              </a:rPr>
              <a:t>CD-2/3a 	January 2024</a:t>
            </a:r>
          </a:p>
          <a:p>
            <a:pPr marL="57150" lvl="2">
              <a:tabLst>
                <a:tab pos="4341813" algn="r"/>
              </a:tabLst>
            </a:pPr>
            <a:r>
              <a:rPr lang="en-US" sz="1200" dirty="0">
                <a:latin typeface="Arial" panose="020B0604020202020204" pitchFamily="34" charset="0"/>
                <a:cs typeface="Arial" panose="020B0604020202020204" pitchFamily="34" charset="0"/>
              </a:rPr>
              <a:t>CD-3	April 2025</a:t>
            </a:r>
          </a:p>
          <a:p>
            <a:pPr marL="57150" lvl="2">
              <a:tabLst>
                <a:tab pos="4341813" algn="r"/>
              </a:tabLst>
            </a:pPr>
            <a:r>
              <a:rPr lang="en-US" sz="1200" dirty="0">
                <a:latin typeface="Arial" panose="020B0604020202020204" pitchFamily="34" charset="0"/>
                <a:cs typeface="Arial" panose="020B0604020202020204" pitchFamily="34" charset="0"/>
              </a:rPr>
              <a:t>CD-4a early finish	April 2031</a:t>
            </a:r>
          </a:p>
          <a:p>
            <a:pPr marL="57150" lvl="2">
              <a:tabLst>
                <a:tab pos="4341813" algn="r"/>
              </a:tabLst>
            </a:pPr>
            <a:r>
              <a:rPr lang="en-US" sz="1200" dirty="0">
                <a:latin typeface="Arial" panose="020B0604020202020204" pitchFamily="34" charset="0"/>
                <a:cs typeface="Arial" panose="020B0604020202020204" pitchFamily="34" charset="0"/>
              </a:rPr>
              <a:t>CD-4a 	April 2032</a:t>
            </a:r>
          </a:p>
          <a:p>
            <a:pPr marL="57150" lvl="2">
              <a:tabLst>
                <a:tab pos="4341813" algn="r"/>
              </a:tabLst>
            </a:pPr>
            <a:r>
              <a:rPr lang="en-US" sz="1200" dirty="0">
                <a:latin typeface="Arial" panose="020B0604020202020204" pitchFamily="34" charset="0"/>
                <a:cs typeface="Arial" panose="020B0604020202020204" pitchFamily="34" charset="0"/>
              </a:rPr>
              <a:t>CD-4 early finish	April 2032 </a:t>
            </a:r>
          </a:p>
          <a:p>
            <a:pPr marL="57150" lvl="2">
              <a:tabLst>
                <a:tab pos="4341813" algn="r"/>
              </a:tabLst>
            </a:pPr>
            <a:r>
              <a:rPr lang="en-US" sz="1200" b="1" dirty="0">
                <a:latin typeface="Arial" panose="020B0604020202020204" pitchFamily="34" charset="0"/>
                <a:cs typeface="Arial" panose="020B0604020202020204" pitchFamily="34" charset="0"/>
              </a:rPr>
              <a:t>CD-4	April 2034</a:t>
            </a:r>
          </a:p>
        </p:txBody>
      </p:sp>
      <p:sp>
        <p:nvSpPr>
          <p:cNvPr id="50" name="TextBox 49">
            <a:extLst>
              <a:ext uri="{FF2B5EF4-FFF2-40B4-BE49-F238E27FC236}">
                <a16:creationId xmlns:a16="http://schemas.microsoft.com/office/drawing/2014/main" id="{FEA4374D-E20B-484E-88F9-4885991430F2}"/>
              </a:ext>
            </a:extLst>
          </p:cNvPr>
          <p:cNvSpPr txBox="1"/>
          <p:nvPr/>
        </p:nvSpPr>
        <p:spPr>
          <a:xfrm>
            <a:off x="-9607" y="3451372"/>
            <a:ext cx="4546437" cy="1708160"/>
          </a:xfrm>
          <a:prstGeom prst="rect">
            <a:avLst/>
          </a:prstGeom>
          <a:noFill/>
        </p:spPr>
        <p:txBody>
          <a:bodyPr wrap="none" rtlCol="0">
            <a:spAutoFit/>
          </a:bodyPr>
          <a:lstStyle/>
          <a:p>
            <a:pPr>
              <a:buClr>
                <a:srgbClr val="0432FF"/>
              </a:buClr>
              <a:defRPr/>
            </a:pPr>
            <a:r>
              <a:rPr lang="en-US" sz="1050" b="1" dirty="0">
                <a:solidFill>
                  <a:srgbClr val="0432FF"/>
                </a:solidFill>
                <a:latin typeface="Arial" panose="020B0604020202020204" pitchFamily="34" charset="0"/>
                <a:cs typeface="Arial" panose="020B0604020202020204" pitchFamily="34" charset="0"/>
              </a:rPr>
              <a:t>What has happened</a:t>
            </a:r>
          </a:p>
          <a:p>
            <a:pPr>
              <a:buClr>
                <a:srgbClr val="0432FF"/>
              </a:buClr>
              <a:buFont typeface="Wingdings" pitchFamily="2" charset="2"/>
              <a:buChar char="q"/>
              <a:defRPr/>
            </a:pPr>
            <a:r>
              <a:rPr lang="en-US" sz="1050" dirty="0">
                <a:solidFill>
                  <a:prstClr val="black"/>
                </a:solidFill>
                <a:latin typeface="Arial" panose="020B0604020202020204" pitchFamily="34" charset="0"/>
                <a:cs typeface="Arial" panose="020B0604020202020204" pitchFamily="34" charset="0"/>
              </a:rPr>
              <a:t> CD-0 approval		         December 19, 2019</a:t>
            </a:r>
          </a:p>
          <a:p>
            <a:pPr>
              <a:buClr>
                <a:srgbClr val="0432FF"/>
              </a:buClr>
              <a:buFont typeface="Wingdings" pitchFamily="2" charset="2"/>
              <a:buChar char="q"/>
              <a:defRPr/>
            </a:pPr>
            <a:r>
              <a:rPr lang="en-US" sz="1050" dirty="0">
                <a:solidFill>
                  <a:prstClr val="black"/>
                </a:solidFill>
                <a:latin typeface="Arial" panose="020B0604020202020204" pitchFamily="34" charset="0"/>
                <a:cs typeface="Arial" panose="020B0604020202020204" pitchFamily="34" charset="0"/>
              </a:rPr>
              <a:t> Community-wide Yellow Report effort	    Dec. 2019 – Feb. 2021</a:t>
            </a:r>
          </a:p>
          <a:p>
            <a:pPr>
              <a:buClr>
                <a:srgbClr val="0432FF"/>
              </a:buClr>
              <a:buFont typeface="Wingdings" pitchFamily="2" charset="2"/>
              <a:buChar char="q"/>
              <a:defRPr/>
            </a:pPr>
            <a:r>
              <a:rPr lang="en-US" sz="1050" dirty="0">
                <a:solidFill>
                  <a:prstClr val="black"/>
                </a:solidFill>
                <a:latin typeface="Arial" panose="020B0604020202020204" pitchFamily="34" charset="0"/>
                <a:cs typeface="Arial" panose="020B0604020202020204" pitchFamily="34" charset="0"/>
              </a:rPr>
              <a:t> CD-1 review (includes CDR)	       January  26-29, 2021</a:t>
            </a:r>
          </a:p>
          <a:p>
            <a:pPr>
              <a:buClr>
                <a:srgbClr val="0432FF"/>
              </a:buClr>
              <a:buFont typeface="Wingdings" pitchFamily="2" charset="2"/>
              <a:buChar char="q"/>
              <a:defRPr/>
            </a:pPr>
            <a:r>
              <a:rPr lang="en-US" sz="1050" dirty="0">
                <a:solidFill>
                  <a:prstClr val="black"/>
                </a:solidFill>
                <a:latin typeface="Arial" panose="020B0604020202020204" pitchFamily="34" charset="0"/>
                <a:cs typeface="Arial" panose="020B0604020202020204" pitchFamily="34" charset="0"/>
              </a:rPr>
              <a:t> Call for Collaboration Proposals for Detectors                March 6, 2021</a:t>
            </a:r>
          </a:p>
          <a:p>
            <a:pPr>
              <a:buClr>
                <a:srgbClr val="0432FF"/>
              </a:buClr>
              <a:buFont typeface="Wingdings" pitchFamily="2" charset="2"/>
              <a:buChar char="q"/>
              <a:defRPr/>
            </a:pPr>
            <a:r>
              <a:rPr lang="en-US" sz="1050" dirty="0">
                <a:solidFill>
                  <a:prstClr val="black"/>
                </a:solidFill>
                <a:latin typeface="Arial" panose="020B0604020202020204" pitchFamily="34" charset="0"/>
                <a:cs typeface="Arial" panose="020B0604020202020204" pitchFamily="34" charset="0"/>
              </a:rPr>
              <a:t> CD-1 approval		                  June 29, 2021</a:t>
            </a:r>
          </a:p>
          <a:p>
            <a:pPr>
              <a:buClr>
                <a:srgbClr val="0432FF"/>
              </a:buClr>
              <a:buFont typeface="Wingdings" pitchFamily="2" charset="2"/>
              <a:buChar char="q"/>
              <a:defRPr/>
            </a:pPr>
            <a:r>
              <a:rPr lang="en-US" sz="1050" dirty="0">
                <a:solidFill>
                  <a:prstClr val="black"/>
                </a:solidFill>
                <a:latin typeface="Arial" panose="020B0604020202020204" pitchFamily="34" charset="0"/>
                <a:cs typeface="Arial" panose="020B0604020202020204" pitchFamily="34" charset="0"/>
              </a:rPr>
              <a:t> DOE/OPA Status Review		        October 19-21, 2021</a:t>
            </a:r>
            <a:endParaRPr lang="en-US" sz="300" dirty="0">
              <a:solidFill>
                <a:prstClr val="black"/>
              </a:solidFill>
              <a:latin typeface="Arial" panose="020B0604020202020204" pitchFamily="34" charset="0"/>
              <a:cs typeface="Arial" panose="020B0604020202020204" pitchFamily="34" charset="0"/>
            </a:endParaRPr>
          </a:p>
          <a:p>
            <a:pPr>
              <a:buClr>
                <a:srgbClr val="0432FF"/>
              </a:buClr>
              <a:buFont typeface="Wingdings" pitchFamily="2" charset="2"/>
              <a:buChar char="q"/>
              <a:defRPr/>
            </a:pPr>
            <a:r>
              <a:rPr lang="en-US" sz="1050" dirty="0">
                <a:solidFill>
                  <a:prstClr val="black"/>
                </a:solidFill>
                <a:latin typeface="Arial" panose="020B0604020202020204" pitchFamily="34" charset="0"/>
                <a:cs typeface="Arial" panose="020B0604020202020204" pitchFamily="34" charset="0"/>
              </a:rPr>
              <a:t> Status Update to Federal Project Director 	 June 28-30, 2022, @BNL</a:t>
            </a:r>
            <a:endParaRPr lang="en-US" sz="300" dirty="0">
              <a:solidFill>
                <a:prstClr val="black"/>
              </a:solidFill>
              <a:latin typeface="Arial" panose="020B0604020202020204" pitchFamily="34" charset="0"/>
              <a:cs typeface="Arial" panose="020B0604020202020204" pitchFamily="34" charset="0"/>
            </a:endParaRPr>
          </a:p>
          <a:p>
            <a:pPr>
              <a:buClr>
                <a:srgbClr val="0432FF"/>
              </a:buClr>
              <a:buFont typeface="Wingdings" pitchFamily="2" charset="2"/>
              <a:buChar char="q"/>
              <a:defRPr/>
            </a:pPr>
            <a:r>
              <a:rPr lang="en-US" sz="1050" dirty="0">
                <a:solidFill>
                  <a:prstClr val="black"/>
                </a:solidFill>
                <a:latin typeface="Arial" panose="020B0604020202020204" pitchFamily="34" charset="0"/>
                <a:cs typeface="Arial" panose="020B0604020202020204" pitchFamily="34" charset="0"/>
              </a:rPr>
              <a:t> Technical Subsystem Reviews                    January – December 2022</a:t>
            </a:r>
          </a:p>
          <a:p>
            <a:pPr>
              <a:buClr>
                <a:srgbClr val="0432FF"/>
              </a:buClr>
              <a:buFont typeface="Wingdings" pitchFamily="2" charset="2"/>
              <a:buChar char="q"/>
              <a:defRPr/>
            </a:pPr>
            <a:r>
              <a:rPr lang="en-US" sz="1050" dirty="0">
                <a:solidFill>
                  <a:prstClr val="black"/>
                </a:solidFill>
                <a:latin typeface="Arial" panose="020B0604020202020204" pitchFamily="34" charset="0"/>
                <a:cs typeface="Arial" panose="020B0604020202020204" pitchFamily="34" charset="0"/>
              </a:rPr>
              <a:t> EICUG Meeting at SBU		                          July 2022</a:t>
            </a:r>
          </a:p>
        </p:txBody>
      </p:sp>
      <p:sp>
        <p:nvSpPr>
          <p:cNvPr id="54" name="TextBox 53">
            <a:extLst>
              <a:ext uri="{FF2B5EF4-FFF2-40B4-BE49-F238E27FC236}">
                <a16:creationId xmlns:a16="http://schemas.microsoft.com/office/drawing/2014/main" id="{04DCABAE-2B40-1D48-9162-0ED78520F06F}"/>
              </a:ext>
            </a:extLst>
          </p:cNvPr>
          <p:cNvSpPr txBox="1"/>
          <p:nvPr/>
        </p:nvSpPr>
        <p:spPr>
          <a:xfrm>
            <a:off x="4044919" y="5072150"/>
            <a:ext cx="4988866" cy="1546577"/>
          </a:xfrm>
          <a:prstGeom prst="rect">
            <a:avLst/>
          </a:prstGeom>
          <a:noFill/>
        </p:spPr>
        <p:txBody>
          <a:bodyPr wrap="none" rtlCol="0">
            <a:spAutoFit/>
          </a:bodyPr>
          <a:lstStyle/>
          <a:p>
            <a:pPr>
              <a:buClr>
                <a:srgbClr val="0432FF"/>
              </a:buClr>
              <a:defRPr/>
            </a:pPr>
            <a:r>
              <a:rPr lang="en-US" sz="1050" b="1" dirty="0">
                <a:solidFill>
                  <a:srgbClr val="0432FF"/>
                </a:solidFill>
                <a:latin typeface="Arial" panose="020B0604020202020204" pitchFamily="34" charset="0"/>
                <a:cs typeface="Arial" panose="020B0604020202020204" pitchFamily="34" charset="0"/>
              </a:rPr>
              <a:t>What is coming next </a:t>
            </a:r>
          </a:p>
          <a:p>
            <a:pPr>
              <a:buClr>
                <a:srgbClr val="0432FF"/>
              </a:buClr>
              <a:buFont typeface="Wingdings" pitchFamily="2" charset="2"/>
              <a:buChar char="q"/>
              <a:defRPr/>
            </a:pPr>
            <a:r>
              <a:rPr lang="en-US" sz="1050" dirty="0">
                <a:solidFill>
                  <a:prstClr val="black"/>
                </a:solidFill>
                <a:latin typeface="Arial" panose="020B0604020202020204" pitchFamily="34" charset="0"/>
                <a:cs typeface="Arial" panose="020B0604020202020204" pitchFamily="34" charset="0"/>
              </a:rPr>
              <a:t> EPIC Collaboration Formation		Summer-Fall 2022</a:t>
            </a:r>
          </a:p>
          <a:p>
            <a:pPr>
              <a:buClr>
                <a:srgbClr val="0432FF"/>
              </a:buClr>
              <a:buFont typeface="Wingdings" pitchFamily="2" charset="2"/>
              <a:buChar char="q"/>
              <a:defRPr/>
            </a:pPr>
            <a:r>
              <a:rPr lang="en-US" sz="1050" dirty="0">
                <a:solidFill>
                  <a:prstClr val="black"/>
                </a:solidFill>
                <a:latin typeface="Arial" panose="020B0604020202020204" pitchFamily="34" charset="0"/>
                <a:cs typeface="Arial" panose="020B0604020202020204" pitchFamily="34" charset="0"/>
              </a:rPr>
              <a:t> OPA Status Review			January 2023</a:t>
            </a:r>
          </a:p>
          <a:p>
            <a:pPr>
              <a:buClr>
                <a:srgbClr val="0432FF"/>
              </a:buClr>
              <a:buFont typeface="Wingdings" pitchFamily="2" charset="2"/>
              <a:buChar char="q"/>
              <a:defRPr/>
            </a:pPr>
            <a:r>
              <a:rPr lang="en-US" sz="1050" dirty="0">
                <a:solidFill>
                  <a:prstClr val="black"/>
                </a:solidFill>
                <a:latin typeface="Arial" panose="020B0604020202020204" pitchFamily="34" charset="0"/>
                <a:cs typeface="Arial" panose="020B0604020202020204" pitchFamily="34" charset="0"/>
              </a:rPr>
              <a:t> Preliminary Design Complete &amp; Review 		May 2023</a:t>
            </a:r>
          </a:p>
          <a:p>
            <a:pPr>
              <a:buClr>
                <a:srgbClr val="0432FF"/>
              </a:buClr>
              <a:buFont typeface="Wingdings" pitchFamily="2" charset="2"/>
              <a:buChar char="q"/>
              <a:defRPr/>
            </a:pPr>
            <a:r>
              <a:rPr lang="en-US" sz="1050" dirty="0">
                <a:solidFill>
                  <a:prstClr val="black"/>
                </a:solidFill>
                <a:latin typeface="Arial" panose="020B0604020202020204" pitchFamily="34" charset="0"/>
                <a:cs typeface="Arial" panose="020B0604020202020204" pitchFamily="34" charset="0"/>
              </a:rPr>
              <a:t> Final Design/Maturity Readiness for CD-3A Items	May 2023</a:t>
            </a:r>
          </a:p>
          <a:p>
            <a:pPr>
              <a:buClr>
                <a:srgbClr val="0432FF"/>
              </a:buClr>
              <a:buFont typeface="Wingdings" pitchFamily="2" charset="2"/>
              <a:buChar char="q"/>
              <a:defRPr/>
            </a:pPr>
            <a:r>
              <a:rPr lang="en-US" sz="1050" dirty="0">
                <a:solidFill>
                  <a:prstClr val="black"/>
                </a:solidFill>
                <a:latin typeface="Arial" panose="020B0604020202020204" pitchFamily="34" charset="0"/>
                <a:cs typeface="Arial" panose="020B0604020202020204" pitchFamily="34" charset="0"/>
              </a:rPr>
              <a:t> CD-2/3A review (expectation), </a:t>
            </a:r>
            <a:r>
              <a:rPr lang="en-US" sz="1050" dirty="0">
                <a:solidFill>
                  <a:srgbClr val="0000FF"/>
                </a:solidFill>
                <a:latin typeface="Arial" panose="020B0604020202020204" pitchFamily="34" charset="0"/>
                <a:cs typeface="Arial" panose="020B0604020202020204" pitchFamily="34" charset="0"/>
              </a:rPr>
              <a:t>requires pre-TDR </a:t>
            </a:r>
            <a:r>
              <a:rPr lang="en-US" sz="1050" dirty="0">
                <a:solidFill>
                  <a:prstClr val="black"/>
                </a:solidFill>
                <a:latin typeface="Arial" panose="020B0604020202020204" pitchFamily="34" charset="0"/>
                <a:cs typeface="Arial" panose="020B0604020202020204" pitchFamily="34" charset="0"/>
              </a:rPr>
              <a:t>	~October 2023</a:t>
            </a:r>
          </a:p>
          <a:p>
            <a:pPr>
              <a:buClr>
                <a:srgbClr val="0432FF"/>
              </a:buClr>
              <a:buFont typeface="Wingdings" pitchFamily="2" charset="2"/>
              <a:buChar char="q"/>
              <a:defRPr/>
            </a:pPr>
            <a:r>
              <a:rPr lang="en-US" sz="1050" dirty="0">
                <a:solidFill>
                  <a:prstClr val="black"/>
                </a:solidFill>
                <a:latin typeface="Arial" panose="020B0604020202020204" pitchFamily="34" charset="0"/>
                <a:cs typeface="Arial" panose="020B0604020202020204" pitchFamily="34" charset="0"/>
              </a:rPr>
              <a:t> CD-2/3A (expectation)			~January 2024</a:t>
            </a:r>
          </a:p>
          <a:p>
            <a:pPr>
              <a:buClr>
                <a:srgbClr val="0432FF"/>
              </a:buClr>
              <a:buFont typeface="Wingdings" pitchFamily="2" charset="2"/>
              <a:buChar char="q"/>
              <a:defRPr/>
            </a:pPr>
            <a:r>
              <a:rPr lang="en-US" sz="1050" dirty="0">
                <a:solidFill>
                  <a:prstClr val="black"/>
                </a:solidFill>
                <a:latin typeface="Arial" panose="020B0604020202020204" pitchFamily="34" charset="0"/>
                <a:cs typeface="Arial" panose="020B0604020202020204" pitchFamily="34" charset="0"/>
              </a:rPr>
              <a:t> CD-3 review (expectation)			~January 2025</a:t>
            </a:r>
          </a:p>
          <a:p>
            <a:pPr>
              <a:buClr>
                <a:srgbClr val="0432FF"/>
              </a:buClr>
              <a:buFont typeface="Wingdings" pitchFamily="2" charset="2"/>
              <a:buChar char="q"/>
              <a:defRPr/>
            </a:pPr>
            <a:r>
              <a:rPr lang="en-US" sz="1050" dirty="0">
                <a:solidFill>
                  <a:prstClr val="black"/>
                </a:solidFill>
                <a:latin typeface="Arial" panose="020B0604020202020204" pitchFamily="34" charset="0"/>
                <a:cs typeface="Arial" panose="020B0604020202020204" pitchFamily="34" charset="0"/>
              </a:rPr>
              <a:t> CD-3 (expectation), </a:t>
            </a:r>
            <a:r>
              <a:rPr lang="en-US" sz="1050" dirty="0">
                <a:solidFill>
                  <a:srgbClr val="0000FF"/>
                </a:solidFill>
                <a:latin typeface="Arial" panose="020B0604020202020204" pitchFamily="34" charset="0"/>
                <a:cs typeface="Arial" panose="020B0604020202020204" pitchFamily="34" charset="0"/>
              </a:rPr>
              <a:t>requires TDR</a:t>
            </a:r>
            <a:r>
              <a:rPr lang="en-US" sz="1050" dirty="0">
                <a:solidFill>
                  <a:prstClr val="black"/>
                </a:solidFill>
                <a:latin typeface="Arial" panose="020B0604020202020204" pitchFamily="34" charset="0"/>
                <a:cs typeface="Arial" panose="020B0604020202020204" pitchFamily="34" charset="0"/>
              </a:rPr>
              <a:t>		~April 2025</a:t>
            </a:r>
          </a:p>
        </p:txBody>
      </p:sp>
    </p:spTree>
    <p:extLst>
      <p:ext uri="{BB962C8B-B14F-4D97-AF65-F5344CB8AC3E}">
        <p14:creationId xmlns:p14="http://schemas.microsoft.com/office/powerpoint/2010/main" val="42855659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imeline&#10;&#10;Description automatically generated">
            <a:extLst>
              <a:ext uri="{FF2B5EF4-FFF2-40B4-BE49-F238E27FC236}">
                <a16:creationId xmlns:a16="http://schemas.microsoft.com/office/drawing/2014/main" id="{F9FAE679-36FF-AD4C-B932-9DAAC1D6F51F}"/>
              </a:ext>
            </a:extLst>
          </p:cNvPr>
          <p:cNvPicPr>
            <a:picLocks noChangeAspect="1"/>
          </p:cNvPicPr>
          <p:nvPr/>
        </p:nvPicPr>
        <p:blipFill>
          <a:blip r:embed="rId3"/>
          <a:stretch>
            <a:fillRect/>
          </a:stretch>
        </p:blipFill>
        <p:spPr>
          <a:xfrm>
            <a:off x="443360" y="701834"/>
            <a:ext cx="8257280" cy="6045302"/>
          </a:xfrm>
          <a:prstGeom prst="rect">
            <a:avLst/>
          </a:prstGeom>
        </p:spPr>
      </p:pic>
      <p:sp>
        <p:nvSpPr>
          <p:cNvPr id="2" name="Title 1"/>
          <p:cNvSpPr>
            <a:spLocks noGrp="1"/>
          </p:cNvSpPr>
          <p:nvPr>
            <p:ph type="title"/>
          </p:nvPr>
        </p:nvSpPr>
        <p:spPr>
          <a:xfrm>
            <a:off x="637816" y="0"/>
            <a:ext cx="8506184" cy="683172"/>
          </a:xfrm>
        </p:spPr>
        <p:txBody>
          <a:bodyPr>
            <a:normAutofit/>
          </a:bodyPr>
          <a:lstStyle/>
          <a:p>
            <a:r>
              <a:rPr lang="en-US" sz="3600" dirty="0"/>
              <a:t>High Level Reference Schedule</a:t>
            </a:r>
          </a:p>
        </p:txBody>
      </p:sp>
      <p:sp>
        <p:nvSpPr>
          <p:cNvPr id="4" name="Slide Number Placeholder 3">
            <a:extLst>
              <a:ext uri="{FF2B5EF4-FFF2-40B4-BE49-F238E27FC236}">
                <a16:creationId xmlns:a16="http://schemas.microsoft.com/office/drawing/2014/main" id="{EDFCEB32-5665-4078-9BAC-7F0C2CFC30A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93C5830-40F3-F04E-B2E3-10E6672BA8FF}" type="slidenum">
              <a:rPr kumimoji="0" lang="en-US" sz="1200" b="0" i="0" u="none" strike="noStrike" kern="1200" cap="none" spc="0" normalizeH="0" baseline="0" noProof="0" smtClean="0">
                <a:ln>
                  <a:noFill/>
                </a:ln>
                <a:solidFill>
                  <a:prstClr val="white"/>
                </a:solidFill>
                <a:effectLst/>
                <a:uLnTx/>
                <a:uFillTx/>
                <a:latin typeface="Arial" charset="0"/>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white"/>
              </a:solidFill>
              <a:effectLst/>
              <a:uLnTx/>
              <a:uFillTx/>
              <a:latin typeface="Arial" charset="0"/>
              <a:cs typeface="Arial" charset="0"/>
            </a:endParaRPr>
          </a:p>
        </p:txBody>
      </p:sp>
      <p:sp>
        <p:nvSpPr>
          <p:cNvPr id="6" name="TextBox 5">
            <a:extLst>
              <a:ext uri="{FF2B5EF4-FFF2-40B4-BE49-F238E27FC236}">
                <a16:creationId xmlns:a16="http://schemas.microsoft.com/office/drawing/2014/main" id="{C440C38C-03DA-6147-A040-0706FB07E49F}"/>
              </a:ext>
            </a:extLst>
          </p:cNvPr>
          <p:cNvSpPr txBox="1"/>
          <p:nvPr/>
        </p:nvSpPr>
        <p:spPr>
          <a:xfrm>
            <a:off x="827223" y="5221791"/>
            <a:ext cx="5870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rPr>
              <a:t>Notional Schedule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rPr>
              <a:t>2</a:t>
            </a:r>
            <a:r>
              <a:rPr kumimoji="0" lang="en-US" sz="800" b="0" i="0" u="none" strike="noStrike" kern="1200" cap="none" spc="0" normalizeH="0" baseline="30000" noProof="0" dirty="0">
                <a:ln>
                  <a:noFill/>
                </a:ln>
                <a:solidFill>
                  <a:prstClr val="white"/>
                </a:solidFill>
                <a:effectLst/>
                <a:uLnTx/>
                <a:uFillTx/>
                <a:latin typeface="Calibri" panose="020F0502020204030204"/>
                <a:ea typeface="+mn-ea"/>
                <a:cs typeface="+mn-cs"/>
              </a:rPr>
              <a:t>nd</a:t>
            </a:r>
            <a:r>
              <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rPr>
              <a:t> IR and</a:t>
            </a:r>
          </a:p>
        </p:txBody>
      </p:sp>
      <p:sp>
        <p:nvSpPr>
          <p:cNvPr id="8" name="TextBox 7">
            <a:extLst>
              <a:ext uri="{FF2B5EF4-FFF2-40B4-BE49-F238E27FC236}">
                <a16:creationId xmlns:a16="http://schemas.microsoft.com/office/drawing/2014/main" id="{AC1317E2-D10A-5149-A054-6C17580A29C1}"/>
              </a:ext>
            </a:extLst>
          </p:cNvPr>
          <p:cNvSpPr txBox="1"/>
          <p:nvPr/>
        </p:nvSpPr>
        <p:spPr>
          <a:xfrm>
            <a:off x="1416114" y="5543583"/>
            <a:ext cx="58702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rPr>
              <a:t> Schedule</a:t>
            </a:r>
          </a:p>
        </p:txBody>
      </p:sp>
      <p:sp>
        <p:nvSpPr>
          <p:cNvPr id="9" name="TextBox 8">
            <a:extLst>
              <a:ext uri="{FF2B5EF4-FFF2-40B4-BE49-F238E27FC236}">
                <a16:creationId xmlns:a16="http://schemas.microsoft.com/office/drawing/2014/main" id="{C5A49CF8-A087-FD42-97E3-B13C86368C31}"/>
              </a:ext>
            </a:extLst>
          </p:cNvPr>
          <p:cNvSpPr txBox="1"/>
          <p:nvPr/>
        </p:nvSpPr>
        <p:spPr>
          <a:xfrm>
            <a:off x="2810228" y="5435861"/>
            <a:ext cx="660760" cy="461665"/>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Calibri" panose="020F0502020204030204"/>
                <a:ea typeface="+mn-ea"/>
                <a:cs typeface="+mn-cs"/>
              </a:rPr>
              <a:t>Generic Detector R&amp;D</a:t>
            </a:r>
          </a:p>
        </p:txBody>
      </p:sp>
      <p:sp>
        <p:nvSpPr>
          <p:cNvPr id="5" name="TextBox 4">
            <a:extLst>
              <a:ext uri="{FF2B5EF4-FFF2-40B4-BE49-F238E27FC236}">
                <a16:creationId xmlns:a16="http://schemas.microsoft.com/office/drawing/2014/main" id="{67843725-D402-A648-9726-277564C6EB35}"/>
              </a:ext>
            </a:extLst>
          </p:cNvPr>
          <p:cNvSpPr txBox="1"/>
          <p:nvPr/>
        </p:nvSpPr>
        <p:spPr>
          <a:xfrm>
            <a:off x="4094925" y="3853542"/>
            <a:ext cx="4960012" cy="584775"/>
          </a:xfrm>
          <a:prstGeom prst="rect">
            <a:avLst/>
          </a:prstGeom>
          <a:noFill/>
        </p:spPr>
        <p:txBody>
          <a:bodyPr wrap="none" rtlCol="0">
            <a:spAutoFit/>
          </a:bodyPr>
          <a:lstStyle/>
          <a:p>
            <a:r>
              <a:rPr lang="en-US" sz="1600" dirty="0">
                <a:solidFill>
                  <a:srgbClr val="0000FF"/>
                </a:solidFill>
                <a:latin typeface="+mj-lt"/>
              </a:rPr>
              <a:t>The thinner bars indicate that R&amp;D and design </a:t>
            </a:r>
          </a:p>
          <a:p>
            <a:r>
              <a:rPr lang="en-US" sz="1600" dirty="0">
                <a:solidFill>
                  <a:srgbClr val="0000FF"/>
                </a:solidFill>
                <a:latin typeface="+mj-lt"/>
              </a:rPr>
              <a:t>can continue at a small level beyond CD-2 and CD-3</a:t>
            </a:r>
          </a:p>
        </p:txBody>
      </p:sp>
      <p:sp>
        <p:nvSpPr>
          <p:cNvPr id="7" name="TextBox 6">
            <a:extLst>
              <a:ext uri="{FF2B5EF4-FFF2-40B4-BE49-F238E27FC236}">
                <a16:creationId xmlns:a16="http://schemas.microsoft.com/office/drawing/2014/main" id="{764638F9-54E2-094D-99B8-4187E6A4D363}"/>
              </a:ext>
            </a:extLst>
          </p:cNvPr>
          <p:cNvSpPr txBox="1"/>
          <p:nvPr/>
        </p:nvSpPr>
        <p:spPr>
          <a:xfrm>
            <a:off x="1416114" y="4603411"/>
            <a:ext cx="2064476" cy="584775"/>
          </a:xfrm>
          <a:prstGeom prst="rect">
            <a:avLst/>
          </a:prstGeom>
          <a:noFill/>
        </p:spPr>
        <p:txBody>
          <a:bodyPr wrap="none" rtlCol="0">
            <a:spAutoFit/>
          </a:bodyPr>
          <a:lstStyle/>
          <a:p>
            <a:r>
              <a:rPr lang="en-US" sz="1600" dirty="0">
                <a:solidFill>
                  <a:srgbClr val="0000FF"/>
                </a:solidFill>
                <a:latin typeface="+mj-lt"/>
              </a:rPr>
              <a:t>for LLP construction </a:t>
            </a:r>
          </a:p>
          <a:p>
            <a:r>
              <a:rPr lang="en-US" sz="1600" dirty="0">
                <a:solidFill>
                  <a:srgbClr val="0000FF"/>
                </a:solidFill>
                <a:latin typeface="+mj-lt"/>
              </a:rPr>
              <a:t>starts at CD-2/3A</a:t>
            </a:r>
          </a:p>
        </p:txBody>
      </p:sp>
      <p:cxnSp>
        <p:nvCxnSpPr>
          <p:cNvPr id="13" name="Straight Connector 12">
            <a:extLst>
              <a:ext uri="{FF2B5EF4-FFF2-40B4-BE49-F238E27FC236}">
                <a16:creationId xmlns:a16="http://schemas.microsoft.com/office/drawing/2014/main" id="{97804E24-C413-DF43-8097-15AB31986FEE}"/>
              </a:ext>
            </a:extLst>
          </p:cNvPr>
          <p:cNvCxnSpPr/>
          <p:nvPr/>
        </p:nvCxnSpPr>
        <p:spPr>
          <a:xfrm>
            <a:off x="2873827" y="1119673"/>
            <a:ext cx="0" cy="5103845"/>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6729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36085-75E7-E84E-B281-761C480C332F}"/>
              </a:ext>
            </a:extLst>
          </p:cNvPr>
          <p:cNvSpPr>
            <a:spLocks noGrp="1"/>
          </p:cNvSpPr>
          <p:nvPr>
            <p:ph type="title"/>
          </p:nvPr>
        </p:nvSpPr>
        <p:spPr>
          <a:xfrm>
            <a:off x="-1" y="9526"/>
            <a:ext cx="9144001" cy="664218"/>
          </a:xfrm>
        </p:spPr>
        <p:txBody>
          <a:bodyPr>
            <a:noAutofit/>
          </a:bodyPr>
          <a:lstStyle/>
          <a:p>
            <a:r>
              <a:rPr lang="en-US" sz="3200" dirty="0">
                <a:latin typeface="Arial" panose="020B0604020202020204" pitchFamily="34" charset="0"/>
                <a:cs typeface="Arial" panose="020B0604020202020204" pitchFamily="34" charset="0"/>
              </a:rPr>
              <a:t>Overview EEMCAL</a:t>
            </a:r>
          </a:p>
        </p:txBody>
      </p:sp>
      <p:sp>
        <p:nvSpPr>
          <p:cNvPr id="7" name="Slide Number Placeholder 2">
            <a:extLst>
              <a:ext uri="{FF2B5EF4-FFF2-40B4-BE49-F238E27FC236}">
                <a16:creationId xmlns:a16="http://schemas.microsoft.com/office/drawing/2014/main" id="{5A32A11E-00D6-5048-8BD6-926A9B4FE1F9}"/>
              </a:ext>
            </a:extLst>
          </p:cNvPr>
          <p:cNvSpPr>
            <a:spLocks noGrp="1"/>
          </p:cNvSpPr>
          <p:nvPr>
            <p:ph type="sldNum" sz="quarter" idx="12"/>
          </p:nvPr>
        </p:nvSpPr>
        <p:spPr>
          <a:xfrm>
            <a:off x="-9607" y="6480970"/>
            <a:ext cx="2057400" cy="365125"/>
          </a:xfrm>
        </p:spPr>
        <p:txBody>
          <a:bodyPr/>
          <a:lstStyle/>
          <a:p>
            <a:fld id="{893C5830-40F3-F04E-B2E3-10E6672BA8FF}" type="slidenum">
              <a:rPr lang="en-US" smtClean="0"/>
              <a:t>7</a:t>
            </a:fld>
            <a:endParaRPr lang="en-US" dirty="0"/>
          </a:p>
        </p:txBody>
      </p:sp>
      <p:sp>
        <p:nvSpPr>
          <p:cNvPr id="52" name="TextBox 51">
            <a:extLst>
              <a:ext uri="{FF2B5EF4-FFF2-40B4-BE49-F238E27FC236}">
                <a16:creationId xmlns:a16="http://schemas.microsoft.com/office/drawing/2014/main" id="{AEABDB99-370B-B540-252B-6F2F6693FCA4}"/>
              </a:ext>
            </a:extLst>
          </p:cNvPr>
          <p:cNvSpPr txBox="1"/>
          <p:nvPr/>
        </p:nvSpPr>
        <p:spPr>
          <a:xfrm>
            <a:off x="314961" y="749134"/>
            <a:ext cx="8711220" cy="400110"/>
          </a:xfrm>
          <a:prstGeom prst="rect">
            <a:avLst/>
          </a:prstGeom>
          <a:noFill/>
        </p:spPr>
        <p:txBody>
          <a:bodyPr wrap="square">
            <a:spAutoFit/>
          </a:bodyPr>
          <a:lstStyle/>
          <a:p>
            <a:r>
              <a:rPr lang="en-US" sz="2000" b="1" dirty="0">
                <a:solidFill>
                  <a:srgbClr val="0000FF"/>
                </a:solidFill>
                <a:uFill>
                  <a:solidFill>
                    <a:srgbClr val="000000"/>
                  </a:solidFill>
                </a:uFill>
                <a:latin typeface="+mj-lt"/>
                <a:sym typeface="Arial"/>
              </a:rPr>
              <a:t>Scattered </a:t>
            </a:r>
            <a:r>
              <a:rPr lang="en-US" sz="2000" b="1" dirty="0">
                <a:solidFill>
                  <a:srgbClr val="FF0000"/>
                </a:solidFill>
                <a:uFill>
                  <a:solidFill>
                    <a:srgbClr val="000000"/>
                  </a:solidFill>
                </a:uFill>
                <a:latin typeface="+mj-lt"/>
                <a:sym typeface="Arial"/>
              </a:rPr>
              <a:t>electron</a:t>
            </a:r>
            <a:r>
              <a:rPr lang="en-US" sz="2000" b="1" dirty="0">
                <a:solidFill>
                  <a:srgbClr val="0000FF"/>
                </a:solidFill>
                <a:uFill>
                  <a:solidFill>
                    <a:srgbClr val="000000"/>
                  </a:solidFill>
                </a:uFill>
                <a:latin typeface="+mj-lt"/>
                <a:sym typeface="Arial"/>
              </a:rPr>
              <a:t> kinematics measurement is essential at the </a:t>
            </a:r>
            <a:r>
              <a:rPr lang="en-US" sz="2000" b="1" dirty="0">
                <a:solidFill>
                  <a:srgbClr val="FF0000"/>
                </a:solidFill>
                <a:uFill>
                  <a:solidFill>
                    <a:srgbClr val="000000"/>
                  </a:solidFill>
                </a:uFill>
                <a:latin typeface="+mj-lt"/>
                <a:sym typeface="Arial"/>
              </a:rPr>
              <a:t>E</a:t>
            </a:r>
            <a:r>
              <a:rPr lang="en-US" sz="2000" b="1" dirty="0">
                <a:solidFill>
                  <a:srgbClr val="0000FF"/>
                </a:solidFill>
                <a:uFill>
                  <a:solidFill>
                    <a:srgbClr val="000000"/>
                  </a:solidFill>
                </a:uFill>
                <a:latin typeface="+mj-lt"/>
                <a:sym typeface="Arial"/>
              </a:rPr>
              <a:t>IC </a:t>
            </a:r>
            <a:endParaRPr lang="en-US" sz="2000" b="1" dirty="0">
              <a:solidFill>
                <a:srgbClr val="0000FF"/>
              </a:solidFill>
              <a:latin typeface="+mj-lt"/>
            </a:endParaRPr>
          </a:p>
        </p:txBody>
      </p:sp>
      <p:sp>
        <p:nvSpPr>
          <p:cNvPr id="55" name="Concept Detectors…">
            <a:extLst>
              <a:ext uri="{FF2B5EF4-FFF2-40B4-BE49-F238E27FC236}">
                <a16:creationId xmlns:a16="http://schemas.microsoft.com/office/drawing/2014/main" id="{0BFC0D09-09D1-4DF0-EC64-8EC85D56C870}"/>
              </a:ext>
            </a:extLst>
          </p:cNvPr>
          <p:cNvSpPr txBox="1">
            <a:spLocks/>
          </p:cNvSpPr>
          <p:nvPr/>
        </p:nvSpPr>
        <p:spPr>
          <a:xfrm>
            <a:off x="314961" y="1282168"/>
            <a:ext cx="5105067" cy="2367778"/>
          </a:xfrm>
          <a:prstGeom prst="rect">
            <a:avLst/>
          </a:prstGeom>
        </p:spPr>
        <p:txBody>
          <a:bodyPr vert="horz" lIns="38100" tIns="38100" rIns="38100" bIns="38100" rtlCol="0">
            <a:noAutofit/>
          </a:bodyPr>
          <a:lstStyle>
            <a:lvl1pPr marL="342328" indent="-342328" algn="l" defTabSz="912853" rtl="0" eaLnBrk="1" latinLnBrk="0" hangingPunct="1">
              <a:spcBef>
                <a:spcPct val="20000"/>
              </a:spcBef>
              <a:buFont typeface="Arial" pitchFamily="34" charset="0"/>
              <a:buChar char="•"/>
              <a:defRPr sz="3200" kern="1200" baseline="0">
                <a:solidFill>
                  <a:schemeClr val="tx1"/>
                </a:solidFill>
                <a:latin typeface="Arial Narrow" pitchFamily="34" charset="0"/>
                <a:ea typeface="+mn-ea"/>
                <a:cs typeface="+mn-cs"/>
              </a:defRPr>
            </a:lvl1pPr>
            <a:lvl2pPr marL="741696" indent="-285276" algn="l" defTabSz="912853" rtl="0" eaLnBrk="1" latinLnBrk="0" hangingPunct="1">
              <a:spcBef>
                <a:spcPct val="20000"/>
              </a:spcBef>
              <a:buFont typeface="Arial" pitchFamily="34" charset="0"/>
              <a:buChar char="–"/>
              <a:defRPr sz="2800" kern="1200" baseline="0">
                <a:solidFill>
                  <a:schemeClr val="tx1"/>
                </a:solidFill>
                <a:latin typeface="Arial Narrow" pitchFamily="34" charset="0"/>
                <a:ea typeface="+mn-ea"/>
                <a:cs typeface="+mn-cs"/>
              </a:defRPr>
            </a:lvl2pPr>
            <a:lvl3pPr marL="1141067" indent="-228209" algn="l" defTabSz="912853" rtl="0" eaLnBrk="1" latinLnBrk="0" hangingPunct="1">
              <a:spcBef>
                <a:spcPct val="20000"/>
              </a:spcBef>
              <a:buFont typeface="Arial" pitchFamily="34" charset="0"/>
              <a:buChar char="•"/>
              <a:defRPr sz="2400" kern="1200" baseline="0">
                <a:solidFill>
                  <a:schemeClr val="tx1"/>
                </a:solidFill>
                <a:latin typeface="Arial Narrow" pitchFamily="34" charset="0"/>
                <a:ea typeface="+mn-ea"/>
                <a:cs typeface="+mn-cs"/>
              </a:defRPr>
            </a:lvl3pPr>
            <a:lvl4pPr marL="159749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4pPr>
            <a:lvl5pPr marL="205393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5pPr>
            <a:lvl6pPr marL="2510359"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84"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217"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35"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R="30956">
              <a:spcBef>
                <a:spcPts val="0"/>
              </a:spcBef>
              <a:spcAft>
                <a:spcPts val="450"/>
              </a:spcAft>
              <a:buClr>
                <a:schemeClr val="tx1"/>
              </a:buClr>
              <a:buSzPct val="100000"/>
              <a:buFont typeface="Wingdings" panose="05000000000000000000" pitchFamily="2" charset="2"/>
              <a:buChar char="q"/>
              <a:defRPr sz="2200">
                <a:solidFill>
                  <a:srgbClr val="000000"/>
                </a:solidFill>
                <a:uFill>
                  <a:solidFill>
                    <a:srgbClr val="000000"/>
                  </a:solidFill>
                </a:uFill>
                <a:latin typeface="+mn-lt"/>
                <a:ea typeface="+mn-ea"/>
                <a:cs typeface="+mn-cs"/>
                <a:sym typeface="Arial"/>
              </a:defRPr>
            </a:pPr>
            <a:r>
              <a:rPr lang="en-US" sz="1600" dirty="0">
                <a:solidFill>
                  <a:srgbClr val="000000"/>
                </a:solidFill>
                <a:uFill>
                  <a:solidFill>
                    <a:srgbClr val="000000"/>
                  </a:solidFill>
                </a:uFill>
                <a:latin typeface="+mj-lt"/>
                <a:sym typeface="Arial"/>
              </a:rPr>
              <a:t>High precision, hermetic detection of the scattered electron is required over a broad range in h and over energy range from 0.1 to tens of GeV</a:t>
            </a:r>
          </a:p>
          <a:p>
            <a:pPr marR="30956" lvl="1">
              <a:spcBef>
                <a:spcPts val="0"/>
              </a:spcBef>
              <a:spcAft>
                <a:spcPts val="450"/>
              </a:spcAft>
              <a:buClr>
                <a:schemeClr val="tx1"/>
              </a:buClr>
              <a:buSzPct val="100000"/>
              <a:buFont typeface="Courier New" panose="02070309020205020404" pitchFamily="49" charset="0"/>
              <a:buChar char="o"/>
              <a:defRPr sz="2200">
                <a:solidFill>
                  <a:srgbClr val="000000"/>
                </a:solidFill>
                <a:uFill>
                  <a:solidFill>
                    <a:srgbClr val="000000"/>
                  </a:solidFill>
                </a:uFill>
                <a:latin typeface="+mn-lt"/>
                <a:ea typeface="+mn-ea"/>
                <a:cs typeface="+mn-cs"/>
                <a:sym typeface="Arial"/>
              </a:defRPr>
            </a:pPr>
            <a:r>
              <a:rPr lang="en-US" sz="1400" dirty="0">
                <a:solidFill>
                  <a:srgbClr val="00B0F0"/>
                </a:solidFill>
                <a:uFill>
                  <a:solidFill>
                    <a:srgbClr val="000000"/>
                  </a:solidFill>
                </a:uFill>
                <a:latin typeface="+mj-lt"/>
                <a:sym typeface="Arial"/>
              </a:rPr>
              <a:t>In the very backward direction high precision is required for electron kinematics measurement</a:t>
            </a:r>
          </a:p>
          <a:p>
            <a:pPr marR="30956" lvl="1">
              <a:spcBef>
                <a:spcPts val="0"/>
              </a:spcBef>
              <a:spcAft>
                <a:spcPts val="450"/>
              </a:spcAft>
              <a:buClr>
                <a:schemeClr val="tx1"/>
              </a:buClr>
              <a:buSzPct val="100000"/>
              <a:buFont typeface="Courier New" panose="02070309020205020404" pitchFamily="49" charset="0"/>
              <a:buChar char="o"/>
              <a:defRPr sz="2200">
                <a:solidFill>
                  <a:srgbClr val="000000"/>
                </a:solidFill>
                <a:uFill>
                  <a:solidFill>
                    <a:srgbClr val="000000"/>
                  </a:solidFill>
                </a:uFill>
                <a:latin typeface="+mn-lt"/>
                <a:ea typeface="+mn-ea"/>
                <a:cs typeface="+mn-cs"/>
                <a:sym typeface="Arial"/>
              </a:defRPr>
            </a:pPr>
            <a:r>
              <a:rPr lang="en-US" sz="1400" dirty="0">
                <a:solidFill>
                  <a:srgbClr val="FF0000"/>
                </a:solidFill>
                <a:uFill>
                  <a:solidFill>
                    <a:srgbClr val="000000"/>
                  </a:solidFill>
                </a:uFill>
                <a:latin typeface="+mj-lt"/>
                <a:sym typeface="Arial"/>
              </a:rPr>
              <a:t>In backward and barrel region it is required for clean electron identification. In the barrel region, driven by high-x and high-Q</a:t>
            </a:r>
            <a:r>
              <a:rPr lang="en-US" sz="1400" baseline="30000" dirty="0">
                <a:solidFill>
                  <a:srgbClr val="FF0000"/>
                </a:solidFill>
                <a:uFill>
                  <a:solidFill>
                    <a:srgbClr val="000000"/>
                  </a:solidFill>
                </a:uFill>
                <a:latin typeface="+mj-lt"/>
                <a:sym typeface="Arial"/>
              </a:rPr>
              <a:t>2</a:t>
            </a:r>
            <a:r>
              <a:rPr lang="en-US" sz="1400" dirty="0">
                <a:solidFill>
                  <a:srgbClr val="FF0000"/>
                </a:solidFill>
                <a:uFill>
                  <a:solidFill>
                    <a:srgbClr val="000000"/>
                  </a:solidFill>
                </a:uFill>
                <a:latin typeface="+mj-lt"/>
                <a:sym typeface="Arial"/>
              </a:rPr>
              <a:t> science drivers</a:t>
            </a:r>
          </a:p>
          <a:p>
            <a:pPr marR="30956">
              <a:spcBef>
                <a:spcPts val="0"/>
              </a:spcBef>
              <a:spcAft>
                <a:spcPts val="450"/>
              </a:spcAft>
              <a:buClr>
                <a:schemeClr val="tx1"/>
              </a:buClr>
              <a:buSzPct val="100000"/>
              <a:buFont typeface="Wingdings" panose="05000000000000000000" pitchFamily="2" charset="2"/>
              <a:buChar char="q"/>
              <a:defRPr sz="2200">
                <a:solidFill>
                  <a:srgbClr val="000000"/>
                </a:solidFill>
                <a:uFill>
                  <a:solidFill>
                    <a:srgbClr val="000000"/>
                  </a:solidFill>
                </a:uFill>
                <a:latin typeface="+mn-lt"/>
                <a:ea typeface="+mn-ea"/>
                <a:cs typeface="+mn-cs"/>
                <a:sym typeface="Arial"/>
              </a:defRPr>
            </a:pPr>
            <a:r>
              <a:rPr lang="en-US" sz="1600" dirty="0" err="1">
                <a:solidFill>
                  <a:srgbClr val="000000"/>
                </a:solidFill>
                <a:uFill>
                  <a:solidFill>
                    <a:srgbClr val="000000"/>
                  </a:solidFill>
                </a:uFill>
                <a:latin typeface="+mj-lt"/>
                <a:sym typeface="Arial"/>
              </a:rPr>
              <a:t>SciGlass</a:t>
            </a:r>
            <a:r>
              <a:rPr lang="en-US" sz="1600" dirty="0">
                <a:solidFill>
                  <a:srgbClr val="000000"/>
                </a:solidFill>
                <a:uFill>
                  <a:solidFill>
                    <a:srgbClr val="000000"/>
                  </a:solidFill>
                </a:uFill>
                <a:latin typeface="+mj-lt"/>
                <a:sym typeface="Arial"/>
              </a:rPr>
              <a:t> (developed with DOE/STTR) in the barrel </a:t>
            </a:r>
            <a:r>
              <a:rPr lang="en-US" sz="1600" dirty="0">
                <a:solidFill>
                  <a:srgbClr val="000000"/>
                </a:solidFill>
                <a:uFill>
                  <a:solidFill>
                    <a:srgbClr val="000000"/>
                  </a:solidFill>
                </a:uFill>
                <a:latin typeface="+mj-lt"/>
                <a:sym typeface="Wingdings" panose="05000000000000000000" pitchFamily="2" charset="2"/>
              </a:rPr>
              <a:t>provides excellent e/h separation due to its good energy resolution, matched to the backward region need, and its cost effectiveness </a:t>
            </a:r>
          </a:p>
        </p:txBody>
      </p:sp>
      <p:graphicFrame>
        <p:nvGraphicFramePr>
          <p:cNvPr id="56" name="Table 5">
            <a:extLst>
              <a:ext uri="{FF2B5EF4-FFF2-40B4-BE49-F238E27FC236}">
                <a16:creationId xmlns:a16="http://schemas.microsoft.com/office/drawing/2014/main" id="{D49C4D86-1205-7E9B-B64D-503A0B3AAEF4}"/>
              </a:ext>
            </a:extLst>
          </p:cNvPr>
          <p:cNvGraphicFramePr>
            <a:graphicFrameLocks noGrp="1"/>
          </p:cNvGraphicFramePr>
          <p:nvPr>
            <p:extLst>
              <p:ext uri="{D42A27DB-BD31-4B8C-83A1-F6EECF244321}">
                <p14:modId xmlns:p14="http://schemas.microsoft.com/office/powerpoint/2010/main" val="1590121511"/>
              </p:ext>
            </p:extLst>
          </p:nvPr>
        </p:nvGraphicFramePr>
        <p:xfrm>
          <a:off x="785809" y="4532557"/>
          <a:ext cx="4186394" cy="1946910"/>
        </p:xfrm>
        <a:graphic>
          <a:graphicData uri="http://schemas.openxmlformats.org/drawingml/2006/table">
            <a:tbl>
              <a:tblPr firstRow="1" bandRow="1">
                <a:tableStyleId>{B301B821-A1FF-4177-AEE7-76D212191A09}</a:tableStyleId>
              </a:tblPr>
              <a:tblGrid>
                <a:gridCol w="1024495">
                  <a:extLst>
                    <a:ext uri="{9D8B030D-6E8A-4147-A177-3AD203B41FA5}">
                      <a16:colId xmlns:a16="http://schemas.microsoft.com/office/drawing/2014/main" val="2278308600"/>
                    </a:ext>
                  </a:extLst>
                </a:gridCol>
                <a:gridCol w="887930">
                  <a:extLst>
                    <a:ext uri="{9D8B030D-6E8A-4147-A177-3AD203B41FA5}">
                      <a16:colId xmlns:a16="http://schemas.microsoft.com/office/drawing/2014/main" val="3198842678"/>
                    </a:ext>
                  </a:extLst>
                </a:gridCol>
                <a:gridCol w="1180298">
                  <a:extLst>
                    <a:ext uri="{9D8B030D-6E8A-4147-A177-3AD203B41FA5}">
                      <a16:colId xmlns:a16="http://schemas.microsoft.com/office/drawing/2014/main" val="334453480"/>
                    </a:ext>
                  </a:extLst>
                </a:gridCol>
                <a:gridCol w="1093671">
                  <a:extLst>
                    <a:ext uri="{9D8B030D-6E8A-4147-A177-3AD203B41FA5}">
                      <a16:colId xmlns:a16="http://schemas.microsoft.com/office/drawing/2014/main" val="303003259"/>
                    </a:ext>
                  </a:extLst>
                </a:gridCol>
              </a:tblGrid>
              <a:tr h="278130">
                <a:tc>
                  <a:txBody>
                    <a:bodyPr/>
                    <a:lstStyle/>
                    <a:p>
                      <a:pPr algn="ctr"/>
                      <a:r>
                        <a:rPr lang="en-US" sz="1200" dirty="0">
                          <a:latin typeface="Symbol" panose="05050102010706020507" pitchFamily="18" charset="2"/>
                        </a:rPr>
                        <a:t>h</a:t>
                      </a:r>
                    </a:p>
                  </a:txBody>
                  <a:tcPr marL="68580" marR="68580" marT="34290" marB="34290"/>
                </a:tc>
                <a:tc>
                  <a:txBody>
                    <a:bodyPr/>
                    <a:lstStyle/>
                    <a:p>
                      <a:pPr algn="ctr"/>
                      <a:r>
                        <a:rPr lang="en-US" sz="1200" dirty="0"/>
                        <a:t>[-4 .. -1.75]</a:t>
                      </a:r>
                    </a:p>
                  </a:txBody>
                  <a:tcPr marL="68580" marR="68580" marT="34290" marB="34290"/>
                </a:tc>
                <a:tc>
                  <a:txBody>
                    <a:bodyPr/>
                    <a:lstStyle/>
                    <a:p>
                      <a:pPr algn="ctr"/>
                      <a:r>
                        <a:rPr lang="en-US" sz="1200" dirty="0"/>
                        <a:t>[-1.75 .. 1.3]</a:t>
                      </a:r>
                    </a:p>
                  </a:txBody>
                  <a:tcPr marL="68580" marR="68580" marT="34290" marB="34290"/>
                </a:tc>
                <a:tc>
                  <a:txBody>
                    <a:bodyPr/>
                    <a:lstStyle/>
                    <a:p>
                      <a:pPr algn="ctr"/>
                      <a:r>
                        <a:rPr lang="en-US" sz="1200" dirty="0"/>
                        <a:t>[1.3 .. 4]</a:t>
                      </a:r>
                    </a:p>
                  </a:txBody>
                  <a:tcPr marL="68580" marR="68580" marT="34290" marB="34290"/>
                </a:tc>
                <a:extLst>
                  <a:ext uri="{0D108BD9-81ED-4DB2-BD59-A6C34878D82A}">
                    <a16:rowId xmlns:a16="http://schemas.microsoft.com/office/drawing/2014/main" val="3183027899"/>
                  </a:ext>
                </a:extLst>
              </a:tr>
              <a:tr h="278130">
                <a:tc>
                  <a:txBody>
                    <a:bodyPr/>
                    <a:lstStyle/>
                    <a:p>
                      <a:pPr algn="ctr"/>
                      <a:r>
                        <a:rPr lang="en-US" sz="1200" dirty="0"/>
                        <a:t>Material</a:t>
                      </a:r>
                    </a:p>
                  </a:txBody>
                  <a:tcPr marL="68580" marR="68580" marT="34290" marB="34290"/>
                </a:tc>
                <a:tc>
                  <a:txBody>
                    <a:bodyPr/>
                    <a:lstStyle/>
                    <a:p>
                      <a:pPr algn="ctr"/>
                      <a:r>
                        <a:rPr lang="en-US" sz="1200" dirty="0"/>
                        <a:t>PbWO</a:t>
                      </a:r>
                      <a:r>
                        <a:rPr lang="en-US" sz="1200" baseline="-25000" dirty="0"/>
                        <a:t>4</a:t>
                      </a:r>
                    </a:p>
                  </a:txBody>
                  <a:tcPr marL="68580" marR="68580" marT="34290" marB="34290"/>
                </a:tc>
                <a:tc>
                  <a:txBody>
                    <a:bodyPr/>
                    <a:lstStyle/>
                    <a:p>
                      <a:pPr algn="ctr"/>
                      <a:r>
                        <a:rPr lang="en-US" sz="1200" dirty="0"/>
                        <a:t>SciGlass</a:t>
                      </a:r>
                    </a:p>
                  </a:txBody>
                  <a:tcPr marL="68580" marR="68580" marT="34290" marB="34290"/>
                </a:tc>
                <a:tc>
                  <a:txBody>
                    <a:bodyPr/>
                    <a:lstStyle/>
                    <a:p>
                      <a:pPr algn="ctr"/>
                      <a:r>
                        <a:rPr lang="en-US" sz="1200" dirty="0"/>
                        <a:t>Pb/Sc</a:t>
                      </a:r>
                    </a:p>
                  </a:txBody>
                  <a:tcPr marL="68580" marR="68580" marT="34290" marB="34290"/>
                </a:tc>
                <a:extLst>
                  <a:ext uri="{0D108BD9-81ED-4DB2-BD59-A6C34878D82A}">
                    <a16:rowId xmlns:a16="http://schemas.microsoft.com/office/drawing/2014/main" val="975711373"/>
                  </a:ext>
                </a:extLst>
              </a:tr>
              <a:tr h="278130">
                <a:tc>
                  <a:txBody>
                    <a:bodyPr/>
                    <a:lstStyle/>
                    <a:p>
                      <a:pPr algn="ctr"/>
                      <a:r>
                        <a:rPr lang="en-US" sz="1200" dirty="0"/>
                        <a:t>X</a:t>
                      </a:r>
                      <a:r>
                        <a:rPr lang="en-US" sz="1200" baseline="-25000" dirty="0"/>
                        <a:t>0</a:t>
                      </a:r>
                      <a:r>
                        <a:rPr lang="en-US" sz="1200" dirty="0"/>
                        <a:t> (mm)</a:t>
                      </a:r>
                    </a:p>
                  </a:txBody>
                  <a:tcPr marL="68580" marR="68580" marT="34290" marB="34290"/>
                </a:tc>
                <a:tc>
                  <a:txBody>
                    <a:bodyPr/>
                    <a:lstStyle/>
                    <a:p>
                      <a:pPr algn="ctr"/>
                      <a:r>
                        <a:rPr lang="en-US" sz="1200" dirty="0"/>
                        <a:t>8.9</a:t>
                      </a:r>
                    </a:p>
                  </a:txBody>
                  <a:tcPr marL="68580" marR="68580" marT="34290" marB="34290"/>
                </a:tc>
                <a:tc>
                  <a:txBody>
                    <a:bodyPr/>
                    <a:lstStyle/>
                    <a:p>
                      <a:pPr algn="ctr"/>
                      <a:r>
                        <a:rPr lang="en-US" sz="1200" dirty="0"/>
                        <a:t>24-28</a:t>
                      </a:r>
                    </a:p>
                  </a:txBody>
                  <a:tcPr marL="68580" marR="68580" marT="34290" marB="34290"/>
                </a:tc>
                <a:tc>
                  <a:txBody>
                    <a:bodyPr/>
                    <a:lstStyle/>
                    <a:p>
                      <a:pPr algn="ctr"/>
                      <a:r>
                        <a:rPr lang="en-US" sz="1200" dirty="0"/>
                        <a:t>16.4</a:t>
                      </a:r>
                    </a:p>
                  </a:txBody>
                  <a:tcPr marL="68580" marR="68580" marT="34290" marB="34290"/>
                </a:tc>
                <a:extLst>
                  <a:ext uri="{0D108BD9-81ED-4DB2-BD59-A6C34878D82A}">
                    <a16:rowId xmlns:a16="http://schemas.microsoft.com/office/drawing/2014/main" val="2418590039"/>
                  </a:ext>
                </a:extLst>
              </a:tr>
              <a:tr h="278130">
                <a:tc>
                  <a:txBody>
                    <a:bodyPr/>
                    <a:lstStyle/>
                    <a:p>
                      <a:pPr algn="ctr"/>
                      <a:r>
                        <a:rPr lang="en-US" sz="1200" dirty="0"/>
                        <a:t>R</a:t>
                      </a:r>
                      <a:r>
                        <a:rPr lang="en-US" sz="1200" baseline="-25000" dirty="0"/>
                        <a:t>M</a:t>
                      </a:r>
                      <a:r>
                        <a:rPr lang="en-US" sz="1200" dirty="0"/>
                        <a:t> (mm)</a:t>
                      </a:r>
                    </a:p>
                  </a:txBody>
                  <a:tcPr marL="68580" marR="68580" marT="34290" marB="34290"/>
                </a:tc>
                <a:tc>
                  <a:txBody>
                    <a:bodyPr/>
                    <a:lstStyle/>
                    <a:p>
                      <a:pPr algn="ctr"/>
                      <a:r>
                        <a:rPr lang="en-US" sz="1200" dirty="0"/>
                        <a:t>19.6</a:t>
                      </a:r>
                    </a:p>
                  </a:txBody>
                  <a:tcPr marL="68580" marR="68580" marT="34290" marB="34290"/>
                </a:tc>
                <a:tc>
                  <a:txBody>
                    <a:bodyPr/>
                    <a:lstStyle/>
                    <a:p>
                      <a:pPr algn="ctr"/>
                      <a:r>
                        <a:rPr lang="en-US" sz="1200" dirty="0"/>
                        <a:t>35</a:t>
                      </a:r>
                    </a:p>
                  </a:txBody>
                  <a:tcPr marL="68580" marR="68580" marT="34290" marB="34290"/>
                </a:tc>
                <a:tc>
                  <a:txBody>
                    <a:bodyPr/>
                    <a:lstStyle/>
                    <a:p>
                      <a:pPr algn="ctr"/>
                      <a:r>
                        <a:rPr lang="en-US" sz="1200" dirty="0"/>
                        <a:t>35</a:t>
                      </a:r>
                    </a:p>
                  </a:txBody>
                  <a:tcPr marL="68580" marR="68580" marT="34290" marB="34290"/>
                </a:tc>
                <a:extLst>
                  <a:ext uri="{0D108BD9-81ED-4DB2-BD59-A6C34878D82A}">
                    <a16:rowId xmlns:a16="http://schemas.microsoft.com/office/drawing/2014/main" val="4156056093"/>
                  </a:ext>
                </a:extLst>
              </a:tr>
              <a:tr h="278130">
                <a:tc>
                  <a:txBody>
                    <a:bodyPr/>
                    <a:lstStyle/>
                    <a:p>
                      <a:pPr algn="ctr"/>
                      <a:r>
                        <a:rPr lang="en-US" sz="1200" dirty="0"/>
                        <a:t>Cell (mm)</a:t>
                      </a:r>
                    </a:p>
                  </a:txBody>
                  <a:tcPr marL="68580" marR="68580" marT="34290" marB="34290"/>
                </a:tc>
                <a:tc>
                  <a:txBody>
                    <a:bodyPr/>
                    <a:lstStyle/>
                    <a:p>
                      <a:pPr algn="ctr"/>
                      <a:r>
                        <a:rPr lang="en-US" sz="1200" dirty="0"/>
                        <a:t>20</a:t>
                      </a:r>
                    </a:p>
                  </a:txBody>
                  <a:tcPr marL="68580" marR="68580" marT="34290" marB="34290"/>
                </a:tc>
                <a:tc>
                  <a:txBody>
                    <a:bodyPr/>
                    <a:lstStyle/>
                    <a:p>
                      <a:pPr algn="ctr"/>
                      <a:r>
                        <a:rPr lang="en-US" sz="1200" dirty="0"/>
                        <a:t>40</a:t>
                      </a:r>
                    </a:p>
                  </a:txBody>
                  <a:tcPr marL="68580" marR="68580" marT="34290" marB="34290"/>
                </a:tc>
                <a:tc>
                  <a:txBody>
                    <a:bodyPr/>
                    <a:lstStyle/>
                    <a:p>
                      <a:pPr algn="ctr"/>
                      <a:r>
                        <a:rPr lang="en-US" sz="1200" dirty="0"/>
                        <a:t>40</a:t>
                      </a:r>
                    </a:p>
                  </a:txBody>
                  <a:tcPr marL="68580" marR="68580" marT="34290" marB="34290"/>
                </a:tc>
                <a:extLst>
                  <a:ext uri="{0D108BD9-81ED-4DB2-BD59-A6C34878D82A}">
                    <a16:rowId xmlns:a16="http://schemas.microsoft.com/office/drawing/2014/main" val="132510381"/>
                  </a:ext>
                </a:extLst>
              </a:tr>
              <a:tr h="278130">
                <a:tc>
                  <a:txBody>
                    <a:bodyPr/>
                    <a:lstStyle/>
                    <a:p>
                      <a:pPr algn="ctr"/>
                      <a:r>
                        <a:rPr lang="en-US" sz="1200" dirty="0"/>
                        <a:t>X/X</a:t>
                      </a:r>
                      <a:r>
                        <a:rPr lang="en-US" sz="1200" baseline="-25000" dirty="0"/>
                        <a:t>0</a:t>
                      </a:r>
                    </a:p>
                  </a:txBody>
                  <a:tcPr marL="68580" marR="68580" marT="34290" marB="34290"/>
                </a:tc>
                <a:tc>
                  <a:txBody>
                    <a:bodyPr/>
                    <a:lstStyle/>
                    <a:p>
                      <a:pPr algn="ctr"/>
                      <a:r>
                        <a:rPr lang="en-US" sz="1200" dirty="0"/>
                        <a:t>22.5</a:t>
                      </a:r>
                    </a:p>
                  </a:txBody>
                  <a:tcPr marL="68580" marR="68580" marT="34290" marB="34290"/>
                </a:tc>
                <a:tc>
                  <a:txBody>
                    <a:bodyPr/>
                    <a:lstStyle/>
                    <a:p>
                      <a:pPr algn="ctr"/>
                      <a:r>
                        <a:rPr lang="en-US" sz="1200" dirty="0"/>
                        <a:t>17.5</a:t>
                      </a:r>
                    </a:p>
                  </a:txBody>
                  <a:tcPr marL="68580" marR="68580" marT="34290" marB="34290"/>
                </a:tc>
                <a:tc>
                  <a:txBody>
                    <a:bodyPr/>
                    <a:lstStyle/>
                    <a:p>
                      <a:pPr algn="ctr"/>
                      <a:r>
                        <a:rPr lang="en-US" sz="1200" dirty="0"/>
                        <a:t>19</a:t>
                      </a:r>
                    </a:p>
                  </a:txBody>
                  <a:tcPr marL="68580" marR="68580" marT="34290" marB="34290"/>
                </a:tc>
                <a:extLst>
                  <a:ext uri="{0D108BD9-81ED-4DB2-BD59-A6C34878D82A}">
                    <a16:rowId xmlns:a16="http://schemas.microsoft.com/office/drawing/2014/main" val="1036959186"/>
                  </a:ext>
                </a:extLst>
              </a:tr>
              <a:tr h="278130">
                <a:tc>
                  <a:txBody>
                    <a:bodyPr/>
                    <a:lstStyle/>
                    <a:p>
                      <a:pPr algn="ctr"/>
                      <a:r>
                        <a:rPr lang="en-US" sz="1200" dirty="0" err="1"/>
                        <a:t>Dz</a:t>
                      </a:r>
                      <a:r>
                        <a:rPr lang="en-US" sz="1200" dirty="0"/>
                        <a:t> (mm)</a:t>
                      </a:r>
                    </a:p>
                  </a:txBody>
                  <a:tcPr marL="68580" marR="68580" marT="34290" marB="34290"/>
                </a:tc>
                <a:tc>
                  <a:txBody>
                    <a:bodyPr/>
                    <a:lstStyle/>
                    <a:p>
                      <a:pPr algn="ctr"/>
                      <a:r>
                        <a:rPr lang="en-US" sz="1200" dirty="0"/>
                        <a:t>60</a:t>
                      </a:r>
                    </a:p>
                  </a:txBody>
                  <a:tcPr marL="68580" marR="68580" marT="34290" marB="34290"/>
                </a:tc>
                <a:tc>
                  <a:txBody>
                    <a:bodyPr/>
                    <a:lstStyle/>
                    <a:p>
                      <a:pPr algn="ctr"/>
                      <a:r>
                        <a:rPr lang="en-US" sz="1200" dirty="0"/>
                        <a:t>56</a:t>
                      </a:r>
                    </a:p>
                  </a:txBody>
                  <a:tcPr marL="68580" marR="68580" marT="34290" marB="34290"/>
                </a:tc>
                <a:tc>
                  <a:txBody>
                    <a:bodyPr/>
                    <a:lstStyle/>
                    <a:p>
                      <a:pPr algn="ctr"/>
                      <a:r>
                        <a:rPr lang="en-US" sz="1200" dirty="0"/>
                        <a:t>48</a:t>
                      </a:r>
                    </a:p>
                  </a:txBody>
                  <a:tcPr marL="68580" marR="68580" marT="34290" marB="34290"/>
                </a:tc>
                <a:extLst>
                  <a:ext uri="{0D108BD9-81ED-4DB2-BD59-A6C34878D82A}">
                    <a16:rowId xmlns:a16="http://schemas.microsoft.com/office/drawing/2014/main" val="2664598472"/>
                  </a:ext>
                </a:extLst>
              </a:tr>
            </a:tbl>
          </a:graphicData>
        </a:graphic>
      </p:graphicFrame>
      <p:sp>
        <p:nvSpPr>
          <p:cNvPr id="57" name="TextBox 56">
            <a:extLst>
              <a:ext uri="{FF2B5EF4-FFF2-40B4-BE49-F238E27FC236}">
                <a16:creationId xmlns:a16="http://schemas.microsoft.com/office/drawing/2014/main" id="{DFF756B0-BAFB-6C9B-06AB-88B2341F30A2}"/>
              </a:ext>
            </a:extLst>
          </p:cNvPr>
          <p:cNvSpPr txBox="1"/>
          <p:nvPr/>
        </p:nvSpPr>
        <p:spPr>
          <a:xfrm>
            <a:off x="5767619" y="4358220"/>
            <a:ext cx="2951798" cy="1384995"/>
          </a:xfrm>
          <a:prstGeom prst="rect">
            <a:avLst/>
          </a:prstGeom>
          <a:noFill/>
          <a:ln w="15875">
            <a:solidFill>
              <a:srgbClr val="0000FF"/>
            </a:solidFill>
          </a:ln>
        </p:spPr>
        <p:txBody>
          <a:bodyPr wrap="square" rtlCol="0">
            <a:spAutoFit/>
          </a:bodyPr>
          <a:lstStyle/>
          <a:p>
            <a:r>
              <a:rPr lang="en-US" b="1" dirty="0">
                <a:latin typeface="+mj-lt"/>
              </a:rPr>
              <a:t>Requirements</a:t>
            </a:r>
          </a:p>
          <a:p>
            <a:pPr marL="214313" indent="-214313">
              <a:buFont typeface="Wingdings" panose="05000000000000000000" pitchFamily="2" charset="2"/>
              <a:buChar char="q"/>
            </a:pPr>
            <a:r>
              <a:rPr lang="en-US" dirty="0">
                <a:latin typeface="+mj-lt"/>
              </a:rPr>
              <a:t>Good energy resolution </a:t>
            </a:r>
          </a:p>
          <a:p>
            <a:pPr marL="600075" lvl="1" indent="-257175">
              <a:buFont typeface="Courier New" panose="02070309020205020404" pitchFamily="49" charset="0"/>
              <a:buChar char="o"/>
            </a:pPr>
            <a:r>
              <a:rPr lang="en-US" sz="1500" dirty="0">
                <a:latin typeface="+mj-lt"/>
              </a:rPr>
              <a:t>e.g., region -2 &lt; </a:t>
            </a:r>
            <a:r>
              <a:rPr lang="en-US" sz="1500" dirty="0">
                <a:latin typeface="Symbol" panose="05050102010706020507" pitchFamily="18" charset="2"/>
              </a:rPr>
              <a:t>h</a:t>
            </a:r>
            <a:r>
              <a:rPr lang="en-US" sz="1500" dirty="0">
                <a:latin typeface="+mj-lt"/>
              </a:rPr>
              <a:t> &lt; -1 requires ~7%/√E</a:t>
            </a:r>
          </a:p>
          <a:p>
            <a:pPr marL="214313" indent="-214313">
              <a:buFont typeface="Wingdings" panose="05000000000000000000" pitchFamily="2" charset="2"/>
              <a:buChar char="q"/>
            </a:pPr>
            <a:r>
              <a:rPr lang="en-US" dirty="0">
                <a:latin typeface="+mj-lt"/>
              </a:rPr>
              <a:t>e/h separation up to 10</a:t>
            </a:r>
            <a:r>
              <a:rPr lang="en-US" baseline="30000" dirty="0">
                <a:latin typeface="+mj-lt"/>
              </a:rPr>
              <a:t>-4</a:t>
            </a:r>
          </a:p>
        </p:txBody>
      </p:sp>
      <p:pic>
        <p:nvPicPr>
          <p:cNvPr id="58" name="Picture 57">
            <a:extLst>
              <a:ext uri="{FF2B5EF4-FFF2-40B4-BE49-F238E27FC236}">
                <a16:creationId xmlns:a16="http://schemas.microsoft.com/office/drawing/2014/main" id="{F31B081A-A064-EB9C-2BF1-85BFBA52A048}"/>
              </a:ext>
            </a:extLst>
          </p:cNvPr>
          <p:cNvPicPr>
            <a:picLocks noChangeAspect="1"/>
          </p:cNvPicPr>
          <p:nvPr/>
        </p:nvPicPr>
        <p:blipFill>
          <a:blip r:embed="rId2"/>
          <a:stretch>
            <a:fillRect/>
          </a:stretch>
        </p:blipFill>
        <p:spPr>
          <a:xfrm>
            <a:off x="5249898" y="1432018"/>
            <a:ext cx="3776283" cy="2416821"/>
          </a:xfrm>
          <a:prstGeom prst="rect">
            <a:avLst/>
          </a:prstGeom>
        </p:spPr>
      </p:pic>
      <p:sp>
        <p:nvSpPr>
          <p:cNvPr id="59" name="Rectangle: Rounded Corners 58">
            <a:extLst>
              <a:ext uri="{FF2B5EF4-FFF2-40B4-BE49-F238E27FC236}">
                <a16:creationId xmlns:a16="http://schemas.microsoft.com/office/drawing/2014/main" id="{B5E887A3-4F9D-27CD-C15E-6924FFD6B0D9}"/>
              </a:ext>
            </a:extLst>
          </p:cNvPr>
          <p:cNvSpPr/>
          <p:nvPr/>
        </p:nvSpPr>
        <p:spPr>
          <a:xfrm>
            <a:off x="7752080" y="1756676"/>
            <a:ext cx="809663" cy="47852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0" name="Rectangle: Rounded Corners 59">
            <a:extLst>
              <a:ext uri="{FF2B5EF4-FFF2-40B4-BE49-F238E27FC236}">
                <a16:creationId xmlns:a16="http://schemas.microsoft.com/office/drawing/2014/main" id="{F548B8C8-5FC0-3ABA-28C0-DDA1B98C2E4B}"/>
              </a:ext>
            </a:extLst>
          </p:cNvPr>
          <p:cNvSpPr/>
          <p:nvPr/>
        </p:nvSpPr>
        <p:spPr>
          <a:xfrm>
            <a:off x="7720870" y="2385049"/>
            <a:ext cx="809663" cy="717467"/>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294960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36085-75E7-E84E-B281-761C480C332F}"/>
              </a:ext>
            </a:extLst>
          </p:cNvPr>
          <p:cNvSpPr>
            <a:spLocks noGrp="1"/>
          </p:cNvSpPr>
          <p:nvPr>
            <p:ph type="title"/>
          </p:nvPr>
        </p:nvSpPr>
        <p:spPr>
          <a:xfrm>
            <a:off x="-1" y="9526"/>
            <a:ext cx="9144001" cy="664218"/>
          </a:xfrm>
        </p:spPr>
        <p:txBody>
          <a:bodyPr>
            <a:noAutofit/>
          </a:bodyPr>
          <a:lstStyle/>
          <a:p>
            <a:r>
              <a:rPr lang="en-US" sz="3200" dirty="0">
                <a:latin typeface="Arial" panose="020B0604020202020204" pitchFamily="34" charset="0"/>
                <a:cs typeface="Arial" panose="020B0604020202020204" pitchFamily="34" charset="0"/>
              </a:rPr>
              <a:t>EEEMCAL Project Scope - DRAFT</a:t>
            </a:r>
          </a:p>
        </p:txBody>
      </p:sp>
      <p:sp>
        <p:nvSpPr>
          <p:cNvPr id="7" name="Slide Number Placeholder 2">
            <a:extLst>
              <a:ext uri="{FF2B5EF4-FFF2-40B4-BE49-F238E27FC236}">
                <a16:creationId xmlns:a16="http://schemas.microsoft.com/office/drawing/2014/main" id="{5A32A11E-00D6-5048-8BD6-926A9B4FE1F9}"/>
              </a:ext>
            </a:extLst>
          </p:cNvPr>
          <p:cNvSpPr>
            <a:spLocks noGrp="1"/>
          </p:cNvSpPr>
          <p:nvPr>
            <p:ph type="sldNum" sz="quarter" idx="12"/>
          </p:nvPr>
        </p:nvSpPr>
        <p:spPr>
          <a:xfrm>
            <a:off x="-9607" y="6480970"/>
            <a:ext cx="2057400" cy="365125"/>
          </a:xfrm>
        </p:spPr>
        <p:txBody>
          <a:bodyPr/>
          <a:lstStyle/>
          <a:p>
            <a:fld id="{893C5830-40F3-F04E-B2E3-10E6672BA8FF}" type="slidenum">
              <a:rPr lang="en-US" smtClean="0"/>
              <a:t>8</a:t>
            </a:fld>
            <a:endParaRPr lang="en-US" dirty="0"/>
          </a:p>
        </p:txBody>
      </p:sp>
      <p:sp>
        <p:nvSpPr>
          <p:cNvPr id="11" name="TextBox 10">
            <a:extLst>
              <a:ext uri="{FF2B5EF4-FFF2-40B4-BE49-F238E27FC236}">
                <a16:creationId xmlns:a16="http://schemas.microsoft.com/office/drawing/2014/main" id="{BCA16293-9A50-56E0-DF05-7EC155309BCF}"/>
              </a:ext>
            </a:extLst>
          </p:cNvPr>
          <p:cNvSpPr txBox="1"/>
          <p:nvPr/>
        </p:nvSpPr>
        <p:spPr>
          <a:xfrm>
            <a:off x="111760" y="732222"/>
            <a:ext cx="9144000" cy="369332"/>
          </a:xfrm>
          <a:prstGeom prst="rect">
            <a:avLst/>
          </a:prstGeom>
          <a:noFill/>
        </p:spPr>
        <p:txBody>
          <a:bodyPr wrap="square" rtlCol="0">
            <a:spAutoFit/>
          </a:bodyPr>
          <a:lstStyle/>
          <a:p>
            <a:r>
              <a:rPr lang="en-US" dirty="0">
                <a:latin typeface="+mj-lt"/>
              </a:rPr>
              <a:t>“</a:t>
            </a:r>
            <a:r>
              <a:rPr lang="en-US" i="1" dirty="0">
                <a:solidFill>
                  <a:srgbClr val="0000FF"/>
                </a:solidFill>
                <a:latin typeface="+mj-lt"/>
              </a:rPr>
              <a:t>Apparatus for the Detection and Identification of Electrons of the Electron-Ion Collider</a:t>
            </a:r>
            <a:r>
              <a:rPr lang="en-US" dirty="0">
                <a:latin typeface="+mj-lt"/>
              </a:rPr>
              <a:t>”</a:t>
            </a:r>
          </a:p>
        </p:txBody>
      </p:sp>
      <p:graphicFrame>
        <p:nvGraphicFramePr>
          <p:cNvPr id="12" name="Table 5">
            <a:extLst>
              <a:ext uri="{FF2B5EF4-FFF2-40B4-BE49-F238E27FC236}">
                <a16:creationId xmlns:a16="http://schemas.microsoft.com/office/drawing/2014/main" id="{7FCE2346-04C5-C140-C809-85AB1174507B}"/>
              </a:ext>
            </a:extLst>
          </p:cNvPr>
          <p:cNvGraphicFramePr>
            <a:graphicFrameLocks noGrp="1"/>
          </p:cNvGraphicFramePr>
          <p:nvPr>
            <p:extLst>
              <p:ext uri="{D42A27DB-BD31-4B8C-83A1-F6EECF244321}">
                <p14:modId xmlns:p14="http://schemas.microsoft.com/office/powerpoint/2010/main" val="3811091167"/>
              </p:ext>
            </p:extLst>
          </p:nvPr>
        </p:nvGraphicFramePr>
        <p:xfrm>
          <a:off x="233138" y="1722095"/>
          <a:ext cx="8677722" cy="4541520"/>
        </p:xfrm>
        <a:graphic>
          <a:graphicData uri="http://schemas.openxmlformats.org/drawingml/2006/table">
            <a:tbl>
              <a:tblPr firstRow="1" bandRow="1">
                <a:tableStyleId>{1E171933-4619-4E11-9A3F-F7608DF75F80}</a:tableStyleId>
              </a:tblPr>
              <a:tblGrid>
                <a:gridCol w="2382024">
                  <a:extLst>
                    <a:ext uri="{9D8B030D-6E8A-4147-A177-3AD203B41FA5}">
                      <a16:colId xmlns:a16="http://schemas.microsoft.com/office/drawing/2014/main" val="3214953956"/>
                    </a:ext>
                  </a:extLst>
                </a:gridCol>
                <a:gridCol w="2028015">
                  <a:extLst>
                    <a:ext uri="{9D8B030D-6E8A-4147-A177-3AD203B41FA5}">
                      <a16:colId xmlns:a16="http://schemas.microsoft.com/office/drawing/2014/main" val="4040882270"/>
                    </a:ext>
                  </a:extLst>
                </a:gridCol>
                <a:gridCol w="1580941">
                  <a:extLst>
                    <a:ext uri="{9D8B030D-6E8A-4147-A177-3AD203B41FA5}">
                      <a16:colId xmlns:a16="http://schemas.microsoft.com/office/drawing/2014/main" val="1618102331"/>
                    </a:ext>
                  </a:extLst>
                </a:gridCol>
                <a:gridCol w="2686742">
                  <a:extLst>
                    <a:ext uri="{9D8B030D-6E8A-4147-A177-3AD203B41FA5}">
                      <a16:colId xmlns:a16="http://schemas.microsoft.com/office/drawing/2014/main" val="2899347523"/>
                    </a:ext>
                  </a:extLst>
                </a:gridCol>
              </a:tblGrid>
              <a:tr h="207856">
                <a:tc>
                  <a:txBody>
                    <a:bodyPr/>
                    <a:lstStyle/>
                    <a:p>
                      <a:r>
                        <a:rPr lang="en-US" sz="1600" dirty="0">
                          <a:latin typeface="+mj-lt"/>
                        </a:rPr>
                        <a:t>EIC-NSF Level XX (Draft)</a:t>
                      </a:r>
                    </a:p>
                  </a:txBody>
                  <a:tcPr/>
                </a:tc>
                <a:tc>
                  <a:txBody>
                    <a:bodyPr/>
                    <a:lstStyle/>
                    <a:p>
                      <a:r>
                        <a:rPr lang="en-US" sz="1600" dirty="0">
                          <a:latin typeface="+mj-lt"/>
                        </a:rPr>
                        <a:t>Institution (Draft)</a:t>
                      </a:r>
                    </a:p>
                  </a:txBody>
                  <a:tcPr/>
                </a:tc>
                <a:tc>
                  <a:txBody>
                    <a:bodyPr/>
                    <a:lstStyle/>
                    <a:p>
                      <a:r>
                        <a:rPr lang="en-US" sz="1600" dirty="0">
                          <a:latin typeface="+mj-lt"/>
                        </a:rPr>
                        <a:t>Major Funding</a:t>
                      </a:r>
                    </a:p>
                  </a:txBody>
                  <a:tcPr/>
                </a:tc>
                <a:tc>
                  <a:txBody>
                    <a:bodyPr/>
                    <a:lstStyle/>
                    <a:p>
                      <a:r>
                        <a:rPr lang="en-US" sz="1600" dirty="0">
                          <a:latin typeface="+mj-lt"/>
                        </a:rPr>
                        <a:t>Major Team Member (Draft)</a:t>
                      </a:r>
                    </a:p>
                  </a:txBody>
                  <a:tcPr/>
                </a:tc>
                <a:extLst>
                  <a:ext uri="{0D108BD9-81ED-4DB2-BD59-A6C34878D82A}">
                    <a16:rowId xmlns:a16="http://schemas.microsoft.com/office/drawing/2014/main" val="2849789998"/>
                  </a:ext>
                </a:extLst>
              </a:tr>
              <a:tr h="370840">
                <a:tc>
                  <a:txBody>
                    <a:bodyPr/>
                    <a:lstStyle/>
                    <a:p>
                      <a:r>
                        <a:rPr lang="en-US" sz="1600" dirty="0">
                          <a:latin typeface="+mj-lt"/>
                        </a:rPr>
                        <a:t>Mechanical Structure</a:t>
                      </a:r>
                    </a:p>
                  </a:txBody>
                  <a:tcPr/>
                </a:tc>
                <a:tc>
                  <a:txBody>
                    <a:bodyPr/>
                    <a:lstStyle/>
                    <a:p>
                      <a:r>
                        <a:rPr lang="en-US" sz="1600" dirty="0" err="1">
                          <a:latin typeface="+mj-lt"/>
                        </a:rPr>
                        <a:t>IJCLab</a:t>
                      </a:r>
                      <a:r>
                        <a:rPr lang="en-US" sz="1600" dirty="0">
                          <a:latin typeface="+mj-lt"/>
                        </a:rPr>
                        <a:t>-Orsay</a:t>
                      </a:r>
                    </a:p>
                    <a:p>
                      <a:r>
                        <a:rPr lang="en-US" sz="1600" dirty="0">
                          <a:latin typeface="+mj-lt"/>
                        </a:rPr>
                        <a:t>MIT/MIT-Bates</a:t>
                      </a:r>
                    </a:p>
                  </a:txBody>
                  <a:tcPr/>
                </a:tc>
                <a:tc>
                  <a:txBody>
                    <a:bodyPr/>
                    <a:lstStyle/>
                    <a:p>
                      <a:r>
                        <a:rPr lang="en-US" sz="1600" dirty="0">
                          <a:latin typeface="+mj-lt"/>
                        </a:rPr>
                        <a:t>International</a:t>
                      </a:r>
                    </a:p>
                    <a:p>
                      <a:r>
                        <a:rPr lang="en-US" sz="1600" dirty="0">
                          <a:latin typeface="+mj-lt"/>
                        </a:rPr>
                        <a:t>DOE</a:t>
                      </a:r>
                    </a:p>
                  </a:txBody>
                  <a:tcPr/>
                </a:tc>
                <a:tc>
                  <a:txBody>
                    <a:bodyPr/>
                    <a:lstStyle/>
                    <a:p>
                      <a:r>
                        <a:rPr lang="en-US" sz="1600" dirty="0">
                          <a:latin typeface="+mj-lt"/>
                        </a:rPr>
                        <a:t>Carlos Munoz-Camacho</a:t>
                      </a:r>
                    </a:p>
                    <a:p>
                      <a:r>
                        <a:rPr lang="en-US" sz="1600" dirty="0">
                          <a:latin typeface="+mj-lt"/>
                        </a:rPr>
                        <a:t>Richard Milner</a:t>
                      </a:r>
                    </a:p>
                  </a:txBody>
                  <a:tcPr/>
                </a:tc>
                <a:extLst>
                  <a:ext uri="{0D108BD9-81ED-4DB2-BD59-A6C34878D82A}">
                    <a16:rowId xmlns:a16="http://schemas.microsoft.com/office/drawing/2014/main" val="3741782930"/>
                  </a:ext>
                </a:extLst>
              </a:tr>
              <a:tr h="370840">
                <a:tc>
                  <a:txBody>
                    <a:bodyPr/>
                    <a:lstStyle/>
                    <a:p>
                      <a:r>
                        <a:rPr lang="en-US" sz="1600" dirty="0">
                          <a:latin typeface="+mj-lt"/>
                        </a:rPr>
                        <a:t>Radiator</a:t>
                      </a:r>
                    </a:p>
                  </a:txBody>
                  <a:tcPr/>
                </a:tc>
                <a:tc>
                  <a:txBody>
                    <a:bodyPr/>
                    <a:lstStyle/>
                    <a:p>
                      <a:r>
                        <a:rPr lang="en-US" sz="1600" dirty="0">
                          <a:latin typeface="+mj-lt"/>
                        </a:rPr>
                        <a:t>Charles U./Prague</a:t>
                      </a:r>
                    </a:p>
                    <a:p>
                      <a:r>
                        <a:rPr lang="en-US" sz="1600" dirty="0">
                          <a:latin typeface="+mj-lt"/>
                        </a:rPr>
                        <a:t>CUA</a:t>
                      </a:r>
                    </a:p>
                  </a:txBody>
                  <a:tcPr/>
                </a:tc>
                <a:tc>
                  <a:txBody>
                    <a:bodyPr/>
                    <a:lstStyle/>
                    <a:p>
                      <a:r>
                        <a:rPr lang="en-US" sz="1600" dirty="0">
                          <a:latin typeface="+mj-lt"/>
                        </a:rPr>
                        <a:t>International</a:t>
                      </a:r>
                    </a:p>
                    <a:p>
                      <a:r>
                        <a:rPr lang="en-US" sz="1600" dirty="0">
                          <a:latin typeface="+mj-lt"/>
                        </a:rPr>
                        <a:t>NSF</a:t>
                      </a:r>
                    </a:p>
                  </a:txBody>
                  <a:tcPr/>
                </a:tc>
                <a:tc>
                  <a:txBody>
                    <a:bodyPr/>
                    <a:lstStyle/>
                    <a:p>
                      <a:r>
                        <a:rPr lang="en-US" sz="1600" dirty="0">
                          <a:latin typeface="+mj-lt"/>
                        </a:rPr>
                        <a:t>Miroslav Finger</a:t>
                      </a:r>
                    </a:p>
                    <a:p>
                      <a:r>
                        <a:rPr lang="en-US" sz="1600" dirty="0">
                          <a:latin typeface="+mj-lt"/>
                        </a:rPr>
                        <a:t>Tanja Horn</a:t>
                      </a:r>
                    </a:p>
                  </a:txBody>
                  <a:tcPr/>
                </a:tc>
                <a:extLst>
                  <a:ext uri="{0D108BD9-81ED-4DB2-BD59-A6C34878D82A}">
                    <a16:rowId xmlns:a16="http://schemas.microsoft.com/office/drawing/2014/main" val="1985778979"/>
                  </a:ext>
                </a:extLst>
              </a:tr>
              <a:tr h="370840">
                <a:tc>
                  <a:txBody>
                    <a:bodyPr/>
                    <a:lstStyle/>
                    <a:p>
                      <a:r>
                        <a:rPr lang="en-US" sz="1600" dirty="0">
                          <a:latin typeface="+mj-lt"/>
                        </a:rPr>
                        <a:t>Front-end electronics</a:t>
                      </a:r>
                    </a:p>
                  </a:txBody>
                  <a:tcPr/>
                </a:tc>
                <a:tc>
                  <a:txBody>
                    <a:bodyPr/>
                    <a:lstStyle/>
                    <a:p>
                      <a:r>
                        <a:rPr lang="en-US" sz="1600" dirty="0">
                          <a:latin typeface="+mj-lt"/>
                        </a:rPr>
                        <a:t>Lehigh U.</a:t>
                      </a:r>
                    </a:p>
                    <a:p>
                      <a:r>
                        <a:rPr lang="en-US" sz="1600" dirty="0">
                          <a:latin typeface="+mj-lt"/>
                        </a:rPr>
                        <a:t>FIU</a:t>
                      </a:r>
                    </a:p>
                  </a:txBody>
                  <a:tcPr/>
                </a:tc>
                <a:tc>
                  <a:txBody>
                    <a:bodyPr/>
                    <a:lstStyle/>
                    <a:p>
                      <a:r>
                        <a:rPr lang="en-US" sz="1600" dirty="0">
                          <a:latin typeface="+mj-lt"/>
                        </a:rPr>
                        <a:t>NSF and DOE</a:t>
                      </a:r>
                    </a:p>
                    <a:p>
                      <a:r>
                        <a:rPr lang="en-US" sz="1600" dirty="0">
                          <a:latin typeface="+mj-lt"/>
                        </a:rPr>
                        <a:t>DOE</a:t>
                      </a:r>
                    </a:p>
                  </a:txBody>
                  <a:tcPr/>
                </a:tc>
                <a:tc>
                  <a:txBody>
                    <a:bodyPr/>
                    <a:lstStyle/>
                    <a:p>
                      <a:r>
                        <a:rPr lang="en-US" sz="1600" dirty="0" err="1">
                          <a:latin typeface="+mj-lt"/>
                        </a:rPr>
                        <a:t>Rosi</a:t>
                      </a:r>
                      <a:r>
                        <a:rPr lang="en-US" sz="1600" dirty="0">
                          <a:latin typeface="+mj-lt"/>
                        </a:rPr>
                        <a:t> Reed</a:t>
                      </a:r>
                    </a:p>
                    <a:p>
                      <a:r>
                        <a:rPr lang="en-US" sz="1600" dirty="0">
                          <a:latin typeface="+mj-lt"/>
                        </a:rPr>
                        <a:t>Lei Guo</a:t>
                      </a:r>
                    </a:p>
                  </a:txBody>
                  <a:tcPr/>
                </a:tc>
                <a:extLst>
                  <a:ext uri="{0D108BD9-81ED-4DB2-BD59-A6C34878D82A}">
                    <a16:rowId xmlns:a16="http://schemas.microsoft.com/office/drawing/2014/main" val="3866505609"/>
                  </a:ext>
                </a:extLst>
              </a:tr>
              <a:tr h="370840">
                <a:tc>
                  <a:txBody>
                    <a:bodyPr/>
                    <a:lstStyle/>
                    <a:p>
                      <a:r>
                        <a:rPr lang="en-US" sz="1600" dirty="0">
                          <a:latin typeface="+mj-lt"/>
                        </a:rPr>
                        <a:t>Back-end readout electronics, DAQ, full-chain tests</a:t>
                      </a:r>
                    </a:p>
                  </a:txBody>
                  <a:tcPr/>
                </a:tc>
                <a:tc>
                  <a:txBody>
                    <a:bodyPr/>
                    <a:lstStyle/>
                    <a:p>
                      <a:r>
                        <a:rPr lang="en-US" sz="1600" dirty="0">
                          <a:latin typeface="+mj-lt"/>
                        </a:rPr>
                        <a:t>James Madison U.</a:t>
                      </a:r>
                    </a:p>
                    <a:p>
                      <a:r>
                        <a:rPr lang="en-US" sz="1600" dirty="0">
                          <a:latin typeface="+mj-lt"/>
                        </a:rPr>
                        <a:t>Ohio U.</a:t>
                      </a:r>
                    </a:p>
                    <a:p>
                      <a:r>
                        <a:rPr lang="en-US" sz="1600" dirty="0" err="1">
                          <a:latin typeface="+mj-lt"/>
                        </a:rPr>
                        <a:t>JLab</a:t>
                      </a:r>
                      <a:endParaRPr lang="en-US" sz="1600" dirty="0">
                        <a:latin typeface="+mj-lt"/>
                      </a:endParaRPr>
                    </a:p>
                  </a:txBody>
                  <a:tcPr/>
                </a:tc>
                <a:tc>
                  <a:txBody>
                    <a:bodyPr/>
                    <a:lstStyle/>
                    <a:p>
                      <a:r>
                        <a:rPr lang="en-US" sz="1600" dirty="0">
                          <a:latin typeface="+mj-lt"/>
                        </a:rPr>
                        <a:t>NSF</a:t>
                      </a:r>
                    </a:p>
                    <a:p>
                      <a:r>
                        <a:rPr lang="en-US" sz="1600" dirty="0">
                          <a:latin typeface="+mj-lt"/>
                        </a:rPr>
                        <a:t>NSF</a:t>
                      </a:r>
                    </a:p>
                    <a:p>
                      <a:r>
                        <a:rPr lang="en-US" sz="1600" dirty="0">
                          <a:latin typeface="+mj-lt"/>
                        </a:rPr>
                        <a:t>DOE</a:t>
                      </a:r>
                    </a:p>
                  </a:txBody>
                  <a:tcPr/>
                </a:tc>
                <a:tc>
                  <a:txBody>
                    <a:bodyPr/>
                    <a:lstStyle/>
                    <a:p>
                      <a:r>
                        <a:rPr lang="en-US" sz="1600" dirty="0">
                          <a:latin typeface="+mj-lt"/>
                        </a:rPr>
                        <a:t>Ioana Niculescu</a:t>
                      </a:r>
                    </a:p>
                    <a:p>
                      <a:r>
                        <a:rPr lang="en-US" sz="1600" dirty="0">
                          <a:latin typeface="+mj-lt"/>
                        </a:rPr>
                        <a:t>Justin Frantz</a:t>
                      </a:r>
                    </a:p>
                    <a:p>
                      <a:r>
                        <a:rPr lang="en-US" sz="1600" dirty="0">
                          <a:latin typeface="+mj-lt"/>
                        </a:rPr>
                        <a:t>Vladimir </a:t>
                      </a:r>
                      <a:r>
                        <a:rPr lang="en-US" sz="1600" dirty="0" err="1">
                          <a:latin typeface="+mj-lt"/>
                        </a:rPr>
                        <a:t>Berdnikov</a:t>
                      </a:r>
                      <a:endParaRPr lang="en-US" sz="1600" dirty="0">
                        <a:latin typeface="+mj-lt"/>
                      </a:endParaRPr>
                    </a:p>
                  </a:txBody>
                  <a:tcPr/>
                </a:tc>
                <a:extLst>
                  <a:ext uri="{0D108BD9-81ED-4DB2-BD59-A6C34878D82A}">
                    <a16:rowId xmlns:a16="http://schemas.microsoft.com/office/drawing/2014/main" val="364365043"/>
                  </a:ext>
                </a:extLst>
              </a:tr>
              <a:tr h="370840">
                <a:tc>
                  <a:txBody>
                    <a:bodyPr/>
                    <a:lstStyle/>
                    <a:p>
                      <a:r>
                        <a:rPr lang="en-US" sz="1600" dirty="0">
                          <a:latin typeface="+mj-lt"/>
                        </a:rPr>
                        <a:t>Prototyping, test stands, calorimeter assembly</a:t>
                      </a:r>
                    </a:p>
                  </a:txBody>
                  <a:tcPr/>
                </a:tc>
                <a:tc>
                  <a:txBody>
                    <a:bodyPr/>
                    <a:lstStyle/>
                    <a:p>
                      <a:r>
                        <a:rPr lang="en-US" sz="1600" dirty="0">
                          <a:latin typeface="+mj-lt"/>
                        </a:rPr>
                        <a:t>AANL</a:t>
                      </a:r>
                    </a:p>
                    <a:p>
                      <a:r>
                        <a:rPr lang="en-US" sz="1600" dirty="0">
                          <a:latin typeface="+mj-lt"/>
                        </a:rPr>
                        <a:t>U. Kentucky</a:t>
                      </a:r>
                    </a:p>
                    <a:p>
                      <a:r>
                        <a:rPr lang="en-US" sz="1600" dirty="0">
                          <a:latin typeface="+mj-lt"/>
                        </a:rPr>
                        <a:t>Abilene Christian U.</a:t>
                      </a:r>
                    </a:p>
                  </a:txBody>
                  <a:tcPr/>
                </a:tc>
                <a:tc>
                  <a:txBody>
                    <a:bodyPr/>
                    <a:lstStyle/>
                    <a:p>
                      <a:r>
                        <a:rPr lang="en-US" sz="1600" dirty="0">
                          <a:latin typeface="+mj-lt"/>
                        </a:rPr>
                        <a:t>International</a:t>
                      </a:r>
                    </a:p>
                    <a:p>
                      <a:r>
                        <a:rPr lang="en-US" sz="1600" dirty="0">
                          <a:latin typeface="+mj-lt"/>
                        </a:rPr>
                        <a:t>NSF</a:t>
                      </a:r>
                    </a:p>
                    <a:p>
                      <a:r>
                        <a:rPr lang="en-US" sz="1600" dirty="0">
                          <a:latin typeface="+mj-lt"/>
                        </a:rPr>
                        <a:t>DOE</a:t>
                      </a:r>
                    </a:p>
                  </a:txBody>
                  <a:tcPr/>
                </a:tc>
                <a:tc>
                  <a:txBody>
                    <a:bodyPr/>
                    <a:lstStyle/>
                    <a:p>
                      <a:r>
                        <a:rPr lang="en-US" sz="1600" dirty="0">
                          <a:latin typeface="+mj-lt"/>
                        </a:rPr>
                        <a:t>Ani </a:t>
                      </a:r>
                      <a:r>
                        <a:rPr lang="en-US" sz="1600" dirty="0" err="1">
                          <a:latin typeface="+mj-lt"/>
                        </a:rPr>
                        <a:t>Aprahamian</a:t>
                      </a:r>
                      <a:endParaRPr lang="en-US" sz="1600" dirty="0">
                        <a:latin typeface="+mj-lt"/>
                      </a:endParaRPr>
                    </a:p>
                    <a:p>
                      <a:r>
                        <a:rPr lang="en-US" sz="1600" dirty="0">
                          <a:latin typeface="+mj-lt"/>
                        </a:rPr>
                        <a:t>Renee Fatemi</a:t>
                      </a:r>
                    </a:p>
                    <a:p>
                      <a:r>
                        <a:rPr lang="en-US" sz="1600" dirty="0">
                          <a:latin typeface="+mj-lt"/>
                        </a:rPr>
                        <a:t>Jim Drachenberg</a:t>
                      </a:r>
                    </a:p>
                  </a:txBody>
                  <a:tcPr/>
                </a:tc>
                <a:extLst>
                  <a:ext uri="{0D108BD9-81ED-4DB2-BD59-A6C34878D82A}">
                    <a16:rowId xmlns:a16="http://schemas.microsoft.com/office/drawing/2014/main" val="4218673703"/>
                  </a:ext>
                </a:extLst>
              </a:tr>
              <a:tr h="370840">
                <a:tc>
                  <a:txBody>
                    <a:bodyPr/>
                    <a:lstStyle/>
                    <a:p>
                      <a:r>
                        <a:rPr lang="en-US" sz="1600" dirty="0">
                          <a:latin typeface="+mj-lt"/>
                        </a:rPr>
                        <a:t>Simulation, reconstruction</a:t>
                      </a:r>
                    </a:p>
                  </a:txBody>
                  <a:tcPr/>
                </a:tc>
                <a:tc>
                  <a:txBody>
                    <a:bodyPr/>
                    <a:lstStyle/>
                    <a:p>
                      <a:r>
                        <a:rPr lang="en-US" sz="1600" dirty="0">
                          <a:latin typeface="+mj-lt"/>
                        </a:rPr>
                        <a:t>W&amp;M</a:t>
                      </a:r>
                    </a:p>
                    <a:p>
                      <a:r>
                        <a:rPr lang="en-US" sz="1600" dirty="0">
                          <a:latin typeface="+mj-lt"/>
                        </a:rPr>
                        <a:t>(also Ohio U.)</a:t>
                      </a:r>
                    </a:p>
                  </a:txBody>
                  <a:tcPr/>
                </a:tc>
                <a:tc>
                  <a:txBody>
                    <a:bodyPr/>
                    <a:lstStyle/>
                    <a:p>
                      <a:r>
                        <a:rPr lang="en-US" sz="1600" dirty="0">
                          <a:latin typeface="+mj-lt"/>
                        </a:rPr>
                        <a:t>NSF and DOE</a:t>
                      </a:r>
                    </a:p>
                  </a:txBody>
                  <a:tcPr/>
                </a:tc>
                <a:tc>
                  <a:txBody>
                    <a:bodyPr/>
                    <a:lstStyle/>
                    <a:p>
                      <a:r>
                        <a:rPr lang="en-US" sz="1600" dirty="0">
                          <a:latin typeface="+mj-lt"/>
                        </a:rPr>
                        <a:t>Cristiano Fanelli</a:t>
                      </a:r>
                    </a:p>
                  </a:txBody>
                  <a:tcPr/>
                </a:tc>
                <a:extLst>
                  <a:ext uri="{0D108BD9-81ED-4DB2-BD59-A6C34878D82A}">
                    <a16:rowId xmlns:a16="http://schemas.microsoft.com/office/drawing/2014/main" val="218978750"/>
                  </a:ext>
                </a:extLst>
              </a:tr>
            </a:tbl>
          </a:graphicData>
        </a:graphic>
      </p:graphicFrame>
      <p:sp>
        <p:nvSpPr>
          <p:cNvPr id="3" name="TextBox 2">
            <a:extLst>
              <a:ext uri="{FF2B5EF4-FFF2-40B4-BE49-F238E27FC236}">
                <a16:creationId xmlns:a16="http://schemas.microsoft.com/office/drawing/2014/main" id="{E3233D7B-0951-EC99-BAF7-B55C085C9294}"/>
              </a:ext>
            </a:extLst>
          </p:cNvPr>
          <p:cNvSpPr txBox="1"/>
          <p:nvPr/>
        </p:nvSpPr>
        <p:spPr>
          <a:xfrm>
            <a:off x="842740" y="6304995"/>
            <a:ext cx="8301260" cy="369332"/>
          </a:xfrm>
          <a:prstGeom prst="rect">
            <a:avLst/>
          </a:prstGeom>
          <a:noFill/>
        </p:spPr>
        <p:txBody>
          <a:bodyPr wrap="square" rtlCol="0">
            <a:spAutoFit/>
          </a:bodyPr>
          <a:lstStyle/>
          <a:p>
            <a:pPr algn="l"/>
            <a:r>
              <a:rPr lang="en-US" i="1" dirty="0">
                <a:solidFill>
                  <a:schemeClr val="bg1"/>
                </a:solidFill>
                <a:latin typeface="+mj-lt"/>
              </a:rPr>
              <a:t>Assumptions on EIC Project: Global Integration &amp; Project Management Support </a:t>
            </a:r>
          </a:p>
        </p:txBody>
      </p:sp>
      <p:sp>
        <p:nvSpPr>
          <p:cNvPr id="4" name="TextBox 3">
            <a:extLst>
              <a:ext uri="{FF2B5EF4-FFF2-40B4-BE49-F238E27FC236}">
                <a16:creationId xmlns:a16="http://schemas.microsoft.com/office/drawing/2014/main" id="{E0FF9016-2A82-AE58-E782-A5524F869983}"/>
              </a:ext>
            </a:extLst>
          </p:cNvPr>
          <p:cNvSpPr txBox="1"/>
          <p:nvPr/>
        </p:nvSpPr>
        <p:spPr>
          <a:xfrm>
            <a:off x="1696178" y="1224919"/>
            <a:ext cx="3942105" cy="369332"/>
          </a:xfrm>
          <a:prstGeom prst="rect">
            <a:avLst/>
          </a:prstGeom>
          <a:noFill/>
        </p:spPr>
        <p:txBody>
          <a:bodyPr wrap="none" rtlCol="0">
            <a:spAutoFit/>
          </a:bodyPr>
          <a:lstStyle/>
          <a:p>
            <a:pPr algn="l"/>
            <a:r>
              <a:rPr lang="en-US" dirty="0">
                <a:latin typeface="+mj-lt"/>
              </a:rPr>
              <a:t>13 institutions, 10 US, 3 international</a:t>
            </a:r>
          </a:p>
        </p:txBody>
      </p:sp>
    </p:spTree>
    <p:extLst>
      <p:ext uri="{BB962C8B-B14F-4D97-AF65-F5344CB8AC3E}">
        <p14:creationId xmlns:p14="http://schemas.microsoft.com/office/powerpoint/2010/main" val="17646028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36085-75E7-E84E-B281-761C480C332F}"/>
              </a:ext>
            </a:extLst>
          </p:cNvPr>
          <p:cNvSpPr>
            <a:spLocks noGrp="1"/>
          </p:cNvSpPr>
          <p:nvPr>
            <p:ph type="title"/>
          </p:nvPr>
        </p:nvSpPr>
        <p:spPr>
          <a:xfrm>
            <a:off x="-1" y="9526"/>
            <a:ext cx="9144001" cy="664218"/>
          </a:xfrm>
        </p:spPr>
        <p:txBody>
          <a:bodyPr>
            <a:noAutofit/>
          </a:bodyPr>
          <a:lstStyle/>
          <a:p>
            <a:r>
              <a:rPr lang="en-US" sz="3200" dirty="0">
                <a:latin typeface="Arial" panose="020B0604020202020204" pitchFamily="34" charset="0"/>
                <a:cs typeface="Arial" panose="020B0604020202020204" pitchFamily="34" charset="0"/>
              </a:rPr>
              <a:t>Examples of Infrastructure and Expertise</a:t>
            </a:r>
          </a:p>
        </p:txBody>
      </p:sp>
      <p:sp>
        <p:nvSpPr>
          <p:cNvPr id="7" name="Slide Number Placeholder 2">
            <a:extLst>
              <a:ext uri="{FF2B5EF4-FFF2-40B4-BE49-F238E27FC236}">
                <a16:creationId xmlns:a16="http://schemas.microsoft.com/office/drawing/2014/main" id="{5A32A11E-00D6-5048-8BD6-926A9B4FE1F9}"/>
              </a:ext>
            </a:extLst>
          </p:cNvPr>
          <p:cNvSpPr>
            <a:spLocks noGrp="1"/>
          </p:cNvSpPr>
          <p:nvPr>
            <p:ph type="sldNum" sz="quarter" idx="12"/>
          </p:nvPr>
        </p:nvSpPr>
        <p:spPr>
          <a:xfrm>
            <a:off x="-9607" y="6480970"/>
            <a:ext cx="2057400" cy="365125"/>
          </a:xfrm>
        </p:spPr>
        <p:txBody>
          <a:bodyPr/>
          <a:lstStyle/>
          <a:p>
            <a:fld id="{893C5830-40F3-F04E-B2E3-10E6672BA8FF}" type="slidenum">
              <a:rPr lang="en-US" smtClean="0"/>
              <a:t>9</a:t>
            </a:fld>
            <a:endParaRPr lang="en-US" dirty="0"/>
          </a:p>
        </p:txBody>
      </p:sp>
      <p:pic>
        <p:nvPicPr>
          <p:cNvPr id="5" name="Picture 4">
            <a:extLst>
              <a:ext uri="{FF2B5EF4-FFF2-40B4-BE49-F238E27FC236}">
                <a16:creationId xmlns:a16="http://schemas.microsoft.com/office/drawing/2014/main" id="{44BBC611-8993-3C56-15C0-8BE0939308D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0630" y="1039579"/>
            <a:ext cx="3069191" cy="2354892"/>
          </a:xfrm>
          <a:prstGeom prst="rect">
            <a:avLst/>
          </a:prstGeom>
          <a:noFill/>
          <a:ln>
            <a:noFill/>
          </a:ln>
          <a:effectLst>
            <a:outerShdw blurRad="50800" dist="508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a:extLst>
              <a:ext uri="{FF2B5EF4-FFF2-40B4-BE49-F238E27FC236}">
                <a16:creationId xmlns:a16="http://schemas.microsoft.com/office/drawing/2014/main" id="{27DBDEF5-4AD7-A5E3-9926-3EA58E2C83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630" y="953851"/>
            <a:ext cx="1277111" cy="1263175"/>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69CE8E1C-DBA9-231A-CA73-8896264B1C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020" y="4091242"/>
            <a:ext cx="3673137" cy="2754853"/>
          </a:xfrm>
          <a:prstGeom prst="rect">
            <a:avLst/>
          </a:prstGeom>
          <a:effectLst>
            <a:outerShdw blurRad="50800" dist="50800" dir="2700000" algn="tl" rotWithShape="0">
              <a:prstClr val="black">
                <a:alpha val="40000"/>
              </a:prstClr>
            </a:outerShdw>
          </a:effectLst>
        </p:spPr>
      </p:pic>
      <p:sp>
        <p:nvSpPr>
          <p:cNvPr id="9" name="TextBox 8">
            <a:extLst>
              <a:ext uri="{FF2B5EF4-FFF2-40B4-BE49-F238E27FC236}">
                <a16:creationId xmlns:a16="http://schemas.microsoft.com/office/drawing/2014/main" id="{B254A058-CE92-96B3-A017-4098DBF55F40}"/>
              </a:ext>
            </a:extLst>
          </p:cNvPr>
          <p:cNvSpPr txBox="1"/>
          <p:nvPr/>
        </p:nvSpPr>
        <p:spPr>
          <a:xfrm>
            <a:off x="292307" y="3428682"/>
            <a:ext cx="3069191" cy="342145"/>
          </a:xfrm>
          <a:prstGeom prst="rect">
            <a:avLst/>
          </a:prstGeom>
          <a:noFill/>
        </p:spPr>
        <p:txBody>
          <a:bodyPr wrap="square" rtlCol="0">
            <a:spAutoFit/>
          </a:bodyPr>
          <a:lstStyle/>
          <a:p>
            <a:pPr>
              <a:lnSpc>
                <a:spcPct val="110000"/>
              </a:lnSpc>
            </a:pPr>
            <a:r>
              <a:rPr lang="en-US" sz="1600" b="1" dirty="0">
                <a:solidFill>
                  <a:srgbClr val="002060"/>
                </a:solidFill>
                <a:latin typeface="Arial" panose="020B0604020202020204" pitchFamily="34" charset="0"/>
                <a:cs typeface="Arial" panose="020B0604020202020204" pitchFamily="34" charset="0"/>
              </a:rPr>
              <a:t>SHMS </a:t>
            </a:r>
            <a:r>
              <a:rPr lang="en-US" sz="1600" b="1" dirty="0" err="1">
                <a:solidFill>
                  <a:srgbClr val="002060"/>
                </a:solidFill>
                <a:latin typeface="Arial" panose="020B0604020202020204" pitchFamily="34" charset="0"/>
                <a:cs typeface="Arial" panose="020B0604020202020204" pitchFamily="34" charset="0"/>
              </a:rPr>
              <a:t>EMCal</a:t>
            </a:r>
            <a:r>
              <a:rPr lang="en-US" sz="1600" b="1" dirty="0">
                <a:solidFill>
                  <a:srgbClr val="002060"/>
                </a:solidFill>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252 TF-1 blocks </a:t>
            </a:r>
          </a:p>
        </p:txBody>
      </p:sp>
      <p:sp>
        <p:nvSpPr>
          <p:cNvPr id="10" name="TextBox 9">
            <a:extLst>
              <a:ext uri="{FF2B5EF4-FFF2-40B4-BE49-F238E27FC236}">
                <a16:creationId xmlns:a16="http://schemas.microsoft.com/office/drawing/2014/main" id="{01161CEE-0008-4EF8-7E2F-615D2FB8B01E}"/>
              </a:ext>
            </a:extLst>
          </p:cNvPr>
          <p:cNvSpPr txBox="1"/>
          <p:nvPr/>
        </p:nvSpPr>
        <p:spPr>
          <a:xfrm>
            <a:off x="4097252" y="6062964"/>
            <a:ext cx="5046748" cy="612988"/>
          </a:xfrm>
          <a:prstGeom prst="rect">
            <a:avLst/>
          </a:prstGeom>
          <a:noFill/>
        </p:spPr>
        <p:txBody>
          <a:bodyPr wrap="square" rtlCol="0">
            <a:spAutoFit/>
          </a:bodyPr>
          <a:lstStyle/>
          <a:p>
            <a:pPr>
              <a:lnSpc>
                <a:spcPct val="110000"/>
              </a:lnSpc>
            </a:pPr>
            <a:r>
              <a:rPr lang="en-US" sz="1600" b="1" dirty="0">
                <a:solidFill>
                  <a:srgbClr val="002060"/>
                </a:solidFill>
                <a:latin typeface="Arial" panose="020B0604020202020204" pitchFamily="34" charset="0"/>
                <a:cs typeface="Arial" panose="020B0604020202020204" pitchFamily="34" charset="0"/>
              </a:rPr>
              <a:t>OLYMPUS/DESY (BLAST) spectrometer: </a:t>
            </a:r>
            <a:r>
              <a:rPr lang="en-US" sz="1600" dirty="0">
                <a:latin typeface="Arial" panose="020B0604020202020204" pitchFamily="34" charset="0"/>
                <a:cs typeface="Arial" panose="020B0604020202020204" pitchFamily="34" charset="0"/>
              </a:rPr>
              <a:t>designed, fabricated, commissioned and operated at Bates</a:t>
            </a:r>
          </a:p>
        </p:txBody>
      </p:sp>
      <p:sp>
        <p:nvSpPr>
          <p:cNvPr id="11" name="Rectangle: Rounded Corners 10">
            <a:extLst>
              <a:ext uri="{FF2B5EF4-FFF2-40B4-BE49-F238E27FC236}">
                <a16:creationId xmlns:a16="http://schemas.microsoft.com/office/drawing/2014/main" id="{84BEEBDB-952D-DF94-2D96-C0C463240580}"/>
              </a:ext>
            </a:extLst>
          </p:cNvPr>
          <p:cNvSpPr/>
          <p:nvPr/>
        </p:nvSpPr>
        <p:spPr>
          <a:xfrm>
            <a:off x="4074060" y="4274911"/>
            <a:ext cx="4947278" cy="1619990"/>
          </a:xfrm>
          <a:prstGeom prst="roundRect">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F4113D8-5550-344C-06F9-74C7169CC33B}"/>
              </a:ext>
            </a:extLst>
          </p:cNvPr>
          <p:cNvSpPr txBox="1"/>
          <p:nvPr/>
        </p:nvSpPr>
        <p:spPr>
          <a:xfrm>
            <a:off x="76636" y="568253"/>
            <a:ext cx="2686884" cy="342145"/>
          </a:xfrm>
          <a:prstGeom prst="rect">
            <a:avLst/>
          </a:prstGeom>
          <a:noFill/>
          <a:ln>
            <a:noFill/>
          </a:ln>
        </p:spPr>
        <p:txBody>
          <a:bodyPr wrap="square" rtlCol="0">
            <a:spAutoFit/>
          </a:bodyPr>
          <a:lstStyle/>
          <a:p>
            <a:pPr>
              <a:lnSpc>
                <a:spcPct val="110000"/>
              </a:lnSpc>
            </a:pPr>
            <a:r>
              <a:rPr lang="en-US" sz="1600" b="1" dirty="0">
                <a:solidFill>
                  <a:schemeClr val="accent2">
                    <a:lumMod val="75000"/>
                  </a:schemeClr>
                </a:solidFill>
                <a:latin typeface="Arial" panose="020B0604020202020204" pitchFamily="34" charset="0"/>
                <a:cs typeface="Arial" panose="020B0604020202020204" pitchFamily="34" charset="0"/>
              </a:rPr>
              <a:t>Selected calorimeters</a:t>
            </a:r>
            <a:endParaRPr lang="en-US" sz="1600" dirty="0">
              <a:solidFill>
                <a:schemeClr val="accent2">
                  <a:lumMod val="75000"/>
                </a:schemeClr>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953ED5F6-EC5C-7258-D467-A54CF4D859DF}"/>
              </a:ext>
            </a:extLst>
          </p:cNvPr>
          <p:cNvSpPr txBox="1"/>
          <p:nvPr/>
        </p:nvSpPr>
        <p:spPr>
          <a:xfrm>
            <a:off x="76635" y="3782736"/>
            <a:ext cx="3190671" cy="342145"/>
          </a:xfrm>
          <a:prstGeom prst="rect">
            <a:avLst/>
          </a:prstGeom>
          <a:noFill/>
          <a:ln>
            <a:noFill/>
          </a:ln>
        </p:spPr>
        <p:txBody>
          <a:bodyPr wrap="square" rtlCol="0">
            <a:spAutoFit/>
          </a:bodyPr>
          <a:lstStyle/>
          <a:p>
            <a:pPr>
              <a:lnSpc>
                <a:spcPct val="110000"/>
              </a:lnSpc>
            </a:pPr>
            <a:r>
              <a:rPr lang="en-US" sz="1600" b="1" dirty="0">
                <a:solidFill>
                  <a:schemeClr val="accent2">
                    <a:lumMod val="75000"/>
                  </a:schemeClr>
                </a:solidFill>
                <a:latin typeface="Arial" panose="020B0604020202020204" pitchFamily="34" charset="0"/>
                <a:cs typeface="Arial" panose="020B0604020202020204" pitchFamily="34" charset="0"/>
              </a:rPr>
              <a:t>One infrastructure example</a:t>
            </a:r>
            <a:endParaRPr lang="en-US" sz="1600" dirty="0">
              <a:solidFill>
                <a:schemeClr val="accent2">
                  <a:lumMod val="75000"/>
                </a:schemeClr>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E428E705-D90C-CB80-453B-78222AEF817F}"/>
              </a:ext>
            </a:extLst>
          </p:cNvPr>
          <p:cNvSpPr txBox="1"/>
          <p:nvPr/>
        </p:nvSpPr>
        <p:spPr>
          <a:xfrm>
            <a:off x="4027849" y="4351834"/>
            <a:ext cx="5039699" cy="784895"/>
          </a:xfrm>
          <a:prstGeom prst="rect">
            <a:avLst/>
          </a:prstGeom>
          <a:noFill/>
        </p:spPr>
        <p:txBody>
          <a:bodyPr wrap="square" rtlCol="0">
            <a:spAutoFit/>
          </a:bodyPr>
          <a:lstStyle/>
          <a:p>
            <a:pPr marL="285750" indent="-285750">
              <a:lnSpc>
                <a:spcPct val="110000"/>
              </a:lnSpc>
              <a:buFont typeface="Wingdings" panose="05000000000000000000" pitchFamily="2" charset="2"/>
              <a:buChar char="Ø"/>
            </a:pPr>
            <a:r>
              <a:rPr lang="en-US" sz="1400" dirty="0">
                <a:latin typeface="Arial" panose="020B0604020202020204" pitchFamily="34" charset="0"/>
                <a:cs typeface="Arial" panose="020B0604020202020204" pitchFamily="34" charset="0"/>
              </a:rPr>
              <a:t>Collective experience includes detector design and construction, technical support and infrastructure, readout electronics, crystal/glass fabrication and characterization</a:t>
            </a:r>
          </a:p>
        </p:txBody>
      </p:sp>
      <p:pic>
        <p:nvPicPr>
          <p:cNvPr id="15" name="Picture 14">
            <a:extLst>
              <a:ext uri="{FF2B5EF4-FFF2-40B4-BE49-F238E27FC236}">
                <a16:creationId xmlns:a16="http://schemas.microsoft.com/office/drawing/2014/main" id="{C16A0192-F324-FE4A-CE3C-A0978178E469}"/>
              </a:ext>
            </a:extLst>
          </p:cNvPr>
          <p:cNvPicPr>
            <a:picLocks noChangeAspect="1"/>
          </p:cNvPicPr>
          <p:nvPr/>
        </p:nvPicPr>
        <p:blipFill rotWithShape="1">
          <a:blip r:embed="rId5">
            <a:extLst>
              <a:ext uri="{28A0092B-C50C-407E-A947-70E740481C1C}">
                <a14:useLocalDpi xmlns:a14="http://schemas.microsoft.com/office/drawing/2010/main" val="0"/>
              </a:ext>
            </a:extLst>
          </a:blip>
          <a:srcRect l="7918" t="8417" r="8932" b="5703"/>
          <a:stretch/>
        </p:blipFill>
        <p:spPr>
          <a:xfrm>
            <a:off x="3828137" y="780413"/>
            <a:ext cx="2078518" cy="2396594"/>
          </a:xfrm>
          <a:prstGeom prst="rect">
            <a:avLst/>
          </a:prstGeom>
          <a:ln>
            <a:solidFill>
              <a:schemeClr val="tx1"/>
            </a:solidFill>
          </a:ln>
          <a:effectLst>
            <a:outerShdw blurRad="50800" dist="50800" dir="2700000" algn="tl" rotWithShape="0">
              <a:prstClr val="black">
                <a:alpha val="40000"/>
              </a:prstClr>
            </a:outerShdw>
          </a:effectLst>
        </p:spPr>
      </p:pic>
      <p:sp>
        <p:nvSpPr>
          <p:cNvPr id="16" name="TextBox 15">
            <a:extLst>
              <a:ext uri="{FF2B5EF4-FFF2-40B4-BE49-F238E27FC236}">
                <a16:creationId xmlns:a16="http://schemas.microsoft.com/office/drawing/2014/main" id="{0F3CDA64-0655-7D08-748A-3CCE6501103C}"/>
              </a:ext>
            </a:extLst>
          </p:cNvPr>
          <p:cNvSpPr txBox="1"/>
          <p:nvPr/>
        </p:nvSpPr>
        <p:spPr>
          <a:xfrm>
            <a:off x="4027849" y="5210979"/>
            <a:ext cx="5046749" cy="547907"/>
          </a:xfrm>
          <a:prstGeom prst="rect">
            <a:avLst/>
          </a:prstGeom>
          <a:noFill/>
        </p:spPr>
        <p:txBody>
          <a:bodyPr wrap="square" rtlCol="0">
            <a:spAutoFit/>
          </a:bodyPr>
          <a:lstStyle/>
          <a:p>
            <a:pPr marL="285750" indent="-285750">
              <a:lnSpc>
                <a:spcPct val="110000"/>
              </a:lnSpc>
              <a:buFont typeface="Wingdings" panose="05000000000000000000" pitchFamily="2" charset="2"/>
              <a:buChar char="Ø"/>
            </a:pPr>
            <a:r>
              <a:rPr lang="en-US" sz="1400" dirty="0">
                <a:latin typeface="Arial" panose="020B0604020202020204" pitchFamily="34" charset="0"/>
                <a:cs typeface="Arial" panose="020B0604020202020204" pitchFamily="34" charset="0"/>
              </a:rPr>
              <a:t>Collective background includes hadron and heavy ion physics at BNL and </a:t>
            </a:r>
            <a:r>
              <a:rPr lang="en-US" sz="1400" dirty="0" err="1">
                <a:latin typeface="Arial" panose="020B0604020202020204" pitchFamily="34" charset="0"/>
                <a:cs typeface="Arial" panose="020B0604020202020204" pitchFamily="34" charset="0"/>
              </a:rPr>
              <a:t>JLab</a:t>
            </a:r>
            <a:endParaRPr lang="en-US" sz="1400" dirty="0">
              <a:latin typeface="Arial" panose="020B0604020202020204" pitchFamily="34" charset="0"/>
              <a:cs typeface="Arial" panose="020B0604020202020204" pitchFamily="34" charset="0"/>
            </a:endParaRPr>
          </a:p>
        </p:txBody>
      </p:sp>
      <p:sp>
        <p:nvSpPr>
          <p:cNvPr id="17" name="Slide Number Placeholder 1">
            <a:extLst>
              <a:ext uri="{FF2B5EF4-FFF2-40B4-BE49-F238E27FC236}">
                <a16:creationId xmlns:a16="http://schemas.microsoft.com/office/drawing/2014/main" id="{815DE8AE-8EE2-05D9-1FA1-7B19B4860E8C}"/>
              </a:ext>
            </a:extLst>
          </p:cNvPr>
          <p:cNvSpPr txBox="1">
            <a:spLocks/>
          </p:cNvSpPr>
          <p:nvPr/>
        </p:nvSpPr>
        <p:spPr>
          <a:xfrm>
            <a:off x="10119360" y="6404478"/>
            <a:ext cx="364606"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j-lt"/>
                <a:ea typeface="Arial" charset="0"/>
                <a:cs typeface="Comic Sans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7F6F26-861B-472E-8975-01D1926F9965}" type="slidenum">
              <a:rPr lang="en-US" smtClean="0"/>
              <a:pPr/>
              <a:t>9</a:t>
            </a:fld>
            <a:endParaRPr lang="en-US"/>
          </a:p>
        </p:txBody>
      </p:sp>
      <p:sp>
        <p:nvSpPr>
          <p:cNvPr id="18" name="TextBox 17">
            <a:extLst>
              <a:ext uri="{FF2B5EF4-FFF2-40B4-BE49-F238E27FC236}">
                <a16:creationId xmlns:a16="http://schemas.microsoft.com/office/drawing/2014/main" id="{4631287F-D8DB-6158-6D58-EF18E2D71116}"/>
              </a:ext>
            </a:extLst>
          </p:cNvPr>
          <p:cNvSpPr txBox="1"/>
          <p:nvPr/>
        </p:nvSpPr>
        <p:spPr>
          <a:xfrm>
            <a:off x="3828137" y="3255623"/>
            <a:ext cx="2560887" cy="612988"/>
          </a:xfrm>
          <a:prstGeom prst="rect">
            <a:avLst/>
          </a:prstGeom>
          <a:noFill/>
        </p:spPr>
        <p:txBody>
          <a:bodyPr wrap="square" rtlCol="0">
            <a:spAutoFit/>
          </a:bodyPr>
          <a:lstStyle/>
          <a:p>
            <a:pPr>
              <a:lnSpc>
                <a:spcPct val="110000"/>
              </a:lnSpc>
            </a:pPr>
            <a:r>
              <a:rPr lang="en-US" sz="1600" b="1" dirty="0">
                <a:solidFill>
                  <a:srgbClr val="002060"/>
                </a:solidFill>
                <a:latin typeface="Arial" panose="020B0604020202020204" pitchFamily="34" charset="0"/>
                <a:cs typeface="Arial" panose="020B0604020202020204" pitchFamily="34" charset="0"/>
              </a:rPr>
              <a:t>STAR: </a:t>
            </a:r>
            <a:r>
              <a:rPr lang="en-US" sz="1600" dirty="0">
                <a:latin typeface="Arial" panose="020B0604020202020204" pitchFamily="34" charset="0"/>
                <a:cs typeface="Arial" panose="020B0604020202020204" pitchFamily="34" charset="0"/>
              </a:rPr>
              <a:t> ECAL of the forward upgrade</a:t>
            </a:r>
          </a:p>
        </p:txBody>
      </p:sp>
      <p:pic>
        <p:nvPicPr>
          <p:cNvPr id="19" name="Picture 18">
            <a:extLst>
              <a:ext uri="{FF2B5EF4-FFF2-40B4-BE49-F238E27FC236}">
                <a16:creationId xmlns:a16="http://schemas.microsoft.com/office/drawing/2014/main" id="{216EB62E-7458-7168-E8AA-39DEAFFE58D8}"/>
              </a:ext>
            </a:extLst>
          </p:cNvPr>
          <p:cNvPicPr>
            <a:picLocks noChangeAspect="1"/>
          </p:cNvPicPr>
          <p:nvPr/>
        </p:nvPicPr>
        <p:blipFill rotWithShape="1">
          <a:blip r:embed="rId6"/>
          <a:srcRect b="14296"/>
          <a:stretch/>
        </p:blipFill>
        <p:spPr>
          <a:xfrm>
            <a:off x="6274971" y="780413"/>
            <a:ext cx="2254068" cy="3415882"/>
          </a:xfrm>
          <a:prstGeom prst="rect">
            <a:avLst/>
          </a:prstGeom>
          <a:ln>
            <a:solidFill>
              <a:schemeClr val="tx1"/>
            </a:solidFill>
          </a:ln>
          <a:effectLst>
            <a:outerShdw blurRad="50800" dist="63500" dir="2700000" algn="tl" rotWithShape="0">
              <a:prstClr val="black">
                <a:alpha val="40000"/>
              </a:prstClr>
            </a:outerShdw>
          </a:effectLst>
        </p:spPr>
      </p:pic>
      <p:pic>
        <p:nvPicPr>
          <p:cNvPr id="20" name="Picture 19">
            <a:extLst>
              <a:ext uri="{FF2B5EF4-FFF2-40B4-BE49-F238E27FC236}">
                <a16:creationId xmlns:a16="http://schemas.microsoft.com/office/drawing/2014/main" id="{4BCF5845-B86C-BD66-5D18-5BAFA85C57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74971" y="795036"/>
            <a:ext cx="911644" cy="579718"/>
          </a:xfrm>
          <a:prstGeom prst="rect">
            <a:avLst/>
          </a:prstGeom>
          <a:ln>
            <a:solidFill>
              <a:schemeClr val="tx1"/>
            </a:solidFill>
          </a:ln>
        </p:spPr>
      </p:pic>
      <p:sp>
        <p:nvSpPr>
          <p:cNvPr id="4" name="TextBox 3">
            <a:extLst>
              <a:ext uri="{FF2B5EF4-FFF2-40B4-BE49-F238E27FC236}">
                <a16:creationId xmlns:a16="http://schemas.microsoft.com/office/drawing/2014/main" id="{AD10833B-D96D-4160-A4D2-DBF39C6C9A65}"/>
              </a:ext>
            </a:extLst>
          </p:cNvPr>
          <p:cNvSpPr txBox="1"/>
          <p:nvPr/>
        </p:nvSpPr>
        <p:spPr>
          <a:xfrm>
            <a:off x="6492276" y="2952173"/>
            <a:ext cx="1819458" cy="1154675"/>
          </a:xfrm>
          <a:prstGeom prst="rect">
            <a:avLst/>
          </a:prstGeom>
          <a:noFill/>
        </p:spPr>
        <p:txBody>
          <a:bodyPr wrap="square" rtlCol="0">
            <a:spAutoFit/>
          </a:bodyPr>
          <a:lstStyle/>
          <a:p>
            <a:pPr>
              <a:lnSpc>
                <a:spcPct val="110000"/>
              </a:lnSpc>
            </a:pPr>
            <a:r>
              <a:rPr lang="en-US" sz="1600" b="1" dirty="0">
                <a:solidFill>
                  <a:schemeClr val="bg1"/>
                </a:solidFill>
                <a:latin typeface="Arial" panose="020B0604020202020204" pitchFamily="34" charset="0"/>
                <a:cs typeface="Arial" panose="020B0604020202020204" pitchFamily="34" charset="0"/>
              </a:rPr>
              <a:t>NPS: NSF/MRI,</a:t>
            </a:r>
            <a:r>
              <a:rPr lang="en-US" sz="1600" dirty="0">
                <a:solidFill>
                  <a:schemeClr val="bg1"/>
                </a:solidFill>
                <a:latin typeface="Arial" panose="020B0604020202020204" pitchFamily="34" charset="0"/>
                <a:cs typeface="Arial" panose="020B0604020202020204" pitchFamily="34" charset="0"/>
              </a:rPr>
              <a:t> mechanical design (</a:t>
            </a:r>
            <a:r>
              <a:rPr lang="en-US" sz="1600" dirty="0" err="1">
                <a:solidFill>
                  <a:schemeClr val="bg1"/>
                </a:solidFill>
                <a:latin typeface="Arial" panose="020B0604020202020204" pitchFamily="34" charset="0"/>
                <a:cs typeface="Arial" panose="020B0604020202020204" pitchFamily="34" charset="0"/>
              </a:rPr>
              <a:t>IJCLab</a:t>
            </a:r>
            <a:r>
              <a:rPr lang="en-US" sz="1600" dirty="0">
                <a:solidFill>
                  <a:schemeClr val="bg1"/>
                </a:solidFill>
                <a:latin typeface="Arial" panose="020B0604020202020204" pitchFamily="34" charset="0"/>
                <a:cs typeface="Arial" panose="020B0604020202020204" pitchFamily="34" charset="0"/>
              </a:rPr>
              <a:t>), PbWO</a:t>
            </a:r>
            <a:r>
              <a:rPr lang="en-US" sz="1600" baseline="-25000" dirty="0">
                <a:solidFill>
                  <a:schemeClr val="bg1"/>
                </a:solidFill>
                <a:latin typeface="Arial" panose="020B0604020202020204" pitchFamily="34" charset="0"/>
                <a:cs typeface="Arial" panose="020B0604020202020204" pitchFamily="34" charset="0"/>
              </a:rPr>
              <a:t>4 </a:t>
            </a:r>
            <a:r>
              <a:rPr lang="en-US" sz="1400" dirty="0">
                <a:solidFill>
                  <a:schemeClr val="bg1"/>
                </a:solidFill>
                <a:latin typeface="Arial" panose="020B0604020202020204" pitchFamily="34" charset="0"/>
                <a:cs typeface="Arial" panose="020B0604020202020204" pitchFamily="34" charset="0"/>
              </a:rPr>
              <a:t>(CRYTUR) </a:t>
            </a:r>
            <a:endParaRPr lang="en-US"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641373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smtClean="0">
            <a:latin typeface="+mj-lt"/>
          </a:defRPr>
        </a:defPPr>
      </a:lstStyle>
    </a:txDef>
  </a:objectDefaults>
  <a:extraClrSchemeLst/>
  <a:extLst>
    <a:ext uri="{05A4C25C-085E-4340-85A3-A5531E510DB2}">
      <thm15:themeFamily xmlns:thm15="http://schemas.microsoft.com/office/thememl/2012/main" name="EIC_PPT_Template_EditableTextLogos" id="{00FAD509-D349-8A47-998B-D6A9B09DAFE7}" vid="{C82AAD2E-8960-DB40-8700-990D4EEA0A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9578</TotalTime>
  <Words>1589</Words>
  <Application>Microsoft Office PowerPoint</Application>
  <PresentationFormat>On-screen Show (4:3)</PresentationFormat>
  <Paragraphs>295</Paragraphs>
  <Slides>15</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Arial</vt:lpstr>
      <vt:lpstr>Calibri</vt:lpstr>
      <vt:lpstr>Cambria Math</vt:lpstr>
      <vt:lpstr>Comic Sans MS</vt:lpstr>
      <vt:lpstr>Courier New</vt:lpstr>
      <vt:lpstr>Symbol</vt:lpstr>
      <vt:lpstr>Times New Roman</vt:lpstr>
      <vt:lpstr>Vrinda</vt:lpstr>
      <vt:lpstr>Wingdings</vt:lpstr>
      <vt:lpstr>Office Theme</vt:lpstr>
      <vt:lpstr>Status Experimental Program  </vt:lpstr>
      <vt:lpstr>Experimental Program Preparation</vt:lpstr>
      <vt:lpstr>Path to EIC Project Detector Collaboration</vt:lpstr>
      <vt:lpstr>Recent Accomplishments</vt:lpstr>
      <vt:lpstr>Timeline: What is Coming</vt:lpstr>
      <vt:lpstr>High Level Reference Schedule</vt:lpstr>
      <vt:lpstr>Overview EEMCAL</vt:lpstr>
      <vt:lpstr>EEEMCAL Project Scope - DRAFT</vt:lpstr>
      <vt:lpstr>Examples of Infrastructure and Expertise</vt:lpstr>
      <vt:lpstr>Electromagnetic Precision Calorimetry</vt:lpstr>
      <vt:lpstr>Electromagnetic Precision Calorimetry</vt:lpstr>
      <vt:lpstr>PowerPoint Presentation</vt:lpstr>
      <vt:lpstr>PowerPoint Presentation</vt:lpstr>
      <vt:lpstr>EIC Proto-Collaborations</vt:lpstr>
      <vt:lpstr>Detector Proposal Advisory Panel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EIC: A collider to map initial and final state correlations with high precision</dc:title>
  <dc:creator>Aschenauer, Elke</dc:creator>
  <cp:lastModifiedBy>Rolf Ent</cp:lastModifiedBy>
  <cp:revision>856</cp:revision>
  <dcterms:created xsi:type="dcterms:W3CDTF">2019-04-29T20:50:32Z</dcterms:created>
  <dcterms:modified xsi:type="dcterms:W3CDTF">2022-08-17T13:40:28Z</dcterms:modified>
</cp:coreProperties>
</file>