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1434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94"/>
  </p:normalViewPr>
  <p:slideViewPr>
    <p:cSldViewPr snapToGrid="0" snapToObjects="1">
      <p:cViewPr>
        <p:scale>
          <a:sx n="100" d="100"/>
          <a:sy n="100" d="100"/>
        </p:scale>
        <p:origin x="572" y="-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168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D6768-568E-4224-8FEA-AD3F480CF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514A-D312-4154-8581-2695464A1050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D4B3F-5A3E-4622-AAA0-C9B6CBDB2E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8069-203F-4580-865A-B5C103C1D9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4314-3AB4-4E1E-8D33-1BC3F8F76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3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60BBE-E17C-4750-AAEF-127C6048E2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 Fedotov, RHIC Retreat, September 16,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8D6E06-E0A4-44A5-B952-C77C89B1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715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879657"/>
            <a:ext cx="37755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0" kern="12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eRHIC R&amp;D</a:t>
            </a:r>
            <a:r>
              <a:rPr lang="en-US" sz="1600" b="0" kern="1200" baseline="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 Advisory Committee Review</a:t>
            </a:r>
            <a:endParaRPr lang="en-US" sz="1600" b="0" kern="1200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</a:endParaRPr>
          </a:p>
          <a:p>
            <a:pPr marL="57150" algn="l"/>
            <a:r>
              <a:rPr lang="en-US" sz="1600" b="0" kern="12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November 19-20, 2015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7719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77724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218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7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9592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309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6"/>
            <a:ext cx="8237220" cy="54541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F55A2-8100-442C-837D-284E712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6838"/>
            <a:ext cx="7978139" cy="71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1D675-A7D1-4D66-8C4F-FAECBA1D609E}"/>
              </a:ext>
            </a:extLst>
          </p:cNvPr>
          <p:cNvSpPr/>
          <p:nvPr userDrawn="1"/>
        </p:nvSpPr>
        <p:spPr>
          <a:xfrm>
            <a:off x="1567543" y="6504461"/>
            <a:ext cx="6236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Fedotov et al., Operational Electron Cooling in RHIC, IPAC21, Brazil, May 24-28, 2021</a:t>
            </a:r>
          </a:p>
        </p:txBody>
      </p:sp>
    </p:spTree>
    <p:extLst>
      <p:ext uri="{BB962C8B-B14F-4D97-AF65-F5344CB8AC3E}">
        <p14:creationId xmlns:p14="http://schemas.microsoft.com/office/powerpoint/2010/main" val="23829090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647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7294" y="6336595"/>
            <a:ext cx="5433226" cy="6902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A. Fedotov, RHIC Retreat, September 16,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73A0ADC-1D75-4F87-93DE-F0F09F7F5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614" y="6167748"/>
            <a:ext cx="5433226" cy="6902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A. Fedotov, RHIC Retreat, September 16, 2021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00261" y="0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D0E7053-A9EF-4948-8331-64540782529C}" type="slidenum">
              <a:rPr lang="en-US" sz="2400" b="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8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0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1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//var/folders/dm/lzn11_b96g9bhby9v4d6rwc40000gn/T/com.microsoft.Word/WebArchiveCopyPasteTempFiles/page1image38004688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515" y="2168714"/>
            <a:ext cx="7750969" cy="1947460"/>
          </a:xfrm>
        </p:spPr>
        <p:txBody>
          <a:bodyPr>
            <a:normAutofit/>
          </a:bodyPr>
          <a:lstStyle/>
          <a:p>
            <a:r>
              <a:rPr lang="en-US" sz="3600" dirty="0"/>
              <a:t>High intensity electron beams</a:t>
            </a:r>
            <a:br>
              <a:rPr lang="en-US" sz="3600" dirty="0"/>
            </a:br>
            <a:r>
              <a:rPr lang="en-US" sz="3600" dirty="0"/>
              <a:t>(for EIC and other applications)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246" y="5249825"/>
            <a:ext cx="7750969" cy="746185"/>
          </a:xfrm>
        </p:spPr>
        <p:txBody>
          <a:bodyPr>
            <a:noAutofit/>
          </a:bodyPr>
          <a:lstStyle/>
          <a:p>
            <a:r>
              <a:rPr lang="en-US" dirty="0"/>
              <a:t>September 8, 2022</a:t>
            </a:r>
          </a:p>
          <a:p>
            <a:r>
              <a:rPr lang="en-US" dirty="0"/>
              <a:t>BNL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514" y="4140531"/>
            <a:ext cx="7750969" cy="1259607"/>
          </a:xfrm>
        </p:spPr>
        <p:txBody>
          <a:bodyPr/>
          <a:lstStyle/>
          <a:p>
            <a:r>
              <a:rPr lang="en-US" dirty="0"/>
              <a:t>Alexei Fedotov </a:t>
            </a:r>
          </a:p>
          <a:p>
            <a:r>
              <a:rPr lang="en-US" dirty="0"/>
              <a:t>Brookhaven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54" y="14605"/>
            <a:ext cx="1786270" cy="548148"/>
          </a:xfrm>
        </p:spPr>
        <p:txBody>
          <a:bodyPr>
            <a:normAutofit/>
          </a:bodyPr>
          <a:lstStyle/>
          <a:p>
            <a:r>
              <a:rPr lang="en-US" sz="2000" b="0" u="sng" dirty="0">
                <a:solidFill>
                  <a:srgbClr val="0000FF"/>
                </a:solidFill>
              </a:rPr>
              <a:t>Motivation: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054" y="562753"/>
            <a:ext cx="5539155" cy="567345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EIC electron beam coolers: </a:t>
            </a:r>
          </a:p>
          <a:p>
            <a:pPr marL="0" indent="0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    1) Low-energy coolers (13 and 22 MeV electron accelerators) </a:t>
            </a:r>
          </a:p>
          <a:p>
            <a:pPr marL="0" indent="0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    2) High-energy cooler (150 MeV electrons)</a:t>
            </a:r>
          </a:p>
          <a:p>
            <a:pPr marL="0" indent="0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require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stable long-term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operation of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 source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at around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100mA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current.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High-current Energy Recovery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Linacs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(ERL)                 f and other applications</a:t>
            </a:r>
          </a:p>
          <a:p>
            <a:pPr marL="0" indent="0"/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High-current operational experience: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High-current R&amp;D using DC and SRF guns at BNL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E3365EE-E3C4-47F5-B7EE-E7F4CABF5574}"/>
              </a:ext>
            </a:extLst>
          </p:cNvPr>
          <p:cNvSpPr txBox="1">
            <a:spLocks/>
          </p:cNvSpPr>
          <p:nvPr/>
        </p:nvSpPr>
        <p:spPr>
          <a:xfrm>
            <a:off x="8271144" y="6492873"/>
            <a:ext cx="1002082" cy="347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25DDC-0EDA-852D-3FA1-7B6300C07DBA}"/>
              </a:ext>
            </a:extLst>
          </p:cNvPr>
          <p:cNvSpPr txBox="1"/>
          <p:nvPr/>
        </p:nvSpPr>
        <p:spPr>
          <a:xfrm>
            <a:off x="4818230" y="3027598"/>
            <a:ext cx="40908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 err="1"/>
              <a:t>LEReC</a:t>
            </a:r>
            <a:r>
              <a:rPr lang="en-US" sz="1200" b="1" u="sng" dirty="0"/>
              <a:t> DC gun: </a:t>
            </a:r>
          </a:p>
          <a:p>
            <a:r>
              <a:rPr lang="en-US" sz="1200" dirty="0"/>
              <a:t>1) 24/7 operation at about 20 mA current (2020-21)</a:t>
            </a:r>
          </a:p>
          <a:p>
            <a:r>
              <a:rPr lang="en-US" sz="1200" dirty="0"/>
              <a:t>2) Achieved stable operation at </a:t>
            </a:r>
            <a:r>
              <a:rPr lang="en-US" sz="1200" dirty="0">
                <a:solidFill>
                  <a:srgbClr val="FF0000"/>
                </a:solidFill>
              </a:rPr>
              <a:t>50mA</a:t>
            </a:r>
            <a:r>
              <a:rPr lang="en-US" sz="1200" dirty="0"/>
              <a:t> in tests (April 2022)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62C87-AAB5-FC52-2845-FD9BEABB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56" y="3652972"/>
            <a:ext cx="3245488" cy="2047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6B7ACF-A50B-1E48-2D19-6B1FA4021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8" y="3553374"/>
            <a:ext cx="3088077" cy="2325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FA82A7-184A-3121-EB51-B3682F9DC970}"/>
              </a:ext>
            </a:extLst>
          </p:cNvPr>
          <p:cNvSpPr txBox="1"/>
          <p:nvPr/>
        </p:nvSpPr>
        <p:spPr>
          <a:xfrm>
            <a:off x="1099864" y="3091709"/>
            <a:ext cx="28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Cornell University DC gun</a:t>
            </a:r>
            <a:r>
              <a:rPr lang="en-US" sz="1200" b="1" dirty="0"/>
              <a:t>:</a:t>
            </a:r>
          </a:p>
          <a:p>
            <a:r>
              <a:rPr lang="en-US" sz="1200" dirty="0"/>
              <a:t>Demonstrated</a:t>
            </a:r>
            <a:r>
              <a:rPr lang="en-US" sz="1200" dirty="0">
                <a:solidFill>
                  <a:srgbClr val="FF0000"/>
                </a:solidFill>
              </a:rPr>
              <a:t> 65mA</a:t>
            </a:r>
            <a:r>
              <a:rPr lang="en-US" sz="1200" dirty="0"/>
              <a:t> over several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843F4-49E2-D050-85D4-8593EA6C5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595" y="101526"/>
            <a:ext cx="3725692" cy="2837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91BF3E-4A90-2D63-6C14-AA5F9096775A}"/>
              </a:ext>
            </a:extLst>
          </p:cNvPr>
          <p:cNvSpPr txBox="1"/>
          <p:nvPr/>
        </p:nvSpPr>
        <p:spPr>
          <a:xfrm>
            <a:off x="6313968" y="5577121"/>
            <a:ext cx="96984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FCF0-579D-D91C-5ACD-2FEFE9F3D7B6}"/>
              </a:ext>
            </a:extLst>
          </p:cNvPr>
          <p:cNvSpPr txBox="1"/>
          <p:nvPr/>
        </p:nvSpPr>
        <p:spPr>
          <a:xfrm>
            <a:off x="4504017" y="4529623"/>
            <a:ext cx="909223" cy="246221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000" dirty="0"/>
              <a:t>Current [mA]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68AF8-597C-5C64-2345-31F312D0653D}"/>
              </a:ext>
            </a:extLst>
          </p:cNvPr>
          <p:cNvSpPr txBox="1"/>
          <p:nvPr/>
        </p:nvSpPr>
        <p:spPr>
          <a:xfrm>
            <a:off x="7042223" y="101526"/>
            <a:ext cx="1729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Erdong Wang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B8094-18E2-0BFA-F205-D979438672D9}"/>
              </a:ext>
            </a:extLst>
          </p:cNvPr>
          <p:cNvSpPr txBox="1"/>
          <p:nvPr/>
        </p:nvSpPr>
        <p:spPr>
          <a:xfrm>
            <a:off x="7184686" y="379402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51mA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26CEF7-39A7-5C77-4707-4F0168FE6171}"/>
              </a:ext>
            </a:extLst>
          </p:cNvPr>
          <p:cNvSpPr txBox="1"/>
          <p:nvPr/>
        </p:nvSpPr>
        <p:spPr>
          <a:xfrm>
            <a:off x="1958688" y="365297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65mA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B8F3-ED97-412E-9486-DC6433696E64}"/>
              </a:ext>
            </a:extLst>
          </p:cNvPr>
          <p:cNvSpPr txBox="1">
            <a:spLocks/>
          </p:cNvSpPr>
          <p:nvPr/>
        </p:nvSpPr>
        <p:spPr>
          <a:xfrm>
            <a:off x="585865" y="108088"/>
            <a:ext cx="7687277" cy="4970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+mn-lt"/>
              </a:rPr>
              <a:t>DC Gun electron source high-current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93FA-BE0E-4276-B142-5610BCB03612}"/>
              </a:ext>
            </a:extLst>
          </p:cNvPr>
          <p:cNvSpPr txBox="1">
            <a:spLocks/>
          </p:cNvSpPr>
          <p:nvPr/>
        </p:nvSpPr>
        <p:spPr>
          <a:xfrm>
            <a:off x="436852" y="726960"/>
            <a:ext cx="8270296" cy="3887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endParaRPr lang="en-US" sz="135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endParaRPr lang="en-US" sz="13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84E05D-89BB-4FA1-BA3C-C340C7AFEA5E}"/>
              </a:ext>
            </a:extLst>
          </p:cNvPr>
          <p:cNvSpPr txBox="1">
            <a:spLocks/>
          </p:cNvSpPr>
          <p:nvPr/>
        </p:nvSpPr>
        <p:spPr>
          <a:xfrm>
            <a:off x="1578225" y="717216"/>
            <a:ext cx="7128923" cy="50293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1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950E9-B282-4BF0-9108-1A062737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9098" y="6469885"/>
            <a:ext cx="1013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374B0-A260-46A0-9278-27BB01819B97}"/>
              </a:ext>
            </a:extLst>
          </p:cNvPr>
          <p:cNvSpPr/>
          <p:nvPr/>
        </p:nvSpPr>
        <p:spPr>
          <a:xfrm>
            <a:off x="280263" y="695158"/>
            <a:ext cx="65495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Times New Roman" panose="02020603050405020304" pitchFamily="18" charset="0"/>
              </a:rPr>
              <a:t>Explore Gun operation at high currents. Determine limitations of the Gun and HVPS: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</a:rPr>
              <a:t>Explore Gun and HVPS long-term stability at high currents.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</a:rPr>
              <a:t>Explore Gun voltage limitations at high currents.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</a:rPr>
              <a:t>Explore operation with active cathode on center vs cathode off center.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</a:rPr>
              <a:t>Explore large cathode area vs small active area. Explore various laser spot sizes on the cathode.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</a:rPr>
              <a:t>Explore cathode QE lifetime at various laser powers with and without cathode stalk cooling.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</a:rPr>
              <a:t>Test multi-alkali photocathodes using different growth methods.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</a:rPr>
              <a:t>High charge and high peak current (beam halo and losses) studies. Explore possible upgrade of laser system to allow ramping of high-current for fixed electron bunch charge. 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>
              <a:effectLst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65E167-6023-AA5D-E594-8DBC9A2F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865" y="841736"/>
            <a:ext cx="1626655" cy="4151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FB497C-C39A-45B6-2476-1AD1BE778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8" y="3972609"/>
            <a:ext cx="5196362" cy="2862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20B510-37CF-331C-74F3-8B643DDC4E5E}"/>
              </a:ext>
            </a:extLst>
          </p:cNvPr>
          <p:cNvSpPr txBox="1"/>
          <p:nvPr/>
        </p:nvSpPr>
        <p:spPr>
          <a:xfrm>
            <a:off x="4186405" y="5913783"/>
            <a:ext cx="4886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0000FF"/>
                </a:solidFill>
              </a:rPr>
              <a:t>Plans: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LEReC</a:t>
            </a:r>
            <a:r>
              <a:rPr lang="en-US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Gun: Explore operation at high currents 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100mA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EIC R&amp;D: 500kV inverted Gun under design.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A3BEB-7135-4FBA-46BD-474A461C954F}"/>
              </a:ext>
            </a:extLst>
          </p:cNvPr>
          <p:cNvSpPr txBox="1"/>
          <p:nvPr/>
        </p:nvSpPr>
        <p:spPr>
          <a:xfrm>
            <a:off x="2114678" y="4204834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</a:rPr>
              <a:t>LEReC</a:t>
            </a:r>
            <a:r>
              <a:rPr lang="en-US" sz="1400" dirty="0">
                <a:solidFill>
                  <a:srgbClr val="0070C0"/>
                </a:solidFill>
              </a:rPr>
              <a:t> layout</a:t>
            </a:r>
          </a:p>
        </p:txBody>
      </p:sp>
    </p:spTree>
    <p:extLst>
      <p:ext uri="{BB962C8B-B14F-4D97-AF65-F5344CB8AC3E}">
        <p14:creationId xmlns:p14="http://schemas.microsoft.com/office/powerpoint/2010/main" val="47534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21" y="96009"/>
            <a:ext cx="8286750" cy="65421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SRF gun high current R&amp;D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E128E-E3C6-6C9D-A65A-E72DD4B582EA}"/>
              </a:ext>
            </a:extLst>
          </p:cNvPr>
          <p:cNvSpPr txBox="1"/>
          <p:nvPr/>
        </p:nvSpPr>
        <p:spPr>
          <a:xfrm>
            <a:off x="428626" y="2266063"/>
            <a:ext cx="828674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cs typeface="Times New Roman" panose="02020603050405020304" pitchFamily="18" charset="0"/>
              </a:rPr>
              <a:t>The focus of this research is to increase average current of unpolarized electron beam from the SRF gun to 1-3 mA in the first two years (Phase I) of the project, and to 30-100 mA during follow-up Phases of the project. </a:t>
            </a:r>
            <a:endParaRPr lang="en-US" sz="135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9763B-D37B-8C34-3D6B-54802381A2E3}"/>
              </a:ext>
            </a:extLst>
          </p:cNvPr>
          <p:cNvSpPr txBox="1"/>
          <p:nvPr/>
        </p:nvSpPr>
        <p:spPr>
          <a:xfrm>
            <a:off x="475922" y="3106746"/>
            <a:ext cx="833404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u="sng" dirty="0">
                <a:cs typeface="Times New Roman" panose="02020603050405020304" pitchFamily="18" charset="0"/>
              </a:rPr>
              <a:t>Phase I:</a:t>
            </a:r>
            <a:r>
              <a:rPr lang="en-US" sz="1350" dirty="0">
                <a:cs typeface="Times New Roman" panose="02020603050405020304" pitchFamily="18" charset="0"/>
              </a:rPr>
              <a:t> All necessary components and upgrades of existing </a:t>
            </a:r>
            <a:r>
              <a:rPr lang="en-US" sz="1350" dirty="0" err="1">
                <a:cs typeface="Times New Roman" panose="02020603050405020304" pitchFamily="18" charset="0"/>
              </a:rPr>
              <a:t>CeC</a:t>
            </a:r>
            <a:r>
              <a:rPr lang="en-US" sz="1350" dirty="0">
                <a:cs typeface="Times New Roman" panose="02020603050405020304" pitchFamily="18" charset="0"/>
              </a:rPr>
              <a:t> SRF gun are in place for demonstration of </a:t>
            </a:r>
            <a:r>
              <a:rPr lang="en-US" sz="1350" b="1" dirty="0">
                <a:cs typeface="Times New Roman" panose="02020603050405020304" pitchFamily="18" charset="0"/>
              </a:rPr>
              <a:t>1-3 mA </a:t>
            </a:r>
            <a:r>
              <a:rPr lang="en-US" sz="1350" dirty="0">
                <a:cs typeface="Times New Roman" panose="02020603050405020304" pitchFamily="18" charset="0"/>
              </a:rPr>
              <a:t>average</a:t>
            </a:r>
            <a:r>
              <a:rPr lang="en-US" sz="1350" b="1" dirty="0">
                <a:cs typeface="Times New Roman" panose="02020603050405020304" pitchFamily="18" charset="0"/>
              </a:rPr>
              <a:t> </a:t>
            </a:r>
            <a:r>
              <a:rPr lang="en-US" sz="1350" dirty="0">
                <a:cs typeface="Times New Roman" panose="02020603050405020304" pitchFamily="18" charset="0"/>
              </a:rPr>
              <a:t>beam current – new seed laser with high rep-rate, new quadrupoles and solenoids,  new Machine protection system (MPS) mode and diagnostics upgrade are all completed.  </a:t>
            </a:r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A9068-615A-9C00-CDCC-EBAEAE572B98}"/>
              </a:ext>
            </a:extLst>
          </p:cNvPr>
          <p:cNvSpPr txBox="1"/>
          <p:nvPr/>
        </p:nvSpPr>
        <p:spPr>
          <a:xfrm>
            <a:off x="475922" y="3903707"/>
            <a:ext cx="82867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u="sng" dirty="0">
                <a:solidFill>
                  <a:srgbClr val="000000"/>
                </a:solidFill>
                <a:ea typeface="Times New Roman" panose="02020603050405020304" pitchFamily="18" charset="0"/>
              </a:rPr>
              <a:t>Follow-up Phases: </a:t>
            </a:r>
            <a:r>
              <a:rPr lang="en-US" sz="1350" dirty="0">
                <a:solidFill>
                  <a:srgbClr val="000000"/>
                </a:solidFill>
                <a:ea typeface="Times New Roman" panose="02020603050405020304" pitchFamily="18" charset="0"/>
              </a:rPr>
              <a:t>Demonstration of the gun operation at </a:t>
            </a:r>
            <a:r>
              <a:rPr lang="en-US" sz="1350" b="1" dirty="0">
                <a:solidFill>
                  <a:srgbClr val="000000"/>
                </a:solidFill>
                <a:ea typeface="Times New Roman" panose="02020603050405020304" pitchFamily="18" charset="0"/>
              </a:rPr>
              <a:t>30-100 mA </a:t>
            </a:r>
            <a:r>
              <a:rPr lang="en-US" sz="1350" dirty="0">
                <a:solidFill>
                  <a:srgbClr val="000000"/>
                </a:solidFill>
                <a:ea typeface="Times New Roman" panose="02020603050405020304" pitchFamily="18" charset="0"/>
              </a:rPr>
              <a:t>requires </a:t>
            </a:r>
            <a:r>
              <a:rPr lang="en-US" sz="1350" dirty="0">
                <a:ea typeface="Times New Roman" panose="02020603050405020304" pitchFamily="18" charset="0"/>
              </a:rPr>
              <a:t>significant </a:t>
            </a:r>
            <a:r>
              <a:rPr lang="en-US" sz="1350" dirty="0">
                <a:solidFill>
                  <a:srgbClr val="000000"/>
                </a:solidFill>
                <a:ea typeface="Times New Roman" panose="02020603050405020304" pitchFamily="18" charset="0"/>
              </a:rPr>
              <a:t>modification of the SRF gun and will be pursued in future when additional fundings are allocated.</a:t>
            </a:r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F7FCF0-37F0-8A4C-821E-F5BC8423C63B}"/>
              </a:ext>
            </a:extLst>
          </p:cNvPr>
          <p:cNvSpPr txBox="1"/>
          <p:nvPr/>
        </p:nvSpPr>
        <p:spPr>
          <a:xfrm>
            <a:off x="378372" y="4514924"/>
            <a:ext cx="8481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en-US" sz="1350" dirty="0">
                <a:solidFill>
                  <a:srgbClr val="000000"/>
                </a:solidFill>
                <a:ea typeface="Times New Roman" panose="02020603050405020304" pitchFamily="18" charset="0"/>
              </a:rPr>
              <a:t>Install a new Fundamental Power Coupler (FPC) capable of delivering 100 kW power and the test stand.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Procurement and installation of 100 kW CW RF system in the Bldg. 912 at BNL.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Assembly and tests of 100 kW FPC and supporting accessories.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Procurement and tests of the cavity tuner.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B458C-5E8F-5A0F-9B2C-92AC202EE4B3}"/>
              </a:ext>
            </a:extLst>
          </p:cNvPr>
          <p:cNvSpPr txBox="1"/>
          <p:nvPr/>
        </p:nvSpPr>
        <p:spPr>
          <a:xfrm>
            <a:off x="3594912" y="6200980"/>
            <a:ext cx="51422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a typeface="Times New Roman" panose="02020603050405020304" pitchFamily="18" charset="0"/>
              </a:rPr>
              <a:t>A prototype of the new FPC and slow tuner (design is completed and shown above – FPC (left) and slow tuner (right) ) will be installed, tested at the FPC test stand. </a:t>
            </a:r>
            <a:endParaRPr lang="en-US" sz="1050" dirty="0"/>
          </a:p>
        </p:txBody>
      </p:sp>
      <p:pic>
        <p:nvPicPr>
          <p:cNvPr id="19" name="Picture 18" descr="A picture containing weapon, object&#10;&#10;Description automatically generated">
            <a:extLst>
              <a:ext uri="{FF2B5EF4-FFF2-40B4-BE49-F238E27FC236}">
                <a16:creationId xmlns:a16="http://schemas.microsoft.com/office/drawing/2014/main" id="{FF2A696B-199D-A502-7D26-B72E990EA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96" y="5236318"/>
            <a:ext cx="2230820" cy="977263"/>
          </a:xfrm>
          <a:prstGeom prst="rect">
            <a:avLst/>
          </a:prstGeom>
        </p:spPr>
      </p:pic>
      <p:pic>
        <p:nvPicPr>
          <p:cNvPr id="20" name="Picture 19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608BF8C6-3979-91BB-0C57-A70D2FCFD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06" y="5186961"/>
            <a:ext cx="2057400" cy="1026620"/>
          </a:xfrm>
          <a:prstGeom prst="rect">
            <a:avLst/>
          </a:prstGeom>
          <a:noFill/>
        </p:spPr>
      </p:pic>
      <p:pic>
        <p:nvPicPr>
          <p:cNvPr id="3" name="Picture 73" descr="page1image38004688">
            <a:extLst>
              <a:ext uri="{FF2B5EF4-FFF2-40B4-BE49-F238E27FC236}">
                <a16:creationId xmlns:a16="http://schemas.microsoft.com/office/drawing/2014/main" id="{EB7146E5-7023-CEEE-849E-D6D2AEDA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7" y="720371"/>
            <a:ext cx="7475387" cy="14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4819A-7CBB-5DCD-556D-84CF50B9857F}"/>
              </a:ext>
            </a:extLst>
          </p:cNvPr>
          <p:cNvSpPr txBox="1">
            <a:spLocks/>
          </p:cNvSpPr>
          <p:nvPr/>
        </p:nvSpPr>
        <p:spPr>
          <a:xfrm>
            <a:off x="8250864" y="6487913"/>
            <a:ext cx="89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031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1_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2529</TotalTime>
  <Words>531</Words>
  <Application>Microsoft Office PowerPoint</Application>
  <PresentationFormat>On-screen Show (4:3)</PresentationFormat>
  <Paragraphs>73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Book Antiqua</vt:lpstr>
      <vt:lpstr>Calibri</vt:lpstr>
      <vt:lpstr>Felix Titling</vt:lpstr>
      <vt:lpstr>Helvetica</vt:lpstr>
      <vt:lpstr>Times New Roman</vt:lpstr>
      <vt:lpstr>BNL</vt:lpstr>
      <vt:lpstr>1_RHIC operations review template</vt:lpstr>
      <vt:lpstr>High intensity electron beams (for EIC and other applications)</vt:lpstr>
      <vt:lpstr>Motivation:</vt:lpstr>
      <vt:lpstr>PowerPoint Presentation</vt:lpstr>
      <vt:lpstr>CeC SRF gun high current R&amp;D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Fedotov, Alexei</dc:creator>
  <cp:keywords/>
  <dc:description/>
  <cp:lastModifiedBy>Fedotov, Alexei</cp:lastModifiedBy>
  <cp:revision>267</cp:revision>
  <dcterms:created xsi:type="dcterms:W3CDTF">2021-06-08T17:40:41Z</dcterms:created>
  <dcterms:modified xsi:type="dcterms:W3CDTF">2022-09-08T13:24:43Z</dcterms:modified>
  <cp:category/>
</cp:coreProperties>
</file>