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62" r:id="rId3"/>
    <p:sldId id="259" r:id="rId4"/>
    <p:sldId id="263" r:id="rId5"/>
    <p:sldId id="264" r:id="rId6"/>
    <p:sldId id="2297" r:id="rId7"/>
    <p:sldId id="2298" r:id="rId8"/>
    <p:sldId id="25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65" d="100"/>
          <a:sy n="65" d="100"/>
        </p:scale>
        <p:origin x="91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ESP and QE for </a:t>
            </a:r>
            <a:r>
              <a:rPr lang="en-US" altLang="zh-CN" sz="1400" b="1" dirty="0"/>
              <a:t>bulk</a:t>
            </a:r>
            <a:r>
              <a:rPr lang="zh-CN" altLang="en-US" sz="1400" b="1" dirty="0"/>
              <a:t> </a:t>
            </a:r>
            <a:r>
              <a:rPr lang="en-US" sz="1400" b="1" dirty="0"/>
              <a:t>GaAs</a:t>
            </a:r>
          </a:p>
        </c:rich>
      </c:tx>
      <c:layout>
        <c:manualLayout>
          <c:xMode val="edge"/>
          <c:yMode val="edge"/>
          <c:x val="0.3106830281679015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615814002008459"/>
          <c:y val="7.2162436331081437E-2"/>
          <c:w val="0.75116166828187114"/>
          <c:h val="0.78936459521916269"/>
        </c:manualLayout>
      </c:layout>
      <c:scatterChart>
        <c:scatterStyle val="smoothMarker"/>
        <c:varyColors val="0"/>
        <c:ser>
          <c:idx val="4"/>
          <c:order val="0"/>
          <c:tx>
            <c:v>ESP</c:v>
          </c:tx>
          <c:spPr>
            <a:ln w="25400">
              <a:noFill/>
              <a:prstDash val="sysDash"/>
            </a:ln>
          </c:spPr>
          <c:marker>
            <c:symbol val="circle"/>
            <c:size val="7"/>
            <c:spPr>
              <a:solidFill>
                <a:srgbClr val="0070C0"/>
              </a:solidFill>
              <a:ln w="12700">
                <a:solidFill>
                  <a:srgbClr val="0070C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ESP_Aug2021!$F$3:$F$13</c:f>
                <c:numCache>
                  <c:formatCode>General</c:formatCode>
                  <c:ptCount val="11"/>
                  <c:pt idx="0">
                    <c:v>0.29629629629629628</c:v>
                  </c:pt>
                  <c:pt idx="1">
                    <c:v>0.25925925925925924</c:v>
                  </c:pt>
                  <c:pt idx="2">
                    <c:v>0.29629629629629628</c:v>
                  </c:pt>
                  <c:pt idx="3">
                    <c:v>0.29629629629629628</c:v>
                  </c:pt>
                  <c:pt idx="4">
                    <c:v>0.25925925925925924</c:v>
                  </c:pt>
                  <c:pt idx="5">
                    <c:v>0.29629629629629628</c:v>
                  </c:pt>
                  <c:pt idx="6">
                    <c:v>0.29629629629629628</c:v>
                  </c:pt>
                  <c:pt idx="7">
                    <c:v>0.33333333333333331</c:v>
                  </c:pt>
                  <c:pt idx="8">
                    <c:v>0.40740740740740738</c:v>
                  </c:pt>
                  <c:pt idx="9">
                    <c:v>0.55555555555555547</c:v>
                  </c:pt>
                  <c:pt idx="10">
                    <c:v>0.55555555555555547</c:v>
                  </c:pt>
                </c:numCache>
              </c:numRef>
            </c:plus>
            <c:minus>
              <c:numRef>
                <c:f>ESP_Aug2021!$F$3:$F$13</c:f>
                <c:numCache>
                  <c:formatCode>General</c:formatCode>
                  <c:ptCount val="11"/>
                  <c:pt idx="0">
                    <c:v>0.29629629629629628</c:v>
                  </c:pt>
                  <c:pt idx="1">
                    <c:v>0.25925925925925924</c:v>
                  </c:pt>
                  <c:pt idx="2">
                    <c:v>0.29629629629629628</c:v>
                  </c:pt>
                  <c:pt idx="3">
                    <c:v>0.29629629629629628</c:v>
                  </c:pt>
                  <c:pt idx="4">
                    <c:v>0.25925925925925924</c:v>
                  </c:pt>
                  <c:pt idx="5">
                    <c:v>0.29629629629629628</c:v>
                  </c:pt>
                  <c:pt idx="6">
                    <c:v>0.29629629629629628</c:v>
                  </c:pt>
                  <c:pt idx="7">
                    <c:v>0.33333333333333331</c:v>
                  </c:pt>
                  <c:pt idx="8">
                    <c:v>0.40740740740740738</c:v>
                  </c:pt>
                  <c:pt idx="9">
                    <c:v>0.55555555555555547</c:v>
                  </c:pt>
                  <c:pt idx="10">
                    <c:v>0.55555555555555547</c:v>
                  </c:pt>
                </c:numCache>
              </c:numRef>
            </c:minus>
            <c:spPr>
              <a:ln w="25400">
                <a:solidFill>
                  <a:srgbClr val="0070C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0"/>
          </c:errBars>
          <c:xVal>
            <c:numRef>
              <c:f>ESP_Aug2021!$B$3:$B$13</c:f>
              <c:numCache>
                <c:formatCode>General</c:formatCode>
                <c:ptCount val="11"/>
                <c:pt idx="0">
                  <c:v>700</c:v>
                </c:pt>
                <c:pt idx="1">
                  <c:v>710</c:v>
                </c:pt>
                <c:pt idx="2">
                  <c:v>720</c:v>
                </c:pt>
                <c:pt idx="3">
                  <c:v>730</c:v>
                </c:pt>
                <c:pt idx="4">
                  <c:v>740</c:v>
                </c:pt>
                <c:pt idx="5">
                  <c:v>750</c:v>
                </c:pt>
                <c:pt idx="6">
                  <c:v>760</c:v>
                </c:pt>
                <c:pt idx="7">
                  <c:v>770</c:v>
                </c:pt>
                <c:pt idx="8">
                  <c:v>780</c:v>
                </c:pt>
                <c:pt idx="9">
                  <c:v>790</c:v>
                </c:pt>
                <c:pt idx="10">
                  <c:v>800</c:v>
                </c:pt>
              </c:numCache>
            </c:numRef>
          </c:xVal>
          <c:yVal>
            <c:numRef>
              <c:f>ESP_Aug2021!$E$3:$E$13</c:f>
              <c:numCache>
                <c:formatCode>General</c:formatCode>
                <c:ptCount val="11"/>
                <c:pt idx="0">
                  <c:v>22.074074074074073</c:v>
                </c:pt>
                <c:pt idx="1">
                  <c:v>26.037037037037035</c:v>
                </c:pt>
                <c:pt idx="2">
                  <c:v>30.111111111111111</c:v>
                </c:pt>
                <c:pt idx="3">
                  <c:v>32.81481481481481</c:v>
                </c:pt>
                <c:pt idx="4">
                  <c:v>34.851851851851848</c:v>
                </c:pt>
                <c:pt idx="5">
                  <c:v>36.185185185185183</c:v>
                </c:pt>
                <c:pt idx="6">
                  <c:v>37.555555555555557</c:v>
                </c:pt>
                <c:pt idx="7">
                  <c:v>38.296296296296291</c:v>
                </c:pt>
                <c:pt idx="8">
                  <c:v>38.629629629629626</c:v>
                </c:pt>
                <c:pt idx="9">
                  <c:v>39.148148148148145</c:v>
                </c:pt>
                <c:pt idx="10">
                  <c:v>38.25925925925926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BA9-48BD-91B0-D21211BC4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356712"/>
        <c:axId val="739357368"/>
      </c:scatterChart>
      <c:scatterChart>
        <c:scatterStyle val="smoothMarker"/>
        <c:varyColors val="0"/>
        <c:ser>
          <c:idx val="0"/>
          <c:order val="1"/>
          <c:tx>
            <c:v>QE</c:v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QE_Aug2021!$C$35:$C$55</c:f>
              <c:numCache>
                <c:formatCode>General</c:formatCode>
                <c:ptCount val="21"/>
                <c:pt idx="0">
                  <c:v>700</c:v>
                </c:pt>
                <c:pt idx="1">
                  <c:v>705</c:v>
                </c:pt>
                <c:pt idx="2">
                  <c:v>710</c:v>
                </c:pt>
                <c:pt idx="3">
                  <c:v>715</c:v>
                </c:pt>
                <c:pt idx="4">
                  <c:v>720</c:v>
                </c:pt>
                <c:pt idx="5">
                  <c:v>725</c:v>
                </c:pt>
                <c:pt idx="6">
                  <c:v>730</c:v>
                </c:pt>
                <c:pt idx="7">
                  <c:v>735</c:v>
                </c:pt>
                <c:pt idx="8">
                  <c:v>740</c:v>
                </c:pt>
                <c:pt idx="9">
                  <c:v>745</c:v>
                </c:pt>
                <c:pt idx="10">
                  <c:v>750</c:v>
                </c:pt>
                <c:pt idx="11">
                  <c:v>755</c:v>
                </c:pt>
                <c:pt idx="12">
                  <c:v>760</c:v>
                </c:pt>
                <c:pt idx="13">
                  <c:v>765</c:v>
                </c:pt>
                <c:pt idx="14">
                  <c:v>770</c:v>
                </c:pt>
                <c:pt idx="15">
                  <c:v>775</c:v>
                </c:pt>
                <c:pt idx="16">
                  <c:v>780</c:v>
                </c:pt>
                <c:pt idx="17">
                  <c:v>785</c:v>
                </c:pt>
                <c:pt idx="18">
                  <c:v>790</c:v>
                </c:pt>
                <c:pt idx="19">
                  <c:v>795</c:v>
                </c:pt>
                <c:pt idx="20">
                  <c:v>800</c:v>
                </c:pt>
              </c:numCache>
            </c:numRef>
          </c:xVal>
          <c:yVal>
            <c:numRef>
              <c:f>QE_Aug2021!$F$35:$F$55</c:f>
              <c:numCache>
                <c:formatCode>General</c:formatCode>
                <c:ptCount val="21"/>
                <c:pt idx="0">
                  <c:v>6.699847486129876</c:v>
                </c:pt>
                <c:pt idx="1">
                  <c:v>6.5155501600091563</c:v>
                </c:pt>
                <c:pt idx="2">
                  <c:v>6.3115165404735603</c:v>
                </c:pt>
                <c:pt idx="3">
                  <c:v>6.1227097223167739</c:v>
                </c:pt>
                <c:pt idx="4">
                  <c:v>5.8993941342491256</c:v>
                </c:pt>
                <c:pt idx="5">
                  <c:v>5.7275897949792132</c:v>
                </c:pt>
                <c:pt idx="6">
                  <c:v>5.5500914569038651</c:v>
                </c:pt>
                <c:pt idx="7">
                  <c:v>5.3758088826217234</c:v>
                </c:pt>
                <c:pt idx="8">
                  <c:v>5.2202431598875707</c:v>
                </c:pt>
                <c:pt idx="9">
                  <c:v>5.0778243713664768</c:v>
                </c:pt>
                <c:pt idx="10">
                  <c:v>4.9289349232848556</c:v>
                </c:pt>
                <c:pt idx="11">
                  <c:v>4.7966155753090973</c:v>
                </c:pt>
                <c:pt idx="12">
                  <c:v>4.6775623287784853</c:v>
                </c:pt>
                <c:pt idx="13">
                  <c:v>4.5542446311521978</c:v>
                </c:pt>
                <c:pt idx="14">
                  <c:v>4.4394030397819604</c:v>
                </c:pt>
                <c:pt idx="15">
                  <c:v>4.3246797369375924</c:v>
                </c:pt>
                <c:pt idx="16">
                  <c:v>4.212256440089635</c:v>
                </c:pt>
                <c:pt idx="17">
                  <c:v>4.0861946507001141</c:v>
                </c:pt>
                <c:pt idx="18">
                  <c:v>3.9555527620813602</c:v>
                </c:pt>
                <c:pt idx="19">
                  <c:v>3.837426489649217</c:v>
                </c:pt>
                <c:pt idx="20">
                  <c:v>3.7152450859870267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BA9-48BD-91B0-D21211BC4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1197960"/>
        <c:axId val="791203864"/>
      </c:scatterChart>
      <c:valAx>
        <c:axId val="739356712"/>
        <c:scaling>
          <c:orientation val="minMax"/>
          <c:max val="800"/>
          <c:min val="7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Wavelength (nm)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357368"/>
        <c:crosses val="autoZero"/>
        <c:crossBetween val="midCat"/>
      </c:valAx>
      <c:valAx>
        <c:axId val="739357368"/>
        <c:scaling>
          <c:orientation val="minMax"/>
          <c:max val="4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000" dirty="0"/>
                  <a:t>Electron spin polarization ,ESP (%)</a:t>
                </a:r>
              </a:p>
            </c:rich>
          </c:tx>
          <c:layout>
            <c:manualLayout>
              <c:xMode val="edge"/>
              <c:yMode val="edge"/>
              <c:x val="3.4269498728257949E-2"/>
              <c:y val="7.501762734663493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356712"/>
        <c:crosses val="autoZero"/>
        <c:crossBetween val="midCat"/>
      </c:valAx>
      <c:valAx>
        <c:axId val="79120386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200" dirty="0"/>
                  <a:t>Quantum</a:t>
                </a:r>
                <a:r>
                  <a:rPr lang="en-US" sz="1200" baseline="0" dirty="0"/>
                  <a:t> efficiency, QE (%)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95194968553459125"/>
              <c:y val="0.104988705785717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91197960"/>
        <c:crosses val="max"/>
        <c:crossBetween val="midCat"/>
      </c:valAx>
      <c:valAx>
        <c:axId val="791197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12038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4062203414999026"/>
          <c:y val="0.49865764132672274"/>
          <c:w val="0.17365022474198044"/>
          <c:h val="0.2044218933840166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ESP and QE for SSL GaAs/</a:t>
            </a:r>
            <a:r>
              <a:rPr lang="en-US" sz="1400" dirty="0" err="1"/>
              <a:t>GaAsP</a:t>
            </a:r>
            <a:r>
              <a:rPr lang="en-US" sz="1400" dirty="0"/>
              <a:t> (SVT)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140515112800763"/>
          <c:y val="8.9189117323783498E-2"/>
          <c:w val="0.76800015404657007"/>
          <c:h val="0.75153517892923949"/>
        </c:manualLayout>
      </c:layout>
      <c:scatterChart>
        <c:scatterStyle val="smoothMarker"/>
        <c:varyColors val="0"/>
        <c:ser>
          <c:idx val="4"/>
          <c:order val="0"/>
          <c:tx>
            <c:v>ESP</c:v>
          </c:tx>
          <c:spPr>
            <a:ln w="28575">
              <a:noFill/>
              <a:prstDash val="sysDash"/>
            </a:ln>
          </c:spPr>
          <c:marker>
            <c:symbol val="circle"/>
            <c:size val="7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ESP_Aug2021!$F$3:$F$13</c:f>
                <c:numCache>
                  <c:formatCode>General</c:formatCode>
                  <c:ptCount val="11"/>
                  <c:pt idx="0">
                    <c:v>0.28000000000000003</c:v>
                  </c:pt>
                  <c:pt idx="1">
                    <c:v>0.28000000000000003</c:v>
                  </c:pt>
                  <c:pt idx="2">
                    <c:v>0.28000000000000003</c:v>
                  </c:pt>
                  <c:pt idx="3">
                    <c:v>0.36</c:v>
                  </c:pt>
                  <c:pt idx="4">
                    <c:v>0.32</c:v>
                  </c:pt>
                  <c:pt idx="5">
                    <c:v>0.56000000000000005</c:v>
                  </c:pt>
                  <c:pt idx="6">
                    <c:v>0.6</c:v>
                  </c:pt>
                  <c:pt idx="7">
                    <c:v>0.84</c:v>
                  </c:pt>
                  <c:pt idx="8">
                    <c:v>0.88</c:v>
                  </c:pt>
                  <c:pt idx="9">
                    <c:v>0.96</c:v>
                  </c:pt>
                  <c:pt idx="10">
                    <c:v>0.88</c:v>
                  </c:pt>
                </c:numCache>
              </c:numRef>
            </c:plus>
            <c:minus>
              <c:numRef>
                <c:f>ESP_Aug2021!$F$3:$F$13</c:f>
                <c:numCache>
                  <c:formatCode>General</c:formatCode>
                  <c:ptCount val="11"/>
                  <c:pt idx="0">
                    <c:v>0.28000000000000003</c:v>
                  </c:pt>
                  <c:pt idx="1">
                    <c:v>0.28000000000000003</c:v>
                  </c:pt>
                  <c:pt idx="2">
                    <c:v>0.28000000000000003</c:v>
                  </c:pt>
                  <c:pt idx="3">
                    <c:v>0.36</c:v>
                  </c:pt>
                  <c:pt idx="4">
                    <c:v>0.32</c:v>
                  </c:pt>
                  <c:pt idx="5">
                    <c:v>0.56000000000000005</c:v>
                  </c:pt>
                  <c:pt idx="6">
                    <c:v>0.6</c:v>
                  </c:pt>
                  <c:pt idx="7">
                    <c:v>0.84</c:v>
                  </c:pt>
                  <c:pt idx="8">
                    <c:v>0.88</c:v>
                  </c:pt>
                  <c:pt idx="9">
                    <c:v>0.96</c:v>
                  </c:pt>
                  <c:pt idx="10">
                    <c:v>0.88</c:v>
                  </c:pt>
                </c:numCache>
              </c:numRef>
            </c:minus>
            <c:spPr>
              <a:ln w="25400">
                <a:solidFill>
                  <a:srgbClr val="0070C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0"/>
          </c:errBars>
          <c:xVal>
            <c:numRef>
              <c:f>ESP_Aug2021!$B$3:$B$13</c:f>
              <c:numCache>
                <c:formatCode>General</c:formatCode>
                <c:ptCount val="11"/>
                <c:pt idx="0">
                  <c:v>700</c:v>
                </c:pt>
                <c:pt idx="1">
                  <c:v>710</c:v>
                </c:pt>
                <c:pt idx="2">
                  <c:v>720</c:v>
                </c:pt>
                <c:pt idx="3">
                  <c:v>730</c:v>
                </c:pt>
                <c:pt idx="4">
                  <c:v>740</c:v>
                </c:pt>
                <c:pt idx="5">
                  <c:v>750</c:v>
                </c:pt>
                <c:pt idx="6">
                  <c:v>760</c:v>
                </c:pt>
                <c:pt idx="7">
                  <c:v>770</c:v>
                </c:pt>
                <c:pt idx="8">
                  <c:v>780</c:v>
                </c:pt>
                <c:pt idx="9">
                  <c:v>790</c:v>
                </c:pt>
                <c:pt idx="10">
                  <c:v>800</c:v>
                </c:pt>
              </c:numCache>
            </c:numRef>
          </c:xVal>
          <c:yVal>
            <c:numRef>
              <c:f>ESP_Aug2021!$E$3:$E$13</c:f>
              <c:numCache>
                <c:formatCode>General</c:formatCode>
                <c:ptCount val="11"/>
                <c:pt idx="0">
                  <c:v>24.851851851851851</c:v>
                </c:pt>
                <c:pt idx="1">
                  <c:v>26.148148148148145</c:v>
                </c:pt>
                <c:pt idx="2">
                  <c:v>29.777777777777771</c:v>
                </c:pt>
                <c:pt idx="3">
                  <c:v>32.81481481481481</c:v>
                </c:pt>
                <c:pt idx="4">
                  <c:v>38.851851851851848</c:v>
                </c:pt>
                <c:pt idx="5">
                  <c:v>47.925925925925924</c:v>
                </c:pt>
                <c:pt idx="6">
                  <c:v>62.444444444444436</c:v>
                </c:pt>
                <c:pt idx="7">
                  <c:v>79.777777777777771</c:v>
                </c:pt>
                <c:pt idx="8">
                  <c:v>86.888888888888886</c:v>
                </c:pt>
                <c:pt idx="9">
                  <c:v>90.81481481481481</c:v>
                </c:pt>
                <c:pt idx="10">
                  <c:v>92.148148148148138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E40-4F38-8A92-FC80B9339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356712"/>
        <c:axId val="739357368"/>
      </c:scatterChart>
      <c:scatterChart>
        <c:scatterStyle val="smoothMarker"/>
        <c:varyColors val="0"/>
        <c:ser>
          <c:idx val="2"/>
          <c:order val="1"/>
          <c:tx>
            <c:v>QE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QE_Aug2021!$H$35:$H$55</c:f>
              <c:numCache>
                <c:formatCode>General</c:formatCode>
                <c:ptCount val="21"/>
                <c:pt idx="0">
                  <c:v>700</c:v>
                </c:pt>
                <c:pt idx="1">
                  <c:v>705</c:v>
                </c:pt>
                <c:pt idx="2">
                  <c:v>710</c:v>
                </c:pt>
                <c:pt idx="3">
                  <c:v>715</c:v>
                </c:pt>
                <c:pt idx="4">
                  <c:v>720</c:v>
                </c:pt>
                <c:pt idx="5">
                  <c:v>725</c:v>
                </c:pt>
                <c:pt idx="6">
                  <c:v>730</c:v>
                </c:pt>
                <c:pt idx="7">
                  <c:v>735</c:v>
                </c:pt>
                <c:pt idx="8">
                  <c:v>740</c:v>
                </c:pt>
                <c:pt idx="9">
                  <c:v>745</c:v>
                </c:pt>
                <c:pt idx="10">
                  <c:v>750</c:v>
                </c:pt>
                <c:pt idx="11">
                  <c:v>755</c:v>
                </c:pt>
                <c:pt idx="12">
                  <c:v>760</c:v>
                </c:pt>
                <c:pt idx="13">
                  <c:v>765</c:v>
                </c:pt>
                <c:pt idx="14">
                  <c:v>770</c:v>
                </c:pt>
                <c:pt idx="15">
                  <c:v>775</c:v>
                </c:pt>
                <c:pt idx="16">
                  <c:v>780</c:v>
                </c:pt>
                <c:pt idx="17">
                  <c:v>785</c:v>
                </c:pt>
                <c:pt idx="18">
                  <c:v>790</c:v>
                </c:pt>
                <c:pt idx="19">
                  <c:v>795</c:v>
                </c:pt>
                <c:pt idx="20">
                  <c:v>800</c:v>
                </c:pt>
              </c:numCache>
            </c:numRef>
          </c:xVal>
          <c:yVal>
            <c:numRef>
              <c:f>QE_Aug2021!$K$35:$K$55</c:f>
              <c:numCache>
                <c:formatCode>General</c:formatCode>
                <c:ptCount val="21"/>
                <c:pt idx="0">
                  <c:v>5.5417418322852621</c:v>
                </c:pt>
                <c:pt idx="1">
                  <c:v>3.9513081051127901</c:v>
                </c:pt>
                <c:pt idx="2">
                  <c:v>2.9626386405576923</c:v>
                </c:pt>
                <c:pt idx="3">
                  <c:v>2.5082141731828931</c:v>
                </c:pt>
                <c:pt idx="4">
                  <c:v>2.2738856388967212</c:v>
                </c:pt>
                <c:pt idx="5">
                  <c:v>2.1645708115563114</c:v>
                </c:pt>
                <c:pt idx="6">
                  <c:v>2.0699996412271298</c:v>
                </c:pt>
                <c:pt idx="7">
                  <c:v>1.9914882295105767</c:v>
                </c:pt>
                <c:pt idx="8">
                  <c:v>1.9254853511367156</c:v>
                </c:pt>
                <c:pt idx="9">
                  <c:v>1.8664698465180978</c:v>
                </c:pt>
                <c:pt idx="10">
                  <c:v>1.796380373307062</c:v>
                </c:pt>
                <c:pt idx="11">
                  <c:v>1.7030593347343337</c:v>
                </c:pt>
                <c:pt idx="12">
                  <c:v>1.5692142330618997</c:v>
                </c:pt>
                <c:pt idx="13">
                  <c:v>1.414561479398724</c:v>
                </c:pt>
                <c:pt idx="14">
                  <c:v>1.263606227469066</c:v>
                </c:pt>
                <c:pt idx="15">
                  <c:v>1.1225756955374557</c:v>
                </c:pt>
                <c:pt idx="16">
                  <c:v>0.97039917745346194</c:v>
                </c:pt>
                <c:pt idx="17">
                  <c:v>0.7968579402081315</c:v>
                </c:pt>
                <c:pt idx="18">
                  <c:v>0.5718628264978205</c:v>
                </c:pt>
                <c:pt idx="19">
                  <c:v>0.36116155587467852</c:v>
                </c:pt>
                <c:pt idx="20">
                  <c:v>0.21119826616793902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E40-4F38-8A92-FC80B9339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1197960"/>
        <c:axId val="791203864"/>
      </c:scatterChart>
      <c:valAx>
        <c:axId val="739356712"/>
        <c:scaling>
          <c:orientation val="minMax"/>
          <c:max val="800"/>
          <c:min val="7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Wavelength (nm)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357368"/>
        <c:crosses val="autoZero"/>
        <c:crossBetween val="midCat"/>
      </c:valAx>
      <c:valAx>
        <c:axId val="739357368"/>
        <c:scaling>
          <c:orientation val="minMax"/>
          <c:max val="10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100" dirty="0"/>
                  <a:t>Electron spin polarization ,ESP (%)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356712"/>
        <c:crosses val="autoZero"/>
        <c:crossBetween val="midCat"/>
      </c:valAx>
      <c:valAx>
        <c:axId val="79120386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200" dirty="0"/>
                  <a:t>Quantum</a:t>
                </a:r>
                <a:r>
                  <a:rPr lang="en-US" sz="1200" baseline="0" dirty="0"/>
                  <a:t> efficiency, QE (%)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94810812361468411"/>
              <c:y val="0.150757546093907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91197960"/>
        <c:crosses val="max"/>
        <c:crossBetween val="midCat"/>
      </c:valAx>
      <c:valAx>
        <c:axId val="791197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12038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0796371548951847"/>
          <c:y val="0.10786361039324671"/>
          <c:w val="0.17824190050504388"/>
          <c:h val="0.26039646774187786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81" y="2541806"/>
            <a:ext cx="8440333" cy="1947460"/>
          </a:xfrm>
        </p:spPr>
        <p:txBody>
          <a:bodyPr>
            <a:normAutofit/>
          </a:bodyPr>
          <a:lstStyle/>
          <a:p>
            <a:r>
              <a:rPr lang="en-US" sz="3600" dirty="0"/>
              <a:t>Update on Polarized e-Source Development and the EIC Pre-Injector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8</a:t>
            </a:r>
            <a:r>
              <a:rPr lang="en-US" baseline="30000" dirty="0"/>
              <a:t>th</a:t>
            </a:r>
            <a:r>
              <a:rPr lang="en-US" dirty="0"/>
              <a:t>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Presented by John Skaritka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6D7B3-C052-48FA-A738-0839F8F6D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58" y="2681709"/>
            <a:ext cx="5791904" cy="4000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16278"/>
            <a:ext cx="538013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EIC Polarized e-Source and Diagnostic Beam Line at Stony Brook University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747747"/>
            <a:ext cx="3340372" cy="4285065"/>
          </a:xfrm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30519D"/>
                </a:solidFill>
              </a:rPr>
              <a:t>   e -Gun performance </a:t>
            </a:r>
          </a:p>
          <a:p>
            <a:r>
              <a:rPr lang="en-US" sz="2000" b="1" u="sng" dirty="0">
                <a:solidFill>
                  <a:srgbClr val="30519D"/>
                </a:solidFill>
              </a:rPr>
              <a:t>   since December 2020</a:t>
            </a:r>
          </a:p>
          <a:p>
            <a:pPr marL="342900" lvl="1" indent="0"/>
            <a:r>
              <a:rPr lang="en-US" dirty="0">
                <a:solidFill>
                  <a:srgbClr val="30519D"/>
                </a:solidFill>
              </a:rPr>
              <a:t> 16 </a:t>
            </a:r>
            <a:r>
              <a:rPr lang="en-US" dirty="0" err="1">
                <a:solidFill>
                  <a:srgbClr val="30519D"/>
                </a:solidFill>
              </a:rPr>
              <a:t>nC</a:t>
            </a:r>
            <a:r>
              <a:rPr lang="en-US" dirty="0">
                <a:solidFill>
                  <a:srgbClr val="30519D"/>
                </a:solidFill>
              </a:rPr>
              <a:t> Bunch Charge</a:t>
            </a:r>
          </a:p>
          <a:p>
            <a:pPr marL="342900" lvl="1" indent="0"/>
            <a:r>
              <a:rPr lang="en-US" dirty="0">
                <a:solidFill>
                  <a:srgbClr val="30519D"/>
                </a:solidFill>
              </a:rPr>
              <a:t>7-10nC @ 300kV</a:t>
            </a:r>
          </a:p>
          <a:p>
            <a:pPr marL="342900" lvl="1" indent="0"/>
            <a:r>
              <a:rPr lang="en-US" dirty="0">
                <a:solidFill>
                  <a:srgbClr val="30519D"/>
                </a:solidFill>
              </a:rPr>
              <a:t>Accelerated Life tests   &gt;9000bunches/sec.</a:t>
            </a:r>
          </a:p>
          <a:p>
            <a:pPr marL="342900" lvl="1" indent="0"/>
            <a:r>
              <a:rPr lang="en-US" dirty="0">
                <a:solidFill>
                  <a:srgbClr val="30519D"/>
                </a:solidFill>
              </a:rPr>
              <a:t>Bulk Cathode exceeds EIC required charge lifetime by 30 weeks.</a:t>
            </a:r>
          </a:p>
          <a:p>
            <a:pPr marL="342900" lvl="1" indent="0"/>
            <a:r>
              <a:rPr lang="en-US" dirty="0">
                <a:solidFill>
                  <a:srgbClr val="30519D"/>
                </a:solidFill>
              </a:rPr>
              <a:t>Gun operates at full current  in 10</a:t>
            </a:r>
            <a:r>
              <a:rPr lang="en-US" baseline="30000" dirty="0">
                <a:solidFill>
                  <a:srgbClr val="30519D"/>
                </a:solidFill>
              </a:rPr>
              <a:t>-12 </a:t>
            </a:r>
            <a:r>
              <a:rPr lang="en-US" dirty="0">
                <a:solidFill>
                  <a:srgbClr val="30519D"/>
                </a:solidFill>
              </a:rPr>
              <a:t>Torr </a:t>
            </a:r>
          </a:p>
          <a:p>
            <a:pPr marL="342900" lvl="1" indent="0"/>
            <a:r>
              <a:rPr lang="en-US" dirty="0">
                <a:solidFill>
                  <a:srgbClr val="30519D"/>
                </a:solidFill>
              </a:rPr>
              <a:t>Polarized beam from bulk Cathode material</a:t>
            </a:r>
            <a:r>
              <a:rPr lang="en-US" dirty="0"/>
              <a:t>.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/>
            <a:endParaRPr lang="en-US" dirty="0"/>
          </a:p>
          <a:p>
            <a:pPr marL="685800" lvl="2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9673B-3EC2-432F-A6B5-EFFA8F0F5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5" t="3826" r="17845" b="3511"/>
          <a:stretch/>
        </p:blipFill>
        <p:spPr>
          <a:xfrm>
            <a:off x="6014643" y="260035"/>
            <a:ext cx="2700732" cy="259680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79861-C3C1-4B84-9DC8-B07D4D0B45D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7365009" y="2856842"/>
            <a:ext cx="437444" cy="6450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7F7802-9CD8-493C-A2DB-87821C9DAC93}"/>
              </a:ext>
            </a:extLst>
          </p:cNvPr>
          <p:cNvCxnSpPr>
            <a:cxnSpLocks/>
          </p:cNvCxnSpPr>
          <p:nvPr/>
        </p:nvCxnSpPr>
        <p:spPr>
          <a:xfrm>
            <a:off x="6117465" y="1761002"/>
            <a:ext cx="93982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3EAEF1C-6FB1-465E-9C5D-6575662371EB}"/>
              </a:ext>
            </a:extLst>
          </p:cNvPr>
          <p:cNvSpPr txBox="1"/>
          <p:nvPr/>
        </p:nvSpPr>
        <p:spPr>
          <a:xfrm>
            <a:off x="3149380" y="3042808"/>
            <a:ext cx="2865263" cy="92333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After a 6-month hiatus e-Gun reconditioned to 350kV without significant events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BFC4E-05DB-4E8A-B9F1-EAB1B9FE78E8}"/>
              </a:ext>
            </a:extLst>
          </p:cNvPr>
          <p:cNvSpPr txBox="1"/>
          <p:nvPr/>
        </p:nvSpPr>
        <p:spPr>
          <a:xfrm>
            <a:off x="7019410" y="5746279"/>
            <a:ext cx="1981200" cy="92333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e-Gun and Cathode transfer and Prep. Chambers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91EE77-319B-4179-9B6C-D3D5D8E5C18C}"/>
              </a:ext>
            </a:extLst>
          </p:cNvPr>
          <p:cNvCxnSpPr>
            <a:cxnSpLocks/>
          </p:cNvCxnSpPr>
          <p:nvPr/>
        </p:nvCxnSpPr>
        <p:spPr>
          <a:xfrm flipV="1">
            <a:off x="8411743" y="4337538"/>
            <a:ext cx="0" cy="14087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DBA4F24-8011-4491-9BA4-38F59DA5055A}"/>
              </a:ext>
            </a:extLst>
          </p:cNvPr>
          <p:cNvSpPr txBox="1"/>
          <p:nvPr/>
        </p:nvSpPr>
        <p:spPr>
          <a:xfrm>
            <a:off x="4799501" y="5746279"/>
            <a:ext cx="2140561" cy="92333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Laser Optics to place 780 nm beam on to GaAs photo cathode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814F2DB-F443-4B3F-99BB-EA43EC9A2B2B}"/>
              </a:ext>
            </a:extLst>
          </p:cNvPr>
          <p:cNvCxnSpPr>
            <a:cxnSpLocks/>
          </p:cNvCxnSpPr>
          <p:nvPr/>
        </p:nvCxnSpPr>
        <p:spPr>
          <a:xfrm flipV="1">
            <a:off x="6919506" y="5187634"/>
            <a:ext cx="0" cy="6288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655E0A2-9067-423D-B207-A62D6BD0CAE8}"/>
              </a:ext>
            </a:extLst>
          </p:cNvPr>
          <p:cNvSpPr txBox="1"/>
          <p:nvPr/>
        </p:nvSpPr>
        <p:spPr>
          <a:xfrm>
            <a:off x="2166904" y="5758391"/>
            <a:ext cx="2551377" cy="92333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Diagnostic Beam Line to  Faraday Cup and  vacuum isolated end Station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9982940-7376-477A-B955-4FF1D2328161}"/>
              </a:ext>
            </a:extLst>
          </p:cNvPr>
          <p:cNvCxnSpPr>
            <a:cxnSpLocks/>
          </p:cNvCxnSpPr>
          <p:nvPr/>
        </p:nvCxnSpPr>
        <p:spPr>
          <a:xfrm flipV="1">
            <a:off x="4280198" y="4898092"/>
            <a:ext cx="0" cy="8481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1CFF93B2-AF6D-4967-B8C3-CD959A213D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68" t="3815" r="9206" b="5071"/>
          <a:stretch/>
        </p:blipFill>
        <p:spPr>
          <a:xfrm>
            <a:off x="6025310" y="224767"/>
            <a:ext cx="2656220" cy="25804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D3A3FB-E041-4E75-85B5-62DC620E459D}"/>
              </a:ext>
            </a:extLst>
          </p:cNvPr>
          <p:cNvSpPr txBox="1"/>
          <p:nvPr/>
        </p:nvSpPr>
        <p:spPr>
          <a:xfrm>
            <a:off x="3442592" y="1851952"/>
            <a:ext cx="2851440" cy="646331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e-Gun Conditioned to 350kV without field emission </a:t>
            </a:r>
          </a:p>
        </p:txBody>
      </p:sp>
    </p:spTree>
    <p:extLst>
      <p:ext uri="{BB962C8B-B14F-4D97-AF65-F5344CB8AC3E}">
        <p14:creationId xmlns:p14="http://schemas.microsoft.com/office/powerpoint/2010/main" val="289016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71" y="145137"/>
            <a:ext cx="8996730" cy="619612"/>
          </a:xfrm>
        </p:spPr>
        <p:txBody>
          <a:bodyPr>
            <a:normAutofit fontScale="90000"/>
          </a:bodyPr>
          <a:lstStyle/>
          <a:p>
            <a:r>
              <a:rPr lang="en-US" dirty="0"/>
              <a:t>Cathode R&amp;D, </a:t>
            </a:r>
            <a:r>
              <a:rPr lang="en-US" sz="3100" dirty="0"/>
              <a:t>Polarimeter Facility at CAD-BNL to Evaluate Photo-Cathode Performance QE and ESP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22F4CC-7281-41D0-89C9-4143CBA91785}"/>
              </a:ext>
            </a:extLst>
          </p:cNvPr>
          <p:cNvGrpSpPr/>
          <p:nvPr/>
        </p:nvGrpSpPr>
        <p:grpSpPr>
          <a:xfrm>
            <a:off x="311394" y="857183"/>
            <a:ext cx="3746855" cy="5845252"/>
            <a:chOff x="312824" y="1044357"/>
            <a:chExt cx="3746855" cy="58452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AB7329-FFA9-4477-8093-4AA19D0AF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266003" y="2269516"/>
              <a:ext cx="4630616" cy="3472962"/>
            </a:xfrm>
            <a:prstGeom prst="rect">
              <a:avLst/>
            </a:prstGeom>
            <a:solidFill>
              <a:srgbClr val="B3D43B"/>
            </a:solidFill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9869F6-9B44-4C5B-8495-302B032AF751}"/>
                </a:ext>
              </a:extLst>
            </p:cNvPr>
            <p:cNvSpPr txBox="1"/>
            <p:nvPr/>
          </p:nvSpPr>
          <p:spPr>
            <a:xfrm>
              <a:off x="2781922" y="1067446"/>
              <a:ext cx="1277757" cy="64633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Preparation</a:t>
              </a:r>
              <a:r>
                <a:rPr lang="en-US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chamber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4C8B0-087B-4A04-879D-055CD5A1D1D0}"/>
                </a:ext>
              </a:extLst>
            </p:cNvPr>
            <p:cNvSpPr txBox="1"/>
            <p:nvPr/>
          </p:nvSpPr>
          <p:spPr>
            <a:xfrm>
              <a:off x="621616" y="6243277"/>
              <a:ext cx="1714851" cy="646331"/>
            </a:xfrm>
            <a:prstGeom prst="rect">
              <a:avLst/>
            </a:prstGeom>
            <a:solidFill>
              <a:srgbClr val="FFC000"/>
            </a:solidFill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Load</a:t>
              </a:r>
              <a:r>
                <a:rPr lang="en-US" altLang="zh-CN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-</a:t>
              </a:r>
              <a:r>
                <a:rPr lang="en-US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lock manipulator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F18D7C-C1C6-4466-9E6F-94B3E580329C}"/>
                </a:ext>
              </a:extLst>
            </p:cNvPr>
            <p:cNvSpPr txBox="1"/>
            <p:nvPr/>
          </p:nvSpPr>
          <p:spPr>
            <a:xfrm>
              <a:off x="2645259" y="6243278"/>
              <a:ext cx="1035787" cy="64633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Controls cabinet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995AB0-639B-42B3-B1DD-8850BE320C78}"/>
                </a:ext>
              </a:extLst>
            </p:cNvPr>
            <p:cNvSpPr txBox="1"/>
            <p:nvPr/>
          </p:nvSpPr>
          <p:spPr>
            <a:xfrm>
              <a:off x="312824" y="1044357"/>
              <a:ext cx="814021" cy="64633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Laser optics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C48F9C-8180-4BCD-B901-A1F1E4534B85}"/>
                </a:ext>
              </a:extLst>
            </p:cNvPr>
            <p:cNvSpPr txBox="1"/>
            <p:nvPr/>
          </p:nvSpPr>
          <p:spPr>
            <a:xfrm>
              <a:off x="1178417" y="1067446"/>
              <a:ext cx="1580700" cy="64633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SPECs </a:t>
              </a:r>
              <a:r>
                <a:rPr lang="en-US" sz="11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Spin detector</a:t>
              </a:r>
            </a:p>
            <a:p>
              <a:r>
                <a:rPr lang="en-US" altLang="zh-CN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Polarimeter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3F568E-59C2-4118-AA30-3725411EEA2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477612" y="4904305"/>
            <a:ext cx="197358" cy="11517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DA892F-C8E6-4306-B34E-138EF9F664D6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161723" y="5056705"/>
            <a:ext cx="11513" cy="99939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6D9A98-94F7-454E-9FF4-167882D65E6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125415" y="1180349"/>
            <a:ext cx="0" cy="60731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037EB9-B31D-4D8F-AD8B-EA73B9D9E03C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1884085" y="1526603"/>
            <a:ext cx="83252" cy="118441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9102CB-78B9-44F7-9CF5-1C986B9DDA5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838671" y="1526603"/>
            <a:ext cx="1580700" cy="189984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55ECB428-C273-4A26-B108-5FCA6D7BA2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757615"/>
              </p:ext>
            </p:extLst>
          </p:nvPr>
        </p:nvGraphicFramePr>
        <p:xfrm>
          <a:off x="3915683" y="1054329"/>
          <a:ext cx="5063920" cy="2798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CCA109A9-ADB1-474F-BA66-5C32862C99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503499"/>
              </p:ext>
            </p:extLst>
          </p:nvPr>
        </p:nvGraphicFramePr>
        <p:xfrm>
          <a:off x="3996206" y="3848184"/>
          <a:ext cx="5017782" cy="2798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89545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73" y="623656"/>
            <a:ext cx="4335825" cy="1325563"/>
          </a:xfrm>
        </p:spPr>
        <p:txBody>
          <a:bodyPr>
            <a:normAutofit/>
          </a:bodyPr>
          <a:lstStyle/>
          <a:p>
            <a:r>
              <a:rPr lang="en-US" sz="2400" dirty="0"/>
              <a:t>EIC e-Source Performance and Ongoing Development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97" y="2524497"/>
            <a:ext cx="8907825" cy="377800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0519D"/>
                </a:solidFill>
              </a:rPr>
              <a:t>SBU Lab. safety systems and procedures meet BNL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19D"/>
                </a:solidFill>
              </a:rPr>
              <a:t>The Laser system is being upgraded to improve stability and  implement exact EIC pulse train requirements out of the e-Source.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19D"/>
                </a:solidFill>
              </a:rPr>
              <a:t>Strained Superlattice GaAs Cathodes, due to arrive later this month will first be evaluated in the Polarimeter and then incorporated into the e-Source for Charge Lifetime testing. These Cathodes will be retested in the Polarimeter to confirm polarization levels in the gun.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19D"/>
                </a:solidFill>
              </a:rPr>
              <a:t>In the EIC gun and beam line, extended Life testing is only limited by outgassing from the beam stop in the end station.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19D"/>
                </a:solidFill>
              </a:rPr>
              <a:t>An orifice and halo viewer will be installed ahead of the end station to improve vacuum isolation by10 to 100X to advance accelerated charge lifetime studies and to study e-source beam halo.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C506D-0BBB-4686-8F7D-4DA0DBC98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1" b="8595"/>
          <a:stretch/>
        </p:blipFill>
        <p:spPr>
          <a:xfrm>
            <a:off x="4407877" y="261388"/>
            <a:ext cx="4690945" cy="21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130304"/>
            <a:ext cx="8715375" cy="466899"/>
          </a:xfrm>
        </p:spPr>
        <p:txBody>
          <a:bodyPr>
            <a:noAutofit/>
          </a:bodyPr>
          <a:lstStyle/>
          <a:p>
            <a:r>
              <a:rPr lang="en-US" sz="2800" dirty="0"/>
              <a:t>Status of EIC Pre-Injector 400 MeV LINAC System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373145"/>
            <a:ext cx="4572000" cy="4223067"/>
          </a:xfrm>
        </p:spPr>
        <p:txBody>
          <a:bodyPr/>
          <a:lstStyle/>
          <a:p>
            <a:r>
              <a:rPr lang="en-US" sz="1600" b="1" dirty="0"/>
              <a:t>Acquisition Status of 400 MeV LINAC System</a:t>
            </a:r>
          </a:p>
          <a:p>
            <a:pPr marL="342900" lvl="1" indent="0"/>
            <a:r>
              <a:rPr lang="en-US" dirty="0">
                <a:solidFill>
                  <a:srgbClr val="30519D"/>
                </a:solidFill>
              </a:rPr>
              <a:t>  </a:t>
            </a:r>
            <a:r>
              <a:rPr lang="en-US" sz="1600" b="1" dirty="0">
                <a:solidFill>
                  <a:srgbClr val="30519D"/>
                </a:solidFill>
              </a:rPr>
              <a:t>Physics Modeling Studies Completed</a:t>
            </a:r>
          </a:p>
          <a:p>
            <a:pPr marL="685800" lvl="2" indent="0"/>
            <a:r>
              <a:rPr lang="en-US" sz="1600" dirty="0">
                <a:solidFill>
                  <a:srgbClr val="30519D"/>
                </a:solidFill>
              </a:rPr>
              <a:t> Draft Specification, Statement of Work and Acquisition Plan Prepared.</a:t>
            </a:r>
          </a:p>
          <a:p>
            <a:pPr marL="342900" lvl="1" indent="0"/>
            <a:r>
              <a:rPr lang="en-US" sz="1800" dirty="0">
                <a:solidFill>
                  <a:srgbClr val="30519D"/>
                </a:solidFill>
              </a:rPr>
              <a:t>   </a:t>
            </a:r>
            <a:r>
              <a:rPr lang="en-US" sz="1600" b="1" dirty="0">
                <a:solidFill>
                  <a:srgbClr val="30519D"/>
                </a:solidFill>
              </a:rPr>
              <a:t>External Review Completed July 2022</a:t>
            </a:r>
          </a:p>
          <a:p>
            <a:pPr marL="685800" lvl="2" indent="0"/>
            <a:r>
              <a:rPr lang="en-US" sz="1600" dirty="0">
                <a:solidFill>
                  <a:srgbClr val="30519D"/>
                </a:solidFill>
              </a:rPr>
              <a:t>BNL/RFI found two possible Vendors</a:t>
            </a:r>
          </a:p>
          <a:p>
            <a:pPr marL="685800" lvl="2" indent="0"/>
            <a:r>
              <a:rPr lang="en-US" sz="1600" dirty="0">
                <a:solidFill>
                  <a:srgbClr val="30519D"/>
                </a:solidFill>
              </a:rPr>
              <a:t>Vendor visits to take place shortly.</a:t>
            </a:r>
          </a:p>
          <a:p>
            <a:pPr marL="685800" lvl="2" indent="0"/>
            <a:r>
              <a:rPr lang="en-US" sz="1600" dirty="0">
                <a:solidFill>
                  <a:srgbClr val="30519D"/>
                </a:solidFill>
              </a:rPr>
              <a:t>Procurement Package to be ready for DOE Review by January 2023</a:t>
            </a:r>
          </a:p>
          <a:p>
            <a:pPr marL="685800" lvl="2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A110C-6394-487C-879D-0ABE48E47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7" r="20727" b="12673"/>
          <a:stretch/>
        </p:blipFill>
        <p:spPr>
          <a:xfrm>
            <a:off x="239977" y="607362"/>
            <a:ext cx="2700262" cy="376756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508FAF3-EED8-42F1-8A7F-A0F3F8EFD864}"/>
              </a:ext>
            </a:extLst>
          </p:cNvPr>
          <p:cNvSpPr/>
          <p:nvPr/>
        </p:nvSpPr>
        <p:spPr>
          <a:xfrm rot="2210893">
            <a:off x="1586249" y="950979"/>
            <a:ext cx="763706" cy="372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DB83E7-45D9-49D2-9B82-EE2324C9A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369" y="614807"/>
            <a:ext cx="6365631" cy="3769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7A4AC0-1628-4509-AD54-CFB97C50D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32029" t="22004" r="38767" b="35338"/>
          <a:stretch/>
        </p:blipFill>
        <p:spPr>
          <a:xfrm flipH="1">
            <a:off x="7434387" y="1015100"/>
            <a:ext cx="1568403" cy="1424242"/>
          </a:xfrm>
          <a:prstGeom prst="rect">
            <a:avLst/>
          </a:prstGeom>
        </p:spPr>
      </p:pic>
      <p:pic>
        <p:nvPicPr>
          <p:cNvPr id="10" name="Picture 3" descr="28710a06-ba60-474b-b0c4-5e9fc9e68d96@namprd09">
            <a:extLst>
              <a:ext uri="{FF2B5EF4-FFF2-40B4-BE49-F238E27FC236}">
                <a16:creationId xmlns:a16="http://schemas.microsoft.com/office/drawing/2014/main" id="{D010052A-2936-469C-B45B-1F3B0C374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0" t="39519"/>
          <a:stretch/>
        </p:blipFill>
        <p:spPr bwMode="auto">
          <a:xfrm flipH="1">
            <a:off x="1749297" y="2912231"/>
            <a:ext cx="4096564" cy="14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17DC09-67AF-4954-8EC7-203B5E98F9BD}"/>
              </a:ext>
            </a:extLst>
          </p:cNvPr>
          <p:cNvSpPr txBox="1"/>
          <p:nvPr/>
        </p:nvSpPr>
        <p:spPr>
          <a:xfrm>
            <a:off x="7819235" y="759446"/>
            <a:ext cx="904305" cy="461665"/>
          </a:xfrm>
          <a:prstGeom prst="rect">
            <a:avLst/>
          </a:prstGeom>
          <a:solidFill>
            <a:srgbClr val="FFC0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Polarized e-Source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9EE432-72B3-4D32-9585-CE791B2F9E5D}"/>
              </a:ext>
            </a:extLst>
          </p:cNvPr>
          <p:cNvCxnSpPr>
            <a:cxnSpLocks/>
          </p:cNvCxnSpPr>
          <p:nvPr/>
        </p:nvCxnSpPr>
        <p:spPr>
          <a:xfrm flipH="1">
            <a:off x="8218588" y="2439342"/>
            <a:ext cx="24087" cy="631811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36EEFE-B8A5-4398-ADC0-43C1214CAAF5}"/>
              </a:ext>
            </a:extLst>
          </p:cNvPr>
          <p:cNvSpPr txBox="1"/>
          <p:nvPr/>
        </p:nvSpPr>
        <p:spPr>
          <a:xfrm>
            <a:off x="2429518" y="655786"/>
            <a:ext cx="697701" cy="523220"/>
          </a:xfrm>
          <a:prstGeom prst="rect">
            <a:avLst/>
          </a:prstGeom>
          <a:solidFill>
            <a:srgbClr val="FFC0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RHIC Tunne</a:t>
            </a:r>
            <a:r>
              <a:rPr lang="en-US" sz="1600" b="1" dirty="0"/>
              <a:t>l </a:t>
            </a:r>
            <a:r>
              <a:rPr lang="en-US" sz="12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C1DE3C-A02A-47FB-BBB6-167B89664F51}"/>
              </a:ext>
            </a:extLst>
          </p:cNvPr>
          <p:cNvSpPr txBox="1"/>
          <p:nvPr/>
        </p:nvSpPr>
        <p:spPr>
          <a:xfrm rot="1188964">
            <a:off x="3470547" y="2060839"/>
            <a:ext cx="2871272" cy="276999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b="1" dirty="0"/>
              <a:t>Existing Spur Tunnel at 12 o’clock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79CFDF-35C6-4212-B368-40C1943B940A}"/>
              </a:ext>
            </a:extLst>
          </p:cNvPr>
          <p:cNvSpPr txBox="1"/>
          <p:nvPr/>
        </p:nvSpPr>
        <p:spPr>
          <a:xfrm>
            <a:off x="6125679" y="4091507"/>
            <a:ext cx="2778344" cy="276999"/>
          </a:xfrm>
          <a:prstGeom prst="rect">
            <a:avLst/>
          </a:prstGeom>
          <a:solidFill>
            <a:srgbClr val="FFC0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New Pre-Injector support Building</a:t>
            </a:r>
            <a:r>
              <a:rPr lang="en-US" sz="12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ADF7A-9E42-4D65-9CAA-4665EC3571F2}"/>
              </a:ext>
            </a:extLst>
          </p:cNvPr>
          <p:cNvSpPr txBox="1"/>
          <p:nvPr/>
        </p:nvSpPr>
        <p:spPr>
          <a:xfrm>
            <a:off x="3181722" y="4094901"/>
            <a:ext cx="2649414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Photo from NSLS II </a:t>
            </a:r>
            <a:r>
              <a:rPr lang="en-US" sz="1350" dirty="0" err="1"/>
              <a:t>Linac</a:t>
            </a:r>
            <a:r>
              <a:rPr lang="en-US" sz="1350" dirty="0"/>
              <a:t> tunnel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FFD79E-A480-4D48-8B7D-5945CB840764}"/>
              </a:ext>
            </a:extLst>
          </p:cNvPr>
          <p:cNvSpPr txBox="1"/>
          <p:nvPr/>
        </p:nvSpPr>
        <p:spPr>
          <a:xfrm rot="1124312">
            <a:off x="4967542" y="1707268"/>
            <a:ext cx="1239404" cy="276999"/>
          </a:xfrm>
          <a:prstGeom prst="rect">
            <a:avLst/>
          </a:prstGeom>
          <a:solidFill>
            <a:srgbClr val="FFC0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400 MeV </a:t>
            </a:r>
            <a:r>
              <a:rPr lang="en-US" sz="1200" b="1" dirty="0" err="1"/>
              <a:t>Linac</a:t>
            </a:r>
            <a:r>
              <a:rPr lang="en-US" sz="12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BE24FC-5F0E-469B-8DCC-EB57CEB571BD}"/>
              </a:ext>
            </a:extLst>
          </p:cNvPr>
          <p:cNvSpPr txBox="1"/>
          <p:nvPr/>
        </p:nvSpPr>
        <p:spPr>
          <a:xfrm>
            <a:off x="5923559" y="1056113"/>
            <a:ext cx="1507392" cy="276999"/>
          </a:xfrm>
          <a:prstGeom prst="rect">
            <a:avLst/>
          </a:prstGeom>
          <a:solidFill>
            <a:srgbClr val="FFC0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injection into RCS</a:t>
            </a:r>
            <a:r>
              <a:rPr lang="en-US" sz="12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E2F65-3BD9-4382-B452-826507536DFE}"/>
              </a:ext>
            </a:extLst>
          </p:cNvPr>
          <p:cNvSpPr txBox="1"/>
          <p:nvPr/>
        </p:nvSpPr>
        <p:spPr>
          <a:xfrm>
            <a:off x="7430951" y="3517665"/>
            <a:ext cx="943375" cy="461665"/>
          </a:xfrm>
          <a:prstGeom prst="rect">
            <a:avLst/>
          </a:prstGeom>
          <a:solidFill>
            <a:srgbClr val="FFC0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Bunching Section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5BFA59-18AB-40DA-B24C-232A36B655D6}"/>
              </a:ext>
            </a:extLst>
          </p:cNvPr>
          <p:cNvCxnSpPr>
            <a:cxnSpLocks/>
          </p:cNvCxnSpPr>
          <p:nvPr/>
        </p:nvCxnSpPr>
        <p:spPr>
          <a:xfrm flipH="1" flipV="1">
            <a:off x="7913844" y="3023566"/>
            <a:ext cx="1" cy="479582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DE22E7F-4E9F-41BF-8DD9-2EDE03A007F2}"/>
              </a:ext>
            </a:extLst>
          </p:cNvPr>
          <p:cNvSpPr txBox="1"/>
          <p:nvPr/>
        </p:nvSpPr>
        <p:spPr>
          <a:xfrm>
            <a:off x="3627498" y="1070948"/>
            <a:ext cx="2157035" cy="276999"/>
          </a:xfrm>
          <a:prstGeom prst="rect">
            <a:avLst/>
          </a:prstGeom>
          <a:solidFill>
            <a:srgbClr val="FFC0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 </a:t>
            </a:r>
            <a:r>
              <a:rPr lang="en-US" sz="1200" dirty="0"/>
              <a:t>Spin Rotator </a:t>
            </a:r>
            <a:r>
              <a:rPr lang="en-US" sz="1200" b="1" dirty="0"/>
              <a:t>RCS</a:t>
            </a:r>
            <a:r>
              <a:rPr lang="en-US" sz="1200" dirty="0"/>
              <a:t>  Matching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756B906-BB67-4835-AD75-17EA54B22AEC}"/>
              </a:ext>
            </a:extLst>
          </p:cNvPr>
          <p:cNvCxnSpPr>
            <a:cxnSpLocks/>
          </p:cNvCxnSpPr>
          <p:nvPr/>
        </p:nvCxnSpPr>
        <p:spPr>
          <a:xfrm flipH="1">
            <a:off x="3326193" y="1180821"/>
            <a:ext cx="279385" cy="28626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2066CD3-F106-4DAF-998E-C40872AC5EDF}"/>
              </a:ext>
            </a:extLst>
          </p:cNvPr>
          <p:cNvCxnSpPr>
            <a:cxnSpLocks/>
          </p:cNvCxnSpPr>
          <p:nvPr/>
        </p:nvCxnSpPr>
        <p:spPr>
          <a:xfrm flipH="1">
            <a:off x="4066772" y="1384222"/>
            <a:ext cx="588286" cy="212778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002138E1-70E7-4FF3-84FC-FC07EE954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232302"/>
              </p:ext>
            </p:extLst>
          </p:nvPr>
        </p:nvGraphicFramePr>
        <p:xfrm>
          <a:off x="187919" y="4373145"/>
          <a:ext cx="4384081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3527">
                  <a:extLst>
                    <a:ext uri="{9D8B030D-6E8A-4147-A177-3AD203B41FA5}">
                      <a16:colId xmlns:a16="http://schemas.microsoft.com/office/drawing/2014/main" val="1759919865"/>
                    </a:ext>
                  </a:extLst>
                </a:gridCol>
                <a:gridCol w="1500554">
                  <a:extLst>
                    <a:ext uri="{9D8B030D-6E8A-4147-A177-3AD203B41FA5}">
                      <a16:colId xmlns:a16="http://schemas.microsoft.com/office/drawing/2014/main" val="3733688635"/>
                    </a:ext>
                  </a:extLst>
                </a:gridCol>
              </a:tblGrid>
              <a:tr h="149377">
                <a:tc>
                  <a:txBody>
                    <a:bodyPr/>
                    <a:lstStyle/>
                    <a:p>
                      <a:r>
                        <a:rPr lang="en-US" sz="1800" b="1" dirty="0"/>
                        <a:t> </a:t>
                      </a:r>
                      <a:r>
                        <a:rPr lang="en-US" sz="1200" b="1" dirty="0"/>
                        <a:t> LINAC  Performance 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184717"/>
                  </a:ext>
                </a:extLst>
              </a:tr>
              <a:tr h="29382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Minimum energy at exit of LINAC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400 MeV 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215661"/>
                  </a:ext>
                </a:extLst>
              </a:tr>
              <a:tr h="29305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Minimum  Energy Margin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&gt; 25 %  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023170"/>
                  </a:ext>
                </a:extLst>
              </a:tr>
              <a:tr h="29382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effectLst/>
                          <a:latin typeface="Times New Roman" panose="02020603050405020304" pitchFamily="18" charset="0"/>
                        </a:rPr>
                        <a:t>Repetition rate f</a:t>
                      </a:r>
                      <a:r>
                        <a:rPr lang="en-US" sz="1400" b="1" i="0" baseline="-25000">
                          <a:effectLst/>
                          <a:latin typeface="Times New Roman" panose="02020603050405020304" pitchFamily="18" charset="0"/>
                        </a:rPr>
                        <a:t>rep</a:t>
                      </a:r>
                      <a:r>
                        <a:rPr lang="en-US" sz="1400" b="1" i="0">
                          <a:effectLst/>
                          <a:latin typeface="Times New Roman" panose="02020603050405020304" pitchFamily="18" charset="0"/>
                        </a:rPr>
                        <a:t>  </a:t>
                      </a:r>
                      <a:endParaRPr lang="en-US" sz="1400" b="1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100 Hz 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028938"/>
                  </a:ext>
                </a:extLst>
              </a:tr>
              <a:tr h="29382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Energy spread </a:t>
                      </a:r>
                      <a:r>
                        <a:rPr lang="el-GR" sz="1400" b="1" i="0" dirty="0">
                          <a:effectLst/>
                          <a:latin typeface="Times New Roman" panose="02020603050405020304" pitchFamily="18" charset="0"/>
                        </a:rPr>
                        <a:t>Δ</a:t>
                      </a:r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E/E 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&lt; 0.2% rms   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904905"/>
                  </a:ext>
                </a:extLst>
              </a:tr>
              <a:tr h="293826">
                <a:tc>
                  <a:txBody>
                    <a:bodyPr/>
                    <a:lstStyle/>
                    <a:p>
                      <a:pPr marL="0" algn="l" defTabSz="685800" rtl="0" eaLnBrk="1" fontAlgn="base" latinLnBrk="0" hangingPunct="1"/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fontAlgn="base" latinLnBrk="0" hangingPunct="1"/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40 </a:t>
                      </a:r>
                      <a:r>
                        <a:rPr lang="en-US" sz="14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 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371934"/>
                  </a:ext>
                </a:extLst>
              </a:tr>
              <a:tr h="29382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Pulse to pulse time jitter 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&lt; 10 </a:t>
                      </a:r>
                      <a:r>
                        <a:rPr lang="en-US" sz="1400" b="1" i="0" dirty="0" err="1">
                          <a:effectLst/>
                          <a:latin typeface="Times New Roman" panose="02020603050405020304" pitchFamily="18" charset="0"/>
                        </a:rPr>
                        <a:t>ps</a:t>
                      </a:r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 rms 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954270"/>
                  </a:ext>
                </a:extLst>
              </a:tr>
              <a:tr h="29382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Retained e-Beam polarization 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effectLst/>
                          <a:latin typeface="Times New Roman" panose="02020603050405020304" pitchFamily="18" charset="0"/>
                        </a:rPr>
                        <a:t>&gt;85% </a:t>
                      </a:r>
                      <a:endParaRPr lang="en-US" sz="1400" b="1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187002"/>
                  </a:ext>
                </a:extLst>
              </a:tr>
            </a:tbl>
          </a:graphicData>
        </a:graphic>
      </p:graphicFrame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318645B-7C6F-45C7-AFD9-2E397C62E5AA}"/>
              </a:ext>
            </a:extLst>
          </p:cNvPr>
          <p:cNvCxnSpPr>
            <a:cxnSpLocks/>
          </p:cNvCxnSpPr>
          <p:nvPr/>
        </p:nvCxnSpPr>
        <p:spPr>
          <a:xfrm>
            <a:off x="2239221" y="1384222"/>
            <a:ext cx="539148" cy="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F8993FC-A74E-4116-AE89-66A50D975380}"/>
              </a:ext>
            </a:extLst>
          </p:cNvPr>
          <p:cNvCxnSpPr>
            <a:cxnSpLocks/>
          </p:cNvCxnSpPr>
          <p:nvPr/>
        </p:nvCxnSpPr>
        <p:spPr>
          <a:xfrm>
            <a:off x="3276523" y="1377117"/>
            <a:ext cx="4832396" cy="1766274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3A1EE8A-9CC9-4373-B089-356B0D8B5CA9}"/>
              </a:ext>
            </a:extLst>
          </p:cNvPr>
          <p:cNvSpPr txBox="1"/>
          <p:nvPr/>
        </p:nvSpPr>
        <p:spPr>
          <a:xfrm rot="1178901">
            <a:off x="6440296" y="2639422"/>
            <a:ext cx="486783" cy="276999"/>
          </a:xfrm>
          <a:prstGeom prst="rect">
            <a:avLst/>
          </a:prstGeom>
          <a:solidFill>
            <a:srgbClr val="FFC0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70M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69028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76279"/>
            <a:ext cx="8609867" cy="4207185"/>
          </a:xfrm>
        </p:spPr>
        <p:txBody>
          <a:bodyPr/>
          <a:lstStyle/>
          <a:p>
            <a:r>
              <a:rPr lang="en-US" b="1" dirty="0"/>
              <a:t>Progress for </a:t>
            </a:r>
            <a:r>
              <a:rPr lang="en-US" b="1" dirty="0" err="1"/>
              <a:t>CeC</a:t>
            </a:r>
            <a:r>
              <a:rPr lang="en-US" b="1" dirty="0"/>
              <a:t> SCRF Gun to deliver polarized e- beam</a:t>
            </a:r>
          </a:p>
          <a:p>
            <a:pPr marL="342900" lvl="1" indent="0"/>
            <a:r>
              <a:rPr lang="en-US" dirty="0">
                <a:solidFill>
                  <a:srgbClr val="30519D"/>
                </a:solidFill>
              </a:rPr>
              <a:t> Vacuum in the Cathode transfer system had to improve x 100 to allow the use of GaAs cathodes to be used to produce polarized beams.</a:t>
            </a:r>
          </a:p>
          <a:p>
            <a:pPr marL="685800" lvl="2" indent="0"/>
            <a:r>
              <a:rPr lang="en-US" dirty="0">
                <a:solidFill>
                  <a:srgbClr val="30519D"/>
                </a:solidFill>
              </a:rPr>
              <a:t> A major upgrade to the cathode transfer and injection system took place last year, Vacuum in this area was improved, achieving the 10</a:t>
            </a:r>
            <a:r>
              <a:rPr lang="en-US" baseline="30000" dirty="0">
                <a:solidFill>
                  <a:srgbClr val="30519D"/>
                </a:solidFill>
              </a:rPr>
              <a:t>-12 </a:t>
            </a:r>
            <a:r>
              <a:rPr lang="en-US" dirty="0">
                <a:solidFill>
                  <a:srgbClr val="30519D"/>
                </a:solidFill>
              </a:rPr>
              <a:t>Torr range.</a:t>
            </a:r>
          </a:p>
          <a:p>
            <a:pPr marL="2400300" lvl="7" indent="0"/>
            <a:r>
              <a:rPr lang="en-US" dirty="0">
                <a:solidFill>
                  <a:srgbClr val="30519D"/>
                </a:solidFill>
              </a:rPr>
              <a:t> </a:t>
            </a:r>
            <a:r>
              <a:rPr lang="en-US" sz="1800" dirty="0">
                <a:solidFill>
                  <a:srgbClr val="30519D"/>
                </a:solidFill>
              </a:rPr>
              <a:t>Cathodes are not created in the 2 o’clock area of RHIC and must be transferred from Instrumentation bldg. 535. </a:t>
            </a:r>
          </a:p>
          <a:p>
            <a:pPr marL="2400300" lvl="7" indent="0"/>
            <a:r>
              <a:rPr lang="en-US" sz="1800" dirty="0">
                <a:solidFill>
                  <a:srgbClr val="30519D"/>
                </a:solidFill>
              </a:rPr>
              <a:t>To survive the cathodes must be transported at a vacuum of 10</a:t>
            </a:r>
            <a:r>
              <a:rPr lang="en-US" sz="1800" baseline="30000" dirty="0">
                <a:solidFill>
                  <a:srgbClr val="30519D"/>
                </a:solidFill>
              </a:rPr>
              <a:t>-12 </a:t>
            </a:r>
            <a:r>
              <a:rPr lang="en-US" sz="1800" dirty="0">
                <a:solidFill>
                  <a:srgbClr val="30519D"/>
                </a:solidFill>
              </a:rPr>
              <a:t>Torr, but this has never done before.</a:t>
            </a:r>
          </a:p>
          <a:p>
            <a:pPr marL="2400300" lvl="7" indent="0"/>
            <a:r>
              <a:rPr lang="en-US" sz="1800" dirty="0">
                <a:solidFill>
                  <a:srgbClr val="30519D"/>
                </a:solidFill>
              </a:rPr>
              <a:t>Last Year we modified and conditioned a multi-cathode “Garage” and tested the system to  10</a:t>
            </a:r>
            <a:r>
              <a:rPr lang="en-US" sz="1800" baseline="30000" dirty="0">
                <a:solidFill>
                  <a:srgbClr val="30519D"/>
                </a:solidFill>
              </a:rPr>
              <a:t>-12 </a:t>
            </a:r>
            <a:r>
              <a:rPr lang="en-US" sz="1800" dirty="0">
                <a:solidFill>
                  <a:srgbClr val="30519D"/>
                </a:solidFill>
              </a:rPr>
              <a:t>Torr Vacuum.</a:t>
            </a:r>
          </a:p>
          <a:p>
            <a:pPr marL="2743200" lvl="8" indent="0"/>
            <a:endParaRPr lang="en-US" sz="1800" dirty="0"/>
          </a:p>
          <a:p>
            <a:pPr marL="2743200" lvl="8" indent="0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58E76D-47F1-4740-BEA6-E97717D2F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1820324"/>
            <a:ext cx="2358903" cy="314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DAF9AA7-7F05-4337-9692-4CF198051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24872" r="10300" b="7740"/>
          <a:stretch/>
        </p:blipFill>
        <p:spPr bwMode="auto">
          <a:xfrm>
            <a:off x="2797966" y="3397154"/>
            <a:ext cx="2286000" cy="1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D113BC-6649-422C-BFFF-D63A2B83F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9" b="28926"/>
          <a:stretch/>
        </p:blipFill>
        <p:spPr bwMode="auto">
          <a:xfrm>
            <a:off x="3130060" y="4827382"/>
            <a:ext cx="4888525" cy="203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4BA00C-44D5-49AC-ADDA-51ACBEE2DB7B}"/>
              </a:ext>
            </a:extLst>
          </p:cNvPr>
          <p:cNvSpPr txBox="1"/>
          <p:nvPr/>
        </p:nvSpPr>
        <p:spPr>
          <a:xfrm>
            <a:off x="428624" y="4965528"/>
            <a:ext cx="2743199" cy="1200329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Upgraded Cathode Storage transport and transfer system at the end of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CeC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SCRF cavity at 2 o’clock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9D0C65-1963-4A2A-8E97-06B824232FDC}"/>
              </a:ext>
            </a:extLst>
          </p:cNvPr>
          <p:cNvCxnSpPr>
            <a:cxnSpLocks/>
          </p:cNvCxnSpPr>
          <p:nvPr/>
        </p:nvCxnSpPr>
        <p:spPr>
          <a:xfrm>
            <a:off x="3171823" y="5565692"/>
            <a:ext cx="69679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194B6E-0D67-45C1-BFB3-34DC993204BE}"/>
              </a:ext>
            </a:extLst>
          </p:cNvPr>
          <p:cNvSpPr txBox="1"/>
          <p:nvPr/>
        </p:nvSpPr>
        <p:spPr>
          <a:xfrm>
            <a:off x="4867820" y="3350054"/>
            <a:ext cx="4276180" cy="14773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19D"/>
                </a:solidFill>
              </a:rPr>
              <a:t>System was commissioned earlier this year and retested in August.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19D"/>
                </a:solidFill>
              </a:rPr>
              <a:t>Upgrades to the SCRF Cavity vacuum system are now underway to be completed for the next RHIC run.</a:t>
            </a:r>
          </a:p>
        </p:txBody>
      </p:sp>
    </p:spTree>
    <p:extLst>
      <p:ext uri="{BB962C8B-B14F-4D97-AF65-F5344CB8AC3E}">
        <p14:creationId xmlns:p14="http://schemas.microsoft.com/office/powerpoint/2010/main" val="392386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7A82E-F5E7-49DF-BD80-859D0F111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304800"/>
            <a:ext cx="8721969" cy="5728011"/>
          </a:xfrm>
        </p:spPr>
        <p:txBody>
          <a:bodyPr>
            <a:normAutofit/>
          </a:bodyPr>
          <a:lstStyle/>
          <a:p>
            <a:pPr marL="139700" marR="0" indent="-139700" algn="just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ea typeface="MS PGothic" panose="020B0600070205080204" pitchFamily="34" charset="-128"/>
              </a:rPr>
              <a:t>Perfecting a Robust Polarized e-Source will be an essential enabling component for any new</a:t>
            </a:r>
            <a:r>
              <a:rPr lang="en-US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 polarized electron accelerator facilities:</a:t>
            </a:r>
          </a:p>
          <a:p>
            <a:pPr marL="139700" marR="0" indent="-139700" algn="just">
              <a:spcBef>
                <a:spcPts val="0"/>
              </a:spcBef>
              <a:spcAft>
                <a:spcPts val="600"/>
              </a:spcAft>
            </a:pPr>
            <a:endParaRPr lang="en-US" sz="2100" dirty="0">
              <a:effectLst/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marL="139700" marR="0" indent="-139700" algn="just"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Electron Ion Collider at Brookhaven National lab (high bunch charge of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nC</a:t>
            </a:r>
            <a:r>
              <a:rPr lang="en-US" sz="20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 range)</a:t>
            </a:r>
          </a:p>
          <a:p>
            <a:pPr marL="139700" marR="0" indent="-139700"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 Positron </a:t>
            </a:r>
            <a:r>
              <a:rPr lang="en-US" sz="2000" dirty="0">
                <a:latin typeface="Times New Roman" panose="02020603050405020304" pitchFamily="18" charset="0"/>
                <a:ea typeface="MS PGothic" panose="020B0600070205080204" pitchFamily="34" charset="-128"/>
              </a:rPr>
              <a:t>S</a:t>
            </a:r>
            <a:r>
              <a:rPr lang="en-US" sz="20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ource for fixed target experiments at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JLab</a:t>
            </a:r>
            <a:r>
              <a:rPr lang="en-US" sz="20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 (mA range average current) </a:t>
            </a:r>
          </a:p>
          <a:p>
            <a:pPr marL="139700" marR="0" indent="-139700"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ea typeface="MS PGothic" panose="020B0600070205080204" pitchFamily="34" charset="-128"/>
              </a:rPr>
              <a:t> P</a:t>
            </a:r>
            <a:r>
              <a:rPr lang="en-US" sz="20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roposed Large Hadron electron Collider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LHeC</a:t>
            </a:r>
            <a:r>
              <a:rPr lang="en-US" sz="20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) (20 mA average current) </a:t>
            </a:r>
          </a:p>
          <a:p>
            <a:pPr marL="139700" marR="0" indent="-139700" algn="just"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marL="139700" indent="-139700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endParaRPr lang="en-US" sz="18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2ED12-1D18-4CC1-A646-3C580975C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51888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 (1)</Template>
  <TotalTime>6768</TotalTime>
  <Words>746</Words>
  <Application>Microsoft Office PowerPoint</Application>
  <PresentationFormat>On-screen Show (4:3)</PresentationFormat>
  <Paragraphs>99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BNL</vt:lpstr>
      <vt:lpstr>Update on Polarized e-Source Development and the EIC Pre-Injector</vt:lpstr>
      <vt:lpstr>EIC Polarized e-Source and Diagnostic Beam Line at Stony Brook University</vt:lpstr>
      <vt:lpstr>Cathode R&amp;D, Polarimeter Facility at CAD-BNL to Evaluate Photo-Cathode Performance QE and ESP</vt:lpstr>
      <vt:lpstr>EIC e-Source Performance and Ongoing Development </vt:lpstr>
      <vt:lpstr>Status of EIC Pre-Injector 400 MeV LINAC System</vt:lpstr>
      <vt:lpstr>PowerPoint Presentation</vt:lpstr>
      <vt:lpstr>PowerPoint Presentation</vt:lpstr>
      <vt:lpstr>Section Break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Capasso, Frances</dc:creator>
  <cp:keywords/>
  <dc:description/>
  <cp:lastModifiedBy>Skaritka, John</cp:lastModifiedBy>
  <cp:revision>13</cp:revision>
  <dcterms:created xsi:type="dcterms:W3CDTF">2022-06-23T10:49:45Z</dcterms:created>
  <dcterms:modified xsi:type="dcterms:W3CDTF">2022-09-08T14:18:03Z</dcterms:modified>
  <cp:category/>
</cp:coreProperties>
</file>