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11"/>
  </p:notesMasterIdLst>
  <p:sldIdLst>
    <p:sldId id="256" r:id="rId2"/>
    <p:sldId id="2305" r:id="rId3"/>
    <p:sldId id="2306" r:id="rId4"/>
    <p:sldId id="2302" r:id="rId5"/>
    <p:sldId id="2307" r:id="rId6"/>
    <p:sldId id="2300" r:id="rId7"/>
    <p:sldId id="2301" r:id="rId8"/>
    <p:sldId id="2303" r:id="rId9"/>
    <p:sldId id="258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051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3" autoAdjust="0"/>
    <p:restoredTop sz="94694"/>
  </p:normalViewPr>
  <p:slideViewPr>
    <p:cSldViewPr snapToGrid="0" snapToObjects="1">
      <p:cViewPr varScale="1">
        <p:scale>
          <a:sx n="116" d="100"/>
          <a:sy n="116" d="100"/>
        </p:scale>
        <p:origin x="156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36F475-F7F5-6C41-B37C-656C49194CAF}" type="datetimeFigureOut">
              <a:rPr lang="en-US" smtClean="0"/>
              <a:t>9/8/22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5839EF-EF2D-A244-8B03-02564FD38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280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882" y="2541806"/>
            <a:ext cx="7750969" cy="1947460"/>
          </a:xfrm>
        </p:spPr>
        <p:txBody>
          <a:bodyPr anchor="t" anchorCtr="0">
            <a:normAutofit/>
          </a:bodyPr>
          <a:lstStyle>
            <a:lvl1pPr algn="l">
              <a:defRPr sz="48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882" y="5773230"/>
            <a:ext cx="7750969" cy="74618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882" y="4501445"/>
            <a:ext cx="7750969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 sz="15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4CEC2187-E5FA-944C-A56A-E562C9C1C5D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6664" y="5761051"/>
            <a:ext cx="3238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6553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 userDrawn="1">
          <p15:clr>
            <a:srgbClr val="FBAE40"/>
          </p15:clr>
        </p15:guide>
        <p15:guide id="8" pos="2880" userDrawn="1">
          <p15:clr>
            <a:srgbClr val="FBAE40"/>
          </p15:clr>
        </p15:guide>
        <p15:guide id="9" orient="horz" pos="3888" userDrawn="1">
          <p15:clr>
            <a:srgbClr val="FBAE40"/>
          </p15:clr>
        </p15:guide>
        <p15:guide id="10" pos="270" userDrawn="1">
          <p15:clr>
            <a:srgbClr val="FBAE40"/>
          </p15:clr>
        </p15:guide>
        <p15:guide id="11" pos="5490" userDrawn="1">
          <p15:clr>
            <a:srgbClr val="FBAE40"/>
          </p15:clr>
        </p15:guide>
        <p15:guide id="12" orient="horz" pos="398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84E83-FA30-AE49-A809-D1503D6A5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97B18-F1D3-C845-98E1-FCEEFD596F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0677A6-B440-D244-B039-82AFE3A152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ACFED41-9DB8-3441-9E99-88FCE31DC2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4160339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999BF-B963-A049-A11E-595313950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A4A0F9-2FD7-DE46-AE52-AD7C0C073A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9413AE-9723-9D45-B482-FF92ED073F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0BC717A-FCD7-0D46-A097-931C022815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18119199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0FA0D-AA3C-664A-87D2-78DEA605D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05DD7F-359B-0241-A0E1-CB41463949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94FE3B0-EE83-EE47-9729-1EF195304D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23816605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7785AC-BC0C-8F4E-B552-D8A6AD40EE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59A820-91F6-F544-8B07-61605B067C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1FAE437-C75F-3A40-9104-1FFF2D5E79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1066097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_Print-friend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882" y="2541806"/>
            <a:ext cx="7750969" cy="1947460"/>
          </a:xfrm>
        </p:spPr>
        <p:txBody>
          <a:bodyPr anchor="t" anchorCtr="0">
            <a:normAutofit/>
          </a:bodyPr>
          <a:lstStyle>
            <a:lvl1pPr algn="l">
              <a:defRPr sz="4800" b="1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882" y="5773230"/>
            <a:ext cx="7750969" cy="74618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882" y="4501445"/>
            <a:ext cx="7750969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342900" indent="0">
              <a:buFontTx/>
              <a:buNone/>
              <a:defRPr sz="15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11DD1EC-00E2-0247-ADB6-287150A1627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36664" y="5761050"/>
            <a:ext cx="3238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1145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 userDrawn="1">
          <p15:clr>
            <a:srgbClr val="FBAE40"/>
          </p15:clr>
        </p15:guide>
        <p15:guide id="8" pos="2880" userDrawn="1">
          <p15:clr>
            <a:srgbClr val="FBAE40"/>
          </p15:clr>
        </p15:guide>
        <p15:guide id="9" orient="horz" pos="3888" userDrawn="1">
          <p15:clr>
            <a:srgbClr val="FBAE40"/>
          </p15:clr>
        </p15:guide>
        <p15:guide id="10" pos="270" userDrawn="1">
          <p15:clr>
            <a:srgbClr val="FBAE40"/>
          </p15:clr>
        </p15:guide>
        <p15:guide id="11" pos="5490" userDrawn="1">
          <p15:clr>
            <a:srgbClr val="FBAE40"/>
          </p15:clr>
        </p15:guide>
        <p15:guide id="12" orient="horz" pos="3984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F96C7-1801-CD4F-9F28-C99CEA00A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1FB783-2389-2044-9FEC-A01C09265E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4785F67-179E-4145-8BCB-4A0C61A894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2794568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4E73FD-DB7D-6846-A2AE-E73A31844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110BA2-9B68-CC4C-A636-3277ABFA5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882" y="2541806"/>
            <a:ext cx="7750969" cy="1947460"/>
          </a:xfrm>
        </p:spPr>
        <p:txBody>
          <a:bodyPr anchor="t" anchorCtr="0">
            <a:normAutofit/>
          </a:bodyPr>
          <a:lstStyle>
            <a:lvl1pPr algn="l">
              <a:defRPr sz="48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CBF15F-CA7F-7641-B9E3-4E9C3E92F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882" y="4501445"/>
            <a:ext cx="7750969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 sz="15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3687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Header_Print-friend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4E73FD-DB7D-6846-A2AE-E73A31844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110BA2-9B68-CC4C-A636-3277ABFA5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882" y="2541806"/>
            <a:ext cx="7750969" cy="1947460"/>
          </a:xfrm>
        </p:spPr>
        <p:txBody>
          <a:bodyPr anchor="t" anchorCtr="0">
            <a:normAutofit/>
          </a:bodyPr>
          <a:lstStyle>
            <a:lvl1pPr algn="l">
              <a:defRPr sz="4800" b="1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CBF15F-CA7F-7641-B9E3-4E9C3E92F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882" y="4501445"/>
            <a:ext cx="7750969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342900" indent="0">
              <a:buFontTx/>
              <a:buNone/>
              <a:defRPr sz="15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968156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B965E-00C4-6F4C-8817-84A69C14D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8926A3-B154-C14C-BFED-E141D3C8B7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8625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40C922-34CF-D846-A402-06F51B1894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1868AE-308B-D548-82A1-318656FC55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3630614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ACFC5-D97A-B448-B815-E68D1A973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BFB46D-01D9-1D44-ABED-AC6282C16B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8626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8F9F48-3F7F-A545-9387-0732A54B5B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8626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0C0DC1-B7CB-B343-8B4E-8D57625AEA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57200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2689F1-F4A7-6440-A9D9-1BF6E3E127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57200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4E88283-FA1D-D040-8AFC-1D07DFC302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3573931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B70F5-09AC-CD48-85DB-1752A5E86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D6FDB5-5C90-C844-8D34-266A469CEC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4133593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7D20343-9337-0E42-A01C-2815CA8E05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2391252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7DAAA2-8718-2247-8539-9A0DC22C0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365126"/>
            <a:ext cx="82867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3056FE-C136-A54B-9DE3-EACD8E08FE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8625" y="1825626"/>
            <a:ext cx="8286750" cy="4207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25833E0-DD3D-DF4F-9316-F67B7A80E3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544521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62" r:id="rId3"/>
    <p:sldLayoutId id="2147483663" r:id="rId4"/>
    <p:sldLayoutId id="214748367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7" orient="horz" pos="2160" userDrawn="1">
          <p15:clr>
            <a:srgbClr val="F26B43"/>
          </p15:clr>
        </p15:guide>
        <p15:guide id="8" pos="2880" userDrawn="1">
          <p15:clr>
            <a:srgbClr val="F26B43"/>
          </p15:clr>
        </p15:guide>
        <p15:guide id="9" pos="270" userDrawn="1">
          <p15:clr>
            <a:srgbClr val="F26B43"/>
          </p15:clr>
        </p15:guide>
        <p15:guide id="10" orient="horz" pos="3888" userDrawn="1">
          <p15:clr>
            <a:srgbClr val="F26B43"/>
          </p15:clr>
        </p15:guide>
        <p15:guide id="11" pos="5490" userDrawn="1">
          <p15:clr>
            <a:srgbClr val="F26B43"/>
          </p15:clr>
        </p15:guide>
        <p15:guide id="12" orient="horz" pos="412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56CBC-DA70-7741-BB3F-BCDBBE052F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881" y="2541806"/>
            <a:ext cx="8440333" cy="1947460"/>
          </a:xfrm>
        </p:spPr>
        <p:txBody>
          <a:bodyPr>
            <a:normAutofit/>
          </a:bodyPr>
          <a:lstStyle/>
          <a:p>
            <a:r>
              <a:rPr lang="en-US" dirty="0"/>
              <a:t>AI/ML for accelerator operations</a:t>
            </a:r>
            <a:endParaRPr lang="en-US" sz="36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B0E14B-6889-F849-8A8C-D01D7C36038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September 8</a:t>
            </a:r>
            <a:r>
              <a:rPr lang="en-US" baseline="30000" dirty="0"/>
              <a:t>th</a:t>
            </a:r>
            <a:r>
              <a:rPr lang="en-US" dirty="0"/>
              <a:t> 2022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0F4563-AB5E-1F4E-B28C-08AC1323034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Presented by Georg Hoffstaetter</a:t>
            </a:r>
          </a:p>
          <a:p>
            <a:r>
              <a:rPr lang="en-US" dirty="0"/>
              <a:t>(BNL and Cornell University)</a:t>
            </a:r>
          </a:p>
        </p:txBody>
      </p:sp>
    </p:spTree>
    <p:extLst>
      <p:ext uri="{BB962C8B-B14F-4D97-AF65-F5344CB8AC3E}">
        <p14:creationId xmlns:p14="http://schemas.microsoft.com/office/powerpoint/2010/main" val="22467559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D46C9B52-0232-B5C9-6FBA-DDF8B37680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870" y="-356838"/>
            <a:ext cx="8286750" cy="1325563"/>
          </a:xfrm>
        </p:spPr>
        <p:txBody>
          <a:bodyPr/>
          <a:lstStyle/>
          <a:p>
            <a:r>
              <a:rPr lang="en-US" dirty="0"/>
              <a:t>Context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A086E648-5616-9811-11CE-224986E776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</p:spPr>
        <p:txBody>
          <a:bodyPr/>
          <a:lstStyle/>
          <a:p>
            <a:fld id="{933A556B-7C63-244D-9B7C-B0EA8042B330}" type="slidenum">
              <a:rPr lang="en-US" smtClean="0"/>
              <a:pPr/>
              <a:t>2</a:t>
            </a:fld>
            <a:endParaRPr lang="en-US" sz="750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49074B6-AE66-44BE-D0C4-198FABBF9371}"/>
              </a:ext>
            </a:extLst>
          </p:cNvPr>
          <p:cNvSpPr txBox="1">
            <a:spLocks/>
          </p:cNvSpPr>
          <p:nvPr/>
        </p:nvSpPr>
        <p:spPr>
          <a:xfrm>
            <a:off x="484380" y="748516"/>
            <a:ext cx="8659620" cy="566330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spcBef>
                <a:spcPts val="2550"/>
              </a:spcBef>
            </a:pPr>
            <a:r>
              <a:rPr lang="en-US" sz="2200" dirty="0"/>
              <a:t>Large accelerators have thousands of measured parameters that describe their state, e.g., field strength, magnet alignments, etc.</a:t>
            </a:r>
          </a:p>
          <a:p>
            <a:pPr marL="0">
              <a:spcBef>
                <a:spcPts val="2550"/>
              </a:spcBef>
            </a:pPr>
            <a:r>
              <a:rPr lang="en-US" sz="2200" dirty="0"/>
              <a:t>Once known, these parameters can be used to make a virtual accelerator model (VAM). An </a:t>
            </a:r>
            <a:r>
              <a:rPr lang="en-US" sz="2200" dirty="0">
                <a:solidFill>
                  <a:srgbClr val="FF0000"/>
                </a:solidFill>
              </a:rPr>
              <a:t>accurate model is needed </a:t>
            </a:r>
            <a:r>
              <a:rPr lang="en-US" sz="2200" dirty="0"/>
              <a:t>for operations, e.g., to run feedback systems, to optimize luminosity. </a:t>
            </a:r>
          </a:p>
          <a:p>
            <a:pPr marL="0">
              <a:spcBef>
                <a:spcPts val="2550"/>
              </a:spcBef>
            </a:pPr>
            <a:r>
              <a:rPr lang="en-US" sz="2200" dirty="0"/>
              <a:t>Today, human intervention and dedicated beam study times are often required to find system parameters.</a:t>
            </a:r>
          </a:p>
          <a:p>
            <a:pPr marL="0">
              <a:spcBef>
                <a:spcPts val="2550"/>
              </a:spcBef>
              <a:buFont typeface="Wingdings" pitchFamily="2" charset="2"/>
              <a:buChar char="è"/>
            </a:pPr>
            <a:r>
              <a:rPr lang="en-US" sz="2200" dirty="0">
                <a:solidFill>
                  <a:srgbClr val="FF0000"/>
                </a:solidFill>
                <a:sym typeface="Wingdings" pitchFamily="2" charset="2"/>
              </a:rPr>
              <a:t>Today: Time consuming dedicated studies, sensitivity to human errors.</a:t>
            </a:r>
          </a:p>
          <a:p>
            <a:pPr marL="0" indent="0">
              <a:spcBef>
                <a:spcPts val="2550"/>
              </a:spcBef>
              <a:buNone/>
            </a:pPr>
            <a:r>
              <a:rPr lang="en-US" sz="2200" dirty="0">
                <a:solidFill>
                  <a:srgbClr val="00B050"/>
                </a:solidFill>
                <a:sym typeface="Wingdings" pitchFamily="2" charset="2"/>
              </a:rPr>
              <a:t>AI/ML has the potential to automatically determine system parameters from successive measurements to build the much-needed VAM.</a:t>
            </a:r>
            <a:endParaRPr lang="en-US" sz="2200" dirty="0">
              <a:sym typeface="Wingdings" pitchFamily="2" charset="2"/>
            </a:endParaRPr>
          </a:p>
          <a:p>
            <a:pPr marL="0">
              <a:spcBef>
                <a:spcPts val="2550"/>
              </a:spcBef>
            </a:pPr>
            <a:r>
              <a:rPr lang="en-US" sz="2200" dirty="0">
                <a:sym typeface="Wingdings" pitchFamily="2" charset="2"/>
              </a:rPr>
              <a:t>An accurate VAM (existing or from ML) can provide a </a:t>
            </a:r>
            <a:r>
              <a:rPr lang="en-US" sz="2200" dirty="0">
                <a:solidFill>
                  <a:srgbClr val="00B050"/>
                </a:solidFill>
                <a:sym typeface="Wingdings" pitchFamily="2" charset="2"/>
              </a:rPr>
              <a:t>digital twin </a:t>
            </a:r>
            <a:r>
              <a:rPr lang="en-US" sz="2200" dirty="0">
                <a:sym typeface="Wingdings" pitchFamily="2" charset="2"/>
              </a:rPr>
              <a:t>to the control system that controls the twin just like the physical accelerator. Prototypes (CBETA-V &amp; CESR-V) have led to enormous </a:t>
            </a:r>
            <a:r>
              <a:rPr lang="en-US" sz="2200" dirty="0">
                <a:solidFill>
                  <a:srgbClr val="00B050"/>
                </a:solidFill>
                <a:sym typeface="Wingdings" pitchFamily="2" charset="2"/>
              </a:rPr>
              <a:t>operational simplifications </a:t>
            </a:r>
            <a:r>
              <a:rPr lang="en-US" sz="2200" dirty="0">
                <a:sym typeface="Wingdings" pitchFamily="2" charset="2"/>
              </a:rPr>
              <a:t>and</a:t>
            </a:r>
            <a:r>
              <a:rPr lang="en-US" sz="2200" dirty="0">
                <a:solidFill>
                  <a:srgbClr val="00B050"/>
                </a:solidFill>
                <a:sym typeface="Wingdings" pitchFamily="2" charset="2"/>
              </a:rPr>
              <a:t> optimizations, </a:t>
            </a:r>
            <a:r>
              <a:rPr lang="en-US" sz="2200" dirty="0">
                <a:sym typeface="Wingdings" pitchFamily="2" charset="2"/>
              </a:rPr>
              <a:t>to </a:t>
            </a:r>
            <a:r>
              <a:rPr lang="en-US" sz="2200" dirty="0">
                <a:solidFill>
                  <a:srgbClr val="00B050"/>
                </a:solidFill>
                <a:sym typeface="Wingdings" pitchFamily="2" charset="2"/>
              </a:rPr>
              <a:t>virtual detectors</a:t>
            </a:r>
            <a:r>
              <a:rPr lang="en-US" sz="2200" dirty="0">
                <a:sym typeface="Wingdings" pitchFamily="2" charset="2"/>
              </a:rPr>
              <a:t>, and to </a:t>
            </a:r>
            <a:r>
              <a:rPr lang="en-US" sz="2200" dirty="0">
                <a:solidFill>
                  <a:srgbClr val="00B050"/>
                </a:solidFill>
                <a:sym typeface="Wingdings" pitchFamily="2" charset="2"/>
              </a:rPr>
              <a:t>early fault detection</a:t>
            </a:r>
            <a:r>
              <a:rPr lang="en-US" sz="2200" dirty="0">
                <a:sym typeface="Wingdings" pitchFamily="2" charset="2"/>
              </a:rPr>
              <a:t>.</a:t>
            </a:r>
          </a:p>
          <a:p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sz="2000" dirty="0">
              <a:latin typeface="Arial" panose="020B0604020202020204" pitchFamily="34" charset="0"/>
            </a:endParaRPr>
          </a:p>
          <a:p>
            <a:endParaRPr lang="en-US" sz="2000" dirty="0">
              <a:latin typeface="Arial" panose="020B0604020202020204" pitchFamily="34" charset="0"/>
            </a:endParaRP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63053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EA5EF1-9D94-18F4-3204-3F1BAED6E0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3</a:t>
            </a:fld>
            <a:endParaRPr lang="en-US" sz="75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95C7020-2346-5D95-8366-F0F85DCB1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-210269"/>
            <a:ext cx="8286750" cy="1325563"/>
          </a:xfrm>
        </p:spPr>
        <p:txBody>
          <a:bodyPr/>
          <a:lstStyle/>
          <a:p>
            <a:r>
              <a:rPr lang="en-US" dirty="0"/>
              <a:t>Examples for digital twins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4EFC9B-8DE2-DFFD-3A4F-4FA7FC3C69DC}"/>
              </a:ext>
            </a:extLst>
          </p:cNvPr>
          <p:cNvSpPr txBox="1">
            <a:spLocks/>
          </p:cNvSpPr>
          <p:nvPr/>
        </p:nvSpPr>
        <p:spPr>
          <a:xfrm>
            <a:off x="461676" y="727329"/>
            <a:ext cx="8286750" cy="42068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CBETA-V: measuring beam trajectories and compare to the digital twin </a:t>
            </a:r>
            <a:r>
              <a:rPr lang="en-US" sz="2000" dirty="0">
                <a:solidFill>
                  <a:srgbClr val="FF0000"/>
                </a:solidFill>
              </a:rPr>
              <a:t>in real time on control-system screens</a:t>
            </a:r>
            <a:r>
              <a:rPr lang="en-US" sz="2000" dirty="0"/>
              <a:t>. </a:t>
            </a:r>
            <a:endParaRPr lang="en-US" sz="2000" dirty="0">
              <a:latin typeface="Arial" panose="020B0604020202020204" pitchFamily="34" charset="0"/>
            </a:endParaRPr>
          </a:p>
          <a:p>
            <a:pPr lvl="1"/>
            <a:endParaRPr lang="en-US" dirty="0">
              <a:latin typeface="Arial" panose="020B0604020202020204" pitchFamily="34" charset="0"/>
            </a:endParaRP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6" name="image5.png">
            <a:extLst>
              <a:ext uri="{FF2B5EF4-FFF2-40B4-BE49-F238E27FC236}">
                <a16:creationId xmlns:a16="http://schemas.microsoft.com/office/drawing/2014/main" id="{A31A6963-B189-E87F-6366-9D7195BD76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6508" y="1700754"/>
            <a:ext cx="2840887" cy="2332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B003754-E1FD-2BB4-C0CC-6B96E38D1156}"/>
              </a:ext>
            </a:extLst>
          </p:cNvPr>
          <p:cNvSpPr txBox="1">
            <a:spLocks/>
          </p:cNvSpPr>
          <p:nvPr/>
        </p:nvSpPr>
        <p:spPr>
          <a:xfrm>
            <a:off x="460645" y="4021901"/>
            <a:ext cx="8286750" cy="8136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Measuring bunch profiles and compare in </a:t>
            </a:r>
            <a:r>
              <a:rPr lang="en-US" sz="2000" dirty="0">
                <a:solidFill>
                  <a:srgbClr val="FF0000"/>
                </a:solidFill>
              </a:rPr>
              <a:t>real time with neural network models </a:t>
            </a:r>
            <a:r>
              <a:rPr lang="en-US" sz="2000" dirty="0"/>
              <a:t>of slow space-charge calculations.</a:t>
            </a:r>
            <a:endParaRPr lang="en-US" sz="2000" dirty="0">
              <a:latin typeface="Arial" panose="020B0604020202020204" pitchFamily="34" charset="0"/>
            </a:endParaRPr>
          </a:p>
          <a:p>
            <a:pPr lvl="1"/>
            <a:endParaRPr lang="en-US" dirty="0">
              <a:latin typeface="Arial" panose="020B0604020202020204" pitchFamily="34" charset="0"/>
            </a:endParaRP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147BAF0-2589-6BAA-F467-C3BED5D9FF6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641" y="1702509"/>
            <a:ext cx="2958425" cy="221881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40934B9-8221-06AC-3FDA-4F9881AEF4B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3626" y="1702510"/>
            <a:ext cx="2958426" cy="221881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6E8A8F8-F272-E114-BA87-E94ECABAE702}"/>
              </a:ext>
            </a:extLst>
          </p:cNvPr>
          <p:cNvSpPr txBox="1"/>
          <p:nvPr/>
        </p:nvSpPr>
        <p:spPr>
          <a:xfrm>
            <a:off x="472892" y="1382431"/>
            <a:ext cx="2542684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dirty="0"/>
              <a:t>First horizontal dipole kick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6EEDD12-3FD1-139C-F2C1-5C596E1E0B3D}"/>
              </a:ext>
            </a:extLst>
          </p:cNvPr>
          <p:cNvSpPr txBox="1"/>
          <p:nvPr/>
        </p:nvSpPr>
        <p:spPr>
          <a:xfrm>
            <a:off x="3499711" y="1421551"/>
            <a:ext cx="2303836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dirty="0"/>
              <a:t>First vertical dipole kick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B4F784A-2588-6ABC-449A-D8C6D429860F}"/>
              </a:ext>
            </a:extLst>
          </p:cNvPr>
          <p:cNvSpPr txBox="1"/>
          <p:nvPr/>
        </p:nvSpPr>
        <p:spPr>
          <a:xfrm>
            <a:off x="5979248" y="1392754"/>
            <a:ext cx="2932213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dirty="0"/>
              <a:t>Energy-dependent trajectories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B0DEF70-BC57-5C28-B8C8-CEEA1411F2A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610" y="4690167"/>
            <a:ext cx="2795883" cy="207212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09431F9-2A02-7730-5913-4EFA4A91C48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1921" y="4600091"/>
            <a:ext cx="3054155" cy="226354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E279DE88-25BD-63B8-5D43-F70E8A873D18}"/>
              </a:ext>
            </a:extLst>
          </p:cNvPr>
          <p:cNvSpPr txBox="1"/>
          <p:nvPr/>
        </p:nvSpPr>
        <p:spPr>
          <a:xfrm>
            <a:off x="2683102" y="5880362"/>
            <a:ext cx="13644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C1 screen</a:t>
            </a:r>
          </a:p>
          <a:p>
            <a:r>
              <a:rPr lang="en-US" dirty="0"/>
              <a:t>(measured)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F58B444-B8F0-2D03-3B38-EE4B8FF462F5}"/>
              </a:ext>
            </a:extLst>
          </p:cNvPr>
          <p:cNvSpPr txBox="1"/>
          <p:nvPr/>
        </p:nvSpPr>
        <p:spPr>
          <a:xfrm>
            <a:off x="5056387" y="4813017"/>
            <a:ext cx="13260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C1 screen</a:t>
            </a:r>
          </a:p>
          <a:p>
            <a:r>
              <a:rPr lang="en-US" dirty="0"/>
              <a:t>(simulated)</a:t>
            </a:r>
          </a:p>
        </p:txBody>
      </p:sp>
    </p:spTree>
    <p:extLst>
      <p:ext uri="{BB962C8B-B14F-4D97-AF65-F5344CB8AC3E}">
        <p14:creationId xmlns:p14="http://schemas.microsoft.com/office/powerpoint/2010/main" val="41574225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EA5EF1-9D94-18F4-3204-3F1BAED6E0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4</a:t>
            </a:fld>
            <a:endParaRPr lang="en-US" sz="75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95C7020-2346-5D95-8366-F0F85DCB1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-210269"/>
            <a:ext cx="8286750" cy="1325563"/>
          </a:xfrm>
        </p:spPr>
        <p:txBody>
          <a:bodyPr/>
          <a:lstStyle/>
          <a:p>
            <a:r>
              <a:rPr lang="en-US" dirty="0"/>
              <a:t>Benefits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4EFC9B-8DE2-DFFD-3A4F-4FA7FC3C69DC}"/>
              </a:ext>
            </a:extLst>
          </p:cNvPr>
          <p:cNvSpPr txBox="1">
            <a:spLocks/>
          </p:cNvSpPr>
          <p:nvPr/>
        </p:nvSpPr>
        <p:spPr>
          <a:xfrm>
            <a:off x="428625" y="804448"/>
            <a:ext cx="8286750" cy="42068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Continuous update of the virtual accelerator model.</a:t>
            </a:r>
          </a:p>
          <a:p>
            <a:r>
              <a:rPr lang="en-US"/>
              <a:t>Savings in dedicated study time.</a:t>
            </a:r>
          </a:p>
          <a:p>
            <a:r>
              <a:rPr lang="en-US"/>
              <a:t>Early warnings about component deterioration.</a:t>
            </a:r>
          </a:p>
          <a:p>
            <a:r>
              <a:rPr lang="en-US"/>
              <a:t>Confidence estimates for detectors.</a:t>
            </a:r>
          </a:p>
          <a:p>
            <a:r>
              <a:rPr lang="en-US"/>
              <a:t>Availability of a VAM for feedbacks and optimizations.</a:t>
            </a:r>
          </a:p>
          <a:p>
            <a:r>
              <a:rPr lang="en-US"/>
              <a:t>Virtual detectors from the digital twin.</a:t>
            </a:r>
          </a:p>
          <a:p>
            <a:r>
              <a:rPr lang="en-US"/>
              <a:t>Ease of operation and controls developments.</a:t>
            </a:r>
            <a:endParaRPr lang="en-US" sz="2000">
              <a:latin typeface="Arial" panose="020B0604020202020204" pitchFamily="34" charset="0"/>
            </a:endParaRPr>
          </a:p>
          <a:p>
            <a:pPr lvl="1"/>
            <a:endParaRPr lang="en-US">
              <a:latin typeface="Arial" panose="020B0604020202020204" pitchFamily="34" charset="0"/>
            </a:endParaRPr>
          </a:p>
          <a:p>
            <a:pPr lvl="1"/>
            <a:endParaRPr lang="en-US"/>
          </a:p>
          <a:p>
            <a:pPr lvl="1"/>
            <a:endParaRPr lang="en-US"/>
          </a:p>
          <a:p>
            <a:endParaRPr lang="en-US" dirty="0"/>
          </a:p>
        </p:txBody>
      </p:sp>
      <p:pic>
        <p:nvPicPr>
          <p:cNvPr id="5" name="image6.png">
            <a:extLst>
              <a:ext uri="{FF2B5EF4-FFF2-40B4-BE49-F238E27FC236}">
                <a16:creationId xmlns:a16="http://schemas.microsoft.com/office/drawing/2014/main" id="{7A278C08-7AA7-45A2-85AA-47A470E592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262" y="3878144"/>
            <a:ext cx="3533422" cy="2921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45891AB-6265-81CF-7A71-F382A97152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5402" y="3878144"/>
            <a:ext cx="3640430" cy="2698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8652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A086E648-5616-9811-11CE-224986E776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</p:spPr>
        <p:txBody>
          <a:bodyPr/>
          <a:lstStyle/>
          <a:p>
            <a:fld id="{933A556B-7C63-244D-9B7C-B0EA8042B330}" type="slidenum">
              <a:rPr lang="en-US" smtClean="0"/>
              <a:pPr/>
              <a:t>5</a:t>
            </a:fld>
            <a:endParaRPr lang="en-US" sz="750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1624CA8-C93D-09E7-2F44-8D2782BAA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442" y="-253383"/>
            <a:ext cx="8877558" cy="1325563"/>
          </a:xfrm>
        </p:spPr>
        <p:txBody>
          <a:bodyPr/>
          <a:lstStyle/>
          <a:p>
            <a:r>
              <a:rPr lang="en-US" dirty="0"/>
              <a:t>AI/ML Accelerator operations projects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C015BE8B-4D06-DFC3-82EC-1B014C16EF2C}"/>
              </a:ext>
            </a:extLst>
          </p:cNvPr>
          <p:cNvSpPr txBox="1">
            <a:spLocks/>
          </p:cNvSpPr>
          <p:nvPr/>
        </p:nvSpPr>
        <p:spPr>
          <a:xfrm>
            <a:off x="347533" y="826264"/>
            <a:ext cx="8715375" cy="5409683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900" b="1" dirty="0"/>
              <a:t>Background projects:</a:t>
            </a:r>
          </a:p>
          <a:p>
            <a:r>
              <a:rPr lang="en-US" sz="2900" dirty="0"/>
              <a:t>Orbit correction at CBETA (PhD work)</a:t>
            </a:r>
          </a:p>
          <a:p>
            <a:r>
              <a:rPr lang="en-US" sz="2900" dirty="0"/>
              <a:t>Beam profile neural networks for CBETA (prove of principle)</a:t>
            </a:r>
          </a:p>
          <a:p>
            <a:r>
              <a:rPr lang="en-US" sz="2900" dirty="0"/>
              <a:t>Cooling rate optimization at </a:t>
            </a:r>
            <a:r>
              <a:rPr lang="en-US" sz="2900" dirty="0" err="1"/>
              <a:t>LEReC</a:t>
            </a:r>
            <a:r>
              <a:rPr lang="en-US" sz="2900" dirty="0"/>
              <a:t> (published)</a:t>
            </a:r>
          </a:p>
          <a:p>
            <a:r>
              <a:rPr lang="en-US" sz="2900" dirty="0"/>
              <a:t>Slice emittance measurement at the </a:t>
            </a:r>
            <a:r>
              <a:rPr lang="en-US" sz="2900" dirty="0" err="1"/>
              <a:t>CeC</a:t>
            </a:r>
            <a:r>
              <a:rPr lang="en-US" sz="2900" dirty="0"/>
              <a:t> beamline (ongoing)</a:t>
            </a:r>
          </a:p>
          <a:p>
            <a:endParaRPr lang="en-US" sz="2900" dirty="0"/>
          </a:p>
          <a:p>
            <a:pPr marL="0" indent="0">
              <a:buNone/>
            </a:pPr>
            <a:r>
              <a:rPr lang="en-US" sz="2900" b="1" dirty="0"/>
              <a:t>Exciting new project:</a:t>
            </a:r>
          </a:p>
          <a:p>
            <a:r>
              <a:rPr lang="en-US" sz="2900" dirty="0"/>
              <a:t>Provide a control system procedure that evaluates the main parameters of an accelerator </a:t>
            </a:r>
            <a:r>
              <a:rPr lang="en-US" sz="2900" dirty="0">
                <a:solidFill>
                  <a:srgbClr val="00B050"/>
                </a:solidFill>
              </a:rPr>
              <a:t>automatically and parasitically </a:t>
            </a:r>
            <a:r>
              <a:rPr lang="en-US" sz="2900" dirty="0"/>
              <a:t>to user operation.</a:t>
            </a:r>
          </a:p>
          <a:p>
            <a:endParaRPr lang="en-US" sz="2900" dirty="0"/>
          </a:p>
          <a:p>
            <a:r>
              <a:rPr lang="en-US" sz="2900" dirty="0"/>
              <a:t>As a first example, establish this procedure initially by means of the Orbit Response Matrix. Afterwards add other measurables, e.g., parasitically evaluate injection oscillations.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9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900" dirty="0"/>
              <a:t>First example: The </a:t>
            </a:r>
            <a:r>
              <a:rPr lang="en-US" sz="2900" dirty="0" err="1"/>
              <a:t>Oribt</a:t>
            </a:r>
            <a:r>
              <a:rPr lang="en-US" sz="2900" dirty="0"/>
              <a:t> Response Matrix method</a:t>
            </a:r>
          </a:p>
          <a:p>
            <a:r>
              <a:rPr lang="en-US" sz="2900" dirty="0"/>
              <a:t>Use the orbit change at M detectors when N magnets are changed to determine system parameters.</a:t>
            </a:r>
          </a:p>
          <a:p>
            <a:endParaRPr lang="en-US" sz="2900" dirty="0">
              <a:latin typeface="Arial" panose="020B0604020202020204" pitchFamily="34" charset="0"/>
            </a:endParaRPr>
          </a:p>
          <a:p>
            <a:r>
              <a:rPr lang="en-US" sz="2900" dirty="0">
                <a:latin typeface="Arial" panose="020B0604020202020204" pitchFamily="34" charset="0"/>
              </a:rPr>
              <a:t>1</a:t>
            </a:r>
            <a:r>
              <a:rPr lang="en-US" sz="2900" baseline="30000" dirty="0">
                <a:latin typeface="Arial" panose="020B0604020202020204" pitchFamily="34" charset="0"/>
              </a:rPr>
              <a:t>st</a:t>
            </a:r>
            <a:r>
              <a:rPr lang="en-US" sz="2900" dirty="0">
                <a:latin typeface="Arial" panose="020B0604020202020204" pitchFamily="34" charset="0"/>
              </a:rPr>
              <a:t> Goal: Establish the ORM automatically and parasitically, without dedicated study time in the </a:t>
            </a:r>
            <a:r>
              <a:rPr lang="en-US" sz="2900" dirty="0">
                <a:solidFill>
                  <a:srgbClr val="00B050"/>
                </a:solidFill>
                <a:latin typeface="Arial" panose="020B0604020202020204" pitchFamily="34" charset="0"/>
              </a:rPr>
              <a:t>AGS (ongoing)</a:t>
            </a:r>
            <a:r>
              <a:rPr lang="en-US" sz="2900" dirty="0">
                <a:latin typeface="Arial" panose="020B0604020202020204" pitchFamily="34" charset="0"/>
              </a:rPr>
              <a:t>,</a:t>
            </a:r>
            <a:r>
              <a:rPr lang="en-US" sz="2900" dirty="0">
                <a:solidFill>
                  <a:srgbClr val="00B050"/>
                </a:solidFill>
                <a:latin typeface="Arial" panose="020B0604020202020204" pitchFamily="34" charset="0"/>
              </a:rPr>
              <a:t> RHIC</a:t>
            </a:r>
            <a:r>
              <a:rPr lang="en-US" sz="2900" dirty="0">
                <a:latin typeface="Arial" panose="020B0604020202020204" pitchFamily="34" charset="0"/>
              </a:rPr>
              <a:t>,</a:t>
            </a:r>
            <a:r>
              <a:rPr lang="en-US" sz="2900" dirty="0">
                <a:solidFill>
                  <a:srgbClr val="00B050"/>
                </a:solidFill>
                <a:latin typeface="Arial" panose="020B0604020202020204" pitchFamily="34" charset="0"/>
              </a:rPr>
              <a:t> and NSLS-II</a:t>
            </a:r>
            <a:r>
              <a:rPr lang="en-US" sz="2900" dirty="0">
                <a:latin typeface="Arial" panose="020B0604020202020204" pitchFamily="34" charset="0"/>
              </a:rPr>
              <a:t>.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5970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EA5EF1-9D94-18F4-3204-3F1BAED6E0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6</a:t>
            </a:fld>
            <a:endParaRPr lang="en-US" sz="75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5938B80-C901-C88C-7961-61E53B570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442" y="60665"/>
            <a:ext cx="8286750" cy="1325563"/>
          </a:xfrm>
        </p:spPr>
        <p:txBody>
          <a:bodyPr/>
          <a:lstStyle/>
          <a:p>
            <a:r>
              <a:rPr lang="en-US" dirty="0"/>
              <a:t>Methods to achieve the goals</a:t>
            </a:r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326121C0-CDAE-E14B-83A1-4EED060E72FF}"/>
              </a:ext>
            </a:extLst>
          </p:cNvPr>
          <p:cNvSpPr txBox="1">
            <a:spLocks/>
          </p:cNvSpPr>
          <p:nvPr/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defPPr>
              <a:defRPr lang="en-US"/>
            </a:defPPr>
            <a:lvl1pPr marL="0" algn="r" defTabSz="914400" rtl="0" eaLnBrk="1" latinLnBrk="0" hangingPunct="1"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33A556B-7C63-244D-9B7C-B0EA8042B330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B2EB25F-80AB-EE32-2006-70F92FAB0AC0}"/>
              </a:ext>
            </a:extLst>
          </p:cNvPr>
          <p:cNvSpPr txBox="1">
            <a:spLocks/>
          </p:cNvSpPr>
          <p:nvPr/>
        </p:nvSpPr>
        <p:spPr>
          <a:xfrm>
            <a:off x="266442" y="1117804"/>
            <a:ext cx="3413736" cy="42068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/>
              <a:t>Bayesian optimization</a:t>
            </a:r>
            <a:endParaRPr lang="en-US" sz="2000">
              <a:latin typeface="Arial" panose="020B0604020202020204" pitchFamily="34" charset="0"/>
            </a:endParaRPr>
          </a:p>
          <a:p>
            <a:pPr lvl="1"/>
            <a:endParaRPr lang="en-US">
              <a:latin typeface="Arial" panose="020B0604020202020204" pitchFamily="34" charset="0"/>
            </a:endParaRPr>
          </a:p>
          <a:p>
            <a:pPr lvl="1"/>
            <a:endParaRPr lang="en-US"/>
          </a:p>
          <a:p>
            <a:pPr lvl="1"/>
            <a:endParaRPr lang="en-US"/>
          </a:p>
          <a:p>
            <a:endParaRPr lang="en-US" dirty="0"/>
          </a:p>
        </p:txBody>
      </p:sp>
      <p:pic>
        <p:nvPicPr>
          <p:cNvPr id="6" name="Picture 5" descr="Chart, line chart&#10;&#10;Description automatically generated">
            <a:extLst>
              <a:ext uri="{FF2B5EF4-FFF2-40B4-BE49-F238E27FC236}">
                <a16:creationId xmlns:a16="http://schemas.microsoft.com/office/drawing/2014/main" id="{5EFFB31F-00FF-7B4F-4850-E994E48D1B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978" y="1504217"/>
            <a:ext cx="2565661" cy="5123732"/>
          </a:xfrm>
          <a:prstGeom prst="rect">
            <a:avLst/>
          </a:prstGeom>
        </p:spPr>
      </p:pic>
      <p:pic>
        <p:nvPicPr>
          <p:cNvPr id="7" name="Picture 6" descr="Chart, line chart&#10;&#10;Description automatically generated">
            <a:extLst>
              <a:ext uri="{FF2B5EF4-FFF2-40B4-BE49-F238E27FC236}">
                <a16:creationId xmlns:a16="http://schemas.microsoft.com/office/drawing/2014/main" id="{2D922CAE-D005-D8C7-FEF6-9BEA82B27B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1640" y="1533321"/>
            <a:ext cx="2641330" cy="5114227"/>
          </a:xfrm>
          <a:prstGeom prst="rect">
            <a:avLst/>
          </a:prstGeom>
        </p:spPr>
      </p:pic>
      <p:pic>
        <p:nvPicPr>
          <p:cNvPr id="8" name="Picture 7" descr="Chart, line chart&#10;&#10;Description automatically generated">
            <a:extLst>
              <a:ext uri="{FF2B5EF4-FFF2-40B4-BE49-F238E27FC236}">
                <a16:creationId xmlns:a16="http://schemas.microsoft.com/office/drawing/2014/main" id="{4452CCEF-8A48-F430-9973-AC5378C4DE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2970" y="4316625"/>
            <a:ext cx="3530600" cy="2360027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451D1EC-86FB-965D-B485-FF68553B6893}"/>
              </a:ext>
            </a:extLst>
          </p:cNvPr>
          <p:cNvSpPr txBox="1">
            <a:spLocks/>
          </p:cNvSpPr>
          <p:nvPr/>
        </p:nvSpPr>
        <p:spPr>
          <a:xfrm>
            <a:off x="5689834" y="1670756"/>
            <a:ext cx="3413736" cy="36539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Functions are successively approximated, with diminishing uncertainty.</a:t>
            </a:r>
          </a:p>
          <a:p>
            <a:r>
              <a:rPr lang="en-US" dirty="0">
                <a:latin typeface="Arial" panose="020B0604020202020204" pitchFamily="34" charset="0"/>
              </a:rPr>
              <a:t>Detector noise can be included. </a:t>
            </a:r>
          </a:p>
          <a:p>
            <a:pPr lvl="1"/>
            <a:endParaRPr lang="en-US" dirty="0">
              <a:latin typeface="Arial" panose="020B0604020202020204" pitchFamily="34" charset="0"/>
            </a:endParaRP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89273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EA5EF1-9D94-18F4-3204-3F1BAED6E0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7</a:t>
            </a:fld>
            <a:endParaRPr lang="en-US" sz="75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71B3ED-57A9-B2E9-632B-C861BC29BC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917" y="-158248"/>
            <a:ext cx="8286750" cy="1325563"/>
          </a:xfrm>
        </p:spPr>
        <p:txBody>
          <a:bodyPr/>
          <a:lstStyle/>
          <a:p>
            <a:r>
              <a:rPr lang="en-US" dirty="0"/>
              <a:t>Implementation to achieve the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A9E217-C8AE-0352-0CD4-56C71B404113}"/>
              </a:ext>
            </a:extLst>
          </p:cNvPr>
          <p:cNvSpPr txBox="1">
            <a:spLocks/>
          </p:cNvSpPr>
          <p:nvPr/>
        </p:nvSpPr>
        <p:spPr>
          <a:xfrm>
            <a:off x="256917" y="894523"/>
            <a:ext cx="7227616" cy="210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dirty="0"/>
              <a:t>Control system implementation and the Digital Twin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000" dirty="0">
              <a:latin typeface="Arial" panose="020B0604020202020204" pitchFamily="34" charset="0"/>
            </a:endParaRPr>
          </a:p>
          <a:p>
            <a:pPr lvl="1"/>
            <a:endParaRPr lang="en-US" dirty="0">
              <a:latin typeface="Arial" panose="020B0604020202020204" pitchFamily="34" charset="0"/>
            </a:endParaRP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AEC81C9-C689-0D0E-2CA7-177344809E5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359" y="1337726"/>
            <a:ext cx="8179308" cy="4209194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B10510F-4DF4-AD42-0003-5A0D5ACF3904}"/>
              </a:ext>
            </a:extLst>
          </p:cNvPr>
          <p:cNvSpPr txBox="1">
            <a:spLocks/>
          </p:cNvSpPr>
          <p:nvPr/>
        </p:nvSpPr>
        <p:spPr>
          <a:xfrm>
            <a:off x="256917" y="5578710"/>
            <a:ext cx="8774194" cy="9643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dirty="0"/>
              <a:t>The Digital Twin is based on the Virtual Accelerator Model and can be addressed from the control system just like the physical accelerator.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000" dirty="0">
              <a:latin typeface="Arial" panose="020B0604020202020204" pitchFamily="34" charset="0"/>
            </a:endParaRPr>
          </a:p>
          <a:p>
            <a:pPr lvl="1"/>
            <a:endParaRPr lang="en-US" dirty="0">
              <a:latin typeface="Arial" panose="020B0604020202020204" pitchFamily="34" charset="0"/>
            </a:endParaRP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0612363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EA5EF1-9D94-18F4-3204-3F1BAED6E0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8</a:t>
            </a:fld>
            <a:endParaRPr lang="en-US" sz="75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8ACC8BF-89FA-4A15-1120-78A95BBCD2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0"/>
            <a:ext cx="8286750" cy="638051"/>
          </a:xfrm>
        </p:spPr>
        <p:txBody>
          <a:bodyPr/>
          <a:lstStyle/>
          <a:p>
            <a:r>
              <a:rPr lang="en-US" dirty="0"/>
              <a:t>Summary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07C2AC-5456-5DFC-32E6-4314FC451F0D}"/>
              </a:ext>
            </a:extLst>
          </p:cNvPr>
          <p:cNvSpPr txBox="1">
            <a:spLocks/>
          </p:cNvSpPr>
          <p:nvPr/>
        </p:nvSpPr>
        <p:spPr>
          <a:xfrm>
            <a:off x="245326" y="827621"/>
            <a:ext cx="8898673" cy="550627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Accelerator optimization and feedback systems need an accurate accelerator model.</a:t>
            </a:r>
          </a:p>
          <a:p>
            <a:endParaRPr lang="en-US" dirty="0"/>
          </a:p>
          <a:p>
            <a:r>
              <a:rPr lang="en-US" dirty="0"/>
              <a:t>Obtaining the parameters for that model often requires human interaction and dedicated study time.</a:t>
            </a:r>
          </a:p>
          <a:p>
            <a:endParaRPr lang="en-US" dirty="0"/>
          </a:p>
          <a:p>
            <a:r>
              <a:rPr lang="en-US" dirty="0"/>
              <a:t>AI/ML provides techniques to successively improve the knowledge of accelerator parameters during user operation.</a:t>
            </a:r>
          </a:p>
          <a:p>
            <a:endParaRPr lang="en-US" dirty="0"/>
          </a:p>
          <a:p>
            <a:r>
              <a:rPr lang="en-US" dirty="0"/>
              <a:t>The Virtual Accelerator Model can therefore be continuously updated, providing: (a) accurate optimizations and feedback, (b) early fault detection, (c) virtual diagnostics.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Important for the future!</a:t>
            </a:r>
          </a:p>
          <a:p>
            <a:pPr lvl="1"/>
            <a:r>
              <a:rPr lang="en-US" dirty="0"/>
              <a:t>Improving accelerator performance provides large rewards for NP.</a:t>
            </a:r>
          </a:p>
          <a:p>
            <a:pPr lvl="1"/>
            <a:r>
              <a:rPr lang="en-US" dirty="0"/>
              <a:t>There is large and growing interest in AI/ML applications in accelerators, manifested in papers and invited presentations.</a:t>
            </a:r>
          </a:p>
          <a:p>
            <a:pPr lvl="1"/>
            <a:r>
              <a:rPr lang="en-US" dirty="0"/>
              <a:t>All NP accelerators will benefit, as well as new international accelerators.</a:t>
            </a:r>
          </a:p>
          <a:p>
            <a:pPr lvl="1"/>
            <a:r>
              <a:rPr lang="en-US" dirty="0"/>
              <a:t>The investment will be returned amply in reduced accelerator study times.</a:t>
            </a:r>
            <a:endParaRPr lang="en-US" dirty="0">
              <a:latin typeface="Arial" panose="020B0604020202020204" pitchFamily="34" charset="0"/>
            </a:endParaRP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81914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E147A3-EBAC-5C4E-8CD3-74DAF0B9A4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9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DB68A9-B5EB-314F-849D-FB440A7B37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5533" y="2145199"/>
            <a:ext cx="8567169" cy="3330184"/>
          </a:xfrm>
        </p:spPr>
        <p:txBody>
          <a:bodyPr>
            <a:normAutofit fontScale="90000"/>
          </a:bodyPr>
          <a:lstStyle/>
          <a:p>
            <a:r>
              <a:rPr lang="en-US" dirty="0"/>
              <a:t>Credit: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Collaborations with BNL-CAD, EIC, </a:t>
            </a:r>
            <a:r>
              <a:rPr lang="en-US" dirty="0" err="1"/>
              <a:t>CeC</a:t>
            </a:r>
            <a:r>
              <a:rPr lang="en-US" dirty="0"/>
              <a:t>, NSLS-II, Cornell, Stony Brook, SLAC, and FNAL.</a:t>
            </a:r>
          </a:p>
        </p:txBody>
      </p:sp>
    </p:spTree>
    <p:extLst>
      <p:ext uri="{BB962C8B-B14F-4D97-AF65-F5344CB8AC3E}">
        <p14:creationId xmlns:p14="http://schemas.microsoft.com/office/powerpoint/2010/main" val="1215709844"/>
      </p:ext>
    </p:extLst>
  </p:cSld>
  <p:clrMapOvr>
    <a:masterClrMapping/>
  </p:clrMapOvr>
</p:sld>
</file>

<file path=ppt/theme/theme1.xml><?xml version="1.0" encoding="utf-8"?>
<a:theme xmlns:a="http://schemas.openxmlformats.org/drawingml/2006/main" name="BNL">
  <a:themeElements>
    <a:clrScheme name="BNL Color Palett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05C78"/>
      </a:accent1>
      <a:accent2>
        <a:srgbClr val="00ADDC"/>
      </a:accent2>
      <a:accent3>
        <a:srgbClr val="B2D33B"/>
      </a:accent3>
      <a:accent4>
        <a:srgbClr val="F68B1F"/>
      </a:accent4>
      <a:accent5>
        <a:srgbClr val="B72467"/>
      </a:accent5>
      <a:accent6>
        <a:srgbClr val="FFCD34"/>
      </a:accent6>
      <a:hlink>
        <a:srgbClr val="4881C3"/>
      </a:hlink>
      <a:folHlink>
        <a:srgbClr val="51499E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NL_PPT_Template_2021_Standard_Compressed_060121" id="{81931DB4-BE11-AC4C-8733-C612231D0574}" vid="{9DFA2559-1B1D-A844-9731-917E9F0BD70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bnl_ppt_template_2021_standard_compressed (1)</Template>
  <TotalTime>4737</TotalTime>
  <Words>671</Words>
  <Application>Microsoft Macintosh PowerPoint</Application>
  <PresentationFormat>On-screen Show (4:3)</PresentationFormat>
  <Paragraphs>98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Wingdings</vt:lpstr>
      <vt:lpstr>BNL</vt:lpstr>
      <vt:lpstr>AI/ML for accelerator operations</vt:lpstr>
      <vt:lpstr>Context</vt:lpstr>
      <vt:lpstr>Examples for digital twins</vt:lpstr>
      <vt:lpstr>Benefits</vt:lpstr>
      <vt:lpstr>AI/ML Accelerator operations projects</vt:lpstr>
      <vt:lpstr>Methods to achieve the goals</vt:lpstr>
      <vt:lpstr>Implementation to achieve the goals</vt:lpstr>
      <vt:lpstr>Summary </vt:lpstr>
      <vt:lpstr>Credit:   Collaborations with BNL-CAD, EIC, CeC, NSLS-II, Cornell, Stony Brook, SLAC, and FNAL.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subject/>
  <dc:creator>Capasso, Frances</dc:creator>
  <cp:keywords/>
  <dc:description/>
  <cp:lastModifiedBy>Georg Hoffstaetter</cp:lastModifiedBy>
  <cp:revision>13</cp:revision>
  <dcterms:created xsi:type="dcterms:W3CDTF">2022-06-23T10:49:45Z</dcterms:created>
  <dcterms:modified xsi:type="dcterms:W3CDTF">2022-09-08T11:17:12Z</dcterms:modified>
  <cp:category/>
</cp:coreProperties>
</file>