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60" r:id="rId3"/>
    <p:sldId id="263" r:id="rId4"/>
    <p:sldId id="257" r:id="rId5"/>
    <p:sldId id="259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0" autoAdjust="0"/>
    <p:restoredTop sz="94694"/>
  </p:normalViewPr>
  <p:slideViewPr>
    <p:cSldViewPr snapToGrid="0" snapToObjects="1">
      <p:cViewPr varScale="1">
        <p:scale>
          <a:sx n="234" d="100"/>
          <a:sy n="234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556F37-1358-E3B3-85C8-A45FC81D48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DA61BF-65DF-A4CB-BAC4-2847E15E7F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89EF3-A5D8-4048-BF33-80BC531ABC48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18A0F-54D7-DFF9-3246-183A4746E4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Dejan Trbojevic, Sept. 8, 2022 Mini Twon Meetong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1EF70-974F-C927-851D-4D9E6E1337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9BEFC-4704-D747-A805-DC52D0647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782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Dejan Trbojevic, Sept. 8, 2022 Mini Twon Meetong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9635" y="6492875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9635" y="6492875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Accelerator R&amp;D @ CAD with Fixed Magnetic 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  <a:p>
            <a:r>
              <a:rPr lang="en-US" dirty="0"/>
              <a:t>September 8,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Presenter(s) Dejan Trbojevic, Stephen Books and Scott J. Berg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F63D-F575-484A-BC46-59E485E57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R&amp;D @ CAD with Fixed Magnetic 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87CA-4DEE-1B47-B816-4C68BCCAD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8,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07F09-5764-A242-ABEB-396D1B9BF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Presenter: Dejan Trbojevic</a:t>
            </a:r>
          </a:p>
        </p:txBody>
      </p:sp>
    </p:spTree>
    <p:extLst>
      <p:ext uri="{BB962C8B-B14F-4D97-AF65-F5344CB8AC3E}">
        <p14:creationId xmlns:p14="http://schemas.microsoft.com/office/powerpoint/2010/main" val="242141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92" y="5897"/>
            <a:ext cx="8923407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Following the CBETA success the NPP Accelerator R&amp;D continues for the </a:t>
            </a:r>
            <a:r>
              <a:rPr lang="en-US" sz="2800" dirty="0">
                <a:solidFill>
                  <a:srgbClr val="FF0000"/>
                </a:solidFill>
              </a:rPr>
              <a:t>CEBAF energy upgrade </a:t>
            </a:r>
            <a:r>
              <a:rPr lang="en-US" sz="2800" dirty="0"/>
              <a:t>from 12-23 GeV </a:t>
            </a:r>
            <a:r>
              <a:rPr lang="en-US" sz="2800" dirty="0">
                <a:solidFill>
                  <a:srgbClr val="FF0000"/>
                </a:solidFill>
              </a:rPr>
              <a:t>with a single FFA beam line 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F37D17-C1FF-36BD-E08C-5DA8F02D3E52}"/>
              </a:ext>
            </a:extLst>
          </p:cNvPr>
          <p:cNvSpPr txBox="1"/>
          <p:nvPr/>
        </p:nvSpPr>
        <p:spPr>
          <a:xfrm>
            <a:off x="220592" y="6606842"/>
            <a:ext cx="3111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Dejan Trbojevic, Sept. 8, 2022 – Mini Town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02E0F9-226C-C654-B063-8839F79C5A05}"/>
              </a:ext>
            </a:extLst>
          </p:cNvPr>
          <p:cNvSpPr txBox="1"/>
          <p:nvPr/>
        </p:nvSpPr>
        <p:spPr>
          <a:xfrm>
            <a:off x="3586260" y="1695798"/>
            <a:ext cx="5633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AutoNum type="arabicPeriod"/>
            </a:pPr>
            <a:r>
              <a:rPr lang="en-US" sz="1400" b="1" i="1" dirty="0">
                <a:solidFill>
                  <a:srgbClr val="002060"/>
                </a:solidFill>
              </a:rPr>
              <a:t>Full proof of principle for the Non-scaling Fixed Field Alternating Gradient and </a:t>
            </a:r>
            <a:r>
              <a:rPr lang="en-US" sz="1400" b="1" i="1" dirty="0">
                <a:solidFill>
                  <a:srgbClr val="FF0000"/>
                </a:solidFill>
              </a:rPr>
              <a:t>full Energy Recovery </a:t>
            </a:r>
          </a:p>
          <a:p>
            <a:pPr marL="233363" indent="-233363">
              <a:buAutoNum type="arabicPeriod"/>
            </a:pPr>
            <a:r>
              <a:rPr lang="en-US" sz="1400" b="1" i="1" dirty="0">
                <a:solidFill>
                  <a:srgbClr val="002060"/>
                </a:solidFill>
              </a:rPr>
              <a:t>Merging multiple energy orbits into a single straight-line orbit</a:t>
            </a:r>
          </a:p>
          <a:p>
            <a:pPr marL="233363" indent="-233363">
              <a:buAutoNum type="arabicPeriod"/>
            </a:pPr>
            <a:r>
              <a:rPr lang="en-US" sz="1400" b="1" i="1" dirty="0">
                <a:solidFill>
                  <a:srgbClr val="002060"/>
                </a:solidFill>
              </a:rPr>
              <a:t>Development of the new permanent magnet technology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B33F243-0793-388F-163D-4DC2EC2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5" y="4259045"/>
            <a:ext cx="5753732" cy="2009485"/>
          </a:xfrm>
          <a:prstGeom prst="rect">
            <a:avLst/>
          </a:prstGeom>
        </p:spPr>
      </p:pic>
      <p:pic>
        <p:nvPicPr>
          <p:cNvPr id="6" name="Picture 5" descr="A picture containing indoor, building, train, floor&#10;&#10;Description automatically generated">
            <a:extLst>
              <a:ext uri="{FF2B5EF4-FFF2-40B4-BE49-F238E27FC236}">
                <a16:creationId xmlns:a16="http://schemas.microsoft.com/office/drawing/2014/main" id="{CEFF8AE5-27C9-4B1F-CA5C-6F0476CD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68" y="1720397"/>
            <a:ext cx="3328694" cy="2496521"/>
          </a:xfrm>
          <a:prstGeom prst="rect">
            <a:avLst/>
          </a:prstGeom>
        </p:spPr>
      </p:pic>
      <p:pic>
        <p:nvPicPr>
          <p:cNvPr id="7" name="Picture 6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10400BD9-415B-8A35-A53F-9C0853106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10" y="4137755"/>
            <a:ext cx="1938174" cy="2544294"/>
          </a:xfrm>
          <a:prstGeom prst="rect">
            <a:avLst/>
          </a:prstGeom>
        </p:spPr>
      </p:pic>
      <p:pic>
        <p:nvPicPr>
          <p:cNvPr id="8" name="Picture 7" descr="A picture containing indoor, engine, projector, gear&#10;&#10;Description automatically generated">
            <a:extLst>
              <a:ext uri="{FF2B5EF4-FFF2-40B4-BE49-F238E27FC236}">
                <a16:creationId xmlns:a16="http://schemas.microsoft.com/office/drawing/2014/main" id="{D0F22CAC-E6DE-03CB-03C0-C8B22C544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212" y="2580204"/>
            <a:ext cx="5184134" cy="1673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31508-7A6A-5361-0486-8D87466A60C7}"/>
              </a:ext>
            </a:extLst>
          </p:cNvPr>
          <p:cNvSpPr txBox="1"/>
          <p:nvPr/>
        </p:nvSpPr>
        <p:spPr>
          <a:xfrm>
            <a:off x="191250" y="1300440"/>
            <a:ext cx="902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dirty="0">
                <a:solidFill>
                  <a:srgbClr val="002060"/>
                </a:solidFill>
              </a:rPr>
              <a:t>ornell University </a:t>
            </a:r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dirty="0">
                <a:solidFill>
                  <a:srgbClr val="002060"/>
                </a:solidFill>
              </a:rPr>
              <a:t>rookhaven National Laboratory </a:t>
            </a:r>
            <a:r>
              <a:rPr lang="en-US" b="1" dirty="0">
                <a:solidFill>
                  <a:srgbClr val="002060"/>
                </a:solidFill>
              </a:rPr>
              <a:t>E</a:t>
            </a:r>
            <a:r>
              <a:rPr lang="en-US" dirty="0">
                <a:solidFill>
                  <a:srgbClr val="002060"/>
                </a:solidFill>
              </a:rPr>
              <a:t>lectron </a:t>
            </a:r>
            <a:r>
              <a:rPr lang="en-US" b="1" dirty="0">
                <a:solidFill>
                  <a:srgbClr val="002060"/>
                </a:solidFill>
              </a:rPr>
              <a:t>T</a:t>
            </a:r>
            <a:r>
              <a:rPr lang="en-US" dirty="0">
                <a:solidFill>
                  <a:srgbClr val="002060"/>
                </a:solidFill>
              </a:rPr>
              <a:t>est </a:t>
            </a:r>
            <a:r>
              <a:rPr lang="en-US" b="1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ccelerator - </a:t>
            </a:r>
            <a:r>
              <a:rPr lang="en-US" b="1" dirty="0">
                <a:solidFill>
                  <a:srgbClr val="002060"/>
                </a:solidFill>
              </a:rPr>
              <a:t>CBETA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8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9" y="5897"/>
            <a:ext cx="850700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A. Accelerator R&amp;D for the </a:t>
            </a:r>
            <a:r>
              <a:rPr lang="en-US" dirty="0">
                <a:solidFill>
                  <a:srgbClr val="FF0000"/>
                </a:solidFill>
              </a:rPr>
              <a:t>CEBAF energy upgrade </a:t>
            </a:r>
            <a:r>
              <a:rPr lang="en-US" dirty="0"/>
              <a:t>from 12-23 GeV </a:t>
            </a:r>
            <a:r>
              <a:rPr lang="en-US" dirty="0">
                <a:solidFill>
                  <a:srgbClr val="FF0000"/>
                </a:solidFill>
              </a:rPr>
              <a:t>with a single FFA beam line </a:t>
            </a:r>
            <a:r>
              <a:rPr lang="en-US" dirty="0"/>
              <a:t>(following the CBETA success)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B1148D4A-1AEA-DA29-5376-E62E1979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671" y="1366870"/>
            <a:ext cx="4265146" cy="3076415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568C1E4-72F2-9962-08A2-011090C7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7" y="1331460"/>
            <a:ext cx="3796825" cy="3518899"/>
          </a:xfrm>
          <a:prstGeom prst="rect">
            <a:avLst/>
          </a:prstGeom>
        </p:spPr>
      </p:pic>
      <p:pic>
        <p:nvPicPr>
          <p:cNvPr id="18" name="Picture 1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B1B43DE1-DB87-A904-FA03-D670D3717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360" y="4628446"/>
            <a:ext cx="1886020" cy="1574266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0A0189C7-C8F4-71E6-1FBB-D7962463C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814" y="4584823"/>
            <a:ext cx="2941416" cy="1723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A24EAD-904F-FEAF-377F-49D7EB902153}"/>
              </a:ext>
            </a:extLst>
          </p:cNvPr>
          <p:cNvSpPr txBox="1"/>
          <p:nvPr/>
        </p:nvSpPr>
        <p:spPr>
          <a:xfrm>
            <a:off x="7336970" y="4487908"/>
            <a:ext cx="18070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Synchrotron Radiation Loss from both: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East and </a:t>
            </a:r>
            <a:r>
              <a:rPr lang="en-US" sz="1400" dirty="0">
                <a:solidFill>
                  <a:srgbClr val="0070C0"/>
                </a:solidFill>
              </a:rPr>
              <a:t>West </a:t>
            </a:r>
            <a:r>
              <a:rPr lang="en-US" sz="1400" dirty="0">
                <a:solidFill>
                  <a:srgbClr val="002060"/>
                </a:solidFill>
              </a:rPr>
              <a:t>arc:</a:t>
            </a:r>
          </a:p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432.71 MeV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525.33 MeV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-----------------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958.04 MeV</a:t>
            </a: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F37D17-C1FF-36BD-E08C-5DA8F02D3E52}"/>
              </a:ext>
            </a:extLst>
          </p:cNvPr>
          <p:cNvSpPr txBox="1"/>
          <p:nvPr/>
        </p:nvSpPr>
        <p:spPr>
          <a:xfrm>
            <a:off x="220592" y="6606842"/>
            <a:ext cx="3111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Dejan Trbojevic, Sept. 8, 2022 – Mini Town Meeting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87EC82-9F1F-A9EF-38E0-88BFC03D304A}"/>
              </a:ext>
            </a:extLst>
          </p:cNvPr>
          <p:cNvSpPr txBox="1"/>
          <p:nvPr/>
        </p:nvSpPr>
        <p:spPr>
          <a:xfrm>
            <a:off x="1927148" y="4320669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Permanent Magnet Development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33" y="-8706"/>
            <a:ext cx="82867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B. Fast Cycling </a:t>
            </a:r>
            <a:r>
              <a:rPr lang="en-US" dirty="0">
                <a:solidFill>
                  <a:srgbClr val="FF0000"/>
                </a:solidFill>
              </a:rPr>
              <a:t>Synchrotrons </a:t>
            </a:r>
            <a:r>
              <a:rPr lang="en-US" dirty="0"/>
              <a:t>with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Fixed Betatron Tunes and Fixed Magnetic Field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9635" y="6492875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4372946-5ADB-0AC4-E6D4-9BE11571E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1" y="3332226"/>
            <a:ext cx="2604583" cy="28396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BD4BB95-832F-5A13-718F-4C361185A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4" y="1316857"/>
            <a:ext cx="3259507" cy="182649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DD78B718-141E-D4B4-BEF9-FE0BE70EC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81" y="1489864"/>
            <a:ext cx="2648585" cy="1577340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D60FD7DF-1D81-6678-BA6D-9878652AE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057" y="3359053"/>
            <a:ext cx="3439958" cy="24977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1A3CD-22C1-5786-2AE6-DD98258D43F9}"/>
              </a:ext>
            </a:extLst>
          </p:cNvPr>
          <p:cNvSpPr txBox="1"/>
          <p:nvPr/>
        </p:nvSpPr>
        <p:spPr>
          <a:xfrm>
            <a:off x="6346372" y="1699277"/>
            <a:ext cx="27976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APPLICATIONS and ADVANTAGES:</a:t>
            </a:r>
          </a:p>
          <a:p>
            <a:pPr marL="233363" indent="-233363">
              <a:buAutoNum type="arabicPeriod"/>
            </a:pPr>
            <a:r>
              <a:rPr lang="en-US" sz="1600" b="1" dirty="0">
                <a:solidFill>
                  <a:srgbClr val="FF0000"/>
                </a:solidFill>
              </a:rPr>
              <a:t>Significant Power Consumption Savings </a:t>
            </a:r>
            <a:r>
              <a:rPr lang="en-US" sz="1600" dirty="0"/>
              <a:t>due to Fixed Magnetic Field</a:t>
            </a:r>
          </a:p>
          <a:p>
            <a:pPr marL="233363" indent="-233363">
              <a:buAutoNum type="arabicPeriod"/>
            </a:pPr>
            <a:r>
              <a:rPr lang="en-US" sz="1600" b="1" dirty="0">
                <a:solidFill>
                  <a:srgbClr val="FF0000"/>
                </a:solidFill>
              </a:rPr>
              <a:t>VERY FAST ACCELERATION as it depends only on RF</a:t>
            </a:r>
          </a:p>
          <a:p>
            <a:pPr marL="119063" lvl="1"/>
            <a:r>
              <a:rPr lang="en-US" sz="1400" dirty="0"/>
              <a:t>2.1 RHIC INJECTORS upgrade</a:t>
            </a:r>
          </a:p>
          <a:p>
            <a:pPr marL="119063" lvl="1"/>
            <a:r>
              <a:rPr lang="en-US" sz="1400" dirty="0"/>
              <a:t>2.2 ERLs for ion cooling</a:t>
            </a:r>
          </a:p>
          <a:p>
            <a:pPr marL="400050" lvl="1" indent="-280988"/>
            <a:r>
              <a:rPr lang="en-US" sz="1400" b="1" dirty="0">
                <a:solidFill>
                  <a:srgbClr val="FF0000"/>
                </a:solidFill>
              </a:rPr>
              <a:t>2.3 Synchrotrons for EIC </a:t>
            </a:r>
            <a:r>
              <a:rPr lang="en-US" sz="1400" dirty="0"/>
              <a:t>(reduction in cost, savings in power, large dynamical aperture, small magnets)</a:t>
            </a:r>
          </a:p>
          <a:p>
            <a:pPr marL="285750" indent="-276225">
              <a:buAutoNum type="arabicPeriod"/>
            </a:pPr>
            <a:r>
              <a:rPr lang="en-US" sz="1600" b="1" dirty="0"/>
              <a:t>SPIN-OFFS</a:t>
            </a:r>
            <a:r>
              <a:rPr lang="en-US" sz="1600" dirty="0"/>
              <a:t> in Medical applications</a:t>
            </a:r>
          </a:p>
          <a:p>
            <a:pPr marL="285750" indent="-276225">
              <a:buAutoNum type="arabicPeriod"/>
            </a:pPr>
            <a:r>
              <a:rPr lang="en-US" sz="1600" dirty="0"/>
              <a:t>Proton 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45DB6-8E63-457B-4A88-48A3957AC2A8}"/>
              </a:ext>
            </a:extLst>
          </p:cNvPr>
          <p:cNvSpPr txBox="1"/>
          <p:nvPr/>
        </p:nvSpPr>
        <p:spPr>
          <a:xfrm>
            <a:off x="3573384" y="1182087"/>
            <a:ext cx="227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Small permanent magnets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4554E-385E-8877-A1AF-5C24F57423DC}"/>
              </a:ext>
            </a:extLst>
          </p:cNvPr>
          <p:cNvSpPr txBox="1"/>
          <p:nvPr/>
        </p:nvSpPr>
        <p:spPr>
          <a:xfrm>
            <a:off x="220592" y="6606842"/>
            <a:ext cx="3111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Dejan Trbojevic, Sept. 8, 2022 – Mini Town Meeting</a:t>
            </a:r>
          </a:p>
        </p:txBody>
      </p:sp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B0DD-FC17-3A26-BBCD-BAE6D7E4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C. SPIN-OFFS from the nuclear physics research in Fast Cycling Synchrotrons: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A6ABC-AE93-E283-3AE2-39105026D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9635" y="6492875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36780-3C0F-385D-E833-CC75D9DFB928}"/>
              </a:ext>
            </a:extLst>
          </p:cNvPr>
          <p:cNvSpPr txBox="1"/>
          <p:nvPr/>
        </p:nvSpPr>
        <p:spPr>
          <a:xfrm>
            <a:off x="337461" y="1524859"/>
            <a:ext cx="8730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US" dirty="0"/>
              <a:t>C.1. Permanent Magnets for the </a:t>
            </a:r>
            <a:r>
              <a:rPr lang="en-US" dirty="0" err="1"/>
              <a:t>ElC</a:t>
            </a:r>
            <a:r>
              <a:rPr lang="en-US" dirty="0"/>
              <a:t> Electron Cooling ERL</a:t>
            </a:r>
          </a:p>
          <a:p>
            <a:pPr marL="514350" indent="-514350"/>
            <a:r>
              <a:rPr lang="en-US" dirty="0"/>
              <a:t>C.2. Medical Applications in proton cancer therapy: FLASH beam lines, fast cycling proton synchrotron 10-250 MeV and Proton permanent magnet gantry</a:t>
            </a:r>
          </a:p>
          <a:p>
            <a:r>
              <a:rPr lang="en-US" dirty="0"/>
              <a:t>C.3. Permanent Magnets for the next Generation Synchrotron Light Sources</a:t>
            </a:r>
          </a:p>
          <a:p>
            <a:r>
              <a:rPr lang="en-US" dirty="0"/>
              <a:t>C.4. Muon Collider research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1B7C6E7-4D9E-A20A-287F-A067833A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807" y="3207099"/>
            <a:ext cx="3340564" cy="2126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DB09CD-4F04-FC9C-5619-1453B7E09798}"/>
              </a:ext>
            </a:extLst>
          </p:cNvPr>
          <p:cNvSpPr txBox="1"/>
          <p:nvPr/>
        </p:nvSpPr>
        <p:spPr>
          <a:xfrm>
            <a:off x="5384907" y="2843390"/>
            <a:ext cx="1980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Permanent Magnet </a:t>
            </a:r>
            <a:r>
              <a:rPr lang="en-US" sz="1400" b="1" dirty="0"/>
              <a:t>Gantry</a:t>
            </a:r>
            <a:r>
              <a:rPr lang="en-US" sz="1400" dirty="0"/>
              <a:t> for the FLASH proton cancer therapy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8936B-8619-538E-8678-B1A18CE3A70F}"/>
              </a:ext>
            </a:extLst>
          </p:cNvPr>
          <p:cNvSpPr txBox="1"/>
          <p:nvPr/>
        </p:nvSpPr>
        <p:spPr>
          <a:xfrm>
            <a:off x="464507" y="3212722"/>
            <a:ext cx="1314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Large energy acceptance beam lines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F3095-D8FB-CA2E-ABF6-D62E8D66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807" y="5369372"/>
            <a:ext cx="1758330" cy="123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BE47C-4A7F-CFF6-35BE-C54A0BDF8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24" y="4324130"/>
            <a:ext cx="1816958" cy="1783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C289F-A888-0456-A271-BF4DF2C30C1E}"/>
              </a:ext>
            </a:extLst>
          </p:cNvPr>
          <p:cNvSpPr txBox="1"/>
          <p:nvPr/>
        </p:nvSpPr>
        <p:spPr>
          <a:xfrm>
            <a:off x="220592" y="6606842"/>
            <a:ext cx="3111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Dejan Trbojevic, Sept. 8, 2022 – Mini Town Meeting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FBEE894-3D72-BAA8-9D26-DC4609A9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482" y="3374931"/>
            <a:ext cx="3209143" cy="33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2270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(1)</Template>
  <TotalTime>5715</TotalTime>
  <Words>371</Words>
  <Application>Microsoft Macintosh PowerPoint</Application>
  <PresentationFormat>On-screen Show (4:3)</PresentationFormat>
  <Paragraphs>44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BNL</vt:lpstr>
      <vt:lpstr>Accelerator R&amp;D @ CAD with Fixed Magnetic Field</vt:lpstr>
      <vt:lpstr>Accelerator R&amp;D @ CAD with Fixed Magnetic Field</vt:lpstr>
      <vt:lpstr>Following the CBETA success the NPP Accelerator R&amp;D continues for the CEBAF energy upgrade from 12-23 GeV with a single FFA beam line </vt:lpstr>
      <vt:lpstr>A. Accelerator R&amp;D for the CEBAF energy upgrade from 12-23 GeV with a single FFA beam line (following the CBETA success)</vt:lpstr>
      <vt:lpstr>B. Fast Cycling Synchrotrons with Fixed Betatron Tunes and Fixed Magnetic Field</vt:lpstr>
      <vt:lpstr>C. SPIN-OFFS from the nuclear physics research in Fast Cycling Synchrotrons: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Trbojevic, Dejan</cp:lastModifiedBy>
  <cp:revision>5</cp:revision>
  <dcterms:created xsi:type="dcterms:W3CDTF">2022-06-23T10:49:45Z</dcterms:created>
  <dcterms:modified xsi:type="dcterms:W3CDTF">2022-09-06T15:18:05Z</dcterms:modified>
  <cp:category/>
</cp:coreProperties>
</file>