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3556" r:id="rId3"/>
    <p:sldId id="399" r:id="rId4"/>
    <p:sldId id="3558" r:id="rId5"/>
    <p:sldId id="3535" r:id="rId6"/>
    <p:sldId id="3520" r:id="rId7"/>
    <p:sldId id="919" r:id="rId8"/>
    <p:sldId id="3567" r:id="rId9"/>
    <p:sldId id="3565" r:id="rId10"/>
    <p:sldId id="92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47"/>
    <p:restoredTop sz="94694"/>
  </p:normalViewPr>
  <p:slideViewPr>
    <p:cSldViewPr snapToGrid="0" snapToObjects="1">
      <p:cViewPr>
        <p:scale>
          <a:sx n="123" d="100"/>
          <a:sy n="123" d="100"/>
        </p:scale>
        <p:origin x="203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6" d="100"/>
        <a:sy n="5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9.emf"/><Relationship Id="rId7" Type="http://schemas.openxmlformats.org/officeDocument/2006/relationships/image" Target="file:////var/folders/1j/h7xqg92s6g16ns4yx3mnfvs80000gn/T/com.microsoft.Word/WebArchiveCopyPasteTempFiles/page19image3132704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file:////var/folders/1j/h7xqg92s6g16ns4yx3mnfvs80000gn/T/com.microsoft.Word/WebArchiveCopyPasteTempFiles/page19image31326832" TargetMode="Externa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Preinjector  Upgrade Plan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82466"/>
            <a:ext cx="7750969" cy="746185"/>
          </a:xfrm>
        </p:spPr>
        <p:txBody>
          <a:bodyPr/>
          <a:lstStyle/>
          <a:p>
            <a:r>
              <a:rPr lang="en-US" dirty="0"/>
              <a:t>October 06, 2021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D. Raparia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039D-E954-044B-B15D-C056DFECC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Summary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2DE2E-2A06-324A-990C-FCDBF98CF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825626"/>
            <a:ext cx="8595302" cy="420718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Protons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Protons  200 to 600 MeV, max beam power 120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Will use existing linac as injector,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Based on Fermilab CCL design at lower Kilpatrick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Use existing tunnel, new RF gallery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 90 m tunnel available for future upgrades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Since linac can change user 100 ms , will satisfy existing user ( RHIC, NSTL, BLIP)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Light 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Light ions 5- 60 MeV/u (m/q ~ 2.3), max beam power 84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Use existing technologies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New tunnel and RF gallery</a:t>
            </a:r>
          </a:p>
          <a:p>
            <a:pPr marL="0" indent="0"/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23782-2694-7945-A2F4-DD859E230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322158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72CE4-B3D0-4946-B094-DA3BFC17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64DCB-39EC-6C49-9CF4-F263EFC9B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/>
            <a:r>
              <a:rPr lang="en-US" sz="2400" dirty="0"/>
              <a:t>Increase proton energies to </a:t>
            </a:r>
            <a:r>
              <a:rPr lang="en-US" sz="2400" dirty="0">
                <a:solidFill>
                  <a:srgbClr val="0070C0"/>
                </a:solidFill>
              </a:rPr>
              <a:t>600 MeV or higher</a:t>
            </a:r>
          </a:p>
          <a:p>
            <a:pPr marL="685800" lvl="2"/>
            <a:r>
              <a:rPr lang="en-US" sz="2000" dirty="0"/>
              <a:t>Allow for more spallation target irradiations</a:t>
            </a:r>
          </a:p>
          <a:p>
            <a:pPr lvl="1" indent="117475"/>
            <a:r>
              <a:rPr lang="en-US" dirty="0"/>
              <a:t>Higher energy allow more fast neutrons for radiation damage studies</a:t>
            </a:r>
            <a:r>
              <a:rPr lang="en-US" sz="2400" dirty="0"/>
              <a:t>.</a:t>
            </a:r>
          </a:p>
          <a:p>
            <a:pPr marL="857250" lvl="1" indent="-342900"/>
            <a:r>
              <a:rPr lang="en-US" dirty="0">
                <a:solidFill>
                  <a:srgbClr val="0070C0"/>
                </a:solidFill>
              </a:rPr>
              <a:t>Ave. Beam Current 200 </a:t>
            </a:r>
            <a:r>
              <a:rPr lang="en-US" dirty="0" err="1">
                <a:solidFill>
                  <a:srgbClr val="0070C0"/>
                </a:solidFill>
              </a:rPr>
              <a:t>uA</a:t>
            </a:r>
            <a:r>
              <a:rPr lang="en-US" dirty="0">
                <a:solidFill>
                  <a:srgbClr val="0070C0"/>
                </a:solidFill>
              </a:rPr>
              <a:t>, 120 kW</a:t>
            </a:r>
          </a:p>
          <a:p>
            <a:pPr lvl="1" indent="0">
              <a:buNone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 Ion linac energies up to  60 MeV/</a:t>
            </a:r>
            <a:r>
              <a:rPr lang="en-US" dirty="0">
                <a:sym typeface="Symbol" panose="05050102010706020507" pitchFamily="18" charset="2"/>
              </a:rPr>
              <a:t>u</a:t>
            </a:r>
          </a:p>
          <a:p>
            <a:pPr marL="628650" lvl="1" indent="-285750"/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To reach the energies and current of light ions which are not available elsewhere  for a variety of applications </a:t>
            </a:r>
          </a:p>
          <a:p>
            <a:pPr marL="628650" lvl="1" indent="-285750"/>
            <a:r>
              <a:rPr lang="en-US" dirty="0">
                <a:sym typeface="Symbol" panose="05050102010706020507" pitchFamily="18" charset="2"/>
              </a:rPr>
              <a:t>Nuclear reaction  cross section measurements </a:t>
            </a:r>
          </a:p>
          <a:p>
            <a:pPr marL="628650" lvl="1" indent="-285750"/>
            <a:r>
              <a:rPr lang="en-US" dirty="0">
                <a:solidFill>
                  <a:srgbClr val="0070C0"/>
                </a:solidFill>
                <a:sym typeface="Symbol" panose="05050102010706020507" pitchFamily="18" charset="2"/>
              </a:rPr>
              <a:t>Ave. Beam Current 200 </a:t>
            </a:r>
            <a:r>
              <a:rPr lang="en-US" dirty="0" err="1">
                <a:solidFill>
                  <a:srgbClr val="0070C0"/>
                </a:solidFill>
                <a:sym typeface="Symbol" panose="05050102010706020507" pitchFamily="18" charset="2"/>
              </a:rPr>
              <a:t>uA</a:t>
            </a:r>
            <a:r>
              <a:rPr lang="en-US" dirty="0">
                <a:solidFill>
                  <a:srgbClr val="0070C0"/>
                </a:solidFill>
                <a:sym typeface="Symbol" panose="05050102010706020507" pitchFamily="18" charset="2"/>
              </a:rPr>
              <a:t>, 84 kW</a:t>
            </a:r>
          </a:p>
          <a:p>
            <a:pPr marL="628650" lvl="1" indent="-28575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CBD71-F81D-A145-A466-289970C29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820859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2F5C9-EF7F-4645-9B21-E03C0905A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85052"/>
            <a:ext cx="6858000" cy="4725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F0524F-BE6E-5842-965B-99DE71F8F1F8}"/>
              </a:ext>
            </a:extLst>
          </p:cNvPr>
          <p:cNvSpPr txBox="1"/>
          <p:nvPr/>
        </p:nvSpPr>
        <p:spPr>
          <a:xfrm>
            <a:off x="4433455" y="1385052"/>
            <a:ext cx="932872" cy="4991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E614-B5F9-7D48-893C-18CB5D0E9BB4}"/>
              </a:ext>
            </a:extLst>
          </p:cNvPr>
          <p:cNvSpPr txBox="1"/>
          <p:nvPr/>
        </p:nvSpPr>
        <p:spPr>
          <a:xfrm>
            <a:off x="1348509" y="600364"/>
            <a:ext cx="458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Options for Proton and 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42721B-4B94-CE42-A903-7D694E317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63" y="4488873"/>
            <a:ext cx="1541633" cy="70658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30B420-8065-7D4A-8A17-5D79D4645893}"/>
              </a:ext>
            </a:extLst>
          </p:cNvPr>
          <p:cNvCxnSpPr/>
          <p:nvPr/>
        </p:nvCxnSpPr>
        <p:spPr>
          <a:xfrm flipH="1" flipV="1">
            <a:off x="1454334" y="3909291"/>
            <a:ext cx="1339266" cy="579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indoor, stair&#10;&#10;Description automatically generated">
            <a:extLst>
              <a:ext uri="{FF2B5EF4-FFF2-40B4-BE49-F238E27FC236}">
                <a16:creationId xmlns:a16="http://schemas.microsoft.com/office/drawing/2014/main" id="{12151347-443B-BB0D-A67B-B23751CB5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41" y="2239433"/>
            <a:ext cx="1287895" cy="171719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2392D5-89AF-BCC2-F92D-A5CE9BCA7204}"/>
              </a:ext>
            </a:extLst>
          </p:cNvPr>
          <p:cNvCxnSpPr>
            <a:cxnSpLocks/>
          </p:cNvCxnSpPr>
          <p:nvPr/>
        </p:nvCxnSpPr>
        <p:spPr>
          <a:xfrm flipH="1">
            <a:off x="3002973" y="4187535"/>
            <a:ext cx="274320" cy="27432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39D4E-31EB-A225-32F5-197E6B055E5A}"/>
              </a:ext>
            </a:extLst>
          </p:cNvPr>
          <p:cNvCxnSpPr>
            <a:cxnSpLocks/>
          </p:cNvCxnSpPr>
          <p:nvPr/>
        </p:nvCxnSpPr>
        <p:spPr>
          <a:xfrm flipV="1">
            <a:off x="1797627" y="4461855"/>
            <a:ext cx="1272244" cy="29718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2C8199-1BBE-AB0E-9C38-DECEF9D67A93}"/>
              </a:ext>
            </a:extLst>
          </p:cNvPr>
          <p:cNvSpPr txBox="1"/>
          <p:nvPr/>
        </p:nvSpPr>
        <p:spPr>
          <a:xfrm>
            <a:off x="2430895" y="3370824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BLIP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AA46F9-A064-7802-1A15-758EF4D90925}"/>
              </a:ext>
            </a:extLst>
          </p:cNvPr>
          <p:cNvCxnSpPr>
            <a:cxnSpLocks/>
          </p:cNvCxnSpPr>
          <p:nvPr/>
        </p:nvCxnSpPr>
        <p:spPr>
          <a:xfrm flipH="1" flipV="1">
            <a:off x="2864304" y="3566093"/>
            <a:ext cx="585478" cy="24737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F331031-1F87-E579-CC7D-8D36BBE57450}"/>
              </a:ext>
            </a:extLst>
          </p:cNvPr>
          <p:cNvSpPr txBox="1"/>
          <p:nvPr/>
        </p:nvSpPr>
        <p:spPr>
          <a:xfrm>
            <a:off x="2948986" y="1517073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Linac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8512AD-3D88-0D7D-02E4-EB93E7F6AB4F}"/>
              </a:ext>
            </a:extLst>
          </p:cNvPr>
          <p:cNvCxnSpPr/>
          <p:nvPr/>
        </p:nvCxnSpPr>
        <p:spPr>
          <a:xfrm flipV="1">
            <a:off x="2719696" y="1797627"/>
            <a:ext cx="557597" cy="1153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571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C47B-E173-4048-BBF2-C3C836A97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828675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Options for Protons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DE8F-36D9-4848-AA80-386C52E20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140680"/>
            <a:ext cx="8286750" cy="420718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Green field 600 MeV SC </a:t>
            </a:r>
            <a:r>
              <a:rPr lang="en-US" dirty="0" err="1"/>
              <a:t>cw</a:t>
            </a:r>
            <a:r>
              <a:rPr lang="en-US" dirty="0"/>
              <a:t>/pulse Linac: Too costly </a:t>
            </a:r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Addon 400 MeV SC linac: Will not fit in the existing tunnels (currently idle), need new tunnel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Replace 5 or 4 tanks of DTL: Interrupt  many programs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  A 400 MeV CCL in existing tunnel to add on 200 MeV Linac leaving room for expansion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95333-42BD-FE45-AE5F-90A619B61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750" dirty="0"/>
          </a:p>
        </p:txBody>
      </p:sp>
      <p:pic>
        <p:nvPicPr>
          <p:cNvPr id="6" name="Picture 14" descr="93-0941">
            <a:extLst>
              <a:ext uri="{FF2B5EF4-FFF2-40B4-BE49-F238E27FC236}">
                <a16:creationId xmlns:a16="http://schemas.microsoft.com/office/drawing/2014/main" id="{1E8395BF-BC3C-144F-B82E-C28346AA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75" y="3177141"/>
            <a:ext cx="2767969" cy="350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51A608-A7F1-AE4C-A102-FFB603906B4F}"/>
              </a:ext>
            </a:extLst>
          </p:cNvPr>
          <p:cNvSpPr txBox="1"/>
          <p:nvPr/>
        </p:nvSpPr>
        <p:spPr>
          <a:xfrm>
            <a:off x="7261428" y="3244272"/>
            <a:ext cx="133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FNAL CCL</a:t>
            </a:r>
          </a:p>
        </p:txBody>
      </p:sp>
      <p:pic>
        <p:nvPicPr>
          <p:cNvPr id="8" name="Picture 7" descr="P002665">
            <a:extLst>
              <a:ext uri="{FF2B5EF4-FFF2-40B4-BE49-F238E27FC236}">
                <a16:creationId xmlns:a16="http://schemas.microsoft.com/office/drawing/2014/main" id="{357D1BC9-9C4F-2845-8352-B3581C77DC7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22" y="3613604"/>
            <a:ext cx="3122292" cy="2946161"/>
          </a:xfrm>
          <a:prstGeom prst="rect">
            <a:avLst/>
          </a:prstGeom>
          <a:noFill/>
          <a:extLst>
            <a:ext uri="{909E8E84-426E-40dd-AFC4-6F175D3DCCD1}">
              <a14:hiddenFill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83410E-DCF7-C941-898B-EF51DDB0D9AC}"/>
              </a:ext>
            </a:extLst>
          </p:cNvPr>
          <p:cNvSpPr txBox="1"/>
          <p:nvPr/>
        </p:nvSpPr>
        <p:spPr>
          <a:xfrm>
            <a:off x="2983345" y="5830127"/>
            <a:ext cx="144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REF Tunnel</a:t>
            </a:r>
          </a:p>
        </p:txBody>
      </p:sp>
    </p:spTree>
    <p:extLst>
      <p:ext uri="{BB962C8B-B14F-4D97-AF65-F5344CB8AC3E}">
        <p14:creationId xmlns:p14="http://schemas.microsoft.com/office/powerpoint/2010/main" val="81206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558E6-C2DE-0B48-82B3-E7992D72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32" y="576683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Tank 9 to RFF,  TRACE3D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43EF8-6350-534F-AE4D-A0C2B375F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22858" y="2560495"/>
            <a:ext cx="3416831" cy="4783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F179F4-0389-864F-BD25-36F3518407D9}"/>
              </a:ext>
            </a:extLst>
          </p:cNvPr>
          <p:cNvSpPr txBox="1"/>
          <p:nvPr/>
        </p:nvSpPr>
        <p:spPr>
          <a:xfrm>
            <a:off x="449934" y="4656045"/>
            <a:ext cx="711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Tank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7BC1B-B1D7-1342-A438-55AF8FBD6AB2}"/>
              </a:ext>
            </a:extLst>
          </p:cNvPr>
          <p:cNvSpPr txBox="1"/>
          <p:nvPr/>
        </p:nvSpPr>
        <p:spPr>
          <a:xfrm>
            <a:off x="3362037" y="388962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782A56-7C0D-D34D-977E-CC4D3A06E739}"/>
              </a:ext>
            </a:extLst>
          </p:cNvPr>
          <p:cNvSpPr txBox="1"/>
          <p:nvPr/>
        </p:nvSpPr>
        <p:spPr>
          <a:xfrm>
            <a:off x="5430982" y="2807183"/>
            <a:ext cx="2937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TRACE3D SIMULATIONS 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17F2EC5D-11E9-1E35-C21A-66B8C5903EE8}"/>
              </a:ext>
            </a:extLst>
          </p:cNvPr>
          <p:cNvSpPr/>
          <p:nvPr/>
        </p:nvSpPr>
        <p:spPr>
          <a:xfrm>
            <a:off x="618836" y="2043540"/>
            <a:ext cx="3118038" cy="26548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A914B-44C8-7B49-DCBC-4BC2AC44E0F1}"/>
              </a:ext>
            </a:extLst>
          </p:cNvPr>
          <p:cNvSpPr txBox="1"/>
          <p:nvPr/>
        </p:nvSpPr>
        <p:spPr>
          <a:xfrm>
            <a:off x="3498160" y="296837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REF</a:t>
            </a:r>
          </a:p>
        </p:txBody>
      </p:sp>
    </p:spTree>
    <p:extLst>
      <p:ext uri="{BB962C8B-B14F-4D97-AF65-F5344CB8AC3E}">
        <p14:creationId xmlns:p14="http://schemas.microsoft.com/office/powerpoint/2010/main" val="2461840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8A0CE6-34E6-0945-98C7-89E7CBE5F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33995" y="719936"/>
            <a:ext cx="2865004" cy="4011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9C8EC8-C100-D940-AAC0-4F8EB0FB5363}"/>
              </a:ext>
            </a:extLst>
          </p:cNvPr>
          <p:cNvSpPr txBox="1"/>
          <p:nvPr/>
        </p:nvSpPr>
        <p:spPr>
          <a:xfrm>
            <a:off x="858982" y="304800"/>
            <a:ext cx="5524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TRACE3D simulation  200 to 600 MeV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274F0-94F5-B946-A38A-5A5AE566E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39374" y="3148967"/>
            <a:ext cx="2836861" cy="3971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B14578-9A6D-6B42-940D-FAD4FCE67012}"/>
              </a:ext>
            </a:extLst>
          </p:cNvPr>
          <p:cNvSpPr txBox="1"/>
          <p:nvPr/>
        </p:nvSpPr>
        <p:spPr>
          <a:xfrm>
            <a:off x="1006763" y="845035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Accelerated to 600 MeV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38FE35-9D3D-9E47-B400-7214526989B1}"/>
              </a:ext>
            </a:extLst>
          </p:cNvPr>
          <p:cNvSpPr txBox="1"/>
          <p:nvPr/>
        </p:nvSpPr>
        <p:spPr>
          <a:xfrm>
            <a:off x="4978400" y="3201412"/>
            <a:ext cx="399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200 MeV  beam drifting through CCL </a:t>
            </a:r>
          </a:p>
        </p:txBody>
      </p:sp>
    </p:spTree>
    <p:extLst>
      <p:ext uri="{BB962C8B-B14F-4D97-AF65-F5344CB8AC3E}">
        <p14:creationId xmlns:p14="http://schemas.microsoft.com/office/powerpoint/2010/main" val="3022832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DDF9-C93D-5E4F-A3F4-26FF37E4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Proposed Design for Light Ion Linac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BF5DC-840E-C14C-8D67-B0F6FD796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FB2335-6DC7-F448-8842-42E9B28C9D3B}"/>
              </a:ext>
            </a:extLst>
          </p:cNvPr>
          <p:cNvGrpSpPr/>
          <p:nvPr/>
        </p:nvGrpSpPr>
        <p:grpSpPr>
          <a:xfrm>
            <a:off x="657699" y="2312634"/>
            <a:ext cx="7733311" cy="3186636"/>
            <a:chOff x="-93464" y="0"/>
            <a:chExt cx="9534519" cy="3108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91F356-3FB8-784C-BCD5-4DF2C3EE490E}"/>
                </a:ext>
              </a:extLst>
            </p:cNvPr>
            <p:cNvSpPr/>
            <p:nvPr/>
          </p:nvSpPr>
          <p:spPr>
            <a:xfrm>
              <a:off x="53928" y="280805"/>
              <a:ext cx="544167" cy="49198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42060B9-A2AF-9542-91C5-8F18876A14F1}"/>
                </a:ext>
              </a:extLst>
            </p:cNvPr>
            <p:cNvSpPr/>
            <p:nvPr/>
          </p:nvSpPr>
          <p:spPr>
            <a:xfrm>
              <a:off x="53928" y="2324692"/>
              <a:ext cx="544167" cy="49198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00FEA7-7DAE-C441-9E13-625E3AB5923A}"/>
                </a:ext>
              </a:extLst>
            </p:cNvPr>
            <p:cNvSpPr/>
            <p:nvPr/>
          </p:nvSpPr>
          <p:spPr>
            <a:xfrm>
              <a:off x="1293695" y="1374941"/>
              <a:ext cx="544167" cy="49198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4E3211-8740-4848-8209-682477907EF9}"/>
                </a:ext>
              </a:extLst>
            </p:cNvPr>
            <p:cNvSpPr/>
            <p:nvPr/>
          </p:nvSpPr>
          <p:spPr>
            <a:xfrm>
              <a:off x="2100008" y="1374941"/>
              <a:ext cx="1349237" cy="4919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8D4BD33-1966-6342-B2BB-0A96651923C7}"/>
                </a:ext>
              </a:extLst>
            </p:cNvPr>
            <p:cNvSpPr/>
            <p:nvPr/>
          </p:nvSpPr>
          <p:spPr>
            <a:xfrm>
              <a:off x="3641814" y="1356305"/>
              <a:ext cx="2064854" cy="5292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E354B0-0BEB-174F-BBF0-ED27091290DA}"/>
                </a:ext>
              </a:extLst>
            </p:cNvPr>
            <p:cNvSpPr/>
            <p:nvPr/>
          </p:nvSpPr>
          <p:spPr>
            <a:xfrm>
              <a:off x="5945209" y="1324816"/>
              <a:ext cx="409989" cy="5624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F0DCCE-7A63-754A-95C9-E56C4DACD546}"/>
                </a:ext>
              </a:extLst>
            </p:cNvPr>
            <p:cNvSpPr/>
            <p:nvPr/>
          </p:nvSpPr>
          <p:spPr>
            <a:xfrm>
              <a:off x="6438387" y="1332272"/>
              <a:ext cx="409990" cy="5624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DACDF3-5177-3B4A-8CE4-913B8D3D7D03}"/>
                </a:ext>
              </a:extLst>
            </p:cNvPr>
            <p:cNvSpPr/>
            <p:nvPr/>
          </p:nvSpPr>
          <p:spPr>
            <a:xfrm>
              <a:off x="6926551" y="1332272"/>
              <a:ext cx="409989" cy="5624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7D7FC9-2F2D-D84B-8745-F39A4F28F518}"/>
                </a:ext>
              </a:extLst>
            </p:cNvPr>
            <p:cNvSpPr/>
            <p:nvPr/>
          </p:nvSpPr>
          <p:spPr>
            <a:xfrm>
              <a:off x="7428817" y="1313828"/>
              <a:ext cx="409989" cy="5624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TextBox 29">
              <a:extLst>
                <a:ext uri="{FF2B5EF4-FFF2-40B4-BE49-F238E27FC236}">
                  <a16:creationId xmlns:a16="http://schemas.microsoft.com/office/drawing/2014/main" id="{9EB156A0-B5AB-4D43-B46B-0E8F204EABCF}"/>
                </a:ext>
              </a:extLst>
            </p:cNvPr>
            <p:cNvSpPr txBox="1"/>
            <p:nvPr/>
          </p:nvSpPr>
          <p:spPr>
            <a:xfrm>
              <a:off x="3833" y="0"/>
              <a:ext cx="888575" cy="292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ECR (Li)</a:t>
              </a:r>
              <a:endParaRPr lang="en-US" sz="1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30">
              <a:extLst>
                <a:ext uri="{FF2B5EF4-FFF2-40B4-BE49-F238E27FC236}">
                  <a16:creationId xmlns:a16="http://schemas.microsoft.com/office/drawing/2014/main" id="{249EFDE7-A889-3349-91A4-7BD819D5B45E}"/>
                </a:ext>
              </a:extLst>
            </p:cNvPr>
            <p:cNvSpPr txBox="1"/>
            <p:nvPr/>
          </p:nvSpPr>
          <p:spPr>
            <a:xfrm>
              <a:off x="-93464" y="2815524"/>
              <a:ext cx="1055222" cy="292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ECR (H</a:t>
              </a:r>
              <a:r>
                <a:rPr lang="en-US" sz="1350" u="sng" kern="1200" dirty="0">
                  <a:solidFill>
                    <a:srgbClr val="00808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,D)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1D8969-E596-C14D-895D-DA66C3F7DC77}"/>
                </a:ext>
              </a:extLst>
            </p:cNvPr>
            <p:cNvCxnSpPr>
              <a:cxnSpLocks/>
            </p:cNvCxnSpPr>
            <p:nvPr/>
          </p:nvCxnSpPr>
          <p:spPr>
            <a:xfrm>
              <a:off x="606737" y="760585"/>
              <a:ext cx="748533" cy="6143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C84005-3FA1-EC40-8D05-13E33B4DE9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476" y="1873536"/>
              <a:ext cx="733219" cy="5132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8FE1C1B-58C4-D447-A996-2AE55F585B94}"/>
                </a:ext>
              </a:extLst>
            </p:cNvPr>
            <p:cNvCxnSpPr/>
            <p:nvPr/>
          </p:nvCxnSpPr>
          <p:spPr>
            <a:xfrm>
              <a:off x="1837861" y="1620934"/>
              <a:ext cx="26214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1A75FED-B7D6-AB49-A0C7-6D6AEF9BF17F}"/>
                </a:ext>
              </a:extLst>
            </p:cNvPr>
            <p:cNvCxnSpPr/>
            <p:nvPr/>
          </p:nvCxnSpPr>
          <p:spPr>
            <a:xfrm flipV="1">
              <a:off x="3449244" y="1620934"/>
              <a:ext cx="192570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774014-8D34-CB40-97A9-C710B0476C22}"/>
                </a:ext>
              </a:extLst>
            </p:cNvPr>
            <p:cNvCxnSpPr/>
            <p:nvPr/>
          </p:nvCxnSpPr>
          <p:spPr>
            <a:xfrm flipV="1">
              <a:off x="5706668" y="1606026"/>
              <a:ext cx="238540" cy="149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1EFE411-3D81-FD4B-B87F-308D89CB28F8}"/>
                </a:ext>
              </a:extLst>
            </p:cNvPr>
            <p:cNvCxnSpPr>
              <a:cxnSpLocks/>
            </p:cNvCxnSpPr>
            <p:nvPr/>
          </p:nvCxnSpPr>
          <p:spPr>
            <a:xfrm>
              <a:off x="6350229" y="1601015"/>
              <a:ext cx="243509" cy="33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CB352AD-B4E3-6A43-A6DF-396A63E97FF2}"/>
                </a:ext>
              </a:extLst>
            </p:cNvPr>
            <p:cNvCxnSpPr/>
            <p:nvPr/>
          </p:nvCxnSpPr>
          <p:spPr>
            <a:xfrm flipV="1">
              <a:off x="7003726" y="1585719"/>
              <a:ext cx="164616" cy="186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1B4E830-DCD7-9D4E-A402-A81B7B30856C}"/>
                </a:ext>
              </a:extLst>
            </p:cNvPr>
            <p:cNvCxnSpPr>
              <a:cxnSpLocks/>
            </p:cNvCxnSpPr>
            <p:nvPr/>
          </p:nvCxnSpPr>
          <p:spPr>
            <a:xfrm>
              <a:off x="7578333" y="1585719"/>
              <a:ext cx="2043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F0E0279-3E4F-7940-A436-2CA8C705F9A4}"/>
                </a:ext>
              </a:extLst>
            </p:cNvPr>
            <p:cNvCxnSpPr/>
            <p:nvPr/>
          </p:nvCxnSpPr>
          <p:spPr>
            <a:xfrm>
              <a:off x="8192693" y="1585719"/>
              <a:ext cx="198784" cy="190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46AA770-6334-D94C-8E36-723BFCF81CDA}"/>
                </a:ext>
              </a:extLst>
            </p:cNvPr>
            <p:cNvCxnSpPr/>
            <p:nvPr/>
          </p:nvCxnSpPr>
          <p:spPr>
            <a:xfrm flipV="1">
              <a:off x="8828879" y="1570421"/>
              <a:ext cx="587616" cy="15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59">
              <a:extLst>
                <a:ext uri="{FF2B5EF4-FFF2-40B4-BE49-F238E27FC236}">
                  <a16:creationId xmlns:a16="http://schemas.microsoft.com/office/drawing/2014/main" id="{B3B8CC7E-37BD-A54B-AAB8-70C98CC1B1B9}"/>
                </a:ext>
              </a:extLst>
            </p:cNvPr>
            <p:cNvSpPr txBox="1"/>
            <p:nvPr/>
          </p:nvSpPr>
          <p:spPr>
            <a:xfrm>
              <a:off x="1118758" y="851851"/>
              <a:ext cx="1119665" cy="52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Switcher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60">
              <a:extLst>
                <a:ext uri="{FF2B5EF4-FFF2-40B4-BE49-F238E27FC236}">
                  <a16:creationId xmlns:a16="http://schemas.microsoft.com/office/drawing/2014/main" id="{2727B8EF-CC06-0F4C-B4F7-4E7D59BE39F6}"/>
                </a:ext>
              </a:extLst>
            </p:cNvPr>
            <p:cNvSpPr txBox="1"/>
            <p:nvPr/>
          </p:nvSpPr>
          <p:spPr>
            <a:xfrm>
              <a:off x="2142330" y="781216"/>
              <a:ext cx="1942593" cy="52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RFQ (162.5 MHz)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61">
              <a:extLst>
                <a:ext uri="{FF2B5EF4-FFF2-40B4-BE49-F238E27FC236}">
                  <a16:creationId xmlns:a16="http://schemas.microsoft.com/office/drawing/2014/main" id="{D60853FA-3447-5F45-8D13-890058D0D13D}"/>
                </a:ext>
              </a:extLst>
            </p:cNvPr>
            <p:cNvSpPr txBox="1"/>
            <p:nvPr/>
          </p:nvSpPr>
          <p:spPr>
            <a:xfrm>
              <a:off x="3974842" y="778029"/>
              <a:ext cx="1748877" cy="52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IH (162.5 MHz) 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9B5FE6D-ADF8-2A41-AFAF-93FD7B5F1D6A}"/>
                </a:ext>
              </a:extLst>
            </p:cNvPr>
            <p:cNvCxnSpPr/>
            <p:nvPr/>
          </p:nvCxnSpPr>
          <p:spPr>
            <a:xfrm>
              <a:off x="4674240" y="1321089"/>
              <a:ext cx="0" cy="529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6CEDAF9B-51E7-464D-B95A-710E48C678F1}"/>
                </a:ext>
              </a:extLst>
            </p:cNvPr>
            <p:cNvSpPr txBox="1"/>
            <p:nvPr/>
          </p:nvSpPr>
          <p:spPr>
            <a:xfrm>
              <a:off x="5825024" y="851851"/>
              <a:ext cx="764002" cy="52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HWR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68">
              <a:extLst>
                <a:ext uri="{FF2B5EF4-FFF2-40B4-BE49-F238E27FC236}">
                  <a16:creationId xmlns:a16="http://schemas.microsoft.com/office/drawing/2014/main" id="{307AEF9C-6E10-D041-B75C-4014A58DC742}"/>
                </a:ext>
              </a:extLst>
            </p:cNvPr>
            <p:cNvSpPr txBox="1"/>
            <p:nvPr/>
          </p:nvSpPr>
          <p:spPr>
            <a:xfrm>
              <a:off x="6447350" y="831811"/>
              <a:ext cx="764002" cy="52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HWR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69">
              <a:extLst>
                <a:ext uri="{FF2B5EF4-FFF2-40B4-BE49-F238E27FC236}">
                  <a16:creationId xmlns:a16="http://schemas.microsoft.com/office/drawing/2014/main" id="{97E49B88-B4D9-2643-9E16-21B1FB8AB5CE}"/>
                </a:ext>
              </a:extLst>
            </p:cNvPr>
            <p:cNvSpPr txBox="1"/>
            <p:nvPr/>
          </p:nvSpPr>
          <p:spPr>
            <a:xfrm>
              <a:off x="7089169" y="799330"/>
              <a:ext cx="764002" cy="52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HWR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70">
              <a:extLst>
                <a:ext uri="{FF2B5EF4-FFF2-40B4-BE49-F238E27FC236}">
                  <a16:creationId xmlns:a16="http://schemas.microsoft.com/office/drawing/2014/main" id="{FC324B30-BEF9-4846-A19F-34B4BB7BD614}"/>
                </a:ext>
              </a:extLst>
            </p:cNvPr>
            <p:cNvSpPr txBox="1"/>
            <p:nvPr/>
          </p:nvSpPr>
          <p:spPr>
            <a:xfrm>
              <a:off x="7803182" y="799331"/>
              <a:ext cx="763942" cy="52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HWR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72">
              <a:extLst>
                <a:ext uri="{FF2B5EF4-FFF2-40B4-BE49-F238E27FC236}">
                  <a16:creationId xmlns:a16="http://schemas.microsoft.com/office/drawing/2014/main" id="{AD1D96DE-DA83-864F-BD71-EEB564F1788B}"/>
                </a:ext>
              </a:extLst>
            </p:cNvPr>
            <p:cNvSpPr txBox="1"/>
            <p:nvPr/>
          </p:nvSpPr>
          <p:spPr>
            <a:xfrm>
              <a:off x="5657033" y="367944"/>
              <a:ext cx="2173423" cy="51106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162.5 MHz </a:t>
              </a:r>
              <a:r>
                <a:rPr lang="en-US" sz="1350" kern="1200">
                  <a:solidFill>
                    <a:srgbClr val="000000"/>
                  </a:solidFill>
                  <a:effectLst/>
                  <a:latin typeface="Symbol" pitchFamily="2" charset="2"/>
                  <a:ea typeface="Calibri" panose="020F0502020204030204" pitchFamily="34" charset="0"/>
                  <a:cs typeface="Arial" panose="020B0604020202020204" pitchFamily="34" charset="0"/>
                </a:rPr>
                <a:t> b</a:t>
              </a:r>
              <a:r>
                <a:rPr lang="en-US" sz="1350" kern="1200" baseline="-25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</a:t>
              </a: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0.25 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37" name="TextBox 75">
              <a:extLst>
                <a:ext uri="{FF2B5EF4-FFF2-40B4-BE49-F238E27FC236}">
                  <a16:creationId xmlns:a16="http://schemas.microsoft.com/office/drawing/2014/main" id="{E5C5632B-1D58-7949-B0F9-9D758E65CB5C}"/>
                </a:ext>
              </a:extLst>
            </p:cNvPr>
            <p:cNvSpPr txBox="1"/>
            <p:nvPr/>
          </p:nvSpPr>
          <p:spPr>
            <a:xfrm>
              <a:off x="938824" y="2363211"/>
              <a:ext cx="1137767" cy="52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20 keV/u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76">
              <a:extLst>
                <a:ext uri="{FF2B5EF4-FFF2-40B4-BE49-F238E27FC236}">
                  <a16:creationId xmlns:a16="http://schemas.microsoft.com/office/drawing/2014/main" id="{4AA5718A-2D45-0E42-9663-5C8B14150469}"/>
                </a:ext>
              </a:extLst>
            </p:cNvPr>
            <p:cNvSpPr txBox="1"/>
            <p:nvPr/>
          </p:nvSpPr>
          <p:spPr>
            <a:xfrm>
              <a:off x="2041435" y="2027304"/>
              <a:ext cx="1909409" cy="292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1000 keV/u, 2.</a:t>
              </a:r>
              <a:r>
                <a:rPr lang="en-US" sz="1350" u="sng" kern="1200" dirty="0">
                  <a:solidFill>
                    <a:srgbClr val="00808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3m 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77">
              <a:extLst>
                <a:ext uri="{FF2B5EF4-FFF2-40B4-BE49-F238E27FC236}">
                  <a16:creationId xmlns:a16="http://schemas.microsoft.com/office/drawing/2014/main" id="{34314CD4-61BA-114A-8885-9E0073A68F52}"/>
                </a:ext>
              </a:extLst>
            </p:cNvPr>
            <p:cNvSpPr txBox="1"/>
            <p:nvPr/>
          </p:nvSpPr>
          <p:spPr>
            <a:xfrm>
              <a:off x="4504287" y="2063382"/>
              <a:ext cx="1795948" cy="52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 MeV/u, 8. m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78">
              <a:extLst>
                <a:ext uri="{FF2B5EF4-FFF2-40B4-BE49-F238E27FC236}">
                  <a16:creationId xmlns:a16="http://schemas.microsoft.com/office/drawing/2014/main" id="{9FAA504A-310B-704D-81E7-7CB00161C884}"/>
                </a:ext>
              </a:extLst>
            </p:cNvPr>
            <p:cNvSpPr txBox="1"/>
            <p:nvPr/>
          </p:nvSpPr>
          <p:spPr>
            <a:xfrm>
              <a:off x="8197289" y="2047701"/>
              <a:ext cx="1243766" cy="52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60 MeV/u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DF6D99A-40A9-6C4C-ACF6-BA242395862C}"/>
                </a:ext>
              </a:extLst>
            </p:cNvPr>
            <p:cNvSpPr/>
            <p:nvPr/>
          </p:nvSpPr>
          <p:spPr>
            <a:xfrm>
              <a:off x="34924" y="933717"/>
              <a:ext cx="515815" cy="49463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endParaRPr lang="en-US" sz="1200" dirty="0">
                <a:effectLst/>
                <a:highlight>
                  <a:srgbClr val="FF0000"/>
                </a:highlight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84">
              <a:extLst>
                <a:ext uri="{FF2B5EF4-FFF2-40B4-BE49-F238E27FC236}">
                  <a16:creationId xmlns:a16="http://schemas.microsoft.com/office/drawing/2014/main" id="{C4310DA7-B61A-064A-B6F3-225241C831AE}"/>
                </a:ext>
              </a:extLst>
            </p:cNvPr>
            <p:cNvSpPr txBox="1"/>
            <p:nvPr/>
          </p:nvSpPr>
          <p:spPr>
            <a:xfrm>
              <a:off x="-68903" y="1502862"/>
              <a:ext cx="978145" cy="292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35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ECR (He)</a:t>
              </a:r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6BB3F88-88FF-E244-99AC-1082B6185FD2}"/>
                </a:ext>
              </a:extLst>
            </p:cNvPr>
            <p:cNvCxnSpPr>
              <a:cxnSpLocks/>
            </p:cNvCxnSpPr>
            <p:nvPr/>
          </p:nvCxnSpPr>
          <p:spPr>
            <a:xfrm>
              <a:off x="606736" y="1336902"/>
              <a:ext cx="686958" cy="284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ADD2939-BD11-5549-9A87-83E0BE17ABEC}"/>
              </a:ext>
            </a:extLst>
          </p:cNvPr>
          <p:cNvSpPr txBox="1"/>
          <p:nvPr/>
        </p:nvSpPr>
        <p:spPr>
          <a:xfrm>
            <a:off x="2623679" y="5265528"/>
            <a:ext cx="24128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Peak beam current  2 mA</a:t>
            </a:r>
          </a:p>
          <a:p>
            <a:r>
              <a:rPr lang="en-US" sz="1400" dirty="0"/>
              <a:t>Beam pulse length   1 ms</a:t>
            </a:r>
          </a:p>
          <a:p>
            <a:r>
              <a:rPr lang="en-US" sz="1400" dirty="0"/>
              <a:t>Repetition rate          100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15A20E9-7D4D-DD4F-A82E-82649E35EA7F}"/>
              </a:ext>
            </a:extLst>
          </p:cNvPr>
          <p:cNvSpPr txBox="1"/>
          <p:nvPr/>
        </p:nvSpPr>
        <p:spPr>
          <a:xfrm>
            <a:off x="1235222" y="2882257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45</a:t>
            </a:r>
            <a:r>
              <a:rPr lang="en-US" baseline="30000" dirty="0"/>
              <a:t>∘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3130C6-714F-3142-895F-416E4BADD6F2}"/>
              </a:ext>
            </a:extLst>
          </p:cNvPr>
          <p:cNvSpPr txBox="1"/>
          <p:nvPr/>
        </p:nvSpPr>
        <p:spPr>
          <a:xfrm>
            <a:off x="960965" y="4334278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en-US" sz="1400" dirty="0"/>
              <a:t>45</a:t>
            </a:r>
            <a:r>
              <a:rPr lang="en-US" baseline="30000" dirty="0"/>
              <a:t>∘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5D2A1DF-FBA6-2840-9F74-89B4ECFAA90B}"/>
              </a:ext>
            </a:extLst>
          </p:cNvPr>
          <p:cNvSpPr txBox="1"/>
          <p:nvPr/>
        </p:nvSpPr>
        <p:spPr>
          <a:xfrm>
            <a:off x="1149155" y="3394490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22.5∘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351DCC-9E5F-7CDC-7A32-B2D877A97E31}"/>
              </a:ext>
            </a:extLst>
          </p:cNvPr>
          <p:cNvSpPr/>
          <p:nvPr/>
        </p:nvSpPr>
        <p:spPr>
          <a:xfrm>
            <a:off x="7137649" y="3667448"/>
            <a:ext cx="332536" cy="576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D48F33-9214-AA99-2E78-A4FD519021FE}"/>
              </a:ext>
            </a:extLst>
          </p:cNvPr>
          <p:cNvSpPr/>
          <p:nvPr/>
        </p:nvSpPr>
        <p:spPr>
          <a:xfrm>
            <a:off x="7515747" y="3660539"/>
            <a:ext cx="332536" cy="576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5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C094-808C-8B42-B53E-82F44885C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42" y="57538"/>
            <a:ext cx="8286750" cy="110910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Technologies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F599B-5A27-1F48-8E40-518EF9881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5BB3BAFD-3625-5443-BF4D-D8E9B3804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8000" contrast="12000"/>
          </a:blip>
          <a:srcRect/>
          <a:stretch>
            <a:fillRect/>
          </a:stretch>
        </p:blipFill>
        <p:spPr bwMode="auto">
          <a:xfrm>
            <a:off x="3840687" y="2144482"/>
            <a:ext cx="2598727" cy="194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2565DB-B6C7-FF46-999F-8907266F33C7}"/>
              </a:ext>
            </a:extLst>
          </p:cNvPr>
          <p:cNvSpPr txBox="1"/>
          <p:nvPr/>
        </p:nvSpPr>
        <p:spPr>
          <a:xfrm>
            <a:off x="3352830" y="1412116"/>
            <a:ext cx="3574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BNL high intensity RFQ 200 MHz</a:t>
            </a:r>
          </a:p>
          <a:p>
            <a:r>
              <a:rPr lang="en-US" dirty="0"/>
              <a:t>750 keV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A862B1-03EE-8797-B1CD-5218F0CE4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860412" y="1657185"/>
            <a:ext cx="1862591" cy="27045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468F12-59A4-064F-24F3-1CD3A50DF1C1}"/>
              </a:ext>
            </a:extLst>
          </p:cNvPr>
          <p:cNvSpPr txBox="1"/>
          <p:nvPr/>
        </p:nvSpPr>
        <p:spPr>
          <a:xfrm>
            <a:off x="7199450" y="125307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IH Linac at BNL</a:t>
            </a:r>
          </a:p>
        </p:txBody>
      </p:sp>
      <p:pic>
        <p:nvPicPr>
          <p:cNvPr id="16" name="Picture 224" descr="page19image31326832">
            <a:extLst>
              <a:ext uri="{FF2B5EF4-FFF2-40B4-BE49-F238E27FC236}">
                <a16:creationId xmlns:a16="http://schemas.microsoft.com/office/drawing/2014/main" id="{80E450FD-A786-CA2B-CEFF-F070FAE8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91" y="4520045"/>
            <a:ext cx="2976461" cy="1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3" descr="page19image31327040">
            <a:extLst>
              <a:ext uri="{FF2B5EF4-FFF2-40B4-BE49-F238E27FC236}">
                <a16:creationId xmlns:a16="http://schemas.microsoft.com/office/drawing/2014/main" id="{DB35F1E8-C2C4-76F5-85F0-29AB7992C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455" y="4339479"/>
            <a:ext cx="2052555" cy="222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A7CE8B-7602-0BB6-B3C4-B21F80B79481}"/>
              </a:ext>
            </a:extLst>
          </p:cNvPr>
          <p:cNvSpPr txBox="1"/>
          <p:nvPr/>
        </p:nvSpPr>
        <p:spPr>
          <a:xfrm>
            <a:off x="3567444" y="4335379"/>
            <a:ext cx="254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 II 162.5 MHz HWR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F1779C-2F48-C2A8-FFD2-2431A076E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329293" y="1182261"/>
            <a:ext cx="1205880" cy="353679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A813E2-0E89-63C6-5BE5-420FB1A3C6FD}"/>
              </a:ext>
            </a:extLst>
          </p:cNvPr>
          <p:cNvSpPr txBox="1"/>
          <p:nvPr/>
        </p:nvSpPr>
        <p:spPr>
          <a:xfrm>
            <a:off x="841664" y="173528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ECR Ion source </a:t>
            </a:r>
          </a:p>
        </p:txBody>
      </p:sp>
    </p:spTree>
    <p:extLst>
      <p:ext uri="{BB962C8B-B14F-4D97-AF65-F5344CB8AC3E}">
        <p14:creationId xmlns:p14="http://schemas.microsoft.com/office/powerpoint/2010/main" val="3293440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3AE8-B662-C647-AF2C-CF2BBA1A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SC Sections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3229C70-8112-3D43-96EB-830697AB9A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062281"/>
              </p:ext>
            </p:extLst>
          </p:nvPr>
        </p:nvGraphicFramePr>
        <p:xfrm>
          <a:off x="496004" y="1825625"/>
          <a:ext cx="248083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451">
                  <a:extLst>
                    <a:ext uri="{9D8B030D-6E8A-4147-A177-3AD203B41FA5}">
                      <a16:colId xmlns:a16="http://schemas.microsoft.com/office/drawing/2014/main" val="385771472"/>
                    </a:ext>
                  </a:extLst>
                </a:gridCol>
                <a:gridCol w="1083379">
                  <a:extLst>
                    <a:ext uri="{9D8B030D-6E8A-4147-A177-3AD203B41FA5}">
                      <a16:colId xmlns:a16="http://schemas.microsoft.com/office/drawing/2014/main" val="1638534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842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10.8 MeV/u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765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 MeV/u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35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Cryomodule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674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Cavity /(CM)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090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Solenoid/(CM)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363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Cavity type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HWR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288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5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𝛃</a:t>
                      </a:r>
                      <a:r>
                        <a:rPr lang="en-US" sz="135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5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Eacc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10.5MV/m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792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99047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A1508-6F30-D64D-9A9F-669844244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750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C985ADA-36DE-514B-9346-DABA488DA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12" y="1825625"/>
            <a:ext cx="3254003" cy="1603375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30972553-ABE1-E047-9C3F-AB38CFB7D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34" y="4682968"/>
            <a:ext cx="3387023" cy="1759008"/>
          </a:xfrm>
          <a:prstGeom prst="rect">
            <a:avLst/>
          </a:prstGeom>
        </p:spPr>
      </p:pic>
      <p:pic>
        <p:nvPicPr>
          <p:cNvPr id="9" name="Picture 8" descr="Chart, diagram, scatter chart&#10;&#10;Description automatically generated">
            <a:extLst>
              <a:ext uri="{FF2B5EF4-FFF2-40B4-BE49-F238E27FC236}">
                <a16:creationId xmlns:a16="http://schemas.microsoft.com/office/drawing/2014/main" id="{296BA210-A9A5-2C41-A6FE-6E7BAA98B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23" y="1863351"/>
            <a:ext cx="2086161" cy="2120473"/>
          </a:xfrm>
          <a:prstGeom prst="rect">
            <a:avLst/>
          </a:prstGeom>
        </p:spPr>
      </p:pic>
      <p:pic>
        <p:nvPicPr>
          <p:cNvPr id="10" name="Picture 9" descr="Chart, diagram&#10;&#10;Description automatically generated">
            <a:extLst>
              <a:ext uri="{FF2B5EF4-FFF2-40B4-BE49-F238E27FC236}">
                <a16:creationId xmlns:a16="http://schemas.microsoft.com/office/drawing/2014/main" id="{1317DFF8-A89D-5249-B36D-CF1A8D098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75" y="4528275"/>
            <a:ext cx="1932809" cy="1964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C6CFC5-C318-434D-9A62-D9E1BEBE1AB1}"/>
              </a:ext>
            </a:extLst>
          </p:cNvPr>
          <p:cNvSpPr txBox="1"/>
          <p:nvPr/>
        </p:nvSpPr>
        <p:spPr>
          <a:xfrm>
            <a:off x="3254005" y="1530659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Phase Spaces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B57162-FEB1-FB48-8472-ACA4423ADDBE}"/>
              </a:ext>
            </a:extLst>
          </p:cNvPr>
          <p:cNvSpPr txBox="1"/>
          <p:nvPr/>
        </p:nvSpPr>
        <p:spPr>
          <a:xfrm>
            <a:off x="6169891" y="1530659"/>
            <a:ext cx="142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X, Y profiles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54EC6-591A-F549-AB59-E5857F6002EE}"/>
              </a:ext>
            </a:extLst>
          </p:cNvPr>
          <p:cNvSpPr txBox="1"/>
          <p:nvPr/>
        </p:nvSpPr>
        <p:spPr>
          <a:xfrm>
            <a:off x="3226923" y="4289000"/>
            <a:ext cx="202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𝚫E and 𝚽 Profiles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6B8E41-0077-B241-906E-EAF9D87779FD}"/>
              </a:ext>
            </a:extLst>
          </p:cNvPr>
          <p:cNvSpPr txBox="1"/>
          <p:nvPr/>
        </p:nvSpPr>
        <p:spPr>
          <a:xfrm>
            <a:off x="6497545" y="3847529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 Phase Spaces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9B7CB5-E9B6-3F46-9B33-E4AE94677926}"/>
              </a:ext>
            </a:extLst>
          </p:cNvPr>
          <p:cNvSpPr txBox="1"/>
          <p:nvPr/>
        </p:nvSpPr>
        <p:spPr>
          <a:xfrm>
            <a:off x="5006367" y="1119039"/>
            <a:ext cx="2368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TraceWin</a:t>
            </a:r>
            <a:r>
              <a:rPr lang="en-US" dirty="0"/>
              <a:t> Simulation </a:t>
            </a:r>
          </a:p>
        </p:txBody>
      </p:sp>
    </p:spTree>
    <p:extLst>
      <p:ext uri="{BB962C8B-B14F-4D97-AF65-F5344CB8AC3E}">
        <p14:creationId xmlns:p14="http://schemas.microsoft.com/office/powerpoint/2010/main" val="131751031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9359</TotalTime>
  <Words>454</Words>
  <Application>Microsoft Macintosh PowerPoint</Application>
  <PresentationFormat>On-screen Show (4:3)</PresentationFormat>
  <Paragraphs>105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Symbol</vt:lpstr>
      <vt:lpstr>BNL</vt:lpstr>
      <vt:lpstr>Preinjector  Upgrade Plan</vt:lpstr>
      <vt:lpstr>Motivation</vt:lpstr>
      <vt:lpstr>PowerPoint Presentation</vt:lpstr>
      <vt:lpstr>Options for Protons </vt:lpstr>
      <vt:lpstr>Tank 9 to RFF,  TRACE3D</vt:lpstr>
      <vt:lpstr>PowerPoint Presentation</vt:lpstr>
      <vt:lpstr>Proposed Design for Light Ion Linac</vt:lpstr>
      <vt:lpstr>Technologies</vt:lpstr>
      <vt:lpstr>SC Sections</vt:lpstr>
      <vt:lpstr>Summary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Preinjectors Status</dc:title>
  <dc:subject/>
  <dc:creator>Raparia, Deepak</dc:creator>
  <cp:keywords/>
  <dc:description/>
  <cp:lastModifiedBy>Raparia, Deepak</cp:lastModifiedBy>
  <cp:revision>61</cp:revision>
  <cp:lastPrinted>2021-10-06T12:28:19Z</cp:lastPrinted>
  <dcterms:created xsi:type="dcterms:W3CDTF">2021-06-08T16:06:04Z</dcterms:created>
  <dcterms:modified xsi:type="dcterms:W3CDTF">2022-09-07T21:29:40Z</dcterms:modified>
  <cp:category/>
</cp:coreProperties>
</file>