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0"/>
  </p:notesMasterIdLst>
  <p:sldIdLst>
    <p:sldId id="256" r:id="rId2"/>
    <p:sldId id="483" r:id="rId3"/>
    <p:sldId id="327" r:id="rId4"/>
    <p:sldId id="284" r:id="rId5"/>
    <p:sldId id="5107" r:id="rId6"/>
    <p:sldId id="3658" r:id="rId7"/>
    <p:sldId id="3659" r:id="rId8"/>
    <p:sldId id="258"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94"/>
  </p:normalViewPr>
  <p:slideViewPr>
    <p:cSldViewPr snapToGrid="0" snapToObjects="1">
      <p:cViewPr varScale="1">
        <p:scale>
          <a:sx n="109" d="100"/>
          <a:sy n="109" d="100"/>
        </p:scale>
        <p:origin x="1626"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tler, Cathy" userId="fc1f4585-29f3-4727-bd3e-48ed3716d75c" providerId="ADAL" clId="{E50F53D2-A7F1-48EB-BCDA-FE9D832A9138}"/>
    <pc:docChg chg="undo custSel delSld modSld">
      <pc:chgData name="Cutler, Cathy" userId="fc1f4585-29f3-4727-bd3e-48ed3716d75c" providerId="ADAL" clId="{E50F53D2-A7F1-48EB-BCDA-FE9D832A9138}" dt="2022-09-07T12:01:39.298" v="36" actId="47"/>
      <pc:docMkLst>
        <pc:docMk/>
      </pc:docMkLst>
      <pc:sldChg chg="addSp delSp modSp mod">
        <pc:chgData name="Cutler, Cathy" userId="fc1f4585-29f3-4727-bd3e-48ed3716d75c" providerId="ADAL" clId="{E50F53D2-A7F1-48EB-BCDA-FE9D832A9138}" dt="2022-09-07T12:01:31.947" v="35" actId="478"/>
        <pc:sldMkLst>
          <pc:docMk/>
          <pc:sldMk cId="1215709844" sldId="258"/>
        </pc:sldMkLst>
        <pc:spChg chg="add del mod">
          <ac:chgData name="Cutler, Cathy" userId="fc1f4585-29f3-4727-bd3e-48ed3716d75c" providerId="ADAL" clId="{E50F53D2-A7F1-48EB-BCDA-FE9D832A9138}" dt="2022-09-07T12:01:27.918" v="34" actId="478"/>
          <ac:spMkLst>
            <pc:docMk/>
            <pc:sldMk cId="1215709844" sldId="258"/>
            <ac:spMk id="2" creationId="{0BDB68A9-B5EB-314F-849D-FB440A7B37AA}"/>
          </ac:spMkLst>
        </pc:spChg>
        <pc:spChg chg="del">
          <ac:chgData name="Cutler, Cathy" userId="fc1f4585-29f3-4727-bd3e-48ed3716d75c" providerId="ADAL" clId="{E50F53D2-A7F1-48EB-BCDA-FE9D832A9138}" dt="2022-09-07T12:01:20.847" v="32" actId="478"/>
          <ac:spMkLst>
            <pc:docMk/>
            <pc:sldMk cId="1215709844" sldId="258"/>
            <ac:spMk id="3" creationId="{23BD80E2-64A8-2746-84CE-DAC7C5339965}"/>
          </ac:spMkLst>
        </pc:spChg>
        <pc:spChg chg="add del mod">
          <ac:chgData name="Cutler, Cathy" userId="fc1f4585-29f3-4727-bd3e-48ed3716d75c" providerId="ADAL" clId="{E50F53D2-A7F1-48EB-BCDA-FE9D832A9138}" dt="2022-09-07T12:01:31.947" v="35" actId="478"/>
          <ac:spMkLst>
            <pc:docMk/>
            <pc:sldMk cId="1215709844" sldId="258"/>
            <ac:spMk id="6" creationId="{2FE20507-2384-BCD3-8257-D55C51B38B5C}"/>
          </ac:spMkLst>
        </pc:spChg>
        <pc:spChg chg="add del mod">
          <ac:chgData name="Cutler, Cathy" userId="fc1f4585-29f3-4727-bd3e-48ed3716d75c" providerId="ADAL" clId="{E50F53D2-A7F1-48EB-BCDA-FE9D832A9138}" dt="2022-09-07T12:01:27.918" v="34" actId="478"/>
          <ac:spMkLst>
            <pc:docMk/>
            <pc:sldMk cId="1215709844" sldId="258"/>
            <ac:spMk id="8" creationId="{6FC4A1B8-147F-03D4-10A2-AA483304D38D}"/>
          </ac:spMkLst>
        </pc:spChg>
      </pc:sldChg>
      <pc:sldChg chg="del">
        <pc:chgData name="Cutler, Cathy" userId="fc1f4585-29f3-4727-bd3e-48ed3716d75c" providerId="ADAL" clId="{E50F53D2-A7F1-48EB-BCDA-FE9D832A9138}" dt="2022-09-07T12:01:39.298" v="36" actId="47"/>
        <pc:sldMkLst>
          <pc:docMk/>
          <pc:sldMk cId="3166334301" sldId="261"/>
        </pc:sldMkLst>
      </pc:sldChg>
      <pc:sldChg chg="delSp modSp mod">
        <pc:chgData name="Cutler, Cathy" userId="fc1f4585-29f3-4727-bd3e-48ed3716d75c" providerId="ADAL" clId="{E50F53D2-A7F1-48EB-BCDA-FE9D832A9138}" dt="2022-09-07T12:00:58.357" v="22" actId="478"/>
        <pc:sldMkLst>
          <pc:docMk/>
          <pc:sldMk cId="1662628830" sldId="3658"/>
        </pc:sldMkLst>
        <pc:spChg chg="del">
          <ac:chgData name="Cutler, Cathy" userId="fc1f4585-29f3-4727-bd3e-48ed3716d75c" providerId="ADAL" clId="{E50F53D2-A7F1-48EB-BCDA-FE9D832A9138}" dt="2022-09-07T12:00:58.357" v="22" actId="478"/>
          <ac:spMkLst>
            <pc:docMk/>
            <pc:sldMk cId="1662628830" sldId="3658"/>
            <ac:spMk id="3" creationId="{0059EC08-9AFC-60A5-0AF0-35ECF95D0BBB}"/>
          </ac:spMkLst>
        </pc:spChg>
        <pc:spChg chg="mod">
          <ac:chgData name="Cutler, Cathy" userId="fc1f4585-29f3-4727-bd3e-48ed3716d75c" providerId="ADAL" clId="{E50F53D2-A7F1-48EB-BCDA-FE9D832A9138}" dt="2022-09-07T12:00:22.977" v="18" actId="6549"/>
          <ac:spMkLst>
            <pc:docMk/>
            <pc:sldMk cId="1662628830" sldId="3658"/>
            <ac:spMk id="6" creationId="{712526F2-6393-49E2-B7A5-8FBF29662F38}"/>
          </ac:spMkLst>
        </pc:spChg>
      </pc:sldChg>
      <pc:sldChg chg="delSp modSp mod">
        <pc:chgData name="Cutler, Cathy" userId="fc1f4585-29f3-4727-bd3e-48ed3716d75c" providerId="ADAL" clId="{E50F53D2-A7F1-48EB-BCDA-FE9D832A9138}" dt="2022-09-07T12:00:52.558" v="21" actId="478"/>
        <pc:sldMkLst>
          <pc:docMk/>
          <pc:sldMk cId="1335465965" sldId="3659"/>
        </pc:sldMkLst>
        <pc:spChg chg="del">
          <ac:chgData name="Cutler, Cathy" userId="fc1f4585-29f3-4727-bd3e-48ed3716d75c" providerId="ADAL" clId="{E50F53D2-A7F1-48EB-BCDA-FE9D832A9138}" dt="2022-09-07T12:00:52.558" v="21" actId="478"/>
          <ac:spMkLst>
            <pc:docMk/>
            <pc:sldMk cId="1335465965" sldId="3659"/>
            <ac:spMk id="3" creationId="{1601A537-79D6-51E0-792C-3511859E9DA3}"/>
          </ac:spMkLst>
        </pc:spChg>
        <pc:spChg chg="mod">
          <ac:chgData name="Cutler, Cathy" userId="fc1f4585-29f3-4727-bd3e-48ed3716d75c" providerId="ADAL" clId="{E50F53D2-A7F1-48EB-BCDA-FE9D832A9138}" dt="2022-09-07T12:00:36.086" v="20" actId="20577"/>
          <ac:spMkLst>
            <pc:docMk/>
            <pc:sldMk cId="1335465965" sldId="3659"/>
            <ac:spMk id="6" creationId="{712526F2-6393-49E2-B7A5-8FBF29662F38}"/>
          </ac:spMkLst>
        </pc:spChg>
      </pc:sldChg>
      <pc:sldChg chg="delSp mod">
        <pc:chgData name="Cutler, Cathy" userId="fc1f4585-29f3-4727-bd3e-48ed3716d75c" providerId="ADAL" clId="{E50F53D2-A7F1-48EB-BCDA-FE9D832A9138}" dt="2022-09-07T11:59:38.375" v="0" actId="478"/>
        <pc:sldMkLst>
          <pc:docMk/>
          <pc:sldMk cId="1869229501" sldId="5107"/>
        </pc:sldMkLst>
        <pc:picChg chg="del">
          <ac:chgData name="Cutler, Cathy" userId="fc1f4585-29f3-4727-bd3e-48ed3716d75c" providerId="ADAL" clId="{E50F53D2-A7F1-48EB-BCDA-FE9D832A9138}" dt="2022-09-07T11:59:38.375" v="0" actId="478"/>
          <ac:picMkLst>
            <pc:docMk/>
            <pc:sldMk cId="1869229501" sldId="5107"/>
            <ac:picMk id="5" creationId="{81043EE5-8F5E-4E00-B9C7-EFED1065E967}"/>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dmedvede\Dropbox\work\WTTC18\FY18_array_Th_%20200%20MeV_0.120_BNL%20test.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47868068282164"/>
          <c:y val="4.6149050297466077E-2"/>
          <c:w val="0.70725542356861715"/>
          <c:h val="0.68757639553272132"/>
        </c:manualLayout>
      </c:layout>
      <c:barChart>
        <c:barDir val="col"/>
        <c:grouping val="clustered"/>
        <c:varyColors val="0"/>
        <c:ser>
          <c:idx val="0"/>
          <c:order val="0"/>
          <c:spPr>
            <a:solidFill>
              <a:schemeClr val="accent1"/>
            </a:solidFill>
            <a:ln>
              <a:noFill/>
            </a:ln>
            <a:effectLst/>
          </c:spPr>
          <c:invertIfNegative val="0"/>
          <c:cat>
            <c:numRef>
              <c:f>'multiple Th targets'!$N$20:$R$20</c:f>
              <c:numCache>
                <c:formatCode>General</c:formatCode>
                <c:ptCount val="5"/>
                <c:pt idx="0">
                  <c:v>191.9</c:v>
                </c:pt>
                <c:pt idx="1">
                  <c:v>179.6</c:v>
                </c:pt>
                <c:pt idx="2">
                  <c:v>166.7</c:v>
                </c:pt>
                <c:pt idx="3">
                  <c:v>153.30000000000001</c:v>
                </c:pt>
                <c:pt idx="4">
                  <c:v>138.4</c:v>
                </c:pt>
              </c:numCache>
            </c:numRef>
          </c:cat>
          <c:val>
            <c:numRef>
              <c:f>'multiple Th targets'!$N$19:$R$19</c:f>
              <c:numCache>
                <c:formatCode>0.00</c:formatCode>
                <c:ptCount val="5"/>
                <c:pt idx="0">
                  <c:v>1352.1474894943119</c:v>
                </c:pt>
                <c:pt idx="1">
                  <c:v>1410.4225751070906</c:v>
                </c:pt>
                <c:pt idx="2">
                  <c:v>1480.3372017744887</c:v>
                </c:pt>
                <c:pt idx="3">
                  <c:v>1566.3443022911981</c:v>
                </c:pt>
                <c:pt idx="4">
                  <c:v>1675.7222888432805</c:v>
                </c:pt>
              </c:numCache>
            </c:numRef>
          </c:val>
          <c:extLst>
            <c:ext xmlns:c16="http://schemas.microsoft.com/office/drawing/2014/chart" uri="{C3380CC4-5D6E-409C-BE32-E72D297353CC}">
              <c16:uniqueId val="{00000000-8E47-48AF-996B-EE1EC6388D66}"/>
            </c:ext>
          </c:extLst>
        </c:ser>
        <c:dLbls>
          <c:showLegendKey val="0"/>
          <c:showVal val="0"/>
          <c:showCatName val="0"/>
          <c:showSerName val="0"/>
          <c:showPercent val="0"/>
          <c:showBubbleSize val="0"/>
        </c:dLbls>
        <c:gapWidth val="150"/>
        <c:axId val="93950720"/>
        <c:axId val="93952640"/>
      </c:barChart>
      <c:catAx>
        <c:axId val="93950720"/>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dirty="0">
                    <a:solidFill>
                      <a:schemeClr val="tx1"/>
                    </a:solidFill>
                  </a:rPr>
                  <a:t>proton energy</a:t>
                </a:r>
                <a:r>
                  <a:rPr lang="en-US" sz="1200" b="1" baseline="0" dirty="0">
                    <a:solidFill>
                      <a:schemeClr val="tx1"/>
                    </a:solidFill>
                  </a:rPr>
                  <a:t> on 3 mm thick Th target, MeV</a:t>
                </a:r>
                <a:endParaRPr lang="en-US" sz="1200" b="1" dirty="0">
                  <a:solidFill>
                    <a:schemeClr val="tx1"/>
                  </a:solidFill>
                </a:endParaRP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General" sourceLinked="1"/>
        <c:majorTickMark val="none"/>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93952640"/>
        <c:crosses val="autoZero"/>
        <c:auto val="1"/>
        <c:lblAlgn val="ctr"/>
        <c:lblOffset val="100"/>
        <c:noMultiLvlLbl val="0"/>
      </c:catAx>
      <c:valAx>
        <c:axId val="93952640"/>
        <c:scaling>
          <c:orientation val="minMax"/>
          <c:min val="1200"/>
        </c:scaling>
        <c:delete val="0"/>
        <c:axPos val="l"/>
        <c:title>
          <c:tx>
            <c:rich>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r>
                  <a:rPr lang="en-US" sz="1100" b="1" dirty="0">
                    <a:solidFill>
                      <a:schemeClr val="tx1"/>
                    </a:solidFill>
                  </a:rPr>
                  <a:t>Deposited power at 165 </a:t>
                </a:r>
                <a:r>
                  <a:rPr lang="en-US" sz="1100" b="1" dirty="0">
                    <a:solidFill>
                      <a:schemeClr val="tx1"/>
                    </a:solidFill>
                    <a:latin typeface="Calibri" panose="020F0502020204030204" pitchFamily="34" charset="0"/>
                  </a:rPr>
                  <a:t>µ</a:t>
                </a:r>
                <a:r>
                  <a:rPr lang="en-US" sz="1100" b="1" dirty="0">
                    <a:solidFill>
                      <a:schemeClr val="tx1"/>
                    </a:solidFill>
                  </a:rPr>
                  <a:t>A, </a:t>
                </a:r>
                <a:r>
                  <a:rPr lang="en-US" sz="1100" b="1" dirty="0" err="1">
                    <a:solidFill>
                      <a:schemeClr val="tx1"/>
                    </a:solidFill>
                  </a:rPr>
                  <a:t>Wt</a:t>
                </a:r>
                <a:endParaRPr lang="en-US" sz="1100" b="1" dirty="0">
                  <a:solidFill>
                    <a:schemeClr val="tx1"/>
                  </a:solidFill>
                </a:endParaRPr>
              </a:p>
            </c:rich>
          </c:tx>
          <c:layout>
            <c:manualLayout>
              <c:xMode val="edge"/>
              <c:yMode val="edge"/>
              <c:x val="1.4156579058302532E-2"/>
              <c:y val="0.12290027570025649"/>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title>
        <c:numFmt formatCode="0" sourceLinked="0"/>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93950720"/>
        <c:crosses val="autoZero"/>
        <c:crossBetween val="between"/>
        <c:majorUnit val="100"/>
        <c:minorUnit val="50"/>
      </c:valAx>
      <c:spPr>
        <a:noFill/>
        <a:ln w="25400" cmpd="sng">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0.41698</cdr:x>
      <cdr:y>0.33826</cdr:y>
    </cdr:from>
    <cdr:to>
      <cdr:x>0.5118</cdr:x>
      <cdr:y>0.4518</cdr:y>
    </cdr:to>
    <cdr:sp macro="" textlink="">
      <cdr:nvSpPr>
        <cdr:cNvPr id="2" name="TextBox 8">
          <a:extLst xmlns:a="http://schemas.openxmlformats.org/drawingml/2006/main">
            <a:ext uri="{FF2B5EF4-FFF2-40B4-BE49-F238E27FC236}">
              <a16:creationId xmlns:a16="http://schemas.microsoft.com/office/drawing/2014/main" id="{E22E5D5E-FB87-4507-B696-8181AB3426AA}"/>
            </a:ext>
          </a:extLst>
        </cdr:cNvPr>
        <cdr:cNvSpPr txBox="1"/>
      </cdr:nvSpPr>
      <cdr:spPr>
        <a:xfrm xmlns:a="http://schemas.openxmlformats.org/drawingml/2006/main">
          <a:off x="1503520" y="1100295"/>
          <a:ext cx="341897" cy="36932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2</a:t>
          </a:r>
        </a:p>
      </cdr:txBody>
    </cdr:sp>
  </cdr:relSizeAnchor>
  <cdr:relSizeAnchor xmlns:cdr="http://schemas.openxmlformats.org/drawingml/2006/chartDrawing">
    <cdr:from>
      <cdr:x>0.56558</cdr:x>
      <cdr:y>0.25306</cdr:y>
    </cdr:from>
    <cdr:to>
      <cdr:x>0.66041</cdr:x>
      <cdr:y>0.36661</cdr:y>
    </cdr:to>
    <cdr:sp macro="" textlink="">
      <cdr:nvSpPr>
        <cdr:cNvPr id="3" name="TextBox 8">
          <a:extLst xmlns:a="http://schemas.openxmlformats.org/drawingml/2006/main">
            <a:ext uri="{FF2B5EF4-FFF2-40B4-BE49-F238E27FC236}">
              <a16:creationId xmlns:a16="http://schemas.microsoft.com/office/drawing/2014/main" id="{1349383C-555D-43F1-ADD2-0BDA27272BD8}"/>
            </a:ext>
          </a:extLst>
        </cdr:cNvPr>
        <cdr:cNvSpPr txBox="1"/>
      </cdr:nvSpPr>
      <cdr:spPr>
        <a:xfrm xmlns:a="http://schemas.openxmlformats.org/drawingml/2006/main">
          <a:off x="2039348" y="823170"/>
          <a:ext cx="341906"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t>3</a:t>
          </a:r>
        </a:p>
      </cdr:txBody>
    </cdr:sp>
  </cdr:relSizeAnchor>
  <cdr:relSizeAnchor xmlns:cdr="http://schemas.openxmlformats.org/drawingml/2006/chartDrawing">
    <cdr:from>
      <cdr:x>0.70537</cdr:x>
      <cdr:y>0.13306</cdr:y>
    </cdr:from>
    <cdr:to>
      <cdr:x>0.80019</cdr:x>
      <cdr:y>0.2466</cdr:y>
    </cdr:to>
    <cdr:sp macro="" textlink="">
      <cdr:nvSpPr>
        <cdr:cNvPr id="4" name="TextBox 8">
          <a:extLst xmlns:a="http://schemas.openxmlformats.org/drawingml/2006/main">
            <a:ext uri="{FF2B5EF4-FFF2-40B4-BE49-F238E27FC236}">
              <a16:creationId xmlns:a16="http://schemas.microsoft.com/office/drawing/2014/main" id="{D164E45E-AFFC-4E8C-A7A1-1C151C106ACD}"/>
            </a:ext>
          </a:extLst>
        </cdr:cNvPr>
        <cdr:cNvSpPr txBox="1"/>
      </cdr:nvSpPr>
      <cdr:spPr>
        <a:xfrm xmlns:a="http://schemas.openxmlformats.org/drawingml/2006/main">
          <a:off x="2543372" y="432822"/>
          <a:ext cx="341906"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t>4</a:t>
          </a:r>
        </a:p>
      </cdr:txBody>
    </cdr:sp>
  </cdr:relSizeAnchor>
  <cdr:relSizeAnchor xmlns:cdr="http://schemas.openxmlformats.org/drawingml/2006/chartDrawing">
    <cdr:from>
      <cdr:x>0.79443</cdr:x>
      <cdr:y>0.03023</cdr:y>
    </cdr:from>
    <cdr:to>
      <cdr:x>0.88925</cdr:x>
      <cdr:y>0.14377</cdr:y>
    </cdr:to>
    <cdr:sp macro="" textlink="">
      <cdr:nvSpPr>
        <cdr:cNvPr id="5" name="TextBox 8">
          <a:extLst xmlns:a="http://schemas.openxmlformats.org/drawingml/2006/main">
            <a:ext uri="{FF2B5EF4-FFF2-40B4-BE49-F238E27FC236}">
              <a16:creationId xmlns:a16="http://schemas.microsoft.com/office/drawing/2014/main" id="{B5E94A53-4F99-4FE8-AE16-9594FD145388}"/>
            </a:ext>
          </a:extLst>
        </cdr:cNvPr>
        <cdr:cNvSpPr txBox="1"/>
      </cdr:nvSpPr>
      <cdr:spPr>
        <a:xfrm xmlns:a="http://schemas.openxmlformats.org/drawingml/2006/main">
          <a:off x="2864517" y="98337"/>
          <a:ext cx="341906"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t>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9/6/2022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B036971-0851-421B-B8AB-558D7F54C0B0}" type="slidenum">
              <a:rPr lang="en-US" smtClean="0"/>
              <a:pPr>
                <a:defRPr/>
              </a:pPr>
              <a:t>3</a:t>
            </a:fld>
            <a:endParaRPr lang="en-US"/>
          </a:p>
        </p:txBody>
      </p:sp>
    </p:spTree>
    <p:extLst>
      <p:ext uri="{BB962C8B-B14F-4D97-AF65-F5344CB8AC3E}">
        <p14:creationId xmlns:p14="http://schemas.microsoft.com/office/powerpoint/2010/main" val="2276469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C11DD1EC-00E2-0247-ADB6-287150A1627B}"/>
              </a:ext>
            </a:extLst>
          </p:cNvPr>
          <p:cNvPicPr>
            <a:picLocks noChangeAspect="1"/>
          </p:cNvPicPr>
          <p:nvPr userDrawn="1"/>
        </p:nvPicPr>
        <p:blipFill>
          <a:blip r:embed="rId3"/>
          <a:stretch>
            <a:fillRect/>
          </a:stretch>
        </p:blipFill>
        <p:spPr>
          <a:xfrm>
            <a:off x="5436664" y="5761050"/>
            <a:ext cx="3238500" cy="419100"/>
          </a:xfrm>
          <a:prstGeom prst="rect">
            <a:avLst/>
          </a:prstGeom>
        </p:spPr>
      </p:pic>
    </p:spTree>
    <p:extLst>
      <p:ext uri="{BB962C8B-B14F-4D97-AF65-F5344CB8AC3E}">
        <p14:creationId xmlns:p14="http://schemas.microsoft.com/office/powerpoint/2010/main" val="485114529"/>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21968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p:txBody>
          <a:bodyPr/>
          <a:lstStyle/>
          <a:p>
            <a:r>
              <a:rPr lang="en-US" dirty="0"/>
              <a:t>Gap in Needed Hot Cell Facilities</a:t>
            </a:r>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dirty="0"/>
              <a:t>September 8, 2022</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p:txBody>
          <a:bodyPr/>
          <a:lstStyle/>
          <a:p>
            <a:r>
              <a:rPr lang="en-US" dirty="0"/>
              <a:t>Cathy S. Cutler</a:t>
            </a:r>
          </a:p>
        </p:txBody>
      </p:sp>
    </p:spTree>
    <p:extLst>
      <p:ext uri="{BB962C8B-B14F-4D97-AF65-F5344CB8AC3E}">
        <p14:creationId xmlns:p14="http://schemas.microsoft.com/office/powerpoint/2010/main" val="224675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616A4D44-6479-4830-AA41-044A44520219}"/>
              </a:ext>
            </a:extLst>
          </p:cNvPr>
          <p:cNvSpPr>
            <a:spLocks noGrp="1" noChangeArrowheads="1"/>
          </p:cNvSpPr>
          <p:nvPr>
            <p:ph type="title"/>
          </p:nvPr>
        </p:nvSpPr>
        <p:spPr>
          <a:xfrm>
            <a:off x="428625" y="49832"/>
            <a:ext cx="8286750" cy="1325563"/>
          </a:xfrm>
        </p:spPr>
        <p:txBody>
          <a:bodyPr vert="horz" lIns="91440" tIns="45720" rIns="91440" bIns="45720" rtlCol="0" anchor="ctr">
            <a:normAutofit/>
          </a:bodyPr>
          <a:lstStyle/>
          <a:p>
            <a:r>
              <a:rPr lang="en-US" altLang="en-US" dirty="0">
                <a:ea typeface="+mj-lt"/>
                <a:cs typeface="+mj-lt"/>
              </a:rPr>
              <a:t>Brookhaven Linear Isotope Producer </a:t>
            </a:r>
          </a:p>
        </p:txBody>
      </p:sp>
      <p:sp>
        <p:nvSpPr>
          <p:cNvPr id="12291" name="Slide Number Placeholder 3">
            <a:extLst>
              <a:ext uri="{FF2B5EF4-FFF2-40B4-BE49-F238E27FC236}">
                <a16:creationId xmlns:a16="http://schemas.microsoft.com/office/drawing/2014/main" id="{83E13BD6-08AC-4B3E-90C9-9239A5497485}"/>
              </a:ext>
            </a:extLst>
          </p:cNvPr>
          <p:cNvSpPr>
            <a:spLocks noGrp="1"/>
          </p:cNvSpPr>
          <p:nvPr>
            <p:ph type="sldNum" sz="quarter" idx="12"/>
          </p:nvPr>
        </p:nvSpPr>
        <p:spPr>
          <a:xfrm>
            <a:off x="3543300" y="6337101"/>
            <a:ext cx="20574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ClrTx/>
              <a:buSzTx/>
              <a:buFontTx/>
              <a:buNone/>
            </a:pPr>
            <a:fld id="{716D9922-87B3-6043-9531-5184EA303DC1}" type="slidenum">
              <a:rPr lang="en-US" smtClean="0"/>
              <a:pPr>
                <a:spcBef>
                  <a:spcPct val="0"/>
                </a:spcBef>
                <a:buClrTx/>
                <a:buSzTx/>
                <a:buFontTx/>
                <a:buNone/>
              </a:pPr>
              <a:t>2</a:t>
            </a:fld>
            <a:endParaRPr lang="en-US" altLang="en-US" sz="1400">
              <a:solidFill>
                <a:schemeClr val="accent1"/>
              </a:solidFill>
            </a:endParaRPr>
          </a:p>
        </p:txBody>
      </p:sp>
      <p:pic>
        <p:nvPicPr>
          <p:cNvPr id="12292" name="Picture 3">
            <a:extLst>
              <a:ext uri="{FF2B5EF4-FFF2-40B4-BE49-F238E27FC236}">
                <a16:creationId xmlns:a16="http://schemas.microsoft.com/office/drawing/2014/main" id="{C3A86697-5A24-451B-BAA4-2DF3161F80A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0650" y="1100138"/>
            <a:ext cx="4897438" cy="566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108" name="Picture 4">
            <a:extLst>
              <a:ext uri="{FF2B5EF4-FFF2-40B4-BE49-F238E27FC236}">
                <a16:creationId xmlns:a16="http://schemas.microsoft.com/office/drawing/2014/main" id="{DC902214-B9CC-4463-81ED-6DF8402BA90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89563" y="4154488"/>
            <a:ext cx="3014662"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a:extLst>
              <a:ext uri="{FF2B5EF4-FFF2-40B4-BE49-F238E27FC236}">
                <a16:creationId xmlns:a16="http://schemas.microsoft.com/office/drawing/2014/main" id="{AA6036CF-0107-4F2D-A2FD-8076CE80BD59}"/>
              </a:ext>
            </a:extLst>
          </p:cNvPr>
          <p:cNvCxnSpPr>
            <a:cxnSpLocks noChangeShapeType="1"/>
          </p:cNvCxnSpPr>
          <p:nvPr/>
        </p:nvCxnSpPr>
        <p:spPr bwMode="auto">
          <a:xfrm flipH="1" flipV="1">
            <a:off x="2447925" y="5835650"/>
            <a:ext cx="3092450" cy="26988"/>
          </a:xfrm>
          <a:prstGeom prst="straightConnector1">
            <a:avLst/>
          </a:prstGeom>
          <a:noFill/>
          <a:ln w="38100" algn="ctr">
            <a:solidFill>
              <a:srgbClr val="002060"/>
            </a:solidFill>
            <a:round/>
            <a:headEnd type="arrow" w="med" len="med"/>
            <a:tailEnd type="arrow" w="med" len="med"/>
          </a:ln>
          <a:extLst>
            <a:ext uri="{909E8E84-426E-40DD-AFC4-6F175D3DCCD1}">
              <a14:hiddenFill xmlns:a14="http://schemas.microsoft.com/office/drawing/2010/main">
                <a:noFill/>
              </a14:hiddenFill>
            </a:ext>
          </a:extLst>
        </p:spPr>
      </p:cxnSp>
      <p:cxnSp>
        <p:nvCxnSpPr>
          <p:cNvPr id="12296" name="Straight Arrow Connector 13">
            <a:extLst>
              <a:ext uri="{FF2B5EF4-FFF2-40B4-BE49-F238E27FC236}">
                <a16:creationId xmlns:a16="http://schemas.microsoft.com/office/drawing/2014/main" id="{7F36F930-0B3C-4B87-A693-FBCAE25E872E}"/>
              </a:ext>
            </a:extLst>
          </p:cNvPr>
          <p:cNvCxnSpPr>
            <a:cxnSpLocks noChangeShapeType="1"/>
          </p:cNvCxnSpPr>
          <p:nvPr/>
        </p:nvCxnSpPr>
        <p:spPr bwMode="auto">
          <a:xfrm flipH="1" flipV="1">
            <a:off x="2600325" y="1671761"/>
            <a:ext cx="2417929" cy="21030"/>
          </a:xfrm>
          <a:prstGeom prst="straightConnector1">
            <a:avLst/>
          </a:prstGeom>
          <a:noFill/>
          <a:ln w="38100" algn="ctr">
            <a:solidFill>
              <a:srgbClr val="002060"/>
            </a:solidFill>
            <a:round/>
            <a:headEnd type="arrow" w="med" len="med"/>
            <a:tailEnd type="arrow" w="med" len="med"/>
          </a:ln>
          <a:extLst>
            <a:ext uri="{909E8E84-426E-40DD-AFC4-6F175D3DCCD1}">
              <a14:hiddenFill xmlns:a14="http://schemas.microsoft.com/office/drawing/2010/main">
                <a:noFill/>
              </a14:hiddenFill>
            </a:ext>
          </a:extLst>
        </p:spPr>
      </p:cxnSp>
      <p:pic>
        <p:nvPicPr>
          <p:cNvPr id="1026" name="Picture 2">
            <a:extLst>
              <a:ext uri="{FF2B5EF4-FFF2-40B4-BE49-F238E27FC236}">
                <a16:creationId xmlns:a16="http://schemas.microsoft.com/office/drawing/2014/main" id="{DB567C0F-023C-4BAA-B015-7EEC92B94A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1976" y="1317227"/>
            <a:ext cx="4142024" cy="3101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2905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5108"/>
                                        </p:tgtEl>
                                        <p:attrNameLst>
                                          <p:attrName>style.visibility</p:attrName>
                                        </p:attrNameLst>
                                      </p:cBhvr>
                                      <p:to>
                                        <p:strVal val="visible"/>
                                      </p:to>
                                    </p:set>
                                    <p:animEffect transition="in" filter="fade">
                                      <p:cBhvr>
                                        <p:cTn id="7" dur="500"/>
                                        <p:tgtEl>
                                          <p:spTgt spid="17510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Opportunities for isotope </a:t>
            </a:r>
            <a:r>
              <a:rPr lang="en-US" dirty="0">
                <a:solidFill>
                  <a:srgbClr val="00B050"/>
                </a:solidFill>
              </a:rPr>
              <a:t>production</a:t>
            </a:r>
            <a:r>
              <a:rPr lang="en-US" dirty="0"/>
              <a:t> and </a:t>
            </a:r>
            <a:r>
              <a:rPr lang="en-US" dirty="0">
                <a:solidFill>
                  <a:srgbClr val="0070C0"/>
                </a:solidFill>
              </a:rPr>
              <a:t>R&amp;D </a:t>
            </a:r>
            <a:r>
              <a:rPr lang="en-US" dirty="0"/>
              <a:t>at BNL</a:t>
            </a:r>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a:stretch/>
        </p:blipFill>
        <p:spPr bwMode="auto">
          <a:xfrm>
            <a:off x="631825" y="3428206"/>
            <a:ext cx="7878763" cy="2282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ular Callout 4"/>
          <p:cNvSpPr/>
          <p:nvPr/>
        </p:nvSpPr>
        <p:spPr bwMode="auto">
          <a:xfrm>
            <a:off x="5419120" y="2229788"/>
            <a:ext cx="2667000" cy="1675606"/>
          </a:xfrm>
          <a:prstGeom prst="wedgeRoundRectCallout">
            <a:avLst>
              <a:gd name="adj1" fmla="val -19275"/>
              <a:gd name="adj2" fmla="val 66469"/>
              <a:gd name="adj3" fmla="val 16667"/>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30000" dirty="0">
                <a:ln>
                  <a:noFill/>
                </a:ln>
                <a:solidFill>
                  <a:srgbClr val="00B050"/>
                </a:solidFill>
                <a:effectLst/>
                <a:latin typeface="Arial" charset="0"/>
                <a:ea typeface="ＭＳ Ｐゴシック" pitchFamily="48" charset="-128"/>
              </a:rPr>
              <a:t>232</a:t>
            </a:r>
            <a:r>
              <a:rPr kumimoji="0" lang="en-US" sz="1600" b="0" i="0" u="none" strike="noStrike" cap="none" normalizeH="0" baseline="0" dirty="0">
                <a:ln>
                  <a:noFill/>
                </a:ln>
                <a:solidFill>
                  <a:srgbClr val="00B050"/>
                </a:solidFill>
                <a:effectLst/>
                <a:latin typeface="Arial" charset="0"/>
                <a:ea typeface="ＭＳ Ｐゴシック" pitchFamily="48" charset="-128"/>
              </a:rPr>
              <a:t>Th(p,</a:t>
            </a:r>
            <a:r>
              <a:rPr kumimoji="0" lang="en-US" sz="1600" b="0" i="1" u="none" strike="noStrike" cap="none" normalizeH="0" baseline="0" dirty="0">
                <a:ln>
                  <a:noFill/>
                </a:ln>
                <a:solidFill>
                  <a:srgbClr val="00B050"/>
                </a:solidFill>
                <a:effectLst/>
                <a:latin typeface="Arial" charset="0"/>
                <a:ea typeface="ＭＳ Ｐゴシック" pitchFamily="48" charset="-128"/>
              </a:rPr>
              <a:t>2</a:t>
            </a:r>
            <a:r>
              <a:rPr kumimoji="0" lang="en-US" sz="1600" b="0" i="0" u="none" strike="noStrike" cap="none" normalizeH="0" baseline="0" dirty="0">
                <a:ln>
                  <a:noFill/>
                </a:ln>
                <a:solidFill>
                  <a:srgbClr val="00B050"/>
                </a:solidFill>
                <a:effectLst/>
                <a:latin typeface="Arial" charset="0"/>
                <a:ea typeface="ＭＳ Ｐゴシック" pitchFamily="48" charset="-128"/>
              </a:rPr>
              <a:t>p</a:t>
            </a:r>
            <a:r>
              <a:rPr kumimoji="0" lang="en-US" sz="1600" b="0" i="1" u="none" strike="noStrike" cap="none" normalizeH="0" baseline="0" dirty="0">
                <a:ln>
                  <a:noFill/>
                </a:ln>
                <a:solidFill>
                  <a:srgbClr val="00B050"/>
                </a:solidFill>
                <a:effectLst/>
                <a:latin typeface="Arial" charset="0"/>
                <a:ea typeface="ＭＳ Ｐゴシック" pitchFamily="48" charset="-128"/>
              </a:rPr>
              <a:t>6</a:t>
            </a:r>
            <a:r>
              <a:rPr kumimoji="0" lang="en-US" sz="1600" b="0" i="0" u="none" strike="noStrike" cap="none" normalizeH="0" baseline="0" dirty="0">
                <a:ln>
                  <a:noFill/>
                </a:ln>
                <a:solidFill>
                  <a:srgbClr val="00B050"/>
                </a:solidFill>
                <a:effectLst/>
                <a:latin typeface="Arial" charset="0"/>
                <a:ea typeface="ＭＳ Ｐゴシック" pitchFamily="48" charset="-128"/>
              </a:rPr>
              <a:t>n)</a:t>
            </a:r>
            <a:r>
              <a:rPr kumimoji="0" lang="en-US" sz="1600" b="0" i="0" u="none" strike="noStrike" cap="none" normalizeH="0" baseline="30000" dirty="0">
                <a:ln>
                  <a:noFill/>
                </a:ln>
                <a:solidFill>
                  <a:srgbClr val="00B050"/>
                </a:solidFill>
                <a:effectLst/>
                <a:latin typeface="Arial" charset="0"/>
                <a:ea typeface="ＭＳ Ｐゴシック" pitchFamily="48" charset="-128"/>
              </a:rPr>
              <a:t>225</a:t>
            </a:r>
            <a:r>
              <a:rPr kumimoji="0" lang="en-US" sz="1600" b="0" i="0" u="none" strike="noStrike" cap="none" normalizeH="0" baseline="0" dirty="0">
                <a:ln>
                  <a:noFill/>
                </a:ln>
                <a:solidFill>
                  <a:srgbClr val="00B050"/>
                </a:solidFill>
                <a:effectLst/>
                <a:latin typeface="Arial" charset="0"/>
                <a:ea typeface="ＭＳ Ｐゴシック" pitchFamily="48" charset="-128"/>
              </a:rPr>
              <a:t>Ac</a:t>
            </a:r>
          </a:p>
          <a:p>
            <a:pPr marL="0" marR="0" indent="0" algn="l" defTabSz="914400" rtl="0" eaLnBrk="0" fontAlgn="base" latinLnBrk="0" hangingPunct="0">
              <a:lnSpc>
                <a:spcPct val="100000"/>
              </a:lnSpc>
              <a:spcBef>
                <a:spcPct val="0"/>
              </a:spcBef>
              <a:spcAft>
                <a:spcPct val="0"/>
              </a:spcAft>
              <a:buClrTx/>
              <a:buSzTx/>
              <a:buFontTx/>
              <a:buNone/>
              <a:tabLst/>
            </a:pPr>
            <a:r>
              <a:rPr lang="en-US" sz="1600" baseline="30000" dirty="0" err="1">
                <a:solidFill>
                  <a:srgbClr val="042B7F"/>
                </a:solidFill>
                <a:latin typeface="Arial" charset="0"/>
                <a:ea typeface="ＭＳ Ｐゴシック" pitchFamily="48" charset="-128"/>
              </a:rPr>
              <a:t>nat</a:t>
            </a:r>
            <a:r>
              <a:rPr lang="en-US" sz="1600" dirty="0" err="1">
                <a:solidFill>
                  <a:srgbClr val="042B7F"/>
                </a:solidFill>
                <a:latin typeface="Arial" charset="0"/>
                <a:ea typeface="ＭＳ Ｐゴシック" pitchFamily="48" charset="-128"/>
              </a:rPr>
              <a:t>Ag</a:t>
            </a:r>
            <a:r>
              <a:rPr lang="en-US" sz="1600" dirty="0">
                <a:solidFill>
                  <a:srgbClr val="042B7F"/>
                </a:solidFill>
                <a:latin typeface="Arial" charset="0"/>
                <a:ea typeface="ＭＳ Ｐゴシック" pitchFamily="48" charset="-128"/>
              </a:rPr>
              <a:t>(p, </a:t>
            </a:r>
            <a:r>
              <a:rPr lang="en-US" sz="1600" i="1" dirty="0">
                <a:solidFill>
                  <a:srgbClr val="042B7F"/>
                </a:solidFill>
                <a:latin typeface="Arial" charset="0"/>
                <a:ea typeface="ＭＳ Ｐゴシック" pitchFamily="48" charset="-128"/>
              </a:rPr>
              <a:t>2</a:t>
            </a:r>
            <a:r>
              <a:rPr lang="en-US" sz="1600" dirty="0">
                <a:solidFill>
                  <a:srgbClr val="042B7F"/>
                </a:solidFill>
                <a:latin typeface="Arial" charset="0"/>
                <a:ea typeface="ＭＳ Ｐゴシック" pitchFamily="48" charset="-128"/>
              </a:rPr>
              <a:t>p</a:t>
            </a:r>
            <a:r>
              <a:rPr lang="en-US" sz="1600" i="1" dirty="0">
                <a:solidFill>
                  <a:srgbClr val="042B7F"/>
                </a:solidFill>
                <a:latin typeface="Arial" charset="0"/>
                <a:ea typeface="ＭＳ Ｐゴシック" pitchFamily="48" charset="-128"/>
              </a:rPr>
              <a:t>x</a:t>
            </a:r>
            <a:r>
              <a:rPr lang="en-US" sz="1600" dirty="0">
                <a:solidFill>
                  <a:srgbClr val="042B7F"/>
                </a:solidFill>
                <a:latin typeface="Arial" charset="0"/>
                <a:ea typeface="ＭＳ Ｐゴシック" pitchFamily="48" charset="-128"/>
              </a:rPr>
              <a:t>n)</a:t>
            </a:r>
            <a:r>
              <a:rPr lang="en-US" sz="1600" baseline="30000" dirty="0">
                <a:solidFill>
                  <a:srgbClr val="042B7F"/>
                </a:solidFill>
                <a:latin typeface="Arial" charset="0"/>
                <a:ea typeface="ＭＳ Ｐゴシック" pitchFamily="48" charset="-128"/>
              </a:rPr>
              <a:t>103</a:t>
            </a:r>
            <a:r>
              <a:rPr lang="en-US" sz="1600" dirty="0">
                <a:solidFill>
                  <a:srgbClr val="042B7F"/>
                </a:solidFill>
                <a:latin typeface="Arial" charset="0"/>
                <a:ea typeface="ＭＳ Ｐゴシック" pitchFamily="48" charset="-128"/>
              </a:rPr>
              <a:t>Pd</a:t>
            </a:r>
            <a:endParaRPr kumimoji="0" lang="en-US" sz="1600" b="0" i="0" u="none" strike="noStrike" cap="none" normalizeH="0" baseline="0" dirty="0">
              <a:ln>
                <a:noFill/>
              </a:ln>
              <a:solidFill>
                <a:srgbClr val="042B7F"/>
              </a:solidFill>
              <a:effectLst/>
              <a:latin typeface="Arial" charset="0"/>
              <a:ea typeface="ＭＳ Ｐゴシック" pitchFamily="4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a typeface="ＭＳ Ｐゴシック" pitchFamily="48" charset="-128"/>
            </a:endParaRPr>
          </a:p>
        </p:txBody>
      </p:sp>
      <p:sp>
        <p:nvSpPr>
          <p:cNvPr id="8" name="Rounded Rectangular Callout 7"/>
          <p:cNvSpPr/>
          <p:nvPr/>
        </p:nvSpPr>
        <p:spPr bwMode="auto">
          <a:xfrm>
            <a:off x="2438400" y="2229788"/>
            <a:ext cx="2743200" cy="1675606"/>
          </a:xfrm>
          <a:prstGeom prst="wedgeRoundRectCallout">
            <a:avLst>
              <a:gd name="adj1" fmla="val -19318"/>
              <a:gd name="adj2" fmla="val 68453"/>
              <a:gd name="adj3" fmla="val 16667"/>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kumimoji="0" lang="en-US" sz="1600" b="0" i="0" u="none" strike="noStrike" cap="none" normalizeH="0" baseline="30000" dirty="0" err="1">
                <a:ln>
                  <a:noFill/>
                </a:ln>
                <a:solidFill>
                  <a:srgbClr val="00B050"/>
                </a:solidFill>
                <a:effectLst/>
                <a:latin typeface="Arial" charset="0"/>
                <a:ea typeface="ＭＳ Ｐゴシック" pitchFamily="48" charset="-128"/>
              </a:rPr>
              <a:t>nat</a:t>
            </a:r>
            <a:r>
              <a:rPr kumimoji="0" lang="en-US" sz="1600" b="0" i="0" u="none" strike="noStrike" cap="none" normalizeH="0" baseline="0" dirty="0" err="1">
                <a:ln>
                  <a:noFill/>
                </a:ln>
                <a:solidFill>
                  <a:srgbClr val="00B050"/>
                </a:solidFill>
                <a:effectLst/>
                <a:latin typeface="Arial" charset="0"/>
                <a:ea typeface="ＭＳ Ｐゴシック" pitchFamily="48" charset="-128"/>
              </a:rPr>
              <a:t>Rb</a:t>
            </a:r>
            <a:r>
              <a:rPr kumimoji="0" lang="en-US" sz="1600" b="0" i="0" u="none" strike="noStrike" cap="none" normalizeH="0" baseline="0" dirty="0">
                <a:ln>
                  <a:noFill/>
                </a:ln>
                <a:solidFill>
                  <a:srgbClr val="00B050"/>
                </a:solidFill>
                <a:effectLst/>
                <a:latin typeface="Arial" charset="0"/>
                <a:ea typeface="ＭＳ Ｐゴシック" pitchFamily="48" charset="-128"/>
              </a:rPr>
              <a:t>(</a:t>
            </a:r>
            <a:r>
              <a:rPr kumimoji="0" lang="en-US" sz="1600" b="0" i="0" u="none" strike="noStrike" cap="none" normalizeH="0" baseline="0" dirty="0" err="1">
                <a:ln>
                  <a:noFill/>
                </a:ln>
                <a:solidFill>
                  <a:srgbClr val="00B050"/>
                </a:solidFill>
                <a:effectLst/>
                <a:latin typeface="Arial" charset="0"/>
                <a:ea typeface="ＭＳ Ｐゴシック" pitchFamily="48" charset="-128"/>
              </a:rPr>
              <a:t>p,</a:t>
            </a:r>
            <a:r>
              <a:rPr kumimoji="0" lang="en-US" sz="1600" b="0" i="1" u="none" strike="noStrike" cap="none" normalizeH="0" baseline="0" dirty="0" err="1">
                <a:ln>
                  <a:noFill/>
                </a:ln>
                <a:solidFill>
                  <a:srgbClr val="00B050"/>
                </a:solidFill>
                <a:effectLst/>
                <a:latin typeface="Arial" charset="0"/>
                <a:ea typeface="ＭＳ Ｐゴシック" pitchFamily="48" charset="-128"/>
              </a:rPr>
              <a:t>x</a:t>
            </a:r>
            <a:r>
              <a:rPr kumimoji="0" lang="en-US" sz="1600" b="0" i="0" u="none" strike="noStrike" cap="none" normalizeH="0" baseline="0" dirty="0" err="1">
                <a:ln>
                  <a:noFill/>
                </a:ln>
                <a:solidFill>
                  <a:srgbClr val="00B050"/>
                </a:solidFill>
                <a:effectLst/>
                <a:latin typeface="Arial" charset="0"/>
                <a:ea typeface="ＭＳ Ｐゴシック" pitchFamily="48" charset="-128"/>
              </a:rPr>
              <a:t>n</a:t>
            </a:r>
            <a:r>
              <a:rPr kumimoji="0" lang="en-US" sz="1600" b="0" i="0" u="none" strike="noStrike" cap="none" normalizeH="0" baseline="0" dirty="0">
                <a:ln>
                  <a:noFill/>
                </a:ln>
                <a:solidFill>
                  <a:srgbClr val="00B050"/>
                </a:solidFill>
                <a:effectLst/>
                <a:latin typeface="Arial" charset="0"/>
                <a:ea typeface="ＭＳ Ｐゴシック" pitchFamily="48" charset="-128"/>
              </a:rPr>
              <a:t>)</a:t>
            </a:r>
            <a:r>
              <a:rPr kumimoji="0" lang="en-US" sz="1600" b="0" i="0" u="none" strike="noStrike" cap="none" normalizeH="0" baseline="30000" dirty="0">
                <a:ln>
                  <a:noFill/>
                </a:ln>
                <a:solidFill>
                  <a:srgbClr val="00B050"/>
                </a:solidFill>
                <a:effectLst/>
                <a:latin typeface="Arial" charset="0"/>
                <a:ea typeface="ＭＳ Ｐゴシック" pitchFamily="48" charset="-128"/>
              </a:rPr>
              <a:t>82</a:t>
            </a:r>
            <a:r>
              <a:rPr kumimoji="0" lang="en-US" sz="1600" b="0" i="0" u="none" strike="noStrike" cap="none" normalizeH="0" baseline="0" dirty="0">
                <a:ln>
                  <a:noFill/>
                </a:ln>
                <a:solidFill>
                  <a:srgbClr val="00B050"/>
                </a:solidFill>
                <a:effectLst/>
                <a:latin typeface="Arial" charset="0"/>
                <a:ea typeface="ＭＳ Ｐゴシック" pitchFamily="48" charset="-128"/>
              </a:rPr>
              <a:t>Sr</a:t>
            </a:r>
            <a:r>
              <a:rPr kumimoji="0" lang="en-US" sz="1600" b="0" i="0" u="none" strike="noStrike" cap="none" normalizeH="0" baseline="0" dirty="0">
                <a:ln>
                  <a:noFill/>
                </a:ln>
                <a:solidFill>
                  <a:schemeClr val="tx1"/>
                </a:solidFill>
                <a:effectLst/>
                <a:latin typeface="Arial" charset="0"/>
                <a:ea typeface="ＭＳ Ｐゴシック" pitchFamily="48" charset="-128"/>
              </a:rPr>
              <a:t> </a:t>
            </a:r>
            <a:r>
              <a:rPr lang="en-US" sz="1600" baseline="30000" dirty="0">
                <a:solidFill>
                  <a:srgbClr val="0070C0"/>
                </a:solidFill>
                <a:latin typeface="Arial" charset="0"/>
                <a:ea typeface="ＭＳ Ｐゴシック" pitchFamily="48" charset="-128"/>
              </a:rPr>
              <a:t>75</a:t>
            </a:r>
            <a:r>
              <a:rPr lang="en-US" sz="1600" dirty="0">
                <a:solidFill>
                  <a:srgbClr val="0070C0"/>
                </a:solidFill>
                <a:latin typeface="Arial" charset="0"/>
                <a:ea typeface="ＭＳ Ｐゴシック" pitchFamily="48" charset="-128"/>
              </a:rPr>
              <a:t>As(p,</a:t>
            </a:r>
            <a:r>
              <a:rPr lang="en-US" sz="1600" i="1" dirty="0">
                <a:solidFill>
                  <a:srgbClr val="0070C0"/>
                </a:solidFill>
                <a:latin typeface="Arial" charset="0"/>
                <a:ea typeface="ＭＳ Ｐゴシック" pitchFamily="48" charset="-128"/>
              </a:rPr>
              <a:t>4</a:t>
            </a:r>
            <a:r>
              <a:rPr lang="en-US" sz="1600" dirty="0">
                <a:solidFill>
                  <a:srgbClr val="0070C0"/>
                </a:solidFill>
                <a:latin typeface="Arial" charset="0"/>
                <a:ea typeface="ＭＳ Ｐゴシック" pitchFamily="48" charset="-128"/>
              </a:rPr>
              <a:t>n)</a:t>
            </a:r>
            <a:r>
              <a:rPr lang="en-US" sz="1600" baseline="30000" dirty="0">
                <a:solidFill>
                  <a:srgbClr val="0070C0"/>
                </a:solidFill>
                <a:latin typeface="Arial" charset="0"/>
                <a:ea typeface="ＭＳ Ｐゴシック" pitchFamily="48" charset="-128"/>
              </a:rPr>
              <a:t>72</a:t>
            </a:r>
            <a:r>
              <a:rPr lang="en-US" sz="1600" dirty="0">
                <a:solidFill>
                  <a:srgbClr val="0070C0"/>
                </a:solidFill>
                <a:latin typeface="Arial" charset="0"/>
                <a:ea typeface="ＭＳ Ｐゴシック" pitchFamily="48" charset="-128"/>
              </a:rPr>
              <a:t>Se</a:t>
            </a:r>
          </a:p>
          <a:p>
            <a:pPr eaLnBrk="0" hangingPunct="0"/>
            <a:r>
              <a:rPr lang="en-US" sz="1600" baseline="30000" dirty="0" err="1">
                <a:solidFill>
                  <a:srgbClr val="0070C0"/>
                </a:solidFill>
                <a:latin typeface="Arial" charset="0"/>
                <a:ea typeface="ＭＳ Ｐゴシック" pitchFamily="48" charset="-128"/>
              </a:rPr>
              <a:t>nat</a:t>
            </a:r>
            <a:r>
              <a:rPr lang="en-US" sz="1600" dirty="0" err="1">
                <a:solidFill>
                  <a:srgbClr val="0070C0"/>
                </a:solidFill>
                <a:latin typeface="Arial" charset="0"/>
                <a:ea typeface="ＭＳ Ｐゴシック" pitchFamily="48" charset="-128"/>
              </a:rPr>
              <a:t>La</a:t>
            </a:r>
            <a:r>
              <a:rPr lang="en-US" sz="1600" dirty="0">
                <a:solidFill>
                  <a:srgbClr val="0070C0"/>
                </a:solidFill>
                <a:latin typeface="Arial" charset="0"/>
                <a:ea typeface="ＭＳ Ｐゴシック" pitchFamily="48" charset="-128"/>
              </a:rPr>
              <a:t>(</a:t>
            </a:r>
            <a:r>
              <a:rPr lang="en-US" sz="1600" dirty="0" err="1">
                <a:solidFill>
                  <a:srgbClr val="0070C0"/>
                </a:solidFill>
                <a:latin typeface="Arial" charset="0"/>
                <a:ea typeface="ＭＳ Ｐゴシック" pitchFamily="48" charset="-128"/>
              </a:rPr>
              <a:t>p,</a:t>
            </a:r>
            <a:r>
              <a:rPr lang="en-US" sz="1600" i="1" dirty="0" err="1">
                <a:solidFill>
                  <a:srgbClr val="0070C0"/>
                </a:solidFill>
                <a:latin typeface="Arial" charset="0"/>
                <a:ea typeface="ＭＳ Ｐゴシック" pitchFamily="48" charset="-128"/>
              </a:rPr>
              <a:t>x</a:t>
            </a:r>
            <a:r>
              <a:rPr lang="en-US" sz="1600" dirty="0" err="1">
                <a:solidFill>
                  <a:srgbClr val="0070C0"/>
                </a:solidFill>
                <a:latin typeface="Arial" charset="0"/>
                <a:ea typeface="ＭＳ Ｐゴシック" pitchFamily="48" charset="-128"/>
              </a:rPr>
              <a:t>n</a:t>
            </a:r>
            <a:r>
              <a:rPr lang="en-US" sz="1600" dirty="0">
                <a:solidFill>
                  <a:srgbClr val="0070C0"/>
                </a:solidFill>
                <a:latin typeface="Arial" charset="0"/>
                <a:ea typeface="ＭＳ Ｐゴシック" pitchFamily="48" charset="-128"/>
              </a:rPr>
              <a:t>)</a:t>
            </a:r>
            <a:r>
              <a:rPr lang="en-US" sz="1600" baseline="30000" dirty="0">
                <a:solidFill>
                  <a:srgbClr val="0070C0"/>
                </a:solidFill>
                <a:latin typeface="Arial" charset="0"/>
                <a:ea typeface="ＭＳ Ｐゴシック" pitchFamily="48" charset="-128"/>
              </a:rPr>
              <a:t>134</a:t>
            </a:r>
            <a:r>
              <a:rPr lang="en-US" sz="1600" dirty="0">
                <a:solidFill>
                  <a:srgbClr val="0070C0"/>
                </a:solidFill>
                <a:latin typeface="Arial" charset="0"/>
                <a:ea typeface="ＭＳ Ｐゴシック" pitchFamily="48" charset="-128"/>
              </a:rPr>
              <a:t>Ce</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pitchFamily="4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a typeface="ＭＳ Ｐゴシック" pitchFamily="4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a typeface="ＭＳ Ｐゴシック" pitchFamily="48" charset="-128"/>
            </a:endParaRPr>
          </a:p>
        </p:txBody>
      </p:sp>
      <p:sp>
        <p:nvSpPr>
          <p:cNvPr id="6" name="Rounded Rectangular Callout 5"/>
          <p:cNvSpPr/>
          <p:nvPr/>
        </p:nvSpPr>
        <p:spPr bwMode="auto">
          <a:xfrm>
            <a:off x="486383" y="1852858"/>
            <a:ext cx="1904999" cy="2056606"/>
          </a:xfrm>
          <a:prstGeom prst="wedgeRoundRectCallout">
            <a:avLst>
              <a:gd name="adj1" fmla="val 8063"/>
              <a:gd name="adj2" fmla="val 66459"/>
              <a:gd name="adj3" fmla="val 16667"/>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50000"/>
              </a:lnSpc>
              <a:spcBef>
                <a:spcPct val="0"/>
              </a:spcBef>
              <a:spcAft>
                <a:spcPct val="0"/>
              </a:spcAft>
              <a:buClrTx/>
              <a:buSzTx/>
              <a:buFontTx/>
              <a:buNone/>
              <a:tabLst/>
            </a:pPr>
            <a:r>
              <a:rPr lang="en-US" sz="1600" baseline="30000" dirty="0" err="1">
                <a:solidFill>
                  <a:srgbClr val="00B050"/>
                </a:solidFill>
                <a:latin typeface="Arial" charset="0"/>
                <a:ea typeface="ＭＳ Ｐゴシック" pitchFamily="48" charset="-128"/>
              </a:rPr>
              <a:t>nat</a:t>
            </a:r>
            <a:r>
              <a:rPr lang="en-US" sz="1600" dirty="0" err="1">
                <a:solidFill>
                  <a:srgbClr val="00B050"/>
                </a:solidFill>
                <a:latin typeface="Arial" charset="0"/>
                <a:ea typeface="ＭＳ Ｐゴシック" pitchFamily="48" charset="-128"/>
              </a:rPr>
              <a:t>Ga</a:t>
            </a:r>
            <a:r>
              <a:rPr lang="en-US" sz="1600" dirty="0">
                <a:solidFill>
                  <a:srgbClr val="00B050"/>
                </a:solidFill>
                <a:latin typeface="Arial" charset="0"/>
                <a:ea typeface="ＭＳ Ｐゴシック" pitchFamily="48" charset="-128"/>
              </a:rPr>
              <a:t>(</a:t>
            </a:r>
            <a:r>
              <a:rPr lang="en-US" sz="1600" dirty="0" err="1">
                <a:solidFill>
                  <a:srgbClr val="00B050"/>
                </a:solidFill>
                <a:latin typeface="Arial" charset="0"/>
                <a:ea typeface="ＭＳ Ｐゴシック" pitchFamily="48" charset="-128"/>
              </a:rPr>
              <a:t>p,</a:t>
            </a:r>
            <a:r>
              <a:rPr lang="en-US" sz="1600" i="1" dirty="0" err="1">
                <a:solidFill>
                  <a:srgbClr val="00B050"/>
                </a:solidFill>
                <a:latin typeface="Arial" charset="0"/>
                <a:ea typeface="ＭＳ Ｐゴシック" pitchFamily="48" charset="-128"/>
              </a:rPr>
              <a:t>x</a:t>
            </a:r>
            <a:r>
              <a:rPr lang="en-US" sz="1600" dirty="0" err="1">
                <a:solidFill>
                  <a:srgbClr val="00B050"/>
                </a:solidFill>
                <a:latin typeface="Arial" charset="0"/>
                <a:ea typeface="ＭＳ Ｐゴシック" pitchFamily="48" charset="-128"/>
              </a:rPr>
              <a:t>n</a:t>
            </a:r>
            <a:r>
              <a:rPr lang="en-US" sz="1600" dirty="0">
                <a:solidFill>
                  <a:srgbClr val="00B050"/>
                </a:solidFill>
                <a:latin typeface="Arial" charset="0"/>
                <a:ea typeface="ＭＳ Ｐゴシック" pitchFamily="48" charset="-128"/>
              </a:rPr>
              <a:t>)</a:t>
            </a:r>
            <a:r>
              <a:rPr lang="en-US" sz="1600" baseline="30000" dirty="0">
                <a:solidFill>
                  <a:srgbClr val="00B050"/>
                </a:solidFill>
                <a:latin typeface="Arial" charset="0"/>
                <a:ea typeface="ＭＳ Ｐゴシック" pitchFamily="48" charset="-128"/>
              </a:rPr>
              <a:t>68</a:t>
            </a:r>
            <a:r>
              <a:rPr lang="en-US" sz="1600" dirty="0">
                <a:solidFill>
                  <a:srgbClr val="00B050"/>
                </a:solidFill>
                <a:latin typeface="Arial" charset="0"/>
                <a:ea typeface="ＭＳ Ｐゴシック" pitchFamily="48" charset="-128"/>
              </a:rPr>
              <a:t>Ge</a:t>
            </a:r>
          </a:p>
          <a:p>
            <a:pPr marL="0" marR="0" indent="0" algn="l" defTabSz="914400" rtl="0" eaLnBrk="0" fontAlgn="base" latinLnBrk="0" hangingPunct="0">
              <a:lnSpc>
                <a:spcPct val="150000"/>
              </a:lnSpc>
              <a:spcBef>
                <a:spcPct val="0"/>
              </a:spcBef>
              <a:spcAft>
                <a:spcPct val="0"/>
              </a:spcAft>
              <a:buClrTx/>
              <a:buSzTx/>
              <a:buFontTx/>
              <a:buNone/>
              <a:tabLst/>
            </a:pPr>
            <a:r>
              <a:rPr lang="en-US" sz="1600" baseline="30000" dirty="0">
                <a:solidFill>
                  <a:srgbClr val="00B050"/>
                </a:solidFill>
                <a:latin typeface="Arial" charset="0"/>
                <a:ea typeface="ＭＳ Ｐゴシック" pitchFamily="48" charset="-128"/>
              </a:rPr>
              <a:t>86</a:t>
            </a:r>
            <a:r>
              <a:rPr lang="en-US" sz="1600" dirty="0">
                <a:solidFill>
                  <a:srgbClr val="00B050"/>
                </a:solidFill>
                <a:latin typeface="Arial" charset="0"/>
                <a:ea typeface="ＭＳ Ｐゴシック" pitchFamily="48" charset="-128"/>
              </a:rPr>
              <a:t>Sr(</a:t>
            </a:r>
            <a:r>
              <a:rPr lang="en-US" sz="1600" dirty="0" err="1">
                <a:solidFill>
                  <a:srgbClr val="00B050"/>
                </a:solidFill>
                <a:latin typeface="Arial" charset="0"/>
                <a:ea typeface="ＭＳ Ｐゴシック" pitchFamily="48" charset="-128"/>
              </a:rPr>
              <a:t>p,n</a:t>
            </a:r>
            <a:r>
              <a:rPr lang="en-US" sz="1600" dirty="0">
                <a:solidFill>
                  <a:srgbClr val="00B050"/>
                </a:solidFill>
                <a:latin typeface="Arial" charset="0"/>
                <a:ea typeface="ＭＳ Ｐゴシック" pitchFamily="48" charset="-128"/>
              </a:rPr>
              <a:t>)</a:t>
            </a:r>
            <a:r>
              <a:rPr lang="en-US" sz="1600" baseline="30000" dirty="0">
                <a:solidFill>
                  <a:srgbClr val="00B050"/>
                </a:solidFill>
                <a:latin typeface="Arial" charset="0"/>
                <a:ea typeface="ＭＳ Ｐゴシック" pitchFamily="48" charset="-128"/>
              </a:rPr>
              <a:t>86</a:t>
            </a:r>
            <a:r>
              <a:rPr lang="en-US" sz="1600" dirty="0">
                <a:solidFill>
                  <a:srgbClr val="00B050"/>
                </a:solidFill>
                <a:latin typeface="Arial" charset="0"/>
                <a:ea typeface="ＭＳ Ｐゴシック" pitchFamily="48" charset="-128"/>
              </a:rPr>
              <a:t>Y</a:t>
            </a:r>
          </a:p>
          <a:p>
            <a:pPr marL="0" marR="0" indent="0" algn="l" defTabSz="914400" rtl="0" eaLnBrk="0" fontAlgn="base" latinLnBrk="0" hangingPunct="0">
              <a:lnSpc>
                <a:spcPct val="150000"/>
              </a:lnSpc>
              <a:spcBef>
                <a:spcPct val="0"/>
              </a:spcBef>
              <a:spcAft>
                <a:spcPct val="0"/>
              </a:spcAft>
              <a:buClrTx/>
              <a:buSzTx/>
              <a:buFontTx/>
              <a:buNone/>
              <a:tabLst/>
            </a:pPr>
            <a:r>
              <a:rPr lang="en-US" sz="1600" baseline="30000" dirty="0">
                <a:solidFill>
                  <a:srgbClr val="00B050"/>
                </a:solidFill>
                <a:latin typeface="Arial" charset="0"/>
                <a:ea typeface="ＭＳ Ｐゴシック" pitchFamily="48" charset="-128"/>
              </a:rPr>
              <a:t>45</a:t>
            </a:r>
            <a:r>
              <a:rPr lang="en-US" sz="1600" dirty="0">
                <a:solidFill>
                  <a:srgbClr val="00B050"/>
                </a:solidFill>
                <a:latin typeface="Arial" charset="0"/>
                <a:ea typeface="ＭＳ Ｐゴシック" pitchFamily="48" charset="-128"/>
              </a:rPr>
              <a:t>Sc(p,</a:t>
            </a:r>
            <a:r>
              <a:rPr lang="en-US" sz="1600" i="1" dirty="0">
                <a:solidFill>
                  <a:srgbClr val="00B050"/>
                </a:solidFill>
                <a:latin typeface="Arial" charset="0"/>
                <a:ea typeface="ＭＳ Ｐゴシック" pitchFamily="48" charset="-128"/>
              </a:rPr>
              <a:t>2</a:t>
            </a:r>
            <a:r>
              <a:rPr lang="en-US" sz="1600" dirty="0">
                <a:solidFill>
                  <a:srgbClr val="00B050"/>
                </a:solidFill>
                <a:latin typeface="Arial" charset="0"/>
                <a:ea typeface="ＭＳ Ｐゴシック" pitchFamily="48" charset="-128"/>
              </a:rPr>
              <a:t>n)</a:t>
            </a:r>
            <a:r>
              <a:rPr lang="en-US" sz="1600" baseline="30000" dirty="0">
                <a:solidFill>
                  <a:srgbClr val="00B050"/>
                </a:solidFill>
                <a:latin typeface="Arial" charset="0"/>
                <a:ea typeface="ＭＳ Ｐゴシック" pitchFamily="48" charset="-128"/>
              </a:rPr>
              <a:t>44</a:t>
            </a:r>
            <a:r>
              <a:rPr lang="en-US" sz="1600" dirty="0">
                <a:solidFill>
                  <a:srgbClr val="00B050"/>
                </a:solidFill>
                <a:latin typeface="Arial" charset="0"/>
                <a:ea typeface="ＭＳ Ｐゴシック" pitchFamily="48" charset="-128"/>
              </a:rPr>
              <a:t>Ti</a:t>
            </a:r>
          </a:p>
          <a:p>
            <a:pPr marL="0" marR="0" indent="0" algn="l" defTabSz="914400" rtl="0" eaLnBrk="0" fontAlgn="base" latinLnBrk="0" hangingPunct="0">
              <a:lnSpc>
                <a:spcPct val="150000"/>
              </a:lnSpc>
              <a:spcBef>
                <a:spcPct val="0"/>
              </a:spcBef>
              <a:spcAft>
                <a:spcPct val="0"/>
              </a:spcAft>
              <a:buClrTx/>
              <a:buSzTx/>
              <a:buFontTx/>
              <a:buNone/>
              <a:tabLst/>
            </a:pPr>
            <a:r>
              <a:rPr lang="en-US" sz="1600" baseline="30000" dirty="0" err="1">
                <a:solidFill>
                  <a:srgbClr val="042B7F"/>
                </a:solidFill>
                <a:latin typeface="Arial" charset="0"/>
                <a:ea typeface="ＭＳ Ｐゴシック" pitchFamily="48" charset="-128"/>
              </a:rPr>
              <a:t>nat</a:t>
            </a:r>
            <a:r>
              <a:rPr lang="en-US" sz="1600" dirty="0" err="1">
                <a:solidFill>
                  <a:srgbClr val="042B7F"/>
                </a:solidFill>
                <a:latin typeface="Arial" charset="0"/>
                <a:ea typeface="ＭＳ Ｐゴシック" pitchFamily="48" charset="-128"/>
              </a:rPr>
              <a:t>Ti</a:t>
            </a:r>
            <a:r>
              <a:rPr lang="en-US" sz="1600" dirty="0">
                <a:solidFill>
                  <a:srgbClr val="042B7F"/>
                </a:solidFill>
                <a:latin typeface="Arial" charset="0"/>
                <a:ea typeface="ＭＳ Ｐゴシック" pitchFamily="48" charset="-128"/>
              </a:rPr>
              <a:t>(p,</a:t>
            </a:r>
            <a:r>
              <a:rPr lang="en-US" sz="1600" i="1" dirty="0">
                <a:solidFill>
                  <a:srgbClr val="042B7F"/>
                </a:solidFill>
                <a:latin typeface="Arial" charset="0"/>
                <a:ea typeface="ＭＳ Ｐゴシック" pitchFamily="48" charset="-128"/>
              </a:rPr>
              <a:t>2</a:t>
            </a:r>
            <a:r>
              <a:rPr lang="en-US" sz="1600" dirty="0">
                <a:solidFill>
                  <a:srgbClr val="042B7F"/>
                </a:solidFill>
                <a:latin typeface="Arial" charset="0"/>
                <a:ea typeface="ＭＳ Ｐゴシック" pitchFamily="48" charset="-128"/>
              </a:rPr>
              <a:t>p</a:t>
            </a:r>
            <a:r>
              <a:rPr lang="en-US" sz="1600" i="1" dirty="0">
                <a:solidFill>
                  <a:srgbClr val="042B7F"/>
                </a:solidFill>
                <a:latin typeface="Arial" charset="0"/>
                <a:ea typeface="ＭＳ Ｐゴシック" pitchFamily="48" charset="-128"/>
              </a:rPr>
              <a:t>x</a:t>
            </a:r>
            <a:r>
              <a:rPr lang="en-US" sz="1600" dirty="0">
                <a:solidFill>
                  <a:srgbClr val="042B7F"/>
                </a:solidFill>
                <a:latin typeface="Arial" charset="0"/>
                <a:ea typeface="ＭＳ Ｐゴシック" pitchFamily="48" charset="-128"/>
              </a:rPr>
              <a:t>n)</a:t>
            </a:r>
            <a:r>
              <a:rPr lang="en-US" sz="1600" baseline="30000" dirty="0">
                <a:solidFill>
                  <a:srgbClr val="042B7F"/>
                </a:solidFill>
                <a:latin typeface="Arial" charset="0"/>
                <a:ea typeface="ＭＳ Ｐゴシック" pitchFamily="48" charset="-128"/>
              </a:rPr>
              <a:t>47</a:t>
            </a:r>
            <a:r>
              <a:rPr lang="en-US" sz="1600" dirty="0">
                <a:solidFill>
                  <a:srgbClr val="042B7F"/>
                </a:solidFill>
                <a:latin typeface="Arial" charset="0"/>
                <a:ea typeface="ＭＳ Ｐゴシック" pitchFamily="48" charset="-128"/>
              </a:rPr>
              <a:t>Sc</a:t>
            </a:r>
          </a:p>
          <a:p>
            <a:pPr marL="0" marR="0" indent="0" algn="l" defTabSz="914400" rtl="0" eaLnBrk="0" fontAlgn="base" latinLnBrk="0" hangingPunct="0">
              <a:lnSpc>
                <a:spcPct val="100000"/>
              </a:lnSpc>
              <a:spcBef>
                <a:spcPct val="0"/>
              </a:spcBef>
              <a:spcAft>
                <a:spcPct val="0"/>
              </a:spcAft>
              <a:buClrTx/>
              <a:buSzTx/>
              <a:buFontTx/>
              <a:buNone/>
              <a:tabLst/>
            </a:pPr>
            <a:endParaRPr lang="en-US" sz="1400" dirty="0">
              <a:latin typeface="Arial" charset="0"/>
              <a:ea typeface="ＭＳ Ｐゴシック" pitchFamily="4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pitchFamily="48"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a typeface="ＭＳ Ｐゴシック" pitchFamily="48" charset="-128"/>
            </a:endParaRPr>
          </a:p>
        </p:txBody>
      </p:sp>
    </p:spTree>
    <p:extLst>
      <p:ext uri="{BB962C8B-B14F-4D97-AF65-F5344CB8AC3E}">
        <p14:creationId xmlns:p14="http://schemas.microsoft.com/office/powerpoint/2010/main" val="3536134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618" y="115252"/>
            <a:ext cx="8382000" cy="71963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Autofit/>
          </a:bodyPr>
          <a:lstStyle/>
          <a:p>
            <a:r>
              <a:rPr kumimoji="1" lang="en-US" dirty="0">
                <a:solidFill>
                  <a:srgbClr val="003399"/>
                </a:solidFill>
                <a:effectLst>
                  <a:outerShdw blurRad="38100" dist="38100" dir="2700000" algn="tl">
                    <a:srgbClr val="000000"/>
                  </a:outerShdw>
                </a:effectLst>
                <a:latin typeface="Myriad Pro" pitchFamily="34" charset="0"/>
              </a:rPr>
              <a:t>Scaling up Ac-225 production – a stack of 100 g targets </a:t>
            </a:r>
          </a:p>
        </p:txBody>
      </p:sp>
      <p:grpSp>
        <p:nvGrpSpPr>
          <p:cNvPr id="6" name="Group 5">
            <a:extLst>
              <a:ext uri="{FF2B5EF4-FFF2-40B4-BE49-F238E27FC236}">
                <a16:creationId xmlns:a16="http://schemas.microsoft.com/office/drawing/2014/main" id="{9E5AFB78-6B65-4C72-9E48-9A6DFED76D1B}"/>
              </a:ext>
            </a:extLst>
          </p:cNvPr>
          <p:cNvGrpSpPr/>
          <p:nvPr/>
        </p:nvGrpSpPr>
        <p:grpSpPr>
          <a:xfrm>
            <a:off x="107964" y="1086680"/>
            <a:ext cx="5417489" cy="3613449"/>
            <a:chOff x="609600" y="794478"/>
            <a:chExt cx="6819900" cy="4604054"/>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275" t="20077" r="32287" b="17071"/>
            <a:stretch/>
          </p:blipFill>
          <p:spPr>
            <a:xfrm>
              <a:off x="990601" y="1752600"/>
              <a:ext cx="5709458" cy="3165387"/>
            </a:xfrm>
            <a:prstGeom prst="rect">
              <a:avLst/>
            </a:prstGeom>
          </p:spPr>
        </p:pic>
        <p:sp>
          <p:nvSpPr>
            <p:cNvPr id="4" name="TextBox 3"/>
            <p:cNvSpPr txBox="1"/>
            <p:nvPr/>
          </p:nvSpPr>
          <p:spPr>
            <a:xfrm>
              <a:off x="609600" y="1066800"/>
              <a:ext cx="1676400" cy="369332"/>
            </a:xfrm>
            <a:prstGeom prst="rect">
              <a:avLst/>
            </a:prstGeom>
            <a:noFill/>
          </p:spPr>
          <p:txBody>
            <a:bodyPr wrap="square" rtlCol="0">
              <a:spAutoFit/>
            </a:bodyPr>
            <a:lstStyle/>
            <a:p>
              <a:r>
                <a:rPr lang="en-US" sz="1800" b="1" dirty="0">
                  <a:solidFill>
                    <a:srgbClr val="042B7F"/>
                  </a:solidFill>
                </a:rPr>
                <a:t>Target holder</a:t>
              </a:r>
            </a:p>
          </p:txBody>
        </p:sp>
        <p:sp>
          <p:nvSpPr>
            <p:cNvPr id="5" name="TextBox 4"/>
            <p:cNvSpPr txBox="1"/>
            <p:nvPr/>
          </p:nvSpPr>
          <p:spPr>
            <a:xfrm>
              <a:off x="3401785" y="794478"/>
              <a:ext cx="2646385" cy="823519"/>
            </a:xfrm>
            <a:prstGeom prst="rect">
              <a:avLst/>
            </a:prstGeom>
            <a:noFill/>
          </p:spPr>
          <p:txBody>
            <a:bodyPr wrap="square" rtlCol="0">
              <a:spAutoFit/>
            </a:bodyPr>
            <a:lstStyle/>
            <a:p>
              <a:r>
                <a:rPr lang="en-US" sz="1800" b="1" dirty="0">
                  <a:solidFill>
                    <a:srgbClr val="042B7F"/>
                  </a:solidFill>
                </a:rPr>
                <a:t>Welded Target d</a:t>
              </a:r>
              <a:r>
                <a:rPr lang="en-US" sz="1800" b="1" dirty="0">
                  <a:solidFill>
                    <a:srgbClr val="042B7F"/>
                  </a:solidFill>
                  <a:latin typeface="Calibri"/>
                </a:rPr>
                <a:t>~70 mm</a:t>
              </a:r>
              <a:endParaRPr lang="en-US" sz="1800" b="1" dirty="0">
                <a:solidFill>
                  <a:srgbClr val="042B7F"/>
                </a:solidFill>
              </a:endParaRPr>
            </a:p>
          </p:txBody>
        </p:sp>
        <p:cxnSp>
          <p:nvCxnSpPr>
            <p:cNvPr id="7" name="Straight Arrow Connector 6"/>
            <p:cNvCxnSpPr>
              <a:stCxn id="4" idx="2"/>
            </p:cNvCxnSpPr>
            <p:nvPr/>
          </p:nvCxnSpPr>
          <p:spPr bwMode="auto">
            <a:xfrm>
              <a:off x="1447800" y="1436132"/>
              <a:ext cx="228600" cy="69746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 name="Straight Arrow Connector 7"/>
            <p:cNvCxnSpPr/>
            <p:nvPr/>
          </p:nvCxnSpPr>
          <p:spPr bwMode="auto">
            <a:xfrm>
              <a:off x="3616730" y="1436132"/>
              <a:ext cx="0" cy="100226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 name="TextBox 10"/>
            <p:cNvSpPr txBox="1"/>
            <p:nvPr/>
          </p:nvSpPr>
          <p:spPr>
            <a:xfrm>
              <a:off x="5562600" y="5029200"/>
              <a:ext cx="1866900" cy="369332"/>
            </a:xfrm>
            <a:prstGeom prst="rect">
              <a:avLst/>
            </a:prstGeom>
            <a:noFill/>
          </p:spPr>
          <p:txBody>
            <a:bodyPr wrap="square" rtlCol="0">
              <a:spAutoFit/>
            </a:bodyPr>
            <a:lstStyle/>
            <a:p>
              <a:r>
                <a:rPr lang="en-US" sz="1800" b="1" dirty="0">
                  <a:solidFill>
                    <a:srgbClr val="042B7F"/>
                  </a:solidFill>
                </a:rPr>
                <a:t>Support basket</a:t>
              </a:r>
            </a:p>
          </p:txBody>
        </p:sp>
        <p:cxnSp>
          <p:nvCxnSpPr>
            <p:cNvPr id="12" name="Straight Arrow Connector 11"/>
            <p:cNvCxnSpPr>
              <a:stCxn id="11" idx="0"/>
            </p:cNvCxnSpPr>
            <p:nvPr/>
          </p:nvCxnSpPr>
          <p:spPr bwMode="auto">
            <a:xfrm flipH="1" flipV="1">
              <a:off x="5562600" y="3962400"/>
              <a:ext cx="933450" cy="10668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10" name="Title 1">
            <a:extLst>
              <a:ext uri="{FF2B5EF4-FFF2-40B4-BE49-F238E27FC236}">
                <a16:creationId xmlns:a16="http://schemas.microsoft.com/office/drawing/2014/main" id="{42439863-2544-419F-8B84-098D53C2A523}"/>
              </a:ext>
            </a:extLst>
          </p:cNvPr>
          <p:cNvSpPr txBox="1">
            <a:spLocks/>
          </p:cNvSpPr>
          <p:nvPr/>
        </p:nvSpPr>
        <p:spPr>
          <a:xfrm>
            <a:off x="381000" y="5176676"/>
            <a:ext cx="8382000" cy="92724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002060"/>
                </a:solidFill>
                <a:latin typeface="+mj-lt"/>
                <a:ea typeface="+mj-ea"/>
                <a:cs typeface="+mj-cs"/>
              </a:defRPr>
            </a:lvl1pPr>
          </a:lstStyle>
          <a:p>
            <a:pPr marL="342900" indent="-342900">
              <a:buFont typeface="Arial" panose="020B0604020202020204" pitchFamily="34" charset="0"/>
              <a:buChar char="•"/>
            </a:pPr>
            <a:r>
              <a:rPr lang="en-US" sz="2000" dirty="0"/>
              <a:t>Five 100 g Th targets can fit in the basket</a:t>
            </a:r>
          </a:p>
          <a:p>
            <a:pPr marL="342900" indent="-342900">
              <a:buFont typeface="Arial" panose="020B0604020202020204" pitchFamily="34" charset="0"/>
              <a:buChar char="•"/>
            </a:pPr>
            <a:r>
              <a:rPr lang="en-US" sz="2000" dirty="0"/>
              <a:t>Test irradiation to test target survival under conservative thermal load (1) commenced</a:t>
            </a:r>
          </a:p>
        </p:txBody>
      </p:sp>
      <p:graphicFrame>
        <p:nvGraphicFramePr>
          <p:cNvPr id="13" name="Chart 12">
            <a:extLst>
              <a:ext uri="{FF2B5EF4-FFF2-40B4-BE49-F238E27FC236}">
                <a16:creationId xmlns:a16="http://schemas.microsoft.com/office/drawing/2014/main" id="{BE36C685-AB45-485F-8D6A-59BF1A0B62C2}"/>
              </a:ext>
            </a:extLst>
          </p:cNvPr>
          <p:cNvGraphicFramePr>
            <a:graphicFrameLocks/>
          </p:cNvGraphicFramePr>
          <p:nvPr/>
        </p:nvGraphicFramePr>
        <p:xfrm>
          <a:off x="5354974" y="1154445"/>
          <a:ext cx="3605744" cy="325280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E22E5D5E-FB87-4507-B696-8181AB3426AA}"/>
              </a:ext>
            </a:extLst>
          </p:cNvPr>
          <p:cNvSpPr txBox="1"/>
          <p:nvPr/>
        </p:nvSpPr>
        <p:spPr>
          <a:xfrm>
            <a:off x="6327292" y="2517726"/>
            <a:ext cx="341906" cy="369332"/>
          </a:xfrm>
          <a:prstGeom prst="rect">
            <a:avLst/>
          </a:prstGeom>
          <a:noFill/>
        </p:spPr>
        <p:txBody>
          <a:bodyPr wrap="square" rtlCol="0">
            <a:spAutoFit/>
          </a:bodyPr>
          <a:lstStyle/>
          <a:p>
            <a:r>
              <a:rPr lang="en-US" dirty="0"/>
              <a:t>1</a:t>
            </a:r>
          </a:p>
        </p:txBody>
      </p:sp>
    </p:spTree>
    <p:extLst>
      <p:ext uri="{BB962C8B-B14F-4D97-AF65-F5344CB8AC3E}">
        <p14:creationId xmlns:p14="http://schemas.microsoft.com/office/powerpoint/2010/main" val="1652968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CA71F-A8BA-4D69-961E-116DEB714501}"/>
              </a:ext>
            </a:extLst>
          </p:cNvPr>
          <p:cNvSpPr>
            <a:spLocks noGrp="1"/>
          </p:cNvSpPr>
          <p:nvPr>
            <p:ph type="title"/>
          </p:nvPr>
        </p:nvSpPr>
        <p:spPr/>
        <p:txBody>
          <a:bodyPr/>
          <a:lstStyle/>
          <a:p>
            <a:r>
              <a:rPr lang="en-US" dirty="0"/>
              <a:t>Material Evaluations</a:t>
            </a:r>
          </a:p>
        </p:txBody>
      </p:sp>
      <p:sp>
        <p:nvSpPr>
          <p:cNvPr id="3" name="Content Placeholder 2">
            <a:extLst>
              <a:ext uri="{FF2B5EF4-FFF2-40B4-BE49-F238E27FC236}">
                <a16:creationId xmlns:a16="http://schemas.microsoft.com/office/drawing/2014/main" id="{0A1A7290-83B4-4316-8461-1AC06CE7B915}"/>
              </a:ext>
            </a:extLst>
          </p:cNvPr>
          <p:cNvSpPr>
            <a:spLocks noGrp="1"/>
          </p:cNvSpPr>
          <p:nvPr>
            <p:ph idx="1"/>
          </p:nvPr>
        </p:nvSpPr>
        <p:spPr/>
        <p:txBody>
          <a:bodyPr/>
          <a:lstStyle/>
          <a:p>
            <a:pPr marL="342900" indent="-342900">
              <a:buFont typeface="Arial" panose="020B0604020202020204" pitchFamily="34" charset="0"/>
              <a:buChar char="•"/>
            </a:pPr>
            <a:r>
              <a:rPr lang="en-US" dirty="0"/>
              <a:t>Need for materials for high power </a:t>
            </a:r>
            <a:r>
              <a:rPr lang="en-US" dirty="0" err="1"/>
              <a:t>targetry</a:t>
            </a:r>
            <a:r>
              <a:rPr lang="en-US" dirty="0"/>
              <a:t> and accelerator components</a:t>
            </a:r>
          </a:p>
          <a:p>
            <a:pPr marL="342900" indent="-342900">
              <a:buFont typeface="Arial" panose="020B0604020202020204" pitchFamily="34" charset="0"/>
              <a:buChar char="•"/>
            </a:pPr>
            <a:r>
              <a:rPr lang="en-US" dirty="0" err="1"/>
              <a:t>Targetry</a:t>
            </a:r>
            <a:r>
              <a:rPr lang="en-US" dirty="0"/>
              <a:t> for physics experiments and as IP needs are increasing need for targets that can survive multi-MW irradiations with particle beams.</a:t>
            </a:r>
          </a:p>
          <a:p>
            <a:pPr marL="342900" indent="-342900">
              <a:buFont typeface="Arial" panose="020B0604020202020204" pitchFamily="34" charset="0"/>
              <a:buChar char="•"/>
            </a:pPr>
            <a:r>
              <a:rPr lang="en-US" dirty="0"/>
              <a:t>As has been demonstrated components that have been used for other applications are not always suitable and evaluations are necessary.</a:t>
            </a:r>
          </a:p>
          <a:p>
            <a:pPr marL="342900" indent="-342900">
              <a:buFont typeface="Arial" panose="020B0604020202020204" pitchFamily="34" charset="0"/>
              <a:buChar char="•"/>
            </a:pPr>
            <a:r>
              <a:rPr lang="en-US" dirty="0"/>
              <a:t>Necessary to evaluate the long-term accumulated radiations damage as well as the short bursts that result in thermo-mechanical shock.</a:t>
            </a:r>
          </a:p>
        </p:txBody>
      </p:sp>
      <p:sp>
        <p:nvSpPr>
          <p:cNvPr id="4" name="Slide Number Placeholder 3">
            <a:extLst>
              <a:ext uri="{FF2B5EF4-FFF2-40B4-BE49-F238E27FC236}">
                <a16:creationId xmlns:a16="http://schemas.microsoft.com/office/drawing/2014/main" id="{A09442C2-08C8-4F5B-912E-153607F3CD00}"/>
              </a:ext>
            </a:extLst>
          </p:cNvPr>
          <p:cNvSpPr>
            <a:spLocks noGrp="1"/>
          </p:cNvSpPr>
          <p:nvPr>
            <p:ph type="sldNum" sz="quarter" idx="4"/>
          </p:nvPr>
        </p:nvSpPr>
        <p:spPr/>
        <p:txBody>
          <a:bodyPr/>
          <a:lstStyle/>
          <a:p>
            <a:fld id="{933A556B-7C63-244D-9B7C-B0EA8042B330}" type="slidenum">
              <a:rPr lang="en-US" smtClean="0"/>
              <a:pPr/>
              <a:t>5</a:t>
            </a:fld>
            <a:endParaRPr lang="en-US" sz="750" dirty="0"/>
          </a:p>
        </p:txBody>
      </p:sp>
    </p:spTree>
    <p:extLst>
      <p:ext uri="{BB962C8B-B14F-4D97-AF65-F5344CB8AC3E}">
        <p14:creationId xmlns:p14="http://schemas.microsoft.com/office/powerpoint/2010/main" val="1869229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36B6C-770F-444D-91D0-5C1FC0A24CD9}"/>
              </a:ext>
            </a:extLst>
          </p:cNvPr>
          <p:cNvSpPr>
            <a:spLocks noGrp="1"/>
          </p:cNvSpPr>
          <p:nvPr>
            <p:ph type="title"/>
          </p:nvPr>
        </p:nvSpPr>
        <p:spPr>
          <a:xfrm>
            <a:off x="428625" y="-152545"/>
            <a:ext cx="8286750" cy="1325563"/>
          </a:xfrm>
        </p:spPr>
        <p:txBody>
          <a:bodyPr>
            <a:normAutofit/>
          </a:bodyPr>
          <a:lstStyle/>
          <a:p>
            <a:r>
              <a:rPr lang="en-US" sz="2400" u="sng" dirty="0">
                <a:cs typeface="Arial"/>
              </a:rPr>
              <a:t>Gap In Hot Cell Processing Facilities</a:t>
            </a:r>
            <a:br>
              <a:rPr lang="en-US" sz="2400" u="sng" dirty="0">
                <a:cs typeface="Arial"/>
              </a:rPr>
            </a:br>
            <a:r>
              <a:rPr lang="en-US" sz="2400" dirty="0">
                <a:cs typeface="Arial"/>
              </a:rPr>
              <a:t>1 – Purpose and Need</a:t>
            </a:r>
            <a:endParaRPr lang="en-US" sz="2400" dirty="0"/>
          </a:p>
        </p:txBody>
      </p:sp>
      <p:sp>
        <p:nvSpPr>
          <p:cNvPr id="4" name="Slide Number Placeholder 3">
            <a:extLst>
              <a:ext uri="{FF2B5EF4-FFF2-40B4-BE49-F238E27FC236}">
                <a16:creationId xmlns:a16="http://schemas.microsoft.com/office/drawing/2014/main" id="{688056B6-F0DF-4BC3-AB08-6EAB7EDB9C39}"/>
              </a:ext>
            </a:extLst>
          </p:cNvPr>
          <p:cNvSpPr>
            <a:spLocks noGrp="1"/>
          </p:cNvSpPr>
          <p:nvPr>
            <p:ph type="sldNum" sz="quarter" idx="4"/>
          </p:nvPr>
        </p:nvSpPr>
        <p:spPr/>
        <p:txBody>
          <a:bodyPr/>
          <a:lstStyle/>
          <a:p>
            <a:fld id="{933A556B-7C63-244D-9B7C-B0EA8042B330}" type="slidenum">
              <a:rPr lang="en-US" smtClean="0"/>
              <a:pPr/>
              <a:t>6</a:t>
            </a:fld>
            <a:endParaRPr lang="en-US" sz="750" dirty="0"/>
          </a:p>
        </p:txBody>
      </p:sp>
      <p:sp>
        <p:nvSpPr>
          <p:cNvPr id="6" name="TextBox 5">
            <a:extLst>
              <a:ext uri="{FF2B5EF4-FFF2-40B4-BE49-F238E27FC236}">
                <a16:creationId xmlns:a16="http://schemas.microsoft.com/office/drawing/2014/main" id="{712526F2-6393-49E2-B7A5-8FBF29662F38}"/>
              </a:ext>
            </a:extLst>
          </p:cNvPr>
          <p:cNvSpPr txBox="1"/>
          <p:nvPr/>
        </p:nvSpPr>
        <p:spPr>
          <a:xfrm>
            <a:off x="586740" y="1173018"/>
            <a:ext cx="7688580" cy="5324535"/>
          </a:xfrm>
          <a:prstGeom prst="rect">
            <a:avLst/>
          </a:prstGeom>
          <a:noFill/>
        </p:spPr>
        <p:txBody>
          <a:bodyPr wrap="square" rtlCol="0">
            <a:spAutoFit/>
          </a:bodyPr>
          <a:lstStyle/>
          <a:p>
            <a:pPr marL="171450" indent="-171450" algn="just">
              <a:buFont typeface="Arial" panose="020B0604020202020204" pitchFamily="34" charset="0"/>
              <a:buChar char="•"/>
            </a:pPr>
            <a:r>
              <a:rPr lang="en-US" sz="2000" dirty="0">
                <a:cs typeface="Arial" panose="020B0604020202020204" pitchFamily="34" charset="0"/>
              </a:rPr>
              <a:t>Current facilities at Oak Ridge National Laboratory (ORNL) and Brookhaven National Laboratory (BNL) cannot accept or process Curie quantities of isotopes, but Curie levels of production will be needed to support clinical trials and FDA-approved drugs and to perform material evaluations. </a:t>
            </a:r>
          </a:p>
          <a:p>
            <a:pPr marL="171450" indent="-171450" algn="just">
              <a:buFont typeface="Arial" panose="020B0604020202020204" pitchFamily="34" charset="0"/>
              <a:buChar char="•"/>
            </a:pPr>
            <a:r>
              <a:rPr lang="en-US" sz="2000" dirty="0">
                <a:cs typeface="Arial" panose="020B0604020202020204" pitchFamily="34" charset="0"/>
              </a:rPr>
              <a:t>Year-round supply of Curie quantities of actinium-225 (Ac-225) is needed and is not currently available. </a:t>
            </a:r>
          </a:p>
          <a:p>
            <a:pPr marL="171450" indent="-171450" algn="just">
              <a:buFont typeface="Arial" panose="020B0604020202020204" pitchFamily="34" charset="0"/>
              <a:buChar char="•"/>
            </a:pPr>
            <a:r>
              <a:rPr lang="en-US" sz="2000" dirty="0">
                <a:cs typeface="Arial" panose="020B0604020202020204" pitchFamily="34" charset="0"/>
              </a:rPr>
              <a:t>The radioactive inventory of Curie-level targets will require handling under the DOE nuclear facility Orders and regulations. </a:t>
            </a:r>
          </a:p>
          <a:p>
            <a:pPr marL="171450" indent="-171450" algn="just">
              <a:buFont typeface="Arial" panose="020B0604020202020204" pitchFamily="34" charset="0"/>
              <a:buChar char="•"/>
            </a:pPr>
            <a:r>
              <a:rPr lang="en-US" sz="2000" dirty="0">
                <a:cs typeface="Arial" panose="020B0604020202020204" pitchFamily="34" charset="0"/>
              </a:rPr>
              <a:t>The legacy hot cell facilities currently utilized by the BNL Isotope Production program were not designed to meet the regulatory requirements of Hazardous Category 3 (Haz Cat 3) nuclear facilities that will be needed to process the Curie-level thorium targets to meet the projected demand for hundreds of Curies of Ac-225 or for handling some of the targets for material evaluations.</a:t>
            </a:r>
          </a:p>
          <a:p>
            <a:pPr marL="171450" indent="-171450" algn="l">
              <a:buFont typeface="Arial" panose="020B0604020202020204" pitchFamily="34" charset="0"/>
              <a:buChar char="•"/>
            </a:pPr>
            <a:endParaRPr lang="en-US" sz="2000" dirty="0">
              <a:cs typeface="Arial" panose="020B0604020202020204" pitchFamily="34" charset="0"/>
            </a:endParaRPr>
          </a:p>
        </p:txBody>
      </p:sp>
    </p:spTree>
    <p:extLst>
      <p:ext uri="{BB962C8B-B14F-4D97-AF65-F5344CB8AC3E}">
        <p14:creationId xmlns:p14="http://schemas.microsoft.com/office/powerpoint/2010/main" val="1662628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36B6C-770F-444D-91D0-5C1FC0A24CD9}"/>
              </a:ext>
            </a:extLst>
          </p:cNvPr>
          <p:cNvSpPr>
            <a:spLocks noGrp="1"/>
          </p:cNvSpPr>
          <p:nvPr>
            <p:ph type="title"/>
          </p:nvPr>
        </p:nvSpPr>
        <p:spPr>
          <a:xfrm>
            <a:off x="428625" y="-152545"/>
            <a:ext cx="8286750" cy="1325563"/>
          </a:xfrm>
        </p:spPr>
        <p:txBody>
          <a:bodyPr>
            <a:normAutofit/>
          </a:bodyPr>
          <a:lstStyle/>
          <a:p>
            <a:r>
              <a:rPr lang="en-US" sz="2400" u="sng" dirty="0">
                <a:cs typeface="Arial"/>
              </a:rPr>
              <a:t>Hot Cell Facilities</a:t>
            </a:r>
            <a:br>
              <a:rPr lang="en-US" sz="2400" dirty="0">
                <a:cs typeface="Arial"/>
              </a:rPr>
            </a:br>
            <a:r>
              <a:rPr lang="en-US" sz="2400" dirty="0">
                <a:cs typeface="Arial"/>
              </a:rPr>
              <a:t>2 – Overview of Design / Layout</a:t>
            </a:r>
            <a:endParaRPr lang="en-US" sz="2400" dirty="0"/>
          </a:p>
        </p:txBody>
      </p:sp>
      <p:sp>
        <p:nvSpPr>
          <p:cNvPr id="4" name="Slide Number Placeholder 3">
            <a:extLst>
              <a:ext uri="{FF2B5EF4-FFF2-40B4-BE49-F238E27FC236}">
                <a16:creationId xmlns:a16="http://schemas.microsoft.com/office/drawing/2014/main" id="{688056B6-F0DF-4BC3-AB08-6EAB7EDB9C39}"/>
              </a:ext>
            </a:extLst>
          </p:cNvPr>
          <p:cNvSpPr>
            <a:spLocks noGrp="1"/>
          </p:cNvSpPr>
          <p:nvPr>
            <p:ph type="sldNum" sz="quarter" idx="4"/>
          </p:nvPr>
        </p:nvSpPr>
        <p:spPr/>
        <p:txBody>
          <a:bodyPr/>
          <a:lstStyle/>
          <a:p>
            <a:fld id="{933A556B-7C63-244D-9B7C-B0EA8042B330}" type="slidenum">
              <a:rPr lang="en-US" smtClean="0"/>
              <a:pPr/>
              <a:t>7</a:t>
            </a:fld>
            <a:endParaRPr lang="en-US" sz="750" dirty="0"/>
          </a:p>
        </p:txBody>
      </p:sp>
      <p:sp>
        <p:nvSpPr>
          <p:cNvPr id="6" name="TextBox 5">
            <a:extLst>
              <a:ext uri="{FF2B5EF4-FFF2-40B4-BE49-F238E27FC236}">
                <a16:creationId xmlns:a16="http://schemas.microsoft.com/office/drawing/2014/main" id="{712526F2-6393-49E2-B7A5-8FBF29662F38}"/>
              </a:ext>
            </a:extLst>
          </p:cNvPr>
          <p:cNvSpPr txBox="1"/>
          <p:nvPr/>
        </p:nvSpPr>
        <p:spPr>
          <a:xfrm>
            <a:off x="586740" y="1173018"/>
            <a:ext cx="7688580" cy="5632311"/>
          </a:xfrm>
          <a:prstGeom prst="rect">
            <a:avLst/>
          </a:prstGeom>
          <a:noFill/>
        </p:spPr>
        <p:txBody>
          <a:bodyPr wrap="square" rtlCol="0">
            <a:spAutoFit/>
          </a:bodyPr>
          <a:lstStyle/>
          <a:p>
            <a:pPr marL="285750" lvl="0" indent="-285750">
              <a:buFont typeface="Arial" panose="020B0604020202020204" pitchFamily="34" charset="0"/>
              <a:buChar char="•"/>
            </a:pPr>
            <a:r>
              <a:rPr lang="en-US" sz="2000" dirty="0">
                <a:cs typeface="Arial" panose="020B0604020202020204" pitchFamily="34" charset="0"/>
              </a:rPr>
              <a:t>The existing Building 870 </a:t>
            </a:r>
            <a:r>
              <a:rPr lang="en-US" sz="2000" dirty="0"/>
              <a:t>was designed and operated as a Haz Cat-3 non-reactor nuclear facility that previously was used for mixed waste storage.</a:t>
            </a:r>
          </a:p>
          <a:p>
            <a:pPr marL="285750" lvl="0" indent="-285750">
              <a:buFont typeface="Arial" panose="020B0604020202020204" pitchFamily="34" charset="0"/>
              <a:buChar char="•"/>
            </a:pPr>
            <a:r>
              <a:rPr lang="en-US" sz="2000" dirty="0"/>
              <a:t>The facility was re-designated as a ‘radiological facility’ in 2008, can be re-configured, and modified, to support the hot cells and Ac-225 production and material evaluations. </a:t>
            </a:r>
          </a:p>
          <a:p>
            <a:pPr marL="285750" lvl="0" indent="-285750">
              <a:buFont typeface="Arial" panose="020B0604020202020204" pitchFamily="34" charset="0"/>
              <a:buChar char="•"/>
            </a:pPr>
            <a:r>
              <a:rPr lang="en-US" sz="2000" dirty="0"/>
              <a:t>The new facility would be designed, and operated, to fully conform to the nuclear orders and regulations.</a:t>
            </a:r>
          </a:p>
          <a:p>
            <a:pPr marL="285750" lvl="0" indent="-285750">
              <a:buFont typeface="Arial" panose="020B0604020202020204" pitchFamily="34" charset="0"/>
              <a:buChar char="•"/>
            </a:pPr>
            <a:r>
              <a:rPr lang="en-US" sz="2000" dirty="0">
                <a:cs typeface="Arial" panose="020B0604020202020204" pitchFamily="34" charset="0"/>
              </a:rPr>
              <a:t>The building will be outfitted with modular hot cells, glove boxes, and laboratory equipment.</a:t>
            </a:r>
          </a:p>
          <a:p>
            <a:pPr marL="285750" lvl="0" indent="-285750">
              <a:buFont typeface="Arial" panose="020B0604020202020204" pitchFamily="34" charset="0"/>
              <a:buChar char="•"/>
            </a:pPr>
            <a:r>
              <a:rPr lang="en-US" sz="2000" dirty="0">
                <a:cs typeface="Arial" panose="020B0604020202020204" pitchFamily="34" charset="0"/>
              </a:rPr>
              <a:t>The hot cells would be constructed of concrete or equivalent shielding with an outer layer of steel.</a:t>
            </a:r>
          </a:p>
          <a:p>
            <a:pPr marL="285750" lvl="0" indent="-285750">
              <a:buFont typeface="Arial" panose="020B0604020202020204" pitchFamily="34" charset="0"/>
              <a:buChar char="•"/>
            </a:pPr>
            <a:r>
              <a:rPr lang="en-US" sz="2000" dirty="0">
                <a:cs typeface="Arial" panose="020B0604020202020204" pitchFamily="34" charset="0"/>
              </a:rPr>
              <a:t>There would be two production lines (north and south) for redundancy in the event that one production line is down for maintenance and/or repair.</a:t>
            </a:r>
          </a:p>
          <a:p>
            <a:pPr marL="285750" lvl="0" indent="-285750">
              <a:buFont typeface="Arial" panose="020B0604020202020204" pitchFamily="34" charset="0"/>
              <a:buChar char="•"/>
            </a:pPr>
            <a:r>
              <a:rPr lang="en-US" sz="2000" dirty="0">
                <a:cs typeface="Arial" panose="020B0604020202020204" pitchFamily="34" charset="0"/>
              </a:rPr>
              <a:t>The hot cells would have the capability of interfacing with horizontal and vertical casks. </a:t>
            </a:r>
          </a:p>
          <a:p>
            <a:pPr marL="285750" lvl="0" indent="-285750">
              <a:buFont typeface="Arial" panose="020B0604020202020204" pitchFamily="34" charset="0"/>
              <a:buChar char="•"/>
            </a:pPr>
            <a:endParaRPr lang="en-US" sz="2000" dirty="0">
              <a:cs typeface="Arial" panose="020B0604020202020204" pitchFamily="34" charset="0"/>
            </a:endParaRPr>
          </a:p>
        </p:txBody>
      </p:sp>
    </p:spTree>
    <p:extLst>
      <p:ext uri="{BB962C8B-B14F-4D97-AF65-F5344CB8AC3E}">
        <p14:creationId xmlns:p14="http://schemas.microsoft.com/office/powerpoint/2010/main" val="1335465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E147A3-EBAC-5C4E-8CD3-74DAF0B9A4F7}"/>
              </a:ext>
            </a:extLst>
          </p:cNvPr>
          <p:cNvSpPr>
            <a:spLocks noGrp="1"/>
          </p:cNvSpPr>
          <p:nvPr>
            <p:ph type="sldNum" sz="quarter" idx="4"/>
          </p:nvPr>
        </p:nvSpPr>
        <p:spPr/>
        <p:txBody>
          <a:bodyPr/>
          <a:lstStyle/>
          <a:p>
            <a:fld id="{933A556B-7C63-244D-9B7C-B0EA8042B330}" type="slidenum">
              <a:rPr lang="en-US" smtClean="0"/>
              <a:pPr/>
              <a:t>8</a:t>
            </a:fld>
            <a:endParaRPr lang="en-US" dirty="0">
              <a:solidFill>
                <a:schemeClr val="bg1"/>
              </a:solidFill>
            </a:endParaRPr>
          </a:p>
        </p:txBody>
      </p:sp>
      <p:sp>
        <p:nvSpPr>
          <p:cNvPr id="2" name="Title 1">
            <a:extLst>
              <a:ext uri="{FF2B5EF4-FFF2-40B4-BE49-F238E27FC236}">
                <a16:creationId xmlns:a16="http://schemas.microsoft.com/office/drawing/2014/main" id="{0BDB68A9-B5EB-314F-849D-FB440A7B37AA}"/>
              </a:ext>
            </a:extLst>
          </p:cNvPr>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1215709844"/>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Standard_Compressed_060121" id="{81931DB4-BE11-AC4C-8733-C612231D0574}" vid="{9DFA2559-1B1D-A844-9731-917E9F0BD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bnl_ppt_template_2021_standard_compressed (1)</Template>
  <TotalTime>870</TotalTime>
  <Words>565</Words>
  <Application>Microsoft Office PowerPoint</Application>
  <PresentationFormat>On-screen Show (4:3)</PresentationFormat>
  <Paragraphs>53</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Black</vt:lpstr>
      <vt:lpstr>Calibri</vt:lpstr>
      <vt:lpstr>Myriad Pro</vt:lpstr>
      <vt:lpstr>BNL</vt:lpstr>
      <vt:lpstr>Gap in Needed Hot Cell Facilities</vt:lpstr>
      <vt:lpstr>Brookhaven Linear Isotope Producer </vt:lpstr>
      <vt:lpstr>Opportunities for isotope production and R&amp;D at BNL</vt:lpstr>
      <vt:lpstr>Scaling up Ac-225 production – a stack of 100 g targets </vt:lpstr>
      <vt:lpstr>Material Evaluations</vt:lpstr>
      <vt:lpstr>Gap In Hot Cell Processing Facilities 1 – Purpose and Need</vt:lpstr>
      <vt:lpstr>Hot Cell Facilities 2 – Overview of Design / Layout</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Capasso, Frances</dc:creator>
  <cp:keywords/>
  <dc:description/>
  <cp:lastModifiedBy>Cutler, Cathy</cp:lastModifiedBy>
  <cp:revision>2</cp:revision>
  <dcterms:created xsi:type="dcterms:W3CDTF">2022-06-23T10:49:45Z</dcterms:created>
  <dcterms:modified xsi:type="dcterms:W3CDTF">2022-09-07T12:01:43Z</dcterms:modified>
  <cp:category/>
</cp:coreProperties>
</file>