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443" r:id="rId3"/>
    <p:sldId id="263" r:id="rId4"/>
    <p:sldId id="440" r:id="rId5"/>
    <p:sldId id="442" r:id="rId6"/>
    <p:sldId id="44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109" d="100"/>
          <a:sy n="109" d="100"/>
        </p:scale>
        <p:origin x="162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tler, Cathy" userId="fc1f4585-29f3-4727-bd3e-48ed3716d75c" providerId="ADAL" clId="{4C85D4E7-610F-4529-82AF-BC04E28AE9B4}"/>
    <pc:docChg chg="custSel addSld delSld modSld sldOrd">
      <pc:chgData name="Cutler, Cathy" userId="fc1f4585-29f3-4727-bd3e-48ed3716d75c" providerId="ADAL" clId="{4C85D4E7-610F-4529-82AF-BC04E28AE9B4}" dt="2022-09-07T21:43:17.959" v="351" actId="1076"/>
      <pc:docMkLst>
        <pc:docMk/>
      </pc:docMkLst>
      <pc:sldChg chg="del">
        <pc:chgData name="Cutler, Cathy" userId="fc1f4585-29f3-4727-bd3e-48ed3716d75c" providerId="ADAL" clId="{4C85D4E7-610F-4529-82AF-BC04E28AE9B4}" dt="2022-09-07T11:46:49.639" v="214" actId="47"/>
        <pc:sldMkLst>
          <pc:docMk/>
          <pc:sldMk cId="3681362828" sldId="257"/>
        </pc:sldMkLst>
      </pc:sldChg>
      <pc:sldChg chg="del">
        <pc:chgData name="Cutler, Cathy" userId="fc1f4585-29f3-4727-bd3e-48ed3716d75c" providerId="ADAL" clId="{4C85D4E7-610F-4529-82AF-BC04E28AE9B4}" dt="2022-09-07T11:46:50.807" v="216" actId="47"/>
        <pc:sldMkLst>
          <pc:docMk/>
          <pc:sldMk cId="1215709844" sldId="258"/>
        </pc:sldMkLst>
      </pc:sldChg>
      <pc:sldChg chg="del">
        <pc:chgData name="Cutler, Cathy" userId="fc1f4585-29f3-4727-bd3e-48ed3716d75c" providerId="ADAL" clId="{4C85D4E7-610F-4529-82AF-BC04E28AE9B4}" dt="2022-09-07T11:46:50.243" v="215" actId="47"/>
        <pc:sldMkLst>
          <pc:docMk/>
          <pc:sldMk cId="1689545284" sldId="259"/>
        </pc:sldMkLst>
      </pc:sldChg>
      <pc:sldChg chg="del">
        <pc:chgData name="Cutler, Cathy" userId="fc1f4585-29f3-4727-bd3e-48ed3716d75c" providerId="ADAL" clId="{4C85D4E7-610F-4529-82AF-BC04E28AE9B4}" dt="2022-09-07T11:46:48.951" v="213" actId="47"/>
        <pc:sldMkLst>
          <pc:docMk/>
          <pc:sldMk cId="2421414929" sldId="260"/>
        </pc:sldMkLst>
      </pc:sldChg>
      <pc:sldChg chg="del">
        <pc:chgData name="Cutler, Cathy" userId="fc1f4585-29f3-4727-bd3e-48ed3716d75c" providerId="ADAL" clId="{4C85D4E7-610F-4529-82AF-BC04E28AE9B4}" dt="2022-09-07T11:46:51.462" v="217" actId="47"/>
        <pc:sldMkLst>
          <pc:docMk/>
          <pc:sldMk cId="3166334301" sldId="261"/>
        </pc:sldMkLst>
      </pc:sldChg>
      <pc:sldChg chg="modSp mod">
        <pc:chgData name="Cutler, Cathy" userId="fc1f4585-29f3-4727-bd3e-48ed3716d75c" providerId="ADAL" clId="{4C85D4E7-610F-4529-82AF-BC04E28AE9B4}" dt="2022-09-07T21:43:17.959" v="351" actId="1076"/>
        <pc:sldMkLst>
          <pc:docMk/>
          <pc:sldMk cId="0" sldId="441"/>
        </pc:sldMkLst>
        <pc:spChg chg="mod">
          <ac:chgData name="Cutler, Cathy" userId="fc1f4585-29f3-4727-bd3e-48ed3716d75c" providerId="ADAL" clId="{4C85D4E7-610F-4529-82AF-BC04E28AE9B4}" dt="2022-09-07T11:43:47.569" v="2" actId="1076"/>
          <ac:spMkLst>
            <pc:docMk/>
            <pc:sldMk cId="0" sldId="441"/>
            <ac:spMk id="2" creationId="{00000000-0000-0000-0000-000000000000}"/>
          </ac:spMkLst>
        </pc:spChg>
        <pc:spChg chg="mod">
          <ac:chgData name="Cutler, Cathy" userId="fc1f4585-29f3-4727-bd3e-48ed3716d75c" providerId="ADAL" clId="{4C85D4E7-610F-4529-82AF-BC04E28AE9B4}" dt="2022-09-07T21:43:17.959" v="351" actId="1076"/>
          <ac:spMkLst>
            <pc:docMk/>
            <pc:sldMk cId="0" sldId="441"/>
            <ac:spMk id="7" creationId="{00000000-0000-0000-0000-000000000000}"/>
          </ac:spMkLst>
        </pc:spChg>
      </pc:sldChg>
      <pc:sldChg chg="modSp mod ord">
        <pc:chgData name="Cutler, Cathy" userId="fc1f4585-29f3-4727-bd3e-48ed3716d75c" providerId="ADAL" clId="{4C85D4E7-610F-4529-82AF-BC04E28AE9B4}" dt="2022-09-07T12:11:13.651" v="334"/>
        <pc:sldMkLst>
          <pc:docMk/>
          <pc:sldMk cId="0" sldId="442"/>
        </pc:sldMkLst>
        <pc:spChg chg="mod">
          <ac:chgData name="Cutler, Cathy" userId="fc1f4585-29f3-4727-bd3e-48ed3716d75c" providerId="ADAL" clId="{4C85D4E7-610F-4529-82AF-BC04E28AE9B4}" dt="2022-09-07T12:11:05.040" v="332" actId="14100"/>
          <ac:spMkLst>
            <pc:docMk/>
            <pc:sldMk cId="0" sldId="442"/>
            <ac:spMk id="2" creationId="{00000000-0000-0000-0000-000000000000}"/>
          </ac:spMkLst>
        </pc:spChg>
      </pc:sldChg>
      <pc:sldChg chg="modSp new mod">
        <pc:chgData name="Cutler, Cathy" userId="fc1f4585-29f3-4727-bd3e-48ed3716d75c" providerId="ADAL" clId="{4C85D4E7-610F-4529-82AF-BC04E28AE9B4}" dt="2022-09-07T11:49:17.041" v="298" actId="6549"/>
        <pc:sldMkLst>
          <pc:docMk/>
          <pc:sldMk cId="1906787029" sldId="443"/>
        </pc:sldMkLst>
        <pc:spChg chg="mod">
          <ac:chgData name="Cutler, Cathy" userId="fc1f4585-29f3-4727-bd3e-48ed3716d75c" providerId="ADAL" clId="{4C85D4E7-610F-4529-82AF-BC04E28AE9B4}" dt="2022-09-07T11:47:05.447" v="218" actId="108"/>
          <ac:spMkLst>
            <pc:docMk/>
            <pc:sldMk cId="1906787029" sldId="443"/>
            <ac:spMk id="2" creationId="{DF064BF3-B24D-726A-4A78-94EDFD3A64E1}"/>
          </ac:spMkLst>
        </pc:spChg>
        <pc:spChg chg="mod">
          <ac:chgData name="Cutler, Cathy" userId="fc1f4585-29f3-4727-bd3e-48ed3716d75c" providerId="ADAL" clId="{4C85D4E7-610F-4529-82AF-BC04E28AE9B4}" dt="2022-09-07T11:49:17.041" v="298" actId="6549"/>
          <ac:spMkLst>
            <pc:docMk/>
            <pc:sldMk cId="1906787029" sldId="443"/>
            <ac:spMk id="3" creationId="{06E0EB75-F863-EB15-F552-8423C510AB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 overview of the proposed research and development (R&amp;D) that describes the rationale for the proposed R&amp;D and its alignment to the Lab’s strategy.</a:t>
            </a:r>
          </a:p>
          <a:p>
            <a:endParaRPr lang="en-US" dirty="0"/>
          </a:p>
        </p:txBody>
      </p:sp>
      <p:sp>
        <p:nvSpPr>
          <p:cNvPr id="4" name="Slide Number Placeholder 3"/>
          <p:cNvSpPr>
            <a:spLocks noGrp="1"/>
          </p:cNvSpPr>
          <p:nvPr>
            <p:ph type="sldNum" sz="quarter" idx="5"/>
          </p:nvPr>
        </p:nvSpPr>
        <p:spPr/>
        <p:txBody>
          <a:bodyPr/>
          <a:lstStyle/>
          <a:p>
            <a:fld id="{519676FA-3C6E-4529-885F-17D5581E0AAB}" type="slidenum">
              <a:rPr lang="en-US" smtClean="0"/>
              <a:t>3</a:t>
            </a:fld>
            <a:endParaRPr lang="en-US"/>
          </a:p>
        </p:txBody>
      </p:sp>
    </p:spTree>
    <p:extLst>
      <p:ext uri="{BB962C8B-B14F-4D97-AF65-F5344CB8AC3E}">
        <p14:creationId xmlns:p14="http://schemas.microsoft.com/office/powerpoint/2010/main" val="67341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28366B8-DBC0-7950-A050-53E8DC1FF1BB}"/>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74D56E5-8C07-9761-26BD-1EA3E813B6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national isotope program maintains a variety of program interests in the areas of stable isotope enrichment – you heard about the ongoing efforts at ORNL earlier with focus on high enrichment, high throughput with focus on safe and secure operations. For those interested in this area, export control of the technology developed must be given proper consideration.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From an accelerator and reactor isotope production perspective, we are all interested in target design, the development of new fab methods and new modeling techniques. In addition, I’d like to feature a couple areas that haven’t been developed with the isotope side of SBIR since isotopes were included for funding consideration in 2010. Specifically automation and remote handling – we have a number of isotope products produced in small batches that have not been looked at from the standpoint of process efficiency – we could use industry expertise in this area. Since coming to the office of science, we’ve seen our radioisotope portfolio blossom with strong R&amp;D support. This is creating problems with transportation of these new products internally and to end users with particular focus on the need for more flexible type B containers</a:t>
            </a:r>
          </a:p>
        </p:txBody>
      </p:sp>
      <p:sp>
        <p:nvSpPr>
          <p:cNvPr id="52228" name="Slide Number Placeholder 3">
            <a:extLst>
              <a:ext uri="{FF2B5EF4-FFF2-40B4-BE49-F238E27FC236}">
                <a16:creationId xmlns:a16="http://schemas.microsoft.com/office/drawing/2014/main" id="{7D1B3C65-1FE4-9213-CB96-F65E14367C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E4D54C-8CAE-45EA-A5DE-96F8FEE4EFCB}" type="slidenum">
              <a:rPr lang="en-US" altLang="en-US" sz="1300">
                <a:latin typeface="Calibri" panose="020F0502020204030204" pitchFamily="34" charset="0"/>
              </a:rPr>
              <a:pPr eaLnBrk="1" hangingPunct="1"/>
              <a:t>4</a:t>
            </a:fld>
            <a:endParaRPr lang="en-US" altLang="en-US" sz="13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07593" y="701116"/>
            <a:ext cx="8128812"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spc="-5" dirty="0"/>
              <a:t>Michael Skulski </a:t>
            </a:r>
            <a:r>
              <a:rPr dirty="0"/>
              <a:t>– </a:t>
            </a:r>
            <a:r>
              <a:rPr spc="-5" dirty="0"/>
              <a:t>FY23 NPP LDRD </a:t>
            </a:r>
            <a:r>
              <a:rPr spc="-20" dirty="0"/>
              <a:t>Type </a:t>
            </a:r>
            <a:r>
              <a:rPr dirty="0"/>
              <a:t>A</a:t>
            </a:r>
            <a:r>
              <a:rPr spc="-160" dirty="0"/>
              <a:t> </a:t>
            </a:r>
            <a:r>
              <a:rPr spc="-5" dirty="0"/>
              <a:t>Proposal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Arial"/>
                <a:cs typeface="Arial"/>
              </a:defRPr>
            </a:lvl1pPr>
          </a:lstStyle>
          <a:p>
            <a:pPr marL="38100">
              <a:lnSpc>
                <a:spcPct val="100000"/>
              </a:lnSpc>
              <a:spcBef>
                <a:spcPts val="35"/>
              </a:spcBef>
            </a:pPr>
            <a:fld id="{81D60167-4931-47E6-BA6A-407CBD079E47}" type="slidenum">
              <a:rPr dirty="0"/>
              <a:t>‹#›</a:t>
            </a:fld>
            <a:endParaRPr dirty="0"/>
          </a:p>
        </p:txBody>
      </p:sp>
    </p:spTree>
    <p:extLst>
      <p:ext uri="{BB962C8B-B14F-4D97-AF65-F5344CB8AC3E}">
        <p14:creationId xmlns:p14="http://schemas.microsoft.com/office/powerpoint/2010/main" val="130129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Future Isotope Science R&amp;D Needs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September 8,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Cathy S. Cutler</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4BF3-B24D-726A-4A78-94EDFD3A64E1}"/>
              </a:ext>
            </a:extLst>
          </p:cNvPr>
          <p:cNvSpPr>
            <a:spLocks noGrp="1"/>
          </p:cNvSpPr>
          <p:nvPr>
            <p:ph type="title"/>
          </p:nvPr>
        </p:nvSpPr>
        <p:spPr/>
        <p:txBody>
          <a:bodyPr vert="horz" lIns="91440" tIns="45720" rIns="91440" bIns="45720" rtlCol="0" anchor="ctr">
            <a:normAutofit/>
          </a:bodyPr>
          <a:lstStyle/>
          <a:p>
            <a:r>
              <a:rPr lang="en-US" sz="3200" dirty="0">
                <a:solidFill>
                  <a:srgbClr val="0000CC"/>
                </a:solidFill>
              </a:rPr>
              <a:t>Research Needs</a:t>
            </a:r>
          </a:p>
        </p:txBody>
      </p:sp>
      <p:sp>
        <p:nvSpPr>
          <p:cNvPr id="3" name="Content Placeholder 2">
            <a:extLst>
              <a:ext uri="{FF2B5EF4-FFF2-40B4-BE49-F238E27FC236}">
                <a16:creationId xmlns:a16="http://schemas.microsoft.com/office/drawing/2014/main" id="{06E0EB75-F863-EB15-F552-8423C510AB9A}"/>
              </a:ext>
            </a:extLst>
          </p:cNvPr>
          <p:cNvSpPr>
            <a:spLocks noGrp="1"/>
          </p:cNvSpPr>
          <p:nvPr>
            <p:ph idx="1"/>
          </p:nvPr>
        </p:nvSpPr>
        <p:spPr/>
        <p:txBody>
          <a:bodyPr/>
          <a:lstStyle/>
          <a:p>
            <a:pPr marL="342900" indent="-342900">
              <a:buFont typeface="Arial" panose="020B0604020202020204" pitchFamily="34" charset="0"/>
              <a:buChar char="•"/>
            </a:pPr>
            <a:r>
              <a:rPr lang="en-US" dirty="0"/>
              <a:t>New beams gap in production that can’t be filled by protons alone</a:t>
            </a:r>
          </a:p>
          <a:p>
            <a:pPr marL="342900" indent="-342900">
              <a:buFont typeface="Arial" panose="020B0604020202020204" pitchFamily="34" charset="0"/>
              <a:buChar char="•"/>
            </a:pPr>
            <a:r>
              <a:rPr lang="en-US" dirty="0"/>
              <a:t>Nuclear Data </a:t>
            </a:r>
          </a:p>
          <a:p>
            <a:pPr marL="342900" indent="-342900">
              <a:buFont typeface="Arial" panose="020B0604020202020204" pitchFamily="34" charset="0"/>
              <a:buChar char="•"/>
            </a:pPr>
            <a:r>
              <a:rPr lang="en-US" dirty="0"/>
              <a:t>Enhanced </a:t>
            </a:r>
            <a:r>
              <a:rPr lang="en-US" dirty="0" err="1"/>
              <a:t>targetry</a:t>
            </a:r>
            <a:endParaRPr lang="en-US" dirty="0"/>
          </a:p>
          <a:p>
            <a:pPr marL="342900" indent="-342900">
              <a:buFont typeface="Arial" panose="020B0604020202020204" pitchFamily="34" charset="0"/>
              <a:buChar char="•"/>
            </a:pPr>
            <a:r>
              <a:rPr lang="en-US" dirty="0"/>
              <a:t>Automation AI/ML</a:t>
            </a:r>
          </a:p>
          <a:p>
            <a:pPr marL="342900" indent="-342900">
              <a:buFont typeface="Arial" panose="020B0604020202020204" pitchFamily="34" charset="0"/>
              <a:buChar char="•"/>
            </a:pPr>
            <a:r>
              <a:rPr lang="en-US" dirty="0"/>
              <a:t>Radiation resistant materials</a:t>
            </a:r>
          </a:p>
          <a:p>
            <a:pPr marL="342900" indent="-342900">
              <a:buFont typeface="Arial" panose="020B0604020202020204" pitchFamily="34" charset="0"/>
              <a:buChar char="•"/>
            </a:pPr>
            <a:r>
              <a:rPr lang="en-US" dirty="0"/>
              <a:t>Workforce development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69D65FE-17D3-F025-8D6E-9D0F72B91E08}"/>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90678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59C50-1CF3-48A5-9E0F-71F9FA9D6FC4}"/>
              </a:ext>
            </a:extLst>
          </p:cNvPr>
          <p:cNvSpPr>
            <a:spLocks noGrp="1"/>
          </p:cNvSpPr>
          <p:nvPr>
            <p:ph type="sldNum" sz="quarter" idx="4"/>
          </p:nvPr>
        </p:nvSpPr>
        <p:spPr/>
        <p:txBody>
          <a:bodyPr/>
          <a:lstStyle/>
          <a:p>
            <a:fld id="{6D44CE07-C3E3-5A46-B6BD-4EA4863A086F}" type="slidenum">
              <a:rPr lang="en-US" smtClean="0"/>
              <a:t>3</a:t>
            </a:fld>
            <a:endParaRPr lang="en-US"/>
          </a:p>
        </p:txBody>
      </p:sp>
      <p:sp>
        <p:nvSpPr>
          <p:cNvPr id="2" name="Title 1">
            <a:extLst>
              <a:ext uri="{FF2B5EF4-FFF2-40B4-BE49-F238E27FC236}">
                <a16:creationId xmlns:a16="http://schemas.microsoft.com/office/drawing/2014/main" id="{0EC64149-6E95-4B51-8D87-7BF053A211FD}"/>
              </a:ext>
            </a:extLst>
          </p:cNvPr>
          <p:cNvSpPr>
            <a:spLocks noGrp="1"/>
          </p:cNvSpPr>
          <p:nvPr>
            <p:ph type="title"/>
          </p:nvPr>
        </p:nvSpPr>
        <p:spPr>
          <a:xfrm>
            <a:off x="507757" y="563053"/>
            <a:ext cx="8286750" cy="587587"/>
          </a:xfrm>
        </p:spPr>
        <p:txBody>
          <a:bodyPr vert="horz" lIns="91440" tIns="45720" rIns="91440" bIns="45720" rtlCol="0" anchor="ctr">
            <a:normAutofit/>
          </a:bodyPr>
          <a:lstStyle/>
          <a:p>
            <a:r>
              <a:rPr lang="en-US" sz="3200" dirty="0">
                <a:solidFill>
                  <a:srgbClr val="0000CC"/>
                </a:solidFill>
              </a:rPr>
              <a:t>New Ion Source to Supply Li beam</a:t>
            </a:r>
          </a:p>
        </p:txBody>
      </p:sp>
      <p:grpSp>
        <p:nvGrpSpPr>
          <p:cNvPr id="3" name="Group 2">
            <a:extLst>
              <a:ext uri="{FF2B5EF4-FFF2-40B4-BE49-F238E27FC236}">
                <a16:creationId xmlns:a16="http://schemas.microsoft.com/office/drawing/2014/main" id="{9803BE95-8F42-2C42-B1CD-E6EBAD6B046F}"/>
              </a:ext>
            </a:extLst>
          </p:cNvPr>
          <p:cNvGrpSpPr/>
          <p:nvPr/>
        </p:nvGrpSpPr>
        <p:grpSpPr>
          <a:xfrm>
            <a:off x="223882" y="2998969"/>
            <a:ext cx="7418891" cy="3236827"/>
            <a:chOff x="919838" y="704453"/>
            <a:chExt cx="10884749" cy="4727353"/>
          </a:xfrm>
        </p:grpSpPr>
        <p:pic>
          <p:nvPicPr>
            <p:cNvPr id="33" name="Picture 32">
              <a:extLst>
                <a:ext uri="{FF2B5EF4-FFF2-40B4-BE49-F238E27FC236}">
                  <a16:creationId xmlns:a16="http://schemas.microsoft.com/office/drawing/2014/main" id="{2B563D73-30B9-EE4A-8255-2F7E852D8F14}"/>
                </a:ext>
              </a:extLst>
            </p:cNvPr>
            <p:cNvPicPr>
              <a:picLocks noChangeAspect="1"/>
            </p:cNvPicPr>
            <p:nvPr/>
          </p:nvPicPr>
          <p:blipFill>
            <a:blip r:embed="rId3"/>
            <a:stretch>
              <a:fillRect/>
            </a:stretch>
          </p:blipFill>
          <p:spPr>
            <a:xfrm>
              <a:off x="919838" y="704453"/>
              <a:ext cx="6958437" cy="3343282"/>
            </a:xfrm>
            <a:prstGeom prst="rect">
              <a:avLst/>
            </a:prstGeom>
          </p:spPr>
        </p:pic>
        <p:pic>
          <p:nvPicPr>
            <p:cNvPr id="35" name="Picture 34">
              <a:extLst>
                <a:ext uri="{FF2B5EF4-FFF2-40B4-BE49-F238E27FC236}">
                  <a16:creationId xmlns:a16="http://schemas.microsoft.com/office/drawing/2014/main" id="{9E436398-E292-074E-852C-BD56BF9A7416}"/>
                </a:ext>
              </a:extLst>
            </p:cNvPr>
            <p:cNvPicPr>
              <a:picLocks noChangeAspect="1"/>
            </p:cNvPicPr>
            <p:nvPr/>
          </p:nvPicPr>
          <p:blipFill>
            <a:blip r:embed="rId4"/>
            <a:stretch>
              <a:fillRect/>
            </a:stretch>
          </p:blipFill>
          <p:spPr>
            <a:xfrm>
              <a:off x="8809784" y="810065"/>
              <a:ext cx="2931676" cy="2228075"/>
            </a:xfrm>
            <a:prstGeom prst="rect">
              <a:avLst/>
            </a:prstGeom>
          </p:spPr>
        </p:pic>
        <p:sp>
          <p:nvSpPr>
            <p:cNvPr id="37" name="TextBox 36">
              <a:extLst>
                <a:ext uri="{FF2B5EF4-FFF2-40B4-BE49-F238E27FC236}">
                  <a16:creationId xmlns:a16="http://schemas.microsoft.com/office/drawing/2014/main" id="{30792D42-3466-A149-B08A-A98026C94F7C}"/>
                </a:ext>
              </a:extLst>
            </p:cNvPr>
            <p:cNvSpPr txBox="1"/>
            <p:nvPr/>
          </p:nvSpPr>
          <p:spPr>
            <a:xfrm>
              <a:off x="2845741" y="4083292"/>
              <a:ext cx="8958846" cy="1348514"/>
            </a:xfrm>
            <a:prstGeom prst="rect">
              <a:avLst/>
            </a:prstGeom>
            <a:noFill/>
          </p:spPr>
          <p:txBody>
            <a:bodyPr wrap="none" rtlCol="0">
              <a:spAutoFit/>
            </a:bodyPr>
            <a:lstStyle/>
            <a:p>
              <a:r>
                <a:rPr lang="en-US" sz="1350" dirty="0"/>
                <a:t>New ion source is needed to provide high power Li and He beams.</a:t>
              </a:r>
            </a:p>
            <a:p>
              <a:r>
                <a:rPr lang="en-US" sz="1350" dirty="0"/>
                <a:t>We will build a prototype of ECRIS to achieve high current and robust beams.</a:t>
              </a:r>
            </a:p>
            <a:p>
              <a:endParaRPr lang="en-US" sz="1350" dirty="0"/>
            </a:p>
            <a:p>
              <a:pPr algn="ctr"/>
              <a:r>
                <a:rPr lang="en-US" sz="1350" dirty="0">
                  <a:solidFill>
                    <a:srgbClr val="00B0F0"/>
                  </a:solidFill>
                </a:rPr>
                <a:t>ECRIS = Electron Cyclotron Resonance Ion Source</a:t>
              </a:r>
            </a:p>
          </p:txBody>
        </p:sp>
        <p:sp>
          <p:nvSpPr>
            <p:cNvPr id="38" name="TextBox 37">
              <a:extLst>
                <a:ext uri="{FF2B5EF4-FFF2-40B4-BE49-F238E27FC236}">
                  <a16:creationId xmlns:a16="http://schemas.microsoft.com/office/drawing/2014/main" id="{54C13F86-ED77-5844-A42E-646DB9AAEBEE}"/>
                </a:ext>
              </a:extLst>
            </p:cNvPr>
            <p:cNvSpPr txBox="1"/>
            <p:nvPr/>
          </p:nvSpPr>
          <p:spPr>
            <a:xfrm>
              <a:off x="9473751" y="3073696"/>
              <a:ext cx="1672652" cy="337128"/>
            </a:xfrm>
            <a:prstGeom prst="rect">
              <a:avLst/>
            </a:prstGeom>
            <a:noFill/>
          </p:spPr>
          <p:txBody>
            <a:bodyPr wrap="none" rtlCol="0">
              <a:spAutoFit/>
            </a:bodyPr>
            <a:lstStyle/>
            <a:p>
              <a:r>
                <a:rPr lang="en-US" sz="900" dirty="0"/>
                <a:t>Cut view of ECRIS</a:t>
              </a:r>
            </a:p>
          </p:txBody>
        </p:sp>
      </p:grpSp>
      <p:sp>
        <p:nvSpPr>
          <p:cNvPr id="5" name="TextBox 4">
            <a:extLst>
              <a:ext uri="{FF2B5EF4-FFF2-40B4-BE49-F238E27FC236}">
                <a16:creationId xmlns:a16="http://schemas.microsoft.com/office/drawing/2014/main" id="{4F1C4DB8-0A96-464F-842D-131D7DA5F77A}"/>
              </a:ext>
            </a:extLst>
          </p:cNvPr>
          <p:cNvSpPr txBox="1"/>
          <p:nvPr/>
        </p:nvSpPr>
        <p:spPr>
          <a:xfrm>
            <a:off x="593159" y="1216804"/>
            <a:ext cx="8201348" cy="1477328"/>
          </a:xfrm>
          <a:prstGeom prst="rect">
            <a:avLst/>
          </a:prstGeom>
          <a:noFill/>
        </p:spPr>
        <p:txBody>
          <a:bodyPr wrap="none" rtlCol="0">
            <a:spAutoFit/>
          </a:bodyPr>
          <a:lstStyle/>
          <a:p>
            <a:pPr marL="214313" indent="-214313">
              <a:buFont typeface="Arial" panose="020B0604020202020204" pitchFamily="34" charset="0"/>
              <a:buChar char="•"/>
            </a:pPr>
            <a:r>
              <a:rPr lang="en-US" sz="1500" dirty="0"/>
              <a:t>Lab recently submitted a 10-year strategic plan to the DOE Isotope Program </a:t>
            </a:r>
            <a:br>
              <a:rPr lang="en-US" sz="1500" dirty="0"/>
            </a:br>
            <a:r>
              <a:rPr lang="en-US" sz="1500" dirty="0"/>
              <a:t>(also a FY21 PEMP notable)</a:t>
            </a:r>
          </a:p>
          <a:p>
            <a:pPr marL="214313" indent="-214313">
              <a:buFont typeface="Arial" panose="020B0604020202020204" pitchFamily="34" charset="0"/>
              <a:buChar char="•"/>
            </a:pPr>
            <a:r>
              <a:rPr lang="en-US" sz="1500" dirty="0"/>
              <a:t>Part of that plan is a new facility CLIP = Center for Linac Isotope Production</a:t>
            </a:r>
          </a:p>
          <a:p>
            <a:pPr marL="214313" indent="-214313">
              <a:buFont typeface="Arial" panose="020B0604020202020204" pitchFamily="34" charset="0"/>
              <a:buChar char="•"/>
            </a:pPr>
            <a:r>
              <a:rPr lang="en-US" sz="1500" dirty="0"/>
              <a:t>Part of CLIP is a Light Ion Linac (d, He, Li) that enables unique isotope production and R&amp;D</a:t>
            </a:r>
          </a:p>
          <a:p>
            <a:pPr marL="214313" indent="-214313">
              <a:buFont typeface="Arial" panose="020B0604020202020204" pitchFamily="34" charset="0"/>
              <a:buChar char="•"/>
            </a:pPr>
            <a:r>
              <a:rPr lang="en-US" sz="1500" dirty="0"/>
              <a:t>No ion source presently exists for this Light Ion </a:t>
            </a:r>
            <a:r>
              <a:rPr lang="en-US" sz="1500" dirty="0" err="1"/>
              <a:t>Linac</a:t>
            </a:r>
            <a:endParaRPr lang="en-US" sz="1500" dirty="0"/>
          </a:p>
          <a:p>
            <a:pPr marL="214313" indent="-214313">
              <a:buFont typeface="Arial" panose="020B0604020202020204" pitchFamily="34" charset="0"/>
              <a:buChar char="•"/>
            </a:pPr>
            <a:r>
              <a:rPr lang="en-US" sz="1500" dirty="0"/>
              <a:t>Produce </a:t>
            </a:r>
            <a:r>
              <a:rPr lang="en-US" sz="1500" baseline="30000" dirty="0"/>
              <a:t>211</a:t>
            </a:r>
            <a:r>
              <a:rPr lang="en-US" sz="1500" dirty="0"/>
              <a:t>Rn, </a:t>
            </a:r>
            <a:r>
              <a:rPr lang="en-US" sz="1500" baseline="30000" dirty="0"/>
              <a:t>149</a:t>
            </a:r>
            <a:r>
              <a:rPr lang="en-US" sz="1500" dirty="0"/>
              <a:t>Tb, </a:t>
            </a:r>
            <a:r>
              <a:rPr lang="en-US" sz="1500" baseline="30000" dirty="0"/>
              <a:t>159</a:t>
            </a:r>
            <a:r>
              <a:rPr lang="en-US" sz="1500" dirty="0"/>
              <a:t>Gd</a:t>
            </a:r>
          </a:p>
        </p:txBody>
      </p:sp>
      <p:sp>
        <p:nvSpPr>
          <p:cNvPr id="6" name="TextBox 5">
            <a:extLst>
              <a:ext uri="{FF2B5EF4-FFF2-40B4-BE49-F238E27FC236}">
                <a16:creationId xmlns:a16="http://schemas.microsoft.com/office/drawing/2014/main" id="{0AB015C6-1E1D-74E4-B64D-0F4E2AEDA888}"/>
              </a:ext>
            </a:extLst>
          </p:cNvPr>
          <p:cNvSpPr txBox="1"/>
          <p:nvPr/>
        </p:nvSpPr>
        <p:spPr>
          <a:xfrm>
            <a:off x="4088423" y="4386551"/>
            <a:ext cx="585417" cy="276999"/>
          </a:xfrm>
          <a:prstGeom prst="rect">
            <a:avLst/>
          </a:prstGeom>
          <a:noFill/>
        </p:spPr>
        <p:txBody>
          <a:bodyPr wrap="none" rtlCol="0">
            <a:spAutoFit/>
          </a:bodyPr>
          <a:lstStyle/>
          <a:p>
            <a:r>
              <a:rPr lang="en-US" baseline="30000" dirty="0" err="1"/>
              <a:t>Sm</a:t>
            </a:r>
            <a:r>
              <a:rPr lang="en-US" baseline="30000" dirty="0"/>
              <a:t>(Li</a:t>
            </a:r>
          </a:p>
        </p:txBody>
      </p:sp>
    </p:spTree>
    <p:extLst>
      <p:ext uri="{BB962C8B-B14F-4D97-AF65-F5344CB8AC3E}">
        <p14:creationId xmlns:p14="http://schemas.microsoft.com/office/powerpoint/2010/main" val="227665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4F7-79EB-A598-0D4F-652F7D3C92EE}"/>
              </a:ext>
            </a:extLst>
          </p:cNvPr>
          <p:cNvSpPr>
            <a:spLocks noGrp="1"/>
          </p:cNvSpPr>
          <p:nvPr>
            <p:ph type="title"/>
          </p:nvPr>
        </p:nvSpPr>
        <p:spPr>
          <a:xfrm>
            <a:off x="-15875" y="179388"/>
            <a:ext cx="8534400" cy="685800"/>
          </a:xfrm>
        </p:spPr>
        <p:txBody>
          <a:bodyPr/>
          <a:lstStyle/>
          <a:p>
            <a:pPr>
              <a:defRPr/>
            </a:pPr>
            <a:r>
              <a:rPr lang="en-US" sz="3200" dirty="0">
                <a:solidFill>
                  <a:srgbClr val="0000CC"/>
                </a:solidFill>
                <a:latin typeface="+mn-lt"/>
              </a:rPr>
              <a:t>Programmatic Interests</a:t>
            </a:r>
          </a:p>
        </p:txBody>
      </p:sp>
      <p:sp>
        <p:nvSpPr>
          <p:cNvPr id="51203" name="Content Placeholder 2">
            <a:extLst>
              <a:ext uri="{FF2B5EF4-FFF2-40B4-BE49-F238E27FC236}">
                <a16:creationId xmlns:a16="http://schemas.microsoft.com/office/drawing/2014/main" id="{AF25A4BF-A4FE-9FE5-686C-9200514E9609}"/>
              </a:ext>
            </a:extLst>
          </p:cNvPr>
          <p:cNvSpPr>
            <a:spLocks noGrp="1"/>
          </p:cNvSpPr>
          <p:nvPr>
            <p:ph idx="1"/>
          </p:nvPr>
        </p:nvSpPr>
        <p:spPr>
          <a:xfrm>
            <a:off x="317500" y="939800"/>
            <a:ext cx="8229600" cy="5199063"/>
          </a:xfrm>
        </p:spPr>
        <p:txBody>
          <a:bodyPr/>
          <a:lstStyle/>
          <a:p>
            <a:r>
              <a:rPr lang="en-US" altLang="en-US" sz="1600" b="1" dirty="0"/>
              <a:t>Stable Isotope Enrichment</a:t>
            </a:r>
          </a:p>
          <a:p>
            <a:pPr lvl="1"/>
            <a:r>
              <a:rPr lang="en-US" altLang="en-US" sz="1500" dirty="0"/>
              <a:t>High enrichment</a:t>
            </a:r>
          </a:p>
          <a:p>
            <a:pPr lvl="1"/>
            <a:r>
              <a:rPr lang="en-US" altLang="en-US" sz="1500" dirty="0"/>
              <a:t>High volume</a:t>
            </a:r>
          </a:p>
          <a:p>
            <a:pPr lvl="1"/>
            <a:r>
              <a:rPr lang="en-US" altLang="en-US" sz="1500" dirty="0"/>
              <a:t>Safe, secure operations</a:t>
            </a:r>
          </a:p>
          <a:p>
            <a:r>
              <a:rPr lang="en-US" altLang="en-US" sz="1600" b="1" dirty="0"/>
              <a:t>Accelerator and Reactor Radioisotope Production</a:t>
            </a:r>
          </a:p>
          <a:p>
            <a:pPr lvl="1"/>
            <a:r>
              <a:rPr lang="en-US" altLang="en-US" sz="1500" dirty="0" err="1"/>
              <a:t>Targetry</a:t>
            </a:r>
            <a:r>
              <a:rPr lang="en-US" altLang="en-US" sz="1500" dirty="0"/>
              <a:t> design, fabrication and thermal modeling</a:t>
            </a:r>
          </a:p>
          <a:p>
            <a:pPr lvl="1"/>
            <a:r>
              <a:rPr lang="en-US" altLang="en-US" sz="1500" dirty="0"/>
              <a:t>Accelerator/Reactor Technologies</a:t>
            </a:r>
          </a:p>
          <a:p>
            <a:pPr lvl="1"/>
            <a:r>
              <a:rPr lang="en-US" altLang="en-US" sz="1500" dirty="0"/>
              <a:t>Separations and purification</a:t>
            </a:r>
          </a:p>
          <a:p>
            <a:pPr lvl="1"/>
            <a:r>
              <a:rPr lang="en-US" altLang="en-US" sz="1500" dirty="0"/>
              <a:t>Automation and remote handling</a:t>
            </a:r>
          </a:p>
          <a:p>
            <a:pPr lvl="1"/>
            <a:r>
              <a:rPr lang="en-US" altLang="en-US" sz="1500" dirty="0"/>
              <a:t>Safe compliant transportation of radioactive products</a:t>
            </a:r>
          </a:p>
          <a:p>
            <a:pPr lvl="1"/>
            <a:r>
              <a:rPr lang="en-US" altLang="en-US" sz="1500" dirty="0"/>
              <a:t>Waste management</a:t>
            </a:r>
          </a:p>
          <a:p>
            <a:pPr lvl="1"/>
            <a:r>
              <a:rPr lang="en-US" altLang="en-US" sz="1500" dirty="0"/>
              <a:t>In situ target monitoring</a:t>
            </a:r>
          </a:p>
          <a:p>
            <a:pPr lvl="1"/>
            <a:r>
              <a:rPr lang="en-US" altLang="en-US" sz="1500" dirty="0"/>
              <a:t>Radiation resistant IX resins, sorbents and extractants</a:t>
            </a:r>
          </a:p>
        </p:txBody>
      </p:sp>
      <p:sp>
        <p:nvSpPr>
          <p:cNvPr id="51204" name="Slide Number Placeholder 3">
            <a:extLst>
              <a:ext uri="{FF2B5EF4-FFF2-40B4-BE49-F238E27FC236}">
                <a16:creationId xmlns:a16="http://schemas.microsoft.com/office/drawing/2014/main" id="{1C5FC91D-E14D-C226-342C-F2E14D7059B8}"/>
              </a:ext>
            </a:extLst>
          </p:cNvPr>
          <p:cNvSpPr>
            <a:spLocks noGrp="1"/>
          </p:cNvSpPr>
          <p:nvPr>
            <p:ph type="sldNum" sz="quarter" idx="12"/>
          </p:nvPr>
        </p:nvSpPr>
        <p:spPr bwMode="auto">
          <a:xfrm>
            <a:off x="6324600" y="6235700"/>
            <a:ext cx="9906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400" kern="1200">
                <a:solidFill>
                  <a:srgbClr val="042B7F"/>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ClrTx/>
              <a:buSzTx/>
              <a:buFontTx/>
              <a:buNone/>
            </a:pPr>
            <a:fld id="{A6A66E7F-EF8E-4243-B93E-695E8A2ED780}" type="slidenum">
              <a:rPr lang="en-US" altLang="en-US" smtClean="0"/>
              <a:pPr eaLnBrk="1" hangingPunct="1">
                <a:spcBef>
                  <a:spcPct val="0"/>
                </a:spcBef>
                <a:buClrTx/>
                <a:buSzTx/>
                <a:buFontTx/>
                <a:buNone/>
              </a:pPr>
              <a:t>4</a:t>
            </a:fld>
            <a:endParaRPr lang="en-US" altLang="en-US" sz="1200">
              <a:solidFill>
                <a:srgbClr val="215968"/>
              </a:solidFill>
              <a:latin typeface="Calibri" panose="020F0502020204030204" pitchFamily="34" charset="0"/>
              <a:cs typeface="Arial" panose="020B0604020202020204" pitchFamily="34" charset="0"/>
            </a:endParaRPr>
          </a:p>
        </p:txBody>
      </p:sp>
      <p:pic>
        <p:nvPicPr>
          <p:cNvPr id="7" name="Picture 6" descr="2829-82">
            <a:extLst>
              <a:ext uri="{FF2B5EF4-FFF2-40B4-BE49-F238E27FC236}">
                <a16:creationId xmlns:a16="http://schemas.microsoft.com/office/drawing/2014/main" id="{55E741D2-6183-B8F5-6382-B034E6453591}"/>
              </a:ext>
            </a:extLst>
          </p:cNvPr>
          <p:cNvPicPr>
            <a:picLocks noChangeAspect="1" noChangeArrowheads="1"/>
          </p:cNvPicPr>
          <p:nvPr/>
        </p:nvPicPr>
        <p:blipFill>
          <a:blip r:embed="rId3" cstate="print"/>
          <a:srcRect/>
          <a:stretch>
            <a:fillRect/>
          </a:stretch>
        </p:blipFill>
        <p:spPr bwMode="auto">
          <a:xfrm>
            <a:off x="4563661" y="4572000"/>
            <a:ext cx="2827739" cy="2025854"/>
          </a:xfrm>
          <a:prstGeom prst="rect">
            <a:avLst/>
          </a:prstGeom>
          <a:ln>
            <a:noFill/>
          </a:ln>
          <a:effectLst>
            <a:softEdge rad="112500"/>
          </a:effectLst>
        </p:spPr>
      </p:pic>
      <p:pic>
        <p:nvPicPr>
          <p:cNvPr id="51206" name="Picture 8" descr="Hydraulic Tube Capsule">
            <a:extLst>
              <a:ext uri="{FF2B5EF4-FFF2-40B4-BE49-F238E27FC236}">
                <a16:creationId xmlns:a16="http://schemas.microsoft.com/office/drawing/2014/main" id="{6EB5D50F-A402-322E-060A-3CDED8DEF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000" t="16000" r="33000" b="3999"/>
          <a:stretch>
            <a:fillRect/>
          </a:stretch>
        </p:blipFill>
        <p:spPr bwMode="auto">
          <a:xfrm>
            <a:off x="7467600" y="3733800"/>
            <a:ext cx="1474788"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7" name="Group 8">
            <a:extLst>
              <a:ext uri="{FF2B5EF4-FFF2-40B4-BE49-F238E27FC236}">
                <a16:creationId xmlns:a16="http://schemas.microsoft.com/office/drawing/2014/main" id="{8E098C31-1F9F-158C-4781-2F0151CA538D}"/>
              </a:ext>
            </a:extLst>
          </p:cNvPr>
          <p:cNvGrpSpPr>
            <a:grpSpLocks/>
          </p:cNvGrpSpPr>
          <p:nvPr/>
        </p:nvGrpSpPr>
        <p:grpSpPr bwMode="auto">
          <a:xfrm>
            <a:off x="6315075" y="33338"/>
            <a:ext cx="2855913" cy="3487737"/>
            <a:chOff x="277813" y="1174750"/>
            <a:chExt cx="3081337" cy="4884738"/>
          </a:xfrm>
        </p:grpSpPr>
        <p:grpSp>
          <p:nvGrpSpPr>
            <p:cNvPr id="51212" name="Group 19">
              <a:extLst>
                <a:ext uri="{FF2B5EF4-FFF2-40B4-BE49-F238E27FC236}">
                  <a16:creationId xmlns:a16="http://schemas.microsoft.com/office/drawing/2014/main" id="{695B25E1-5D77-46CE-1A49-C5C35C011F37}"/>
                </a:ext>
              </a:extLst>
            </p:cNvPr>
            <p:cNvGrpSpPr>
              <a:grpSpLocks/>
            </p:cNvGrpSpPr>
            <p:nvPr/>
          </p:nvGrpSpPr>
          <p:grpSpPr bwMode="auto">
            <a:xfrm>
              <a:off x="852488" y="1174750"/>
              <a:ext cx="2263775" cy="2438400"/>
              <a:chOff x="1856" y="1572"/>
              <a:chExt cx="6287" cy="8456"/>
            </a:xfrm>
          </p:grpSpPr>
          <p:pic>
            <p:nvPicPr>
              <p:cNvPr id="17" name="Picture 20">
                <a:extLst>
                  <a:ext uri="{FF2B5EF4-FFF2-40B4-BE49-F238E27FC236}">
                    <a16:creationId xmlns:a16="http://schemas.microsoft.com/office/drawing/2014/main" id="{59EFF22E-F671-937C-98CD-6E725EFA4CB3}"/>
                  </a:ext>
                </a:extLst>
              </p:cNvPr>
              <p:cNvPicPr>
                <a:picLocks noChangeAspect="1" noChangeArrowheads="1"/>
              </p:cNvPicPr>
              <p:nvPr/>
            </p:nvPicPr>
            <p:blipFill>
              <a:blip r:embed="rId5" cstate="print"/>
              <a:srcRect l="46875" t="17500" r="11250" b="7500"/>
              <a:stretch>
                <a:fillRect/>
              </a:stretch>
            </p:blipFill>
            <p:spPr bwMode="auto">
              <a:xfrm>
                <a:off x="1856" y="1572"/>
                <a:ext cx="6287" cy="8456"/>
              </a:xfrm>
              <a:prstGeom prst="rect">
                <a:avLst/>
              </a:prstGeom>
              <a:ln>
                <a:noFill/>
              </a:ln>
              <a:effectLst>
                <a:softEdge rad="112500"/>
              </a:effectLst>
            </p:spPr>
          </p:pic>
          <p:grpSp>
            <p:nvGrpSpPr>
              <p:cNvPr id="51220" name="Group 21">
                <a:extLst>
                  <a:ext uri="{FF2B5EF4-FFF2-40B4-BE49-F238E27FC236}">
                    <a16:creationId xmlns:a16="http://schemas.microsoft.com/office/drawing/2014/main" id="{3D54E95C-D2C2-8158-90F1-05FC8515338A}"/>
                  </a:ext>
                </a:extLst>
              </p:cNvPr>
              <p:cNvGrpSpPr>
                <a:grpSpLocks/>
              </p:cNvGrpSpPr>
              <p:nvPr/>
            </p:nvGrpSpPr>
            <p:grpSpPr bwMode="auto">
              <a:xfrm>
                <a:off x="6020" y="5546"/>
                <a:ext cx="2057" cy="3366"/>
                <a:chOff x="4474" y="7556"/>
                <a:chExt cx="2057" cy="3366"/>
              </a:xfrm>
            </p:grpSpPr>
            <p:sp>
              <p:nvSpPr>
                <p:cNvPr id="51221" name="Line 22">
                  <a:extLst>
                    <a:ext uri="{FF2B5EF4-FFF2-40B4-BE49-F238E27FC236}">
                      <a16:creationId xmlns:a16="http://schemas.microsoft.com/office/drawing/2014/main" id="{3DEB1AEA-34EF-0112-DC17-7CF778C48BC1}"/>
                    </a:ext>
                  </a:extLst>
                </p:cNvPr>
                <p:cNvSpPr>
                  <a:spLocks noChangeShapeType="1"/>
                </p:cNvSpPr>
                <p:nvPr/>
              </p:nvSpPr>
              <p:spPr bwMode="auto">
                <a:xfrm flipH="1">
                  <a:off x="4474" y="8304"/>
                  <a:ext cx="0" cy="18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3">
                  <a:extLst>
                    <a:ext uri="{FF2B5EF4-FFF2-40B4-BE49-F238E27FC236}">
                      <a16:creationId xmlns:a16="http://schemas.microsoft.com/office/drawing/2014/main" id="{D9175E32-6DC3-E3D3-4FF7-9E6B488F4857}"/>
                    </a:ext>
                  </a:extLst>
                </p:cNvPr>
                <p:cNvSpPr>
                  <a:spLocks noChangeShapeType="1"/>
                </p:cNvSpPr>
                <p:nvPr/>
              </p:nvSpPr>
              <p:spPr bwMode="auto">
                <a:xfrm flipH="1">
                  <a:off x="4474" y="9239"/>
                  <a:ext cx="187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1223" name="Line 24">
                  <a:extLst>
                    <a:ext uri="{FF2B5EF4-FFF2-40B4-BE49-F238E27FC236}">
                      <a16:creationId xmlns:a16="http://schemas.microsoft.com/office/drawing/2014/main" id="{E2529832-5885-B4E8-19B2-9336C21D89EB}"/>
                    </a:ext>
                  </a:extLst>
                </p:cNvPr>
                <p:cNvSpPr>
                  <a:spLocks noChangeShapeType="1"/>
                </p:cNvSpPr>
                <p:nvPr/>
              </p:nvSpPr>
              <p:spPr bwMode="auto">
                <a:xfrm flipV="1">
                  <a:off x="4474" y="7556"/>
                  <a:ext cx="748" cy="7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Line 25">
                  <a:extLst>
                    <a:ext uri="{FF2B5EF4-FFF2-40B4-BE49-F238E27FC236}">
                      <a16:creationId xmlns:a16="http://schemas.microsoft.com/office/drawing/2014/main" id="{7F692D5E-E074-CE2B-B3C2-443504D2D2C4}"/>
                    </a:ext>
                  </a:extLst>
                </p:cNvPr>
                <p:cNvSpPr>
                  <a:spLocks noChangeShapeType="1"/>
                </p:cNvSpPr>
                <p:nvPr/>
              </p:nvSpPr>
              <p:spPr bwMode="auto">
                <a:xfrm>
                  <a:off x="5222" y="7556"/>
                  <a:ext cx="1309"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26">
                  <a:extLst>
                    <a:ext uri="{FF2B5EF4-FFF2-40B4-BE49-F238E27FC236}">
                      <a16:creationId xmlns:a16="http://schemas.microsoft.com/office/drawing/2014/main" id="{DBDF316A-9B27-6999-33BF-72F87A59C215}"/>
                    </a:ext>
                  </a:extLst>
                </p:cNvPr>
                <p:cNvSpPr>
                  <a:spLocks noChangeShapeType="1"/>
                </p:cNvSpPr>
                <p:nvPr/>
              </p:nvSpPr>
              <p:spPr bwMode="auto">
                <a:xfrm>
                  <a:off x="4474" y="10174"/>
                  <a:ext cx="748" cy="7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6" name="Line 27">
                  <a:extLst>
                    <a:ext uri="{FF2B5EF4-FFF2-40B4-BE49-F238E27FC236}">
                      <a16:creationId xmlns:a16="http://schemas.microsoft.com/office/drawing/2014/main" id="{811B9FD9-3F8D-F26D-91FB-5566937F3C96}"/>
                    </a:ext>
                  </a:extLst>
                </p:cNvPr>
                <p:cNvSpPr>
                  <a:spLocks noChangeShapeType="1"/>
                </p:cNvSpPr>
                <p:nvPr/>
              </p:nvSpPr>
              <p:spPr bwMode="auto">
                <a:xfrm flipV="1">
                  <a:off x="5222" y="10922"/>
                  <a:ext cx="1309"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1213" name="Group 62">
              <a:extLst>
                <a:ext uri="{FF2B5EF4-FFF2-40B4-BE49-F238E27FC236}">
                  <a16:creationId xmlns:a16="http://schemas.microsoft.com/office/drawing/2014/main" id="{C8E053D6-16F9-E7C7-F54D-3764B8C53920}"/>
                </a:ext>
              </a:extLst>
            </p:cNvPr>
            <p:cNvGrpSpPr>
              <a:grpSpLocks/>
            </p:cNvGrpSpPr>
            <p:nvPr/>
          </p:nvGrpSpPr>
          <p:grpSpPr bwMode="auto">
            <a:xfrm>
              <a:off x="277813" y="2828925"/>
              <a:ext cx="3081337" cy="3230563"/>
              <a:chOff x="175" y="1782"/>
              <a:chExt cx="1941" cy="2035"/>
            </a:xfrm>
          </p:grpSpPr>
          <p:pic>
            <p:nvPicPr>
              <p:cNvPr id="12" name="Picture 17" descr="VX60">
                <a:extLst>
                  <a:ext uri="{FF2B5EF4-FFF2-40B4-BE49-F238E27FC236}">
                    <a16:creationId xmlns:a16="http://schemas.microsoft.com/office/drawing/2014/main" id="{B8186309-5E80-6C07-08A1-CA678936E1D7}"/>
                  </a:ext>
                </a:extLst>
              </p:cNvPr>
              <p:cNvPicPr>
                <a:picLocks noChangeAspect="1" noChangeArrowheads="1"/>
              </p:cNvPicPr>
              <p:nvPr/>
            </p:nvPicPr>
            <p:blipFill>
              <a:blip r:embed="rId6" cstate="print"/>
              <a:srcRect/>
              <a:stretch>
                <a:fillRect/>
              </a:stretch>
            </p:blipFill>
            <p:spPr bwMode="auto">
              <a:xfrm>
                <a:off x="175" y="2440"/>
                <a:ext cx="1941" cy="1377"/>
              </a:xfrm>
              <a:prstGeom prst="rect">
                <a:avLst/>
              </a:prstGeom>
              <a:ln>
                <a:noFill/>
              </a:ln>
              <a:effectLst>
                <a:softEdge rad="112500"/>
              </a:effectLst>
            </p:spPr>
          </p:pic>
          <p:sp>
            <p:nvSpPr>
              <p:cNvPr id="51215" name="Line 30">
                <a:extLst>
                  <a:ext uri="{FF2B5EF4-FFF2-40B4-BE49-F238E27FC236}">
                    <a16:creationId xmlns:a16="http://schemas.microsoft.com/office/drawing/2014/main" id="{40D08442-7683-40E1-514A-3AC8ED7F368B}"/>
                  </a:ext>
                </a:extLst>
              </p:cNvPr>
              <p:cNvSpPr>
                <a:spLocks noChangeShapeType="1"/>
              </p:cNvSpPr>
              <p:nvPr/>
            </p:nvSpPr>
            <p:spPr bwMode="auto">
              <a:xfrm>
                <a:off x="1461" y="1806"/>
                <a:ext cx="396" cy="642"/>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6" name="Line 31">
                <a:extLst>
                  <a:ext uri="{FF2B5EF4-FFF2-40B4-BE49-F238E27FC236}">
                    <a16:creationId xmlns:a16="http://schemas.microsoft.com/office/drawing/2014/main" id="{B07EF51B-5E03-9F68-5C4B-46DF10E7B57A}"/>
                  </a:ext>
                </a:extLst>
              </p:cNvPr>
              <p:cNvSpPr>
                <a:spLocks noChangeShapeType="1"/>
              </p:cNvSpPr>
              <p:nvPr/>
            </p:nvSpPr>
            <p:spPr bwMode="auto">
              <a:xfrm>
                <a:off x="1311" y="1794"/>
                <a:ext cx="132" cy="660"/>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7" name="Line 32">
                <a:extLst>
                  <a:ext uri="{FF2B5EF4-FFF2-40B4-BE49-F238E27FC236}">
                    <a16:creationId xmlns:a16="http://schemas.microsoft.com/office/drawing/2014/main" id="{85A2AF44-38F9-31E6-0F75-DB951B47341B}"/>
                  </a:ext>
                </a:extLst>
              </p:cNvPr>
              <p:cNvSpPr>
                <a:spLocks noChangeShapeType="1"/>
              </p:cNvSpPr>
              <p:nvPr/>
            </p:nvSpPr>
            <p:spPr bwMode="auto">
              <a:xfrm flipH="1">
                <a:off x="921" y="1782"/>
                <a:ext cx="270" cy="65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8" name="Line 33">
                <a:extLst>
                  <a:ext uri="{FF2B5EF4-FFF2-40B4-BE49-F238E27FC236}">
                    <a16:creationId xmlns:a16="http://schemas.microsoft.com/office/drawing/2014/main" id="{A85D63BC-1267-2827-F9FA-402033CB198A}"/>
                  </a:ext>
                </a:extLst>
              </p:cNvPr>
              <p:cNvSpPr>
                <a:spLocks noChangeShapeType="1"/>
              </p:cNvSpPr>
              <p:nvPr/>
            </p:nvSpPr>
            <p:spPr bwMode="auto">
              <a:xfrm flipH="1">
                <a:off x="735" y="1782"/>
                <a:ext cx="402" cy="654"/>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1208" name="Group 24">
            <a:extLst>
              <a:ext uri="{FF2B5EF4-FFF2-40B4-BE49-F238E27FC236}">
                <a16:creationId xmlns:a16="http://schemas.microsoft.com/office/drawing/2014/main" id="{6ABF9DE3-3468-D97F-1078-E73185B51414}"/>
              </a:ext>
            </a:extLst>
          </p:cNvPr>
          <p:cNvGrpSpPr>
            <a:grpSpLocks/>
          </p:cNvGrpSpPr>
          <p:nvPr/>
        </p:nvGrpSpPr>
        <p:grpSpPr bwMode="auto">
          <a:xfrm>
            <a:off x="4683125" y="66675"/>
            <a:ext cx="2230438" cy="1814513"/>
            <a:chOff x="990600" y="1905000"/>
            <a:chExt cx="2604153" cy="2438535"/>
          </a:xfrm>
        </p:grpSpPr>
        <p:pic>
          <p:nvPicPr>
            <p:cNvPr id="26" name="Picture 23">
              <a:extLst>
                <a:ext uri="{FF2B5EF4-FFF2-40B4-BE49-F238E27FC236}">
                  <a16:creationId xmlns:a16="http://schemas.microsoft.com/office/drawing/2014/main" id="{C70C00B8-3D32-6445-063E-98246A0C4DA6}"/>
                </a:ext>
              </a:extLst>
            </p:cNvPr>
            <p:cNvPicPr>
              <a:picLocks noChangeAspect="1" noChangeArrowheads="1"/>
            </p:cNvPicPr>
            <p:nvPr/>
          </p:nvPicPr>
          <p:blipFill>
            <a:blip r:embed="rId7" cstate="print"/>
            <a:srcRect/>
            <a:stretch>
              <a:fillRect/>
            </a:stretch>
          </p:blipFill>
          <p:spPr bwMode="auto">
            <a:xfrm>
              <a:off x="990600" y="1905000"/>
              <a:ext cx="2604153" cy="2438535"/>
            </a:xfrm>
            <a:prstGeom prst="rect">
              <a:avLst/>
            </a:prstGeom>
            <a:ln>
              <a:noFill/>
            </a:ln>
            <a:effectLst>
              <a:softEdge rad="112500"/>
            </a:effectLst>
          </p:spPr>
        </p:pic>
        <p:sp>
          <p:nvSpPr>
            <p:cNvPr id="27" name="Right Arrow 26">
              <a:extLst>
                <a:ext uri="{FF2B5EF4-FFF2-40B4-BE49-F238E27FC236}">
                  <a16:creationId xmlns:a16="http://schemas.microsoft.com/office/drawing/2014/main" id="{5E75A595-54C3-9480-1924-64C40C6781D3}"/>
                </a:ext>
              </a:extLst>
            </p:cNvPr>
            <p:cNvSpPr>
              <a:spLocks noChangeArrowheads="1"/>
            </p:cNvSpPr>
            <p:nvPr/>
          </p:nvSpPr>
          <p:spPr bwMode="auto">
            <a:xfrm rot="-2338238">
              <a:off x="1181510" y="3639496"/>
              <a:ext cx="789586" cy="236812"/>
            </a:xfrm>
            <a:prstGeom prst="rightArrow">
              <a:avLst>
                <a:gd name="adj1" fmla="val 50000"/>
                <a:gd name="adj2" fmla="val 49998"/>
              </a:avLst>
            </a:prstGeom>
            <a:gradFill rotWithShape="1">
              <a:gsLst>
                <a:gs pos="0">
                  <a:srgbClr val="D5F0FF"/>
                </a:gs>
                <a:gs pos="100000">
                  <a:srgbClr val="C4DCED"/>
                </a:gs>
              </a:gsLst>
              <a:lin ang="5400000"/>
            </a:gradFill>
            <a:ln w="9525">
              <a:solidFill>
                <a:srgbClr val="C4D6E4"/>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grpSp>
      <p:pic>
        <p:nvPicPr>
          <p:cNvPr id="51209" name="Picture 28">
            <a:extLst>
              <a:ext uri="{FF2B5EF4-FFF2-40B4-BE49-F238E27FC236}">
                <a16:creationId xmlns:a16="http://schemas.microsoft.com/office/drawing/2014/main" id="{49F4A4C2-358A-048E-77F1-22015E53BA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25" y="4648200"/>
            <a:ext cx="4244975" cy="212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593" y="744045"/>
            <a:ext cx="6772438" cy="456022"/>
          </a:xfrm>
          <a:prstGeom prst="rect">
            <a:avLst/>
          </a:prstGeom>
        </p:spPr>
        <p:txBody>
          <a:bodyPr vert="horz" lIns="91440" tIns="45720" rIns="91440" bIns="45720" rtlCol="0" anchor="ctr">
            <a:normAutofit fontScale="90000"/>
          </a:bodyPr>
          <a:lstStyle/>
          <a:p>
            <a:r>
              <a:rPr lang="en-US" sz="3200" dirty="0">
                <a:solidFill>
                  <a:srgbClr val="0000CC"/>
                </a:solidFill>
              </a:rPr>
              <a:t>Goal for Nuclear Reaction Studies</a:t>
            </a:r>
            <a:endParaRPr sz="3200" dirty="0">
              <a:solidFill>
                <a:srgbClr val="0000CC"/>
              </a:solidFill>
            </a:endParaRPr>
          </a:p>
        </p:txBody>
      </p:sp>
      <p:sp>
        <p:nvSpPr>
          <p:cNvPr id="4" name="object 4"/>
          <p:cNvSpPr txBox="1">
            <a:spLocks noGrp="1"/>
          </p:cNvSpPr>
          <p:nvPr>
            <p:ph type="sldNum" sz="quarter" idx="7"/>
          </p:nvPr>
        </p:nvSpPr>
        <p:spPr>
          <a:xfrm>
            <a:off x="8578342" y="6436818"/>
            <a:ext cx="130175" cy="132715"/>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35"/>
              </a:spcBef>
            </a:pPr>
            <a:fld id="{81D60167-4931-47E6-BA6A-407CBD079E47}" type="slidenum">
              <a:rPr lang="en-US" smtClean="0"/>
              <a:pPr marL="38100">
                <a:lnSpc>
                  <a:spcPct val="100000"/>
                </a:lnSpc>
                <a:spcBef>
                  <a:spcPts val="35"/>
                </a:spcBef>
              </a:pPr>
              <a:t>5</a:t>
            </a:fld>
            <a:endParaRPr dirty="0"/>
          </a:p>
        </p:txBody>
      </p:sp>
      <p:sp>
        <p:nvSpPr>
          <p:cNvPr id="5" name="object 5"/>
          <p:cNvSpPr txBox="1">
            <a:spLocks noGrp="1"/>
          </p:cNvSpPr>
          <p:nvPr>
            <p:ph type="ftr" sz="quarter" idx="5"/>
          </p:nvPr>
        </p:nvSpPr>
        <p:spPr>
          <a:xfrm>
            <a:off x="2793238" y="6446122"/>
            <a:ext cx="3556000" cy="19621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425"/>
              </a:lnSpc>
            </a:pPr>
            <a:r>
              <a:rPr lang="en-US" spc="-5"/>
              <a:t>Michael Skulski </a:t>
            </a:r>
            <a:r>
              <a:rPr lang="en-US"/>
              <a:t>– </a:t>
            </a:r>
            <a:r>
              <a:rPr lang="en-US" spc="-5"/>
              <a:t>FY23 NPP LDRD </a:t>
            </a:r>
            <a:r>
              <a:rPr lang="en-US" spc="-20"/>
              <a:t>Type </a:t>
            </a:r>
            <a:r>
              <a:rPr lang="en-US"/>
              <a:t>A</a:t>
            </a:r>
            <a:r>
              <a:rPr lang="en-US" spc="-160"/>
              <a:t> </a:t>
            </a:r>
            <a:r>
              <a:rPr lang="en-US" spc="-5"/>
              <a:t>Proposal</a:t>
            </a:r>
            <a:endParaRPr spc="-5" dirty="0"/>
          </a:p>
        </p:txBody>
      </p:sp>
      <p:sp>
        <p:nvSpPr>
          <p:cNvPr id="3" name="object 3"/>
          <p:cNvSpPr txBox="1"/>
          <p:nvPr/>
        </p:nvSpPr>
        <p:spPr>
          <a:xfrm>
            <a:off x="507593" y="1756917"/>
            <a:ext cx="8042909" cy="4040504"/>
          </a:xfrm>
          <a:prstGeom prst="rect">
            <a:avLst/>
          </a:prstGeom>
        </p:spPr>
        <p:txBody>
          <a:bodyPr vert="horz" wrap="square" lIns="0" tIns="12065" rIns="0" bIns="0" rtlCol="0">
            <a:spAutoFit/>
          </a:bodyPr>
          <a:lstStyle/>
          <a:p>
            <a:pPr marL="355600" indent="-342900">
              <a:lnSpc>
                <a:spcPts val="2245"/>
              </a:lnSpc>
              <a:spcBef>
                <a:spcPts val="95"/>
              </a:spcBef>
              <a:buChar char="•"/>
              <a:tabLst>
                <a:tab pos="354965" algn="l"/>
                <a:tab pos="355600" algn="l"/>
              </a:tabLst>
            </a:pPr>
            <a:r>
              <a:rPr sz="2200" spc="-5" dirty="0">
                <a:latin typeface="Arial"/>
                <a:cs typeface="Arial"/>
              </a:rPr>
              <a:t>In-beam measurements of the prompt gamma rays</a:t>
            </a:r>
            <a:r>
              <a:rPr sz="2200" spc="180" dirty="0">
                <a:latin typeface="Arial"/>
                <a:cs typeface="Arial"/>
              </a:rPr>
              <a:t> </a:t>
            </a:r>
            <a:r>
              <a:rPr sz="2200" spc="-5" dirty="0">
                <a:latin typeface="Arial"/>
                <a:cs typeface="Arial"/>
              </a:rPr>
              <a:t>and</a:t>
            </a:r>
            <a:endParaRPr sz="2200">
              <a:latin typeface="Arial"/>
              <a:cs typeface="Arial"/>
            </a:endParaRPr>
          </a:p>
          <a:p>
            <a:pPr marL="355600">
              <a:lnSpc>
                <a:spcPts val="1850"/>
              </a:lnSpc>
            </a:pPr>
            <a:r>
              <a:rPr sz="2200" spc="-5" dirty="0">
                <a:latin typeface="Arial"/>
                <a:cs typeface="Arial"/>
              </a:rPr>
              <a:t>secondary particles emitted from </a:t>
            </a:r>
            <a:r>
              <a:rPr sz="2200" dirty="0">
                <a:latin typeface="Arial"/>
                <a:cs typeface="Arial"/>
              </a:rPr>
              <a:t>proton-induced</a:t>
            </a:r>
            <a:r>
              <a:rPr sz="2200" spc="100" dirty="0">
                <a:latin typeface="Arial"/>
                <a:cs typeface="Arial"/>
              </a:rPr>
              <a:t> </a:t>
            </a:r>
            <a:r>
              <a:rPr sz="2200" spc="-5" dirty="0">
                <a:latin typeface="Arial"/>
                <a:cs typeface="Arial"/>
              </a:rPr>
              <a:t>reactions</a:t>
            </a:r>
            <a:endParaRPr sz="2200">
              <a:latin typeface="Arial"/>
              <a:cs typeface="Arial"/>
            </a:endParaRPr>
          </a:p>
          <a:p>
            <a:pPr marL="355600">
              <a:lnSpc>
                <a:spcPts val="1850"/>
              </a:lnSpc>
            </a:pPr>
            <a:r>
              <a:rPr sz="2200" spc="-5" dirty="0">
                <a:latin typeface="Arial"/>
                <a:cs typeface="Arial"/>
              </a:rPr>
              <a:t>give insight for isotope production </a:t>
            </a:r>
            <a:r>
              <a:rPr sz="2200" dirty="0">
                <a:latin typeface="Arial"/>
                <a:cs typeface="Arial"/>
              </a:rPr>
              <a:t>research </a:t>
            </a:r>
            <a:r>
              <a:rPr sz="2200" spc="-5" dirty="0">
                <a:latin typeface="Arial"/>
                <a:cs typeface="Arial"/>
              </a:rPr>
              <a:t>and</a:t>
            </a:r>
            <a:r>
              <a:rPr sz="2200" spc="85" dirty="0">
                <a:latin typeface="Arial"/>
                <a:cs typeface="Arial"/>
              </a:rPr>
              <a:t> </a:t>
            </a:r>
            <a:r>
              <a:rPr sz="2200" spc="-5" dirty="0">
                <a:latin typeface="Arial"/>
                <a:cs typeface="Arial"/>
              </a:rPr>
              <a:t>development</a:t>
            </a:r>
            <a:endParaRPr sz="2200">
              <a:latin typeface="Arial"/>
              <a:cs typeface="Arial"/>
            </a:endParaRPr>
          </a:p>
          <a:p>
            <a:pPr marL="355600">
              <a:lnSpc>
                <a:spcPts val="2100"/>
              </a:lnSpc>
            </a:pPr>
            <a:r>
              <a:rPr sz="2200" spc="-5" dirty="0">
                <a:latin typeface="Arial"/>
                <a:cs typeface="Arial"/>
              </a:rPr>
              <a:t>and understanding the mechanisms of nuclear</a:t>
            </a:r>
            <a:r>
              <a:rPr sz="2200" spc="80" dirty="0">
                <a:latin typeface="Arial"/>
                <a:cs typeface="Arial"/>
              </a:rPr>
              <a:t> </a:t>
            </a:r>
            <a:r>
              <a:rPr sz="2200" spc="-5" dirty="0">
                <a:latin typeface="Arial"/>
                <a:cs typeface="Arial"/>
              </a:rPr>
              <a:t>reactions</a:t>
            </a:r>
            <a:endParaRPr sz="2200">
              <a:latin typeface="Arial"/>
              <a:cs typeface="Arial"/>
            </a:endParaRPr>
          </a:p>
          <a:p>
            <a:pPr marL="698500" marR="5080" lvl="1" indent="-342900">
              <a:lnSpc>
                <a:spcPct val="70000"/>
              </a:lnSpc>
              <a:spcBef>
                <a:spcPts val="540"/>
              </a:spcBef>
              <a:buChar char="•"/>
              <a:tabLst>
                <a:tab pos="697865" algn="l"/>
                <a:tab pos="698500" algn="l"/>
              </a:tabLst>
            </a:pPr>
            <a:r>
              <a:rPr sz="1900" spc="-5" dirty="0">
                <a:latin typeface="Arial"/>
                <a:cs typeface="Arial"/>
              </a:rPr>
              <a:t>The energies available for protons at the Linac provide access to the  direct, compound, and </a:t>
            </a:r>
            <a:r>
              <a:rPr sz="1900" dirty="0">
                <a:latin typeface="Arial"/>
                <a:cs typeface="Arial"/>
              </a:rPr>
              <a:t>pre-equilibrium </a:t>
            </a:r>
            <a:r>
              <a:rPr sz="1900" spc="-5" dirty="0">
                <a:latin typeface="Arial"/>
                <a:cs typeface="Arial"/>
              </a:rPr>
              <a:t>stages of nuclear</a:t>
            </a:r>
            <a:r>
              <a:rPr sz="1900" spc="245" dirty="0">
                <a:latin typeface="Arial"/>
                <a:cs typeface="Arial"/>
              </a:rPr>
              <a:t> </a:t>
            </a:r>
            <a:r>
              <a:rPr sz="1900" spc="-5" dirty="0">
                <a:latin typeface="Arial"/>
                <a:cs typeface="Arial"/>
              </a:rPr>
              <a:t>reactions</a:t>
            </a:r>
            <a:endParaRPr sz="1900">
              <a:latin typeface="Arial"/>
              <a:cs typeface="Arial"/>
            </a:endParaRPr>
          </a:p>
          <a:p>
            <a:pPr lvl="1">
              <a:lnSpc>
                <a:spcPct val="100000"/>
              </a:lnSpc>
              <a:spcBef>
                <a:spcPts val="5"/>
              </a:spcBef>
              <a:buFont typeface="Arial"/>
              <a:buChar char="•"/>
            </a:pPr>
            <a:endParaRPr sz="2300">
              <a:latin typeface="Arial"/>
              <a:cs typeface="Arial"/>
            </a:endParaRPr>
          </a:p>
          <a:p>
            <a:pPr marL="355600" indent="-342900">
              <a:lnSpc>
                <a:spcPts val="2245"/>
              </a:lnSpc>
              <a:buChar char="•"/>
              <a:tabLst>
                <a:tab pos="354965" algn="l"/>
                <a:tab pos="355600" algn="l"/>
              </a:tabLst>
            </a:pPr>
            <a:r>
              <a:rPr sz="2200" spc="-5" dirty="0">
                <a:latin typeface="Arial"/>
                <a:cs typeface="Arial"/>
              </a:rPr>
              <a:t>These measurements complement the foil </a:t>
            </a:r>
            <a:r>
              <a:rPr sz="2200" dirty="0">
                <a:latin typeface="Arial"/>
                <a:cs typeface="Arial"/>
              </a:rPr>
              <a:t>stack</a:t>
            </a:r>
            <a:r>
              <a:rPr sz="2200" spc="90" dirty="0">
                <a:latin typeface="Arial"/>
                <a:cs typeface="Arial"/>
              </a:rPr>
              <a:t> </a:t>
            </a:r>
            <a:r>
              <a:rPr sz="2200" spc="-5" dirty="0">
                <a:latin typeface="Arial"/>
                <a:cs typeface="Arial"/>
              </a:rPr>
              <a:t>method</a:t>
            </a:r>
            <a:endParaRPr sz="2200">
              <a:latin typeface="Arial"/>
              <a:cs typeface="Arial"/>
            </a:endParaRPr>
          </a:p>
          <a:p>
            <a:pPr marL="355600">
              <a:lnSpc>
                <a:spcPts val="1850"/>
              </a:lnSpc>
            </a:pPr>
            <a:r>
              <a:rPr sz="2200" spc="-5" dirty="0">
                <a:latin typeface="Arial"/>
                <a:cs typeface="Arial"/>
              </a:rPr>
              <a:t>performed at BLIP for isotopes whose production rates</a:t>
            </a:r>
            <a:r>
              <a:rPr sz="2200" spc="140" dirty="0">
                <a:latin typeface="Arial"/>
                <a:cs typeface="Arial"/>
              </a:rPr>
              <a:t> </a:t>
            </a:r>
            <a:r>
              <a:rPr sz="2200" spc="-5" dirty="0">
                <a:latin typeface="Arial"/>
                <a:cs typeface="Arial"/>
              </a:rPr>
              <a:t>cannot</a:t>
            </a:r>
            <a:endParaRPr sz="2200">
              <a:latin typeface="Arial"/>
              <a:cs typeface="Arial"/>
            </a:endParaRPr>
          </a:p>
          <a:p>
            <a:pPr marL="355600">
              <a:lnSpc>
                <a:spcPts val="2245"/>
              </a:lnSpc>
            </a:pPr>
            <a:r>
              <a:rPr sz="2200" spc="-5" dirty="0">
                <a:latin typeface="Arial"/>
                <a:cs typeface="Arial"/>
              </a:rPr>
              <a:t>be measured through </a:t>
            </a:r>
            <a:r>
              <a:rPr sz="2200" dirty="0">
                <a:latin typeface="Arial"/>
                <a:cs typeface="Arial"/>
              </a:rPr>
              <a:t>post-irradiation</a:t>
            </a:r>
            <a:r>
              <a:rPr sz="2200" spc="65" dirty="0">
                <a:latin typeface="Arial"/>
                <a:cs typeface="Arial"/>
              </a:rPr>
              <a:t> </a:t>
            </a:r>
            <a:r>
              <a:rPr sz="2200" spc="-5" dirty="0">
                <a:latin typeface="Arial"/>
                <a:cs typeface="Arial"/>
              </a:rPr>
              <a:t>analysis</a:t>
            </a:r>
            <a:endParaRPr sz="2200">
              <a:latin typeface="Arial"/>
              <a:cs typeface="Arial"/>
            </a:endParaRPr>
          </a:p>
          <a:p>
            <a:pPr>
              <a:lnSpc>
                <a:spcPct val="100000"/>
              </a:lnSpc>
              <a:spcBef>
                <a:spcPts val="20"/>
              </a:spcBef>
            </a:pPr>
            <a:endParaRPr sz="2300">
              <a:latin typeface="Arial"/>
              <a:cs typeface="Arial"/>
            </a:endParaRPr>
          </a:p>
          <a:p>
            <a:pPr marL="355600" indent="-342900">
              <a:lnSpc>
                <a:spcPts val="2245"/>
              </a:lnSpc>
              <a:buChar char="•"/>
              <a:tabLst>
                <a:tab pos="354965" algn="l"/>
                <a:tab pos="355600" algn="l"/>
              </a:tabLst>
            </a:pPr>
            <a:r>
              <a:rPr sz="2200" spc="-5" dirty="0">
                <a:latin typeface="Arial"/>
                <a:cs typeface="Arial"/>
              </a:rPr>
              <a:t>Measurements of secondary neutrons provide information</a:t>
            </a:r>
            <a:r>
              <a:rPr sz="2200" spc="160" dirty="0">
                <a:latin typeface="Arial"/>
                <a:cs typeface="Arial"/>
              </a:rPr>
              <a:t> </a:t>
            </a:r>
            <a:r>
              <a:rPr sz="2200" spc="-5" dirty="0">
                <a:latin typeface="Arial"/>
                <a:cs typeface="Arial"/>
              </a:rPr>
              <a:t>for</a:t>
            </a:r>
            <a:endParaRPr sz="2200">
              <a:latin typeface="Arial"/>
              <a:cs typeface="Arial"/>
            </a:endParaRPr>
          </a:p>
          <a:p>
            <a:pPr marL="355600">
              <a:lnSpc>
                <a:spcPts val="1850"/>
              </a:lnSpc>
            </a:pPr>
            <a:r>
              <a:rPr sz="2200" spc="-5" dirty="0">
                <a:latin typeface="Arial"/>
                <a:cs typeface="Arial"/>
              </a:rPr>
              <a:t>nuclear data </a:t>
            </a:r>
            <a:r>
              <a:rPr sz="2200" spc="-10" dirty="0">
                <a:latin typeface="Arial"/>
                <a:cs typeface="Arial"/>
              </a:rPr>
              <a:t>efforts </a:t>
            </a:r>
            <a:r>
              <a:rPr sz="2200" spc="-5" dirty="0">
                <a:latin typeface="Arial"/>
                <a:cs typeface="Arial"/>
              </a:rPr>
              <a:t>but also can be used to help</a:t>
            </a:r>
            <a:r>
              <a:rPr sz="2200" spc="80" dirty="0">
                <a:latin typeface="Arial"/>
                <a:cs typeface="Arial"/>
              </a:rPr>
              <a:t> </a:t>
            </a:r>
            <a:r>
              <a:rPr sz="2200" spc="-5" dirty="0">
                <a:latin typeface="Arial"/>
                <a:cs typeface="Arial"/>
              </a:rPr>
              <a:t>predict</a:t>
            </a:r>
            <a:endParaRPr sz="2200">
              <a:latin typeface="Arial"/>
              <a:cs typeface="Arial"/>
            </a:endParaRPr>
          </a:p>
          <a:p>
            <a:pPr marL="355600">
              <a:lnSpc>
                <a:spcPts val="1850"/>
              </a:lnSpc>
            </a:pPr>
            <a:r>
              <a:rPr sz="2200" spc="-5" dirty="0">
                <a:latin typeface="Arial"/>
                <a:cs typeface="Arial"/>
              </a:rPr>
              <a:t>secondary-neutron-generated products in target</a:t>
            </a:r>
            <a:r>
              <a:rPr sz="2200" spc="105" dirty="0">
                <a:latin typeface="Arial"/>
                <a:cs typeface="Arial"/>
              </a:rPr>
              <a:t> </a:t>
            </a:r>
            <a:r>
              <a:rPr sz="2200" spc="-5" dirty="0">
                <a:latin typeface="Arial"/>
                <a:cs typeface="Arial"/>
              </a:rPr>
              <a:t>stack</a:t>
            </a:r>
            <a:endParaRPr sz="2200">
              <a:latin typeface="Arial"/>
              <a:cs typeface="Arial"/>
            </a:endParaRPr>
          </a:p>
          <a:p>
            <a:pPr marL="355600">
              <a:lnSpc>
                <a:spcPts val="2245"/>
              </a:lnSpc>
            </a:pPr>
            <a:r>
              <a:rPr sz="2200" spc="-5" dirty="0">
                <a:latin typeface="Arial"/>
                <a:cs typeface="Arial"/>
              </a:rPr>
              <a:t>configurations</a:t>
            </a:r>
            <a:endParaRPr sz="2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140" y="473105"/>
            <a:ext cx="4165600" cy="456022"/>
          </a:xfrm>
          <a:prstGeom prst="rect">
            <a:avLst/>
          </a:prstGeom>
        </p:spPr>
        <p:txBody>
          <a:bodyPr vert="horz" lIns="91440" tIns="45720" rIns="91440" bIns="45720" rtlCol="0" anchor="ctr">
            <a:normAutofit fontScale="92500" lnSpcReduction="20000"/>
          </a:bodyPr>
          <a:lstStyle>
            <a:lvl1pPr defTabSz="685800">
              <a:lnSpc>
                <a:spcPct val="90000"/>
              </a:lnSpc>
              <a:spcBef>
                <a:spcPct val="0"/>
              </a:spcBef>
              <a:buNone/>
              <a:defRPr sz="3200" b="1">
                <a:solidFill>
                  <a:srgbClr val="0000CC"/>
                </a:solidFill>
                <a:ea typeface="+mj-ea"/>
                <a:cs typeface="+mj-cs"/>
              </a:defRPr>
            </a:lvl1pPr>
          </a:lstStyle>
          <a:p>
            <a:r>
              <a:rPr dirty="0"/>
              <a:t>Proposed Location</a:t>
            </a:r>
          </a:p>
        </p:txBody>
      </p:sp>
      <p:sp>
        <p:nvSpPr>
          <p:cNvPr id="3" name="object 3"/>
          <p:cNvSpPr/>
          <p:nvPr/>
        </p:nvSpPr>
        <p:spPr>
          <a:xfrm>
            <a:off x="943355" y="2420111"/>
            <a:ext cx="2857499" cy="3162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0" y="2592323"/>
            <a:ext cx="3886200" cy="28178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37553" y="2120138"/>
            <a:ext cx="530225" cy="545465"/>
          </a:xfrm>
          <a:custGeom>
            <a:avLst/>
            <a:gdLst/>
            <a:ahLst/>
            <a:cxnLst/>
            <a:rect l="l" t="t" r="r" b="b"/>
            <a:pathLst>
              <a:path w="530225" h="545464">
                <a:moveTo>
                  <a:pt x="276605" y="0"/>
                </a:moveTo>
                <a:lnTo>
                  <a:pt x="0" y="337947"/>
                </a:lnTo>
                <a:lnTo>
                  <a:pt x="253492" y="545464"/>
                </a:lnTo>
                <a:lnTo>
                  <a:pt x="530098" y="207390"/>
                </a:lnTo>
                <a:lnTo>
                  <a:pt x="276605" y="0"/>
                </a:lnTo>
                <a:close/>
              </a:path>
            </a:pathLst>
          </a:custGeom>
          <a:solidFill>
            <a:srgbClr val="FF0000"/>
          </a:solidFill>
        </p:spPr>
        <p:txBody>
          <a:bodyPr wrap="square" lIns="0" tIns="0" rIns="0" bIns="0" rtlCol="0"/>
          <a:lstStyle/>
          <a:p>
            <a:endParaRPr/>
          </a:p>
        </p:txBody>
      </p:sp>
      <p:sp>
        <p:nvSpPr>
          <p:cNvPr id="6" name="object 6"/>
          <p:cNvSpPr/>
          <p:nvPr/>
        </p:nvSpPr>
        <p:spPr>
          <a:xfrm>
            <a:off x="6837553" y="2120138"/>
            <a:ext cx="530225" cy="545465"/>
          </a:xfrm>
          <a:custGeom>
            <a:avLst/>
            <a:gdLst/>
            <a:ahLst/>
            <a:cxnLst/>
            <a:rect l="l" t="t" r="r" b="b"/>
            <a:pathLst>
              <a:path w="530225" h="545464">
                <a:moveTo>
                  <a:pt x="276605" y="0"/>
                </a:moveTo>
                <a:lnTo>
                  <a:pt x="530098" y="207390"/>
                </a:lnTo>
                <a:lnTo>
                  <a:pt x="253492" y="545464"/>
                </a:lnTo>
                <a:lnTo>
                  <a:pt x="0" y="337947"/>
                </a:lnTo>
                <a:lnTo>
                  <a:pt x="276605" y="0"/>
                </a:lnTo>
                <a:close/>
              </a:path>
            </a:pathLst>
          </a:custGeom>
          <a:ln w="12700">
            <a:solidFill>
              <a:srgbClr val="FF0000"/>
            </a:solidFill>
          </a:ln>
        </p:spPr>
        <p:txBody>
          <a:bodyPr wrap="square" lIns="0" tIns="0" rIns="0" bIns="0" rtlCol="0"/>
          <a:lstStyle/>
          <a:p>
            <a:endParaRPr/>
          </a:p>
        </p:txBody>
      </p:sp>
      <p:sp>
        <p:nvSpPr>
          <p:cNvPr id="7" name="object 7"/>
          <p:cNvSpPr txBox="1"/>
          <p:nvPr/>
        </p:nvSpPr>
        <p:spPr>
          <a:xfrm>
            <a:off x="6427177" y="1496170"/>
            <a:ext cx="1556237" cy="579646"/>
          </a:xfrm>
          <a:prstGeom prst="rect">
            <a:avLst/>
          </a:prstGeom>
        </p:spPr>
        <p:txBody>
          <a:bodyPr vert="horz" wrap="square" lIns="0" tIns="12700" rIns="0" bIns="0" rtlCol="0">
            <a:spAutoFit/>
          </a:bodyPr>
          <a:lstStyle/>
          <a:p>
            <a:pPr marL="17145" marR="5080" indent="-5080">
              <a:lnSpc>
                <a:spcPct val="100000"/>
              </a:lnSpc>
              <a:spcBef>
                <a:spcPts val="100"/>
              </a:spcBef>
            </a:pPr>
            <a:r>
              <a:rPr lang="en-US" sz="1800" spc="-35" dirty="0">
                <a:latin typeface="Arial"/>
                <a:cs typeface="Arial"/>
              </a:rPr>
              <a:t>Low Current</a:t>
            </a:r>
          </a:p>
          <a:p>
            <a:pPr marL="17145" marR="5080" indent="-5080">
              <a:lnSpc>
                <a:spcPct val="100000"/>
              </a:lnSpc>
              <a:spcBef>
                <a:spcPts val="100"/>
              </a:spcBef>
            </a:pPr>
            <a:r>
              <a:rPr sz="1800" spc="-35" dirty="0">
                <a:latin typeface="Arial"/>
                <a:cs typeface="Arial"/>
              </a:rPr>
              <a:t>Target  </a:t>
            </a:r>
            <a:r>
              <a:rPr sz="1800" dirty="0">
                <a:latin typeface="Arial"/>
                <a:cs typeface="Arial"/>
              </a:rPr>
              <a:t>Stati</a:t>
            </a:r>
            <a:r>
              <a:rPr sz="1800" spc="-10" dirty="0">
                <a:latin typeface="Arial"/>
                <a:cs typeface="Arial"/>
              </a:rPr>
              <a:t>o</a:t>
            </a:r>
            <a:r>
              <a:rPr sz="1800" spc="-5" dirty="0">
                <a:latin typeface="Arial"/>
                <a:cs typeface="Arial"/>
              </a:rPr>
              <a:t>n</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dirty="0"/>
              <a:t>6</a:t>
            </a:fld>
            <a:endParaRPr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Michael Skulski </a:t>
            </a:r>
            <a:r>
              <a:rPr dirty="0"/>
              <a:t>– </a:t>
            </a:r>
            <a:r>
              <a:rPr spc="-5" dirty="0"/>
              <a:t>FY23 NPP LDRD </a:t>
            </a:r>
            <a:r>
              <a:rPr spc="-20" dirty="0"/>
              <a:t>Type </a:t>
            </a:r>
            <a:r>
              <a:rPr dirty="0"/>
              <a:t>A</a:t>
            </a:r>
            <a:r>
              <a:rPr spc="-160" dirty="0"/>
              <a:t> </a:t>
            </a:r>
            <a:r>
              <a:rPr spc="-5" dirty="0"/>
              <a:t>Proposal</a:t>
            </a:r>
          </a:p>
        </p:txBody>
      </p:sp>
    </p:spTree>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1417</TotalTime>
  <Words>593</Words>
  <Application>Microsoft Office PowerPoint</Application>
  <PresentationFormat>On-screen Show (4:3)</PresentationFormat>
  <Paragraphs>67</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BNL</vt:lpstr>
      <vt:lpstr>Future Isotope Science R&amp;D Needs</vt:lpstr>
      <vt:lpstr>Research Needs</vt:lpstr>
      <vt:lpstr>New Ion Source to Supply Li beam</vt:lpstr>
      <vt:lpstr>Programmatic Interests</vt:lpstr>
      <vt:lpstr>Goal for Nuclear Reaction Studies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Cutler, Cathy</cp:lastModifiedBy>
  <cp:revision>2</cp:revision>
  <dcterms:created xsi:type="dcterms:W3CDTF">2022-06-23T10:49:45Z</dcterms:created>
  <dcterms:modified xsi:type="dcterms:W3CDTF">2022-09-07T21:43:19Z</dcterms:modified>
  <cp:category/>
</cp:coreProperties>
</file>