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sldIdLst>
    <p:sldId id="256" r:id="rId2"/>
    <p:sldId id="264" r:id="rId3"/>
    <p:sldId id="263" r:id="rId4"/>
    <p:sldId id="259"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3FCAB-5881-E060-0745-AEB55B27AEC6}" v="991" dt="2022-09-08T14:15:48.217"/>
    <p1510:client id="{B9CD425D-051E-4046-BEE3-4C8CE66752AC}" v="1088" dt="2022-09-08T13:56:0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8C4DF-EC82-674D-9470-2DF8B7DB0DF1}" type="doc">
      <dgm:prSet loTypeId="urn:microsoft.com/office/officeart/2005/8/layout/gear1" loCatId="" qsTypeId="urn:microsoft.com/office/officeart/2005/8/quickstyle/simple1" qsCatId="simple" csTypeId="urn:microsoft.com/office/officeart/2005/8/colors/accent3_1" csCatId="accent3" phldr="1"/>
      <dgm:spPr/>
    </dgm:pt>
    <dgm:pt modelId="{9653902C-8E05-7940-AF4F-B25FDCDCA865}">
      <dgm:prSet phldrT="[Text]" custT="1"/>
      <dgm:spPr>
        <a:solidFill>
          <a:schemeClr val="accent4">
            <a:lumMod val="40000"/>
            <a:lumOff val="60000"/>
          </a:schemeClr>
        </a:solidFill>
        <a:ln>
          <a:solidFill>
            <a:schemeClr val="accent4"/>
          </a:solidFill>
        </a:ln>
      </dgm:spPr>
      <dgm:t>
        <a:bodyPr/>
        <a:lstStyle/>
        <a:p>
          <a:r>
            <a:rPr lang="en-US" sz="2800" b="1">
              <a:solidFill>
                <a:schemeClr val="accent4">
                  <a:lumMod val="75000"/>
                </a:schemeClr>
              </a:solidFill>
              <a:latin typeface="Franklin Gothic Book" panose="020B0503020102020204" pitchFamily="34" charset="0"/>
            </a:rPr>
            <a:t>INCLUSION</a:t>
          </a:r>
        </a:p>
      </dgm:t>
    </dgm:pt>
    <dgm:pt modelId="{6B9E6870-0E75-6C48-BB7B-4DDFF4CD3F5A}" type="parTrans" cxnId="{036EBA9C-8A26-D24A-9FF6-B3407CD68CF6}">
      <dgm:prSet/>
      <dgm:spPr/>
      <dgm:t>
        <a:bodyPr/>
        <a:lstStyle/>
        <a:p>
          <a:endParaRPr lang="en-US">
            <a:latin typeface="Franklin Gothic Book" panose="020B0503020102020204" pitchFamily="34" charset="0"/>
          </a:endParaRPr>
        </a:p>
      </dgm:t>
    </dgm:pt>
    <dgm:pt modelId="{C5875656-6494-5243-B4AA-99F2B038A07A}" type="sibTrans" cxnId="{036EBA9C-8A26-D24A-9FF6-B3407CD68CF6}">
      <dgm:prSet/>
      <dgm:spPr>
        <a:solidFill>
          <a:schemeClr val="accent4">
            <a:lumMod val="60000"/>
            <a:lumOff val="40000"/>
          </a:schemeClr>
        </a:solidFill>
      </dgm:spPr>
      <dgm:t>
        <a:bodyPr/>
        <a:lstStyle/>
        <a:p>
          <a:endParaRPr lang="en-US">
            <a:latin typeface="Franklin Gothic Book" panose="020B0503020102020204" pitchFamily="34" charset="0"/>
          </a:endParaRPr>
        </a:p>
      </dgm:t>
    </dgm:pt>
    <dgm:pt modelId="{3E6F32D6-D4C8-2E43-8F40-845C99258DE9}">
      <dgm:prSet phldrT="[Text]" custT="1"/>
      <dgm:spPr>
        <a:solidFill>
          <a:schemeClr val="accent3">
            <a:lumMod val="40000"/>
            <a:lumOff val="60000"/>
          </a:schemeClr>
        </a:solidFill>
      </dgm:spPr>
      <dgm:t>
        <a:bodyPr/>
        <a:lstStyle/>
        <a:p>
          <a:r>
            <a:rPr lang="en-US" sz="2400" b="1">
              <a:solidFill>
                <a:schemeClr val="accent3">
                  <a:lumMod val="50000"/>
                </a:schemeClr>
              </a:solidFill>
              <a:latin typeface="Franklin Gothic Book" panose="020B0503020102020204" pitchFamily="34" charset="0"/>
            </a:rPr>
            <a:t>EQUITY</a:t>
          </a:r>
        </a:p>
      </dgm:t>
    </dgm:pt>
    <dgm:pt modelId="{2E3BEB07-5EBE-CD45-BCA5-52603A1D95CE}" type="parTrans" cxnId="{99D04865-DC3D-B842-B455-7C166CEDD7D9}">
      <dgm:prSet/>
      <dgm:spPr/>
      <dgm:t>
        <a:bodyPr/>
        <a:lstStyle/>
        <a:p>
          <a:endParaRPr lang="en-US">
            <a:latin typeface="Franklin Gothic Book" panose="020B0503020102020204" pitchFamily="34" charset="0"/>
          </a:endParaRPr>
        </a:p>
      </dgm:t>
    </dgm:pt>
    <dgm:pt modelId="{08C18496-A324-734D-A844-F70597D7E176}" type="sibTrans" cxnId="{99D04865-DC3D-B842-B455-7C166CEDD7D9}">
      <dgm:prSet/>
      <dgm:spPr/>
      <dgm:t>
        <a:bodyPr/>
        <a:lstStyle/>
        <a:p>
          <a:endParaRPr lang="en-US">
            <a:latin typeface="Franklin Gothic Book" panose="020B0503020102020204" pitchFamily="34" charset="0"/>
          </a:endParaRPr>
        </a:p>
      </dgm:t>
    </dgm:pt>
    <dgm:pt modelId="{0AF02A09-3CA7-444A-B9B4-5B4B918C6CDB}">
      <dgm:prSet phldrT="[Text]" custT="1"/>
      <dgm:spPr>
        <a:solidFill>
          <a:schemeClr val="accent5">
            <a:lumMod val="20000"/>
            <a:lumOff val="80000"/>
          </a:schemeClr>
        </a:solidFill>
        <a:ln>
          <a:solidFill>
            <a:schemeClr val="accent5"/>
          </a:solidFill>
        </a:ln>
      </dgm:spPr>
      <dgm:t>
        <a:bodyPr/>
        <a:lstStyle/>
        <a:p>
          <a:endParaRPr lang="en-US" sz="2000" b="1">
            <a:solidFill>
              <a:schemeClr val="accent5"/>
            </a:solidFill>
            <a:latin typeface="Franklin Gothic Book" panose="020B0503020102020204" pitchFamily="34" charset="0"/>
          </a:endParaRPr>
        </a:p>
      </dgm:t>
    </dgm:pt>
    <dgm:pt modelId="{0DBFDD1D-DD2D-4C4A-A449-7FC5B8B2E30D}" type="parTrans" cxnId="{66A76989-AEBF-884D-B4A2-45EE54A151B2}">
      <dgm:prSet/>
      <dgm:spPr/>
      <dgm:t>
        <a:bodyPr/>
        <a:lstStyle/>
        <a:p>
          <a:endParaRPr lang="en-US">
            <a:latin typeface="Franklin Gothic Book" panose="020B0503020102020204" pitchFamily="34" charset="0"/>
          </a:endParaRPr>
        </a:p>
      </dgm:t>
    </dgm:pt>
    <dgm:pt modelId="{EDC86C18-264A-184D-B1C8-286F9F06DF2C}" type="sibTrans" cxnId="{66A76989-AEBF-884D-B4A2-45EE54A151B2}">
      <dgm:prSet/>
      <dgm:spPr>
        <a:solidFill>
          <a:schemeClr val="accent5">
            <a:lumMod val="20000"/>
            <a:lumOff val="80000"/>
          </a:schemeClr>
        </a:solidFill>
      </dgm:spPr>
      <dgm:t>
        <a:bodyPr/>
        <a:lstStyle/>
        <a:p>
          <a:endParaRPr lang="en-US">
            <a:latin typeface="Franklin Gothic Book" panose="020B0503020102020204" pitchFamily="34" charset="0"/>
          </a:endParaRPr>
        </a:p>
      </dgm:t>
    </dgm:pt>
    <dgm:pt modelId="{BD62BC4D-9E60-5543-817F-3821A3C110F6}" type="pres">
      <dgm:prSet presAssocID="{F858C4DF-EC82-674D-9470-2DF8B7DB0DF1}" presName="composite" presStyleCnt="0">
        <dgm:presLayoutVars>
          <dgm:chMax val="3"/>
          <dgm:animLvl val="lvl"/>
          <dgm:resizeHandles val="exact"/>
        </dgm:presLayoutVars>
      </dgm:prSet>
      <dgm:spPr/>
    </dgm:pt>
    <dgm:pt modelId="{5744390F-D9DC-8345-BCB0-D1BF89889124}" type="pres">
      <dgm:prSet presAssocID="{9653902C-8E05-7940-AF4F-B25FDCDCA865}" presName="gear1" presStyleLbl="node1" presStyleIdx="0" presStyleCnt="3" custScaleX="97183" custScaleY="97183" custLinFactNeighborX="-286" custLinFactNeighborY="1718">
        <dgm:presLayoutVars>
          <dgm:chMax val="1"/>
          <dgm:bulletEnabled val="1"/>
        </dgm:presLayoutVars>
      </dgm:prSet>
      <dgm:spPr/>
    </dgm:pt>
    <dgm:pt modelId="{9CD8A54B-F582-EA41-876F-DF3068A8140B}" type="pres">
      <dgm:prSet presAssocID="{9653902C-8E05-7940-AF4F-B25FDCDCA865}" presName="gear1srcNode" presStyleLbl="node1" presStyleIdx="0" presStyleCnt="3"/>
      <dgm:spPr/>
    </dgm:pt>
    <dgm:pt modelId="{1D745737-0591-9A44-8E55-54B07CCD499D}" type="pres">
      <dgm:prSet presAssocID="{9653902C-8E05-7940-AF4F-B25FDCDCA865}" presName="gear1dstNode" presStyleLbl="node1" presStyleIdx="0" presStyleCnt="3"/>
      <dgm:spPr/>
    </dgm:pt>
    <dgm:pt modelId="{6496FC5B-1692-2540-A2D2-FD2111AC4ABA}" type="pres">
      <dgm:prSet presAssocID="{3E6F32D6-D4C8-2E43-8F40-845C99258DE9}" presName="gear2" presStyleLbl="node1" presStyleIdx="1" presStyleCnt="3">
        <dgm:presLayoutVars>
          <dgm:chMax val="1"/>
          <dgm:bulletEnabled val="1"/>
        </dgm:presLayoutVars>
      </dgm:prSet>
      <dgm:spPr/>
    </dgm:pt>
    <dgm:pt modelId="{A966A9CF-373A-F84E-B545-2CDFD2BCA7CB}" type="pres">
      <dgm:prSet presAssocID="{3E6F32D6-D4C8-2E43-8F40-845C99258DE9}" presName="gear2srcNode" presStyleLbl="node1" presStyleIdx="1" presStyleCnt="3"/>
      <dgm:spPr/>
    </dgm:pt>
    <dgm:pt modelId="{EDD5ABD2-927A-1347-BCB8-3E7AC70BC866}" type="pres">
      <dgm:prSet presAssocID="{3E6F32D6-D4C8-2E43-8F40-845C99258DE9}" presName="gear2dstNode" presStyleLbl="node1" presStyleIdx="1" presStyleCnt="3"/>
      <dgm:spPr/>
    </dgm:pt>
    <dgm:pt modelId="{D8941CAA-883D-2441-AC54-3A4430884069}" type="pres">
      <dgm:prSet presAssocID="{0AF02A09-3CA7-444A-B9B4-5B4B918C6CDB}" presName="gear3" presStyleLbl="node1" presStyleIdx="2" presStyleCnt="3" custScaleX="110973" custScaleY="109147" custLinFactNeighborX="5999" custLinFactNeighborY="-12295"/>
      <dgm:spPr/>
    </dgm:pt>
    <dgm:pt modelId="{BE768801-7BC9-1648-997F-1A04C59145CD}" type="pres">
      <dgm:prSet presAssocID="{0AF02A09-3CA7-444A-B9B4-5B4B918C6CDB}" presName="gear3tx" presStyleLbl="node1" presStyleIdx="2" presStyleCnt="3">
        <dgm:presLayoutVars>
          <dgm:chMax val="1"/>
          <dgm:bulletEnabled val="1"/>
        </dgm:presLayoutVars>
      </dgm:prSet>
      <dgm:spPr/>
    </dgm:pt>
    <dgm:pt modelId="{B7B02DA4-B509-2245-832C-BD79187E0B3E}" type="pres">
      <dgm:prSet presAssocID="{0AF02A09-3CA7-444A-B9B4-5B4B918C6CDB}" presName="gear3srcNode" presStyleLbl="node1" presStyleIdx="2" presStyleCnt="3"/>
      <dgm:spPr/>
    </dgm:pt>
    <dgm:pt modelId="{D56BB987-63BE-3B44-9913-2F066984162A}" type="pres">
      <dgm:prSet presAssocID="{0AF02A09-3CA7-444A-B9B4-5B4B918C6CDB}" presName="gear3dstNode" presStyleLbl="node1" presStyleIdx="2" presStyleCnt="3"/>
      <dgm:spPr/>
    </dgm:pt>
    <dgm:pt modelId="{316056C5-4ED3-F34E-AE0C-8F8F75F17481}" type="pres">
      <dgm:prSet presAssocID="{C5875656-6494-5243-B4AA-99F2B038A07A}" presName="connector1" presStyleLbl="sibTrans2D1" presStyleIdx="0" presStyleCnt="3"/>
      <dgm:spPr/>
    </dgm:pt>
    <dgm:pt modelId="{B6ECFD31-569C-864E-86BB-0811FC980325}" type="pres">
      <dgm:prSet presAssocID="{08C18496-A324-734D-A844-F70597D7E176}" presName="connector2" presStyleLbl="sibTrans2D1" presStyleIdx="1" presStyleCnt="3"/>
      <dgm:spPr/>
    </dgm:pt>
    <dgm:pt modelId="{71C69F41-5575-3C4F-945C-58F1C0769390}" type="pres">
      <dgm:prSet presAssocID="{EDC86C18-264A-184D-B1C8-286F9F06DF2C}" presName="connector3" presStyleLbl="sibTrans2D1" presStyleIdx="2" presStyleCnt="3"/>
      <dgm:spPr/>
    </dgm:pt>
  </dgm:ptLst>
  <dgm:cxnLst>
    <dgm:cxn modelId="{41934503-2792-AA4B-8A52-1C7ECD408677}" type="presOf" srcId="{0AF02A09-3CA7-444A-B9B4-5B4B918C6CDB}" destId="{D8941CAA-883D-2441-AC54-3A4430884069}" srcOrd="0" destOrd="0" presId="urn:microsoft.com/office/officeart/2005/8/layout/gear1"/>
    <dgm:cxn modelId="{E48A2635-8D3D-B949-8764-5CBD469BF7C7}" type="presOf" srcId="{0AF02A09-3CA7-444A-B9B4-5B4B918C6CDB}" destId="{BE768801-7BC9-1648-997F-1A04C59145CD}" srcOrd="1" destOrd="0" presId="urn:microsoft.com/office/officeart/2005/8/layout/gear1"/>
    <dgm:cxn modelId="{CF8E2E43-412A-2949-B8D3-20F7493D769E}" type="presOf" srcId="{3E6F32D6-D4C8-2E43-8F40-845C99258DE9}" destId="{6496FC5B-1692-2540-A2D2-FD2111AC4ABA}" srcOrd="0" destOrd="0" presId="urn:microsoft.com/office/officeart/2005/8/layout/gear1"/>
    <dgm:cxn modelId="{99D04865-DC3D-B842-B455-7C166CEDD7D9}" srcId="{F858C4DF-EC82-674D-9470-2DF8B7DB0DF1}" destId="{3E6F32D6-D4C8-2E43-8F40-845C99258DE9}" srcOrd="1" destOrd="0" parTransId="{2E3BEB07-5EBE-CD45-BCA5-52603A1D95CE}" sibTransId="{08C18496-A324-734D-A844-F70597D7E176}"/>
    <dgm:cxn modelId="{CF3A264A-FD28-D742-AC0B-EE1FA1D9DEB1}" type="presOf" srcId="{08C18496-A324-734D-A844-F70597D7E176}" destId="{B6ECFD31-569C-864E-86BB-0811FC980325}" srcOrd="0" destOrd="0" presId="urn:microsoft.com/office/officeart/2005/8/layout/gear1"/>
    <dgm:cxn modelId="{87B5AD50-FCC0-D945-88CB-DE9993BB55A4}" type="presOf" srcId="{0AF02A09-3CA7-444A-B9B4-5B4B918C6CDB}" destId="{D56BB987-63BE-3B44-9913-2F066984162A}" srcOrd="3" destOrd="0" presId="urn:microsoft.com/office/officeart/2005/8/layout/gear1"/>
    <dgm:cxn modelId="{6994C672-AAAA-4841-B3A9-C4EEBBD842AD}" type="presOf" srcId="{0AF02A09-3CA7-444A-B9B4-5B4B918C6CDB}" destId="{B7B02DA4-B509-2245-832C-BD79187E0B3E}" srcOrd="2" destOrd="0" presId="urn:microsoft.com/office/officeart/2005/8/layout/gear1"/>
    <dgm:cxn modelId="{3EAB8F74-476E-B34C-AE87-9DD0AC2D0105}" type="presOf" srcId="{9653902C-8E05-7940-AF4F-B25FDCDCA865}" destId="{5744390F-D9DC-8345-BCB0-D1BF89889124}" srcOrd="0" destOrd="0" presId="urn:microsoft.com/office/officeart/2005/8/layout/gear1"/>
    <dgm:cxn modelId="{66A76989-AEBF-884D-B4A2-45EE54A151B2}" srcId="{F858C4DF-EC82-674D-9470-2DF8B7DB0DF1}" destId="{0AF02A09-3CA7-444A-B9B4-5B4B918C6CDB}" srcOrd="2" destOrd="0" parTransId="{0DBFDD1D-DD2D-4C4A-A449-7FC5B8B2E30D}" sibTransId="{EDC86C18-264A-184D-B1C8-286F9F06DF2C}"/>
    <dgm:cxn modelId="{CEE5E399-9FC6-FF4D-B333-8C12FF2B2C98}" type="presOf" srcId="{9653902C-8E05-7940-AF4F-B25FDCDCA865}" destId="{9CD8A54B-F582-EA41-876F-DF3068A8140B}" srcOrd="1" destOrd="0" presId="urn:microsoft.com/office/officeart/2005/8/layout/gear1"/>
    <dgm:cxn modelId="{036EBA9C-8A26-D24A-9FF6-B3407CD68CF6}" srcId="{F858C4DF-EC82-674D-9470-2DF8B7DB0DF1}" destId="{9653902C-8E05-7940-AF4F-B25FDCDCA865}" srcOrd="0" destOrd="0" parTransId="{6B9E6870-0E75-6C48-BB7B-4DDFF4CD3F5A}" sibTransId="{C5875656-6494-5243-B4AA-99F2B038A07A}"/>
    <dgm:cxn modelId="{B8BCE8A0-B2AB-1C41-BD1B-8ACEE63E81D5}" type="presOf" srcId="{3E6F32D6-D4C8-2E43-8F40-845C99258DE9}" destId="{A966A9CF-373A-F84E-B545-2CDFD2BCA7CB}" srcOrd="1" destOrd="0" presId="urn:microsoft.com/office/officeart/2005/8/layout/gear1"/>
    <dgm:cxn modelId="{C1A65DA9-02A7-8444-954F-042910F426CD}" type="presOf" srcId="{3E6F32D6-D4C8-2E43-8F40-845C99258DE9}" destId="{EDD5ABD2-927A-1347-BCB8-3E7AC70BC866}" srcOrd="2" destOrd="0" presId="urn:microsoft.com/office/officeart/2005/8/layout/gear1"/>
    <dgm:cxn modelId="{B9243FCC-4806-8748-BABC-8DEAE9CCFCFC}" type="presOf" srcId="{9653902C-8E05-7940-AF4F-B25FDCDCA865}" destId="{1D745737-0591-9A44-8E55-54B07CCD499D}" srcOrd="2" destOrd="0" presId="urn:microsoft.com/office/officeart/2005/8/layout/gear1"/>
    <dgm:cxn modelId="{5B07D9D1-DF63-B745-83A9-6078AF96BB3C}" type="presOf" srcId="{F858C4DF-EC82-674D-9470-2DF8B7DB0DF1}" destId="{BD62BC4D-9E60-5543-817F-3821A3C110F6}" srcOrd="0" destOrd="0" presId="urn:microsoft.com/office/officeart/2005/8/layout/gear1"/>
    <dgm:cxn modelId="{9F5B17F8-D8BB-5C4B-A326-A24DDB43D267}" type="presOf" srcId="{EDC86C18-264A-184D-B1C8-286F9F06DF2C}" destId="{71C69F41-5575-3C4F-945C-58F1C0769390}" srcOrd="0" destOrd="0" presId="urn:microsoft.com/office/officeart/2005/8/layout/gear1"/>
    <dgm:cxn modelId="{5C5F56FC-7AAD-734B-BBC9-0CEF1C4D057F}" type="presOf" srcId="{C5875656-6494-5243-B4AA-99F2B038A07A}" destId="{316056C5-4ED3-F34E-AE0C-8F8F75F17481}" srcOrd="0" destOrd="0" presId="urn:microsoft.com/office/officeart/2005/8/layout/gear1"/>
    <dgm:cxn modelId="{C94EBAC8-D70E-4E48-92C6-615DC1A5148E}" type="presParOf" srcId="{BD62BC4D-9E60-5543-817F-3821A3C110F6}" destId="{5744390F-D9DC-8345-BCB0-D1BF89889124}" srcOrd="0" destOrd="0" presId="urn:microsoft.com/office/officeart/2005/8/layout/gear1"/>
    <dgm:cxn modelId="{9EEDA13D-2EC3-4B4C-9DF9-5E5AF7192028}" type="presParOf" srcId="{BD62BC4D-9E60-5543-817F-3821A3C110F6}" destId="{9CD8A54B-F582-EA41-876F-DF3068A8140B}" srcOrd="1" destOrd="0" presId="urn:microsoft.com/office/officeart/2005/8/layout/gear1"/>
    <dgm:cxn modelId="{98789D5D-2635-0D44-BA91-830E0621B4D9}" type="presParOf" srcId="{BD62BC4D-9E60-5543-817F-3821A3C110F6}" destId="{1D745737-0591-9A44-8E55-54B07CCD499D}" srcOrd="2" destOrd="0" presId="urn:microsoft.com/office/officeart/2005/8/layout/gear1"/>
    <dgm:cxn modelId="{C21BF7E3-71A8-6240-B849-863E9A356B15}" type="presParOf" srcId="{BD62BC4D-9E60-5543-817F-3821A3C110F6}" destId="{6496FC5B-1692-2540-A2D2-FD2111AC4ABA}" srcOrd="3" destOrd="0" presId="urn:microsoft.com/office/officeart/2005/8/layout/gear1"/>
    <dgm:cxn modelId="{1678C260-C14D-3F4B-B504-2CA98AE0A4FD}" type="presParOf" srcId="{BD62BC4D-9E60-5543-817F-3821A3C110F6}" destId="{A966A9CF-373A-F84E-B545-2CDFD2BCA7CB}" srcOrd="4" destOrd="0" presId="urn:microsoft.com/office/officeart/2005/8/layout/gear1"/>
    <dgm:cxn modelId="{FCC0D02E-916E-D849-8ED6-8F39BBE6FECC}" type="presParOf" srcId="{BD62BC4D-9E60-5543-817F-3821A3C110F6}" destId="{EDD5ABD2-927A-1347-BCB8-3E7AC70BC866}" srcOrd="5" destOrd="0" presId="urn:microsoft.com/office/officeart/2005/8/layout/gear1"/>
    <dgm:cxn modelId="{3C68C0C8-466B-9C49-83B9-531FC96A1B14}" type="presParOf" srcId="{BD62BC4D-9E60-5543-817F-3821A3C110F6}" destId="{D8941CAA-883D-2441-AC54-3A4430884069}" srcOrd="6" destOrd="0" presId="urn:microsoft.com/office/officeart/2005/8/layout/gear1"/>
    <dgm:cxn modelId="{2CB58A7A-72BB-6848-B96B-DD5CE924D930}" type="presParOf" srcId="{BD62BC4D-9E60-5543-817F-3821A3C110F6}" destId="{BE768801-7BC9-1648-997F-1A04C59145CD}" srcOrd="7" destOrd="0" presId="urn:microsoft.com/office/officeart/2005/8/layout/gear1"/>
    <dgm:cxn modelId="{BEEDEE16-B335-6949-BB66-0ABFC6912EEE}" type="presParOf" srcId="{BD62BC4D-9E60-5543-817F-3821A3C110F6}" destId="{B7B02DA4-B509-2245-832C-BD79187E0B3E}" srcOrd="8" destOrd="0" presId="urn:microsoft.com/office/officeart/2005/8/layout/gear1"/>
    <dgm:cxn modelId="{D417A40C-AC67-3940-85BA-FEBAFD085102}" type="presParOf" srcId="{BD62BC4D-9E60-5543-817F-3821A3C110F6}" destId="{D56BB987-63BE-3B44-9913-2F066984162A}" srcOrd="9" destOrd="0" presId="urn:microsoft.com/office/officeart/2005/8/layout/gear1"/>
    <dgm:cxn modelId="{8B918E0B-39FC-4146-8A16-CDC51E89F72A}" type="presParOf" srcId="{BD62BC4D-9E60-5543-817F-3821A3C110F6}" destId="{316056C5-4ED3-F34E-AE0C-8F8F75F17481}" srcOrd="10" destOrd="0" presId="urn:microsoft.com/office/officeart/2005/8/layout/gear1"/>
    <dgm:cxn modelId="{6CB1E877-47DC-4040-A934-3D7DE6EF6763}" type="presParOf" srcId="{BD62BC4D-9E60-5543-817F-3821A3C110F6}" destId="{B6ECFD31-569C-864E-86BB-0811FC980325}" srcOrd="11" destOrd="0" presId="urn:microsoft.com/office/officeart/2005/8/layout/gear1"/>
    <dgm:cxn modelId="{DB41657D-91DD-A547-9FF4-F19CD438F796}" type="presParOf" srcId="{BD62BC4D-9E60-5543-817F-3821A3C110F6}" destId="{71C69F41-5575-3C4F-945C-58F1C076939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4390F-D9DC-8345-BCB0-D1BF89889124}">
      <dsp:nvSpPr>
        <dsp:cNvPr id="0" name=""/>
        <dsp:cNvSpPr/>
      </dsp:nvSpPr>
      <dsp:spPr>
        <a:xfrm>
          <a:off x="4302984" y="2641328"/>
          <a:ext cx="2987341" cy="2987341"/>
        </a:xfrm>
        <a:prstGeom prst="gear9">
          <a:avLst/>
        </a:prstGeom>
        <a:solidFill>
          <a:schemeClr val="accent4">
            <a:lumMod val="40000"/>
            <a:lumOff val="6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4">
                  <a:lumMod val="75000"/>
                </a:schemeClr>
              </a:solidFill>
              <a:latin typeface="Franklin Gothic Book" panose="020B0503020102020204" pitchFamily="34" charset="0"/>
            </a:rPr>
            <a:t>INCLUSION</a:t>
          </a:r>
        </a:p>
      </dsp:txBody>
      <dsp:txXfrm>
        <a:off x="4903572" y="3341098"/>
        <a:ext cx="1786165" cy="1535555"/>
      </dsp:txXfrm>
    </dsp:sp>
    <dsp:sp modelId="{6496FC5B-1692-2540-A2D2-FD2111AC4ABA}">
      <dsp:nvSpPr>
        <dsp:cNvPr id="0" name=""/>
        <dsp:cNvSpPr/>
      </dsp:nvSpPr>
      <dsp:spPr>
        <a:xfrm>
          <a:off x="2480008" y="1871465"/>
          <a:ext cx="2235588" cy="2235588"/>
        </a:xfrm>
        <a:prstGeom prst="gear6">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3">
                  <a:lumMod val="50000"/>
                </a:schemeClr>
              </a:solidFill>
              <a:latin typeface="Franklin Gothic Book" panose="020B0503020102020204" pitchFamily="34" charset="0"/>
            </a:rPr>
            <a:t>EQUITY</a:t>
          </a:r>
        </a:p>
      </dsp:txBody>
      <dsp:txXfrm>
        <a:off x="3042824" y="2437683"/>
        <a:ext cx="1109956" cy="1103152"/>
      </dsp:txXfrm>
    </dsp:sp>
    <dsp:sp modelId="{D8941CAA-883D-2441-AC54-3A4430884069}">
      <dsp:nvSpPr>
        <dsp:cNvPr id="0" name=""/>
        <dsp:cNvSpPr/>
      </dsp:nvSpPr>
      <dsp:spPr>
        <a:xfrm rot="20700000">
          <a:off x="3765604" y="236278"/>
          <a:ext cx="2445415" cy="2376138"/>
        </a:xfrm>
        <a:prstGeom prst="gear6">
          <a:avLst/>
        </a:prstGeom>
        <a:solidFill>
          <a:schemeClr val="accent5">
            <a:lumMod val="20000"/>
            <a:lumOff val="8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chemeClr val="accent5"/>
            </a:solidFill>
            <a:latin typeface="Franklin Gothic Book" panose="020B0503020102020204" pitchFamily="34" charset="0"/>
          </a:endParaRPr>
        </a:p>
      </dsp:txBody>
      <dsp:txXfrm rot="-20700000">
        <a:off x="4306064" y="753326"/>
        <a:ext cx="1364494" cy="1342042"/>
      </dsp:txXfrm>
    </dsp:sp>
    <dsp:sp modelId="{316056C5-4ED3-F34E-AE0C-8F8F75F17481}">
      <dsp:nvSpPr>
        <dsp:cNvPr id="0" name=""/>
        <dsp:cNvSpPr/>
      </dsp:nvSpPr>
      <dsp:spPr>
        <a:xfrm>
          <a:off x="4047723" y="2125249"/>
          <a:ext cx="3934635" cy="3934635"/>
        </a:xfrm>
        <a:prstGeom prst="circularArrow">
          <a:avLst>
            <a:gd name="adj1" fmla="val 4688"/>
            <a:gd name="adj2" fmla="val 299029"/>
            <a:gd name="adj3" fmla="val 2541781"/>
            <a:gd name="adj4" fmla="val 15807159"/>
            <a:gd name="adj5" fmla="val 5469"/>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6ECFD31-569C-864E-86BB-0811FC980325}">
      <dsp:nvSpPr>
        <dsp:cNvPr id="0" name=""/>
        <dsp:cNvSpPr/>
      </dsp:nvSpPr>
      <dsp:spPr>
        <a:xfrm>
          <a:off x="2084090" y="1370829"/>
          <a:ext cx="2858758" cy="2858758"/>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C69F41-5575-3C4F-945C-58F1C0769390}">
      <dsp:nvSpPr>
        <dsp:cNvPr id="0" name=""/>
        <dsp:cNvSpPr/>
      </dsp:nvSpPr>
      <dsp:spPr>
        <a:xfrm>
          <a:off x="3225499" y="-156631"/>
          <a:ext cx="3082317" cy="3082317"/>
        </a:xfrm>
        <a:prstGeom prst="circularArrow">
          <a:avLst>
            <a:gd name="adj1" fmla="val 5984"/>
            <a:gd name="adj2" fmla="val 394124"/>
            <a:gd name="adj3" fmla="val 13313824"/>
            <a:gd name="adj4" fmla="val 10508221"/>
            <a:gd name="adj5" fmla="val 6981"/>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 lets just take stock of where we are. Lets compare the demographics on NPP before the pandemic, and the demographics of our  93 new hires from the last 2 years with the demographics of recent graduates across America, a rough estimate of the available workforce. Disclaimer- this will be very hand wavy- but I think its important to get a sense of scale .</a:t>
            </a:r>
          </a:p>
          <a:p>
            <a:r>
              <a:rPr lang="en-US" dirty="0"/>
              <a:t>NSF reports that since 1995, about 20% of people graduating with bachelors degrees in engineering are women, and about 25 percent are URMs. 10% of Doctorates in the physical sciences awarded in the states go to URMs, and that 30% of the doctorates in physical sciences go to women. In 2019 less than 10% of NPP was URM, but of the 93 new hires we brought in ~15% URMS. That’s good news, we are getting  closer to the best case </a:t>
            </a:r>
            <a:r>
              <a:rPr lang="en-US" dirty="0" err="1"/>
              <a:t>senario</a:t>
            </a:r>
            <a:r>
              <a:rPr lang="en-US" dirty="0"/>
              <a:t>..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44356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graph on the top is the 2019 demographics of NPP by pay scale, you can see we don’t reach the targets of the 20-30% female workforce in Engineering and  in Science, but you can see that that our new hires are slowly shifting the dynamic. We are a better off in the P and T categories, though not so much in the S and I categories. </a:t>
            </a:r>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14494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NPP and EIC are working towards having more diverse hiring committee, DEI best practices for hiring have been put in place and The DEI council will enforce this. Moving forward, As the pandemic comes to a 'steady state' NPP and EIC should look to form and to leverage partnerships with URM serving institutions by engaging through lectures, by advertising internship opportunities, and job positing's to these schools. Same goes for professional groups like the National Society of  Black Physicists and the Society of women in Engineering- we should be regularly sending early career members of our departments to these groups conferences, recruiters should be setting up tables. </a:t>
            </a:r>
          </a:p>
          <a:p>
            <a:endParaRPr lang="en-US" dirty="0">
              <a:cs typeface="Calibri"/>
            </a:endParaRPr>
          </a:p>
          <a:p>
            <a:r>
              <a:rPr lang="en-US" dirty="0">
                <a:cs typeface="Calibri"/>
              </a:rPr>
              <a:t>We need to</a:t>
            </a:r>
            <a:r>
              <a:rPr lang="en-US" dirty="0"/>
              <a:t> provide a framework for people to build their careers on! </a:t>
            </a:r>
            <a:r>
              <a:rPr lang="en-US" dirty="0">
                <a:cs typeface="Calibri"/>
              </a:rPr>
              <a:t>In general We should be encouraging our people to "upskill" to work on the underdeveloped areas of their skill set. Whether that be hard or soft skills like  how to give an impactful presentation, or learning project management techniques. We could provide a way to  </a:t>
            </a:r>
            <a:r>
              <a:rPr lang="en-US" dirty="0" err="1">
                <a:cs typeface="Calibri"/>
              </a:rPr>
              <a:t>Toohig</a:t>
            </a:r>
            <a:r>
              <a:rPr lang="en-US" dirty="0">
                <a:cs typeface="Calibri"/>
              </a:rPr>
              <a:t> fellow ship, for accelerator physicists, was a contortion of national labs that would host postdoc fellow, and one lab could move to the other (DOE project) we could do something similar! </a:t>
            </a:r>
            <a:r>
              <a:rPr lang="en-US" dirty="0" err="1">
                <a:cs typeface="Calibri"/>
              </a:rPr>
              <a:t>Concortion</a:t>
            </a:r>
            <a:r>
              <a:rPr lang="en-US" dirty="0">
                <a:cs typeface="Calibri"/>
              </a:rPr>
              <a:t> of national labs building EIC together. Prestige fellowship- attracts talent! Professional Development or "externships" could benefit all kinds of employees both scientific and support staff.  We should be Developing our talent so we are more efficient, more effective at teaching the next generation, and communicating our science both at conferences and to the public.</a:t>
            </a:r>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33893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institution suffers when DE&amp;I is not achieved. Diversity Equity and Inclusion is everyone's problem. We all have implicit bias, we are all unwittily perpetuating  bad habits that make our workplace less inclusive then it could be. The good news is that means the solution lies with us. Yes there is plenty of work to do on an institutional level, but there is also plenty that can be accomplished on the individual level. </a:t>
            </a:r>
            <a:br>
              <a:rPr lang="en-US" dirty="0">
                <a:cs typeface="+mn-lt"/>
              </a:rPr>
            </a:br>
            <a:r>
              <a:rPr lang="en-US" dirty="0"/>
              <a:t>You are already doing a lot of that work ! When you participate in an ERG, take DE&amp;I Training, or attend a workshop on implicit bias.  That can also look like remembering to pull people in- whenever you can,  include people with different backgrounds – </a:t>
            </a:r>
            <a:r>
              <a:rPr lang="en-US" dirty="0" err="1"/>
              <a:t>youll</a:t>
            </a:r>
            <a:r>
              <a:rPr lang="en-US" dirty="0"/>
              <a:t> get better outcomes.  Mentor early career people. When someone makes an uncomfortable joke at a colleges expense, respectfully call them out on it. Most importantly show up to work fully as you are, it gives everyone else around you permission to do the same thing.  </a:t>
            </a:r>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298480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t>September 8,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a:t>Kayla Hernandez</a:t>
            </a:r>
          </a:p>
          <a:p>
            <a:r>
              <a:rPr lang="en-US"/>
              <a:t>Silvia Verdú-Andrés </a:t>
            </a:r>
          </a:p>
        </p:txBody>
      </p:sp>
      <p:cxnSp>
        <p:nvCxnSpPr>
          <p:cNvPr id="5" name="Straight Connector 4">
            <a:extLst>
              <a:ext uri="{FF2B5EF4-FFF2-40B4-BE49-F238E27FC236}">
                <a16:creationId xmlns:a16="http://schemas.microsoft.com/office/drawing/2014/main" id="{C5346F2F-AFD4-E637-0C3D-C914B3269B82}"/>
              </a:ext>
            </a:extLst>
          </p:cNvPr>
          <p:cNvCxnSpPr>
            <a:cxnSpLocks/>
          </p:cNvCxnSpPr>
          <p:nvPr/>
        </p:nvCxnSpPr>
        <p:spPr>
          <a:xfrm>
            <a:off x="695739" y="3140765"/>
            <a:ext cx="82494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FEB335F-363A-9AB4-B2DB-B2AD03503BFA}"/>
              </a:ext>
            </a:extLst>
          </p:cNvPr>
          <p:cNvSpPr txBox="1"/>
          <p:nvPr/>
        </p:nvSpPr>
        <p:spPr>
          <a:xfrm>
            <a:off x="626166" y="2663686"/>
            <a:ext cx="8361584" cy="400110"/>
          </a:xfrm>
          <a:prstGeom prst="rect">
            <a:avLst/>
          </a:prstGeom>
          <a:noFill/>
        </p:spPr>
        <p:txBody>
          <a:bodyPr wrap="none" rtlCol="0">
            <a:spAutoFit/>
          </a:bodyPr>
          <a:lstStyle/>
          <a:p>
            <a:r>
              <a:rPr lang="en-US" sz="2000">
                <a:solidFill>
                  <a:schemeClr val="bg1"/>
                </a:solidFill>
                <a:latin typeface="Arial Narrow" panose="020B0604020202020204" pitchFamily="34" charset="0"/>
                <a:cs typeface="Arial Narrow" panose="020B0604020202020204" pitchFamily="34" charset="0"/>
              </a:rPr>
              <a:t>Mini Town Meeting    –   Nuclear Science Advisory Committee (NSAC) Long Range Plan </a:t>
            </a:r>
          </a:p>
        </p:txBody>
      </p:sp>
      <p:sp>
        <p:nvSpPr>
          <p:cNvPr id="8" name="TextBox 7">
            <a:extLst>
              <a:ext uri="{FF2B5EF4-FFF2-40B4-BE49-F238E27FC236}">
                <a16:creationId xmlns:a16="http://schemas.microsoft.com/office/drawing/2014/main" id="{13DF234F-67EF-58AE-440F-C51358B703DA}"/>
              </a:ext>
            </a:extLst>
          </p:cNvPr>
          <p:cNvSpPr txBox="1"/>
          <p:nvPr/>
        </p:nvSpPr>
        <p:spPr>
          <a:xfrm>
            <a:off x="575949" y="3180521"/>
            <a:ext cx="8568051" cy="707886"/>
          </a:xfrm>
          <a:prstGeom prst="rect">
            <a:avLst/>
          </a:prstGeom>
          <a:noFill/>
        </p:spPr>
        <p:txBody>
          <a:bodyPr wrap="none" rtlCol="0">
            <a:spAutoFit/>
          </a:bodyPr>
          <a:lstStyle/>
          <a:p>
            <a:r>
              <a:rPr lang="en-US" sz="4000">
                <a:solidFill>
                  <a:schemeClr val="bg1"/>
                </a:solidFill>
                <a:latin typeface="Arial Narrow" panose="020B0604020202020204" pitchFamily="34" charset="0"/>
                <a:cs typeface="Arial Narrow" panose="020B0604020202020204" pitchFamily="34" charset="0"/>
              </a:rPr>
              <a:t>Diversity, Equity and Inclusion and Education</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D038-871A-CFD6-7ACD-6EE4681C2734}"/>
              </a:ext>
            </a:extLst>
          </p:cNvPr>
          <p:cNvSpPr>
            <a:spLocks noGrp="1"/>
          </p:cNvSpPr>
          <p:nvPr>
            <p:ph type="title"/>
          </p:nvPr>
        </p:nvSpPr>
        <p:spPr>
          <a:xfrm>
            <a:off x="725805" y="136526"/>
            <a:ext cx="8286750" cy="1325563"/>
          </a:xfrm>
        </p:spPr>
        <p:txBody>
          <a:bodyPr/>
          <a:lstStyle/>
          <a:p>
            <a:r>
              <a:rPr lang="en-US" dirty="0">
                <a:cs typeface="Arial"/>
              </a:rPr>
              <a:t>Some Statistics...</a:t>
            </a:r>
            <a:endParaRPr lang="en-US" dirty="0"/>
          </a:p>
        </p:txBody>
      </p:sp>
      <p:sp>
        <p:nvSpPr>
          <p:cNvPr id="4" name="Slide Number Placeholder 3">
            <a:extLst>
              <a:ext uri="{FF2B5EF4-FFF2-40B4-BE49-F238E27FC236}">
                <a16:creationId xmlns:a16="http://schemas.microsoft.com/office/drawing/2014/main" id="{96A6929E-AC10-3B24-B0E4-2BC1764A198A}"/>
              </a:ext>
            </a:extLst>
          </p:cNvPr>
          <p:cNvSpPr>
            <a:spLocks noGrp="1"/>
          </p:cNvSpPr>
          <p:nvPr>
            <p:ph type="sldNum" sz="quarter" idx="4"/>
          </p:nvPr>
        </p:nvSpPr>
        <p:spPr/>
        <p:txBody>
          <a:bodyPr/>
          <a:lstStyle/>
          <a:p>
            <a:fld id="{933A556B-7C63-244D-9B7C-B0EA8042B330}" type="slidenum">
              <a:rPr lang="en-US" smtClean="0"/>
              <a:pPr/>
              <a:t>2</a:t>
            </a:fld>
            <a:endParaRPr lang="en-US" sz="750"/>
          </a:p>
        </p:txBody>
      </p:sp>
      <p:pic>
        <p:nvPicPr>
          <p:cNvPr id="5" name="Picture 5">
            <a:extLst>
              <a:ext uri="{FF2B5EF4-FFF2-40B4-BE49-F238E27FC236}">
                <a16:creationId xmlns:a16="http://schemas.microsoft.com/office/drawing/2014/main" id="{5A171BC3-55C4-0253-434A-9C360E38863D}"/>
              </a:ext>
            </a:extLst>
          </p:cNvPr>
          <p:cNvPicPr>
            <a:picLocks noChangeAspect="1"/>
          </p:cNvPicPr>
          <p:nvPr/>
        </p:nvPicPr>
        <p:blipFill>
          <a:blip r:embed="rId3"/>
          <a:stretch>
            <a:fillRect/>
          </a:stretch>
        </p:blipFill>
        <p:spPr>
          <a:xfrm>
            <a:off x="1405890" y="1713041"/>
            <a:ext cx="6435090" cy="3854828"/>
          </a:xfrm>
          <a:prstGeom prst="rect">
            <a:avLst/>
          </a:prstGeom>
        </p:spPr>
      </p:pic>
      <p:sp>
        <p:nvSpPr>
          <p:cNvPr id="7" name="TextBox 6">
            <a:extLst>
              <a:ext uri="{FF2B5EF4-FFF2-40B4-BE49-F238E27FC236}">
                <a16:creationId xmlns:a16="http://schemas.microsoft.com/office/drawing/2014/main" id="{086CE673-5887-54AC-C3A4-54A4E6F20647}"/>
              </a:ext>
            </a:extLst>
          </p:cNvPr>
          <p:cNvSpPr txBox="1"/>
          <p:nvPr/>
        </p:nvSpPr>
        <p:spPr>
          <a:xfrm>
            <a:off x="6140406" y="43411"/>
            <a:ext cx="2967333" cy="1511618"/>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Of the new hires (93), 16% were URM (23)</a:t>
            </a:r>
          </a:p>
          <a:p>
            <a:endParaRPr lang="en-US" dirty="0">
              <a:cs typeface="Arial"/>
            </a:endParaRPr>
          </a:p>
          <a:p>
            <a:r>
              <a:rPr lang="en-US" dirty="0">
                <a:cs typeface="Arial"/>
              </a:rPr>
              <a:t>NPP Demographics (804</a:t>
            </a:r>
            <a:r>
              <a:rPr lang="en-US">
                <a:cs typeface="Arial"/>
              </a:rPr>
              <a:t>)</a:t>
            </a:r>
            <a:r>
              <a:rPr lang="en-US" dirty="0">
                <a:cs typeface="Arial"/>
              </a:rPr>
              <a:t> in 2019 6.4%</a:t>
            </a:r>
            <a:r>
              <a:rPr lang="en-US">
                <a:cs typeface="Arial"/>
              </a:rPr>
              <a:t> </a:t>
            </a:r>
            <a:r>
              <a:rPr lang="en-US" dirty="0">
                <a:cs typeface="Arial"/>
              </a:rPr>
              <a:t>were URM</a:t>
            </a:r>
          </a:p>
        </p:txBody>
      </p:sp>
      <p:sp>
        <p:nvSpPr>
          <p:cNvPr id="6" name="TextBox 5">
            <a:extLst>
              <a:ext uri="{FF2B5EF4-FFF2-40B4-BE49-F238E27FC236}">
                <a16:creationId xmlns:a16="http://schemas.microsoft.com/office/drawing/2014/main" id="{95A35B78-3ED7-0C3B-7148-43451220DE9F}"/>
              </a:ext>
            </a:extLst>
          </p:cNvPr>
          <p:cNvSpPr txBox="1"/>
          <p:nvPr/>
        </p:nvSpPr>
        <p:spPr>
          <a:xfrm>
            <a:off x="3239420" y="5880013"/>
            <a:ext cx="5008311" cy="738664"/>
          </a:xfrm>
          <a:prstGeom prst="rect">
            <a:avLst/>
          </a:prstGeom>
          <a:solidFill>
            <a:schemeClr val="accent1">
              <a:lumMod val="20000"/>
              <a:lumOff val="80000"/>
            </a:schemeClr>
          </a:solidFill>
        </p:spPr>
        <p:txBody>
          <a:bodyPr wrap="square" lIns="91440" tIns="45720" rIns="91440" bIns="45720" rtlCol="0" anchor="t">
            <a:spAutoFit/>
          </a:bodyPr>
          <a:lstStyle/>
          <a:p>
            <a:r>
              <a:rPr lang="en-US" sz="1400" dirty="0">
                <a:highlight>
                  <a:srgbClr val="FFFF00"/>
                </a:highlight>
              </a:rPr>
              <a:t>Note </a:t>
            </a:r>
            <a:r>
              <a:rPr lang="en-US" sz="1400" dirty="0"/>
              <a:t>:  According to NSF, URM workforce graduated in 2014 between 9 to 24% in relevant specialties. Despite progress, there is room to improve</a:t>
            </a:r>
            <a:endParaRPr lang="en-US" sz="1400">
              <a:cs typeface="Arial"/>
            </a:endParaRPr>
          </a:p>
        </p:txBody>
      </p:sp>
    </p:spTree>
    <p:extLst>
      <p:ext uri="{BB962C8B-B14F-4D97-AF65-F5344CB8AC3E}">
        <p14:creationId xmlns:p14="http://schemas.microsoft.com/office/powerpoint/2010/main" val="286626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14F704-62BF-550F-F250-4563531A0027}"/>
              </a:ext>
            </a:extLst>
          </p:cNvPr>
          <p:cNvSpPr>
            <a:spLocks noGrp="1"/>
          </p:cNvSpPr>
          <p:nvPr>
            <p:ph type="sldNum" sz="quarter" idx="4"/>
          </p:nvPr>
        </p:nvSpPr>
        <p:spPr/>
        <p:txBody>
          <a:bodyPr/>
          <a:lstStyle/>
          <a:p>
            <a:fld id="{933A556B-7C63-244D-9B7C-B0EA8042B330}" type="slidenum">
              <a:rPr lang="en-US" smtClean="0"/>
              <a:pPr/>
              <a:t>3</a:t>
            </a:fld>
            <a:endParaRPr lang="en-US" sz="750"/>
          </a:p>
        </p:txBody>
      </p:sp>
      <p:pic>
        <p:nvPicPr>
          <p:cNvPr id="6" name="Picture 6">
            <a:extLst>
              <a:ext uri="{FF2B5EF4-FFF2-40B4-BE49-F238E27FC236}">
                <a16:creationId xmlns:a16="http://schemas.microsoft.com/office/drawing/2014/main" id="{61AD16F7-5D31-B1A5-9F29-410EB0778C2A}"/>
              </a:ext>
            </a:extLst>
          </p:cNvPr>
          <p:cNvPicPr>
            <a:picLocks noChangeAspect="1"/>
          </p:cNvPicPr>
          <p:nvPr/>
        </p:nvPicPr>
        <p:blipFill>
          <a:blip r:embed="rId3"/>
          <a:stretch>
            <a:fillRect/>
          </a:stretch>
        </p:blipFill>
        <p:spPr>
          <a:xfrm>
            <a:off x="3175951" y="3354168"/>
            <a:ext cx="5151445" cy="3085156"/>
          </a:xfrm>
          <a:prstGeom prst="rect">
            <a:avLst/>
          </a:prstGeom>
        </p:spPr>
      </p:pic>
      <p:sp>
        <p:nvSpPr>
          <p:cNvPr id="7" name="TextBox 6">
            <a:extLst>
              <a:ext uri="{FF2B5EF4-FFF2-40B4-BE49-F238E27FC236}">
                <a16:creationId xmlns:a16="http://schemas.microsoft.com/office/drawing/2014/main" id="{3C3462B8-BAC7-9AD7-72A9-4F12A5C3B209}"/>
              </a:ext>
            </a:extLst>
          </p:cNvPr>
          <p:cNvSpPr txBox="1"/>
          <p:nvPr/>
        </p:nvSpPr>
        <p:spPr>
          <a:xfrm>
            <a:off x="339538" y="4579457"/>
            <a:ext cx="290432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 = Engineers, Scientific Assoc., </a:t>
            </a:r>
            <a:r>
              <a:rPr lang="en-US" sz="1100" dirty="0" err="1"/>
              <a:t>etc</a:t>
            </a:r>
            <a:endParaRPr lang="en-US" sz="1100" dirty="0">
              <a:cs typeface="Arial"/>
            </a:endParaRPr>
          </a:p>
          <a:p>
            <a:endParaRPr lang="en-US" sz="1100" dirty="0">
              <a:cs typeface="Arial"/>
            </a:endParaRPr>
          </a:p>
          <a:p>
            <a:r>
              <a:rPr lang="en-US" sz="1100" dirty="0">
                <a:cs typeface="Arial"/>
              </a:rPr>
              <a:t>A= Admins</a:t>
            </a:r>
          </a:p>
          <a:p>
            <a:endParaRPr lang="en-US" sz="1100" dirty="0">
              <a:cs typeface="Arial"/>
            </a:endParaRPr>
          </a:p>
          <a:p>
            <a:r>
              <a:rPr lang="en-US" sz="1100" dirty="0">
                <a:cs typeface="Arial"/>
              </a:rPr>
              <a:t>S/RS= Scientist/ Research Staff</a:t>
            </a:r>
          </a:p>
          <a:p>
            <a:endParaRPr lang="en-US" sz="1100" dirty="0">
              <a:cs typeface="Arial"/>
            </a:endParaRPr>
          </a:p>
          <a:p>
            <a:r>
              <a:rPr lang="en-US" sz="1100" dirty="0">
                <a:cs typeface="Arial"/>
              </a:rPr>
              <a:t>M= Managerial</a:t>
            </a:r>
          </a:p>
          <a:p>
            <a:r>
              <a:rPr lang="en-US" sz="1100" dirty="0">
                <a:cs typeface="Arial"/>
              </a:rPr>
              <a:t>RA = Research Assoc.</a:t>
            </a:r>
          </a:p>
          <a:p>
            <a:r>
              <a:rPr lang="en-US" sz="1100" dirty="0">
                <a:cs typeface="Arial"/>
              </a:rPr>
              <a:t>T/TW= Technicians</a:t>
            </a:r>
          </a:p>
        </p:txBody>
      </p:sp>
      <p:sp>
        <p:nvSpPr>
          <p:cNvPr id="8" name="TextBox 7">
            <a:extLst>
              <a:ext uri="{FF2B5EF4-FFF2-40B4-BE49-F238E27FC236}">
                <a16:creationId xmlns:a16="http://schemas.microsoft.com/office/drawing/2014/main" id="{5E490BB5-2590-EE3D-6A94-FFABF351F41C}"/>
              </a:ext>
            </a:extLst>
          </p:cNvPr>
          <p:cNvSpPr txBox="1"/>
          <p:nvPr/>
        </p:nvSpPr>
        <p:spPr>
          <a:xfrm>
            <a:off x="439283" y="226291"/>
            <a:ext cx="2530546" cy="1477328"/>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Of the new hires (93), 25% were women (23)</a:t>
            </a:r>
          </a:p>
          <a:p>
            <a:endParaRPr lang="en-US" dirty="0">
              <a:cs typeface="Arial"/>
            </a:endParaRPr>
          </a:p>
          <a:p>
            <a:r>
              <a:rPr lang="en-US" dirty="0">
                <a:cs typeface="Arial"/>
              </a:rPr>
              <a:t>NPP Demographics in 2019 13.5 % women</a:t>
            </a:r>
          </a:p>
        </p:txBody>
      </p:sp>
      <p:cxnSp>
        <p:nvCxnSpPr>
          <p:cNvPr id="3" name="Straight Arrow Connector 2">
            <a:extLst>
              <a:ext uri="{FF2B5EF4-FFF2-40B4-BE49-F238E27FC236}">
                <a16:creationId xmlns:a16="http://schemas.microsoft.com/office/drawing/2014/main" id="{8B908209-8A35-2E87-CBC9-04D251F3FFCF}"/>
              </a:ext>
            </a:extLst>
          </p:cNvPr>
          <p:cNvCxnSpPr/>
          <p:nvPr/>
        </p:nvCxnSpPr>
        <p:spPr>
          <a:xfrm flipV="1">
            <a:off x="3846786" y="6074979"/>
            <a:ext cx="0" cy="5255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0A331C-A46E-FC92-5F23-114569F16575}"/>
              </a:ext>
            </a:extLst>
          </p:cNvPr>
          <p:cNvCxnSpPr/>
          <p:nvPr/>
        </p:nvCxnSpPr>
        <p:spPr>
          <a:xfrm flipV="1">
            <a:off x="4514193" y="6080234"/>
            <a:ext cx="0" cy="5255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A806C2A-B11C-678E-253E-55BAB560201D}"/>
              </a:ext>
            </a:extLst>
          </p:cNvPr>
          <p:cNvCxnSpPr/>
          <p:nvPr/>
        </p:nvCxnSpPr>
        <p:spPr>
          <a:xfrm flipV="1">
            <a:off x="7851227" y="6085489"/>
            <a:ext cx="0" cy="5255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Picture 10">
            <a:extLst>
              <a:ext uri="{FF2B5EF4-FFF2-40B4-BE49-F238E27FC236}">
                <a16:creationId xmlns:a16="http://schemas.microsoft.com/office/drawing/2014/main" id="{BEF20255-5E94-99E9-2544-75AC24B6BFEA}"/>
              </a:ext>
            </a:extLst>
          </p:cNvPr>
          <p:cNvPicPr>
            <a:picLocks noChangeAspect="1"/>
          </p:cNvPicPr>
          <p:nvPr/>
        </p:nvPicPr>
        <p:blipFill>
          <a:blip r:embed="rId4"/>
          <a:stretch>
            <a:fillRect/>
          </a:stretch>
        </p:blipFill>
        <p:spPr>
          <a:xfrm>
            <a:off x="3177540" y="227141"/>
            <a:ext cx="5154930" cy="3134738"/>
          </a:xfrm>
          <a:prstGeom prst="rect">
            <a:avLst/>
          </a:prstGeom>
        </p:spPr>
      </p:pic>
      <p:sp>
        <p:nvSpPr>
          <p:cNvPr id="13" name="TextBox 12">
            <a:extLst>
              <a:ext uri="{FF2B5EF4-FFF2-40B4-BE49-F238E27FC236}">
                <a16:creationId xmlns:a16="http://schemas.microsoft.com/office/drawing/2014/main" id="{918BE492-481F-6F9B-BEA4-BDE7F5B1DFB1}"/>
              </a:ext>
            </a:extLst>
          </p:cNvPr>
          <p:cNvSpPr txBox="1"/>
          <p:nvPr/>
        </p:nvSpPr>
        <p:spPr>
          <a:xfrm>
            <a:off x="285750" y="171344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are making progress! The women we hired in 20-22' are in a larger spread of professions  </a:t>
            </a:r>
          </a:p>
        </p:txBody>
      </p:sp>
      <p:sp>
        <p:nvSpPr>
          <p:cNvPr id="11" name="TextBox 10">
            <a:extLst>
              <a:ext uri="{FF2B5EF4-FFF2-40B4-BE49-F238E27FC236}">
                <a16:creationId xmlns:a16="http://schemas.microsoft.com/office/drawing/2014/main" id="{35A543CB-8149-1C8E-2E37-AB227E120CF6}"/>
              </a:ext>
            </a:extLst>
          </p:cNvPr>
          <p:cNvSpPr txBox="1"/>
          <p:nvPr/>
        </p:nvSpPr>
        <p:spPr>
          <a:xfrm>
            <a:off x="290216" y="2993346"/>
            <a:ext cx="2676460" cy="1477328"/>
          </a:xfrm>
          <a:prstGeom prst="rect">
            <a:avLst/>
          </a:prstGeom>
          <a:solidFill>
            <a:schemeClr val="accent1">
              <a:lumMod val="20000"/>
              <a:lumOff val="80000"/>
            </a:schemeClr>
          </a:solidFill>
        </p:spPr>
        <p:txBody>
          <a:bodyPr wrap="square" lIns="91440" tIns="45720" rIns="91440" bIns="45720" rtlCol="0" anchor="t">
            <a:spAutoFit/>
          </a:bodyPr>
          <a:lstStyle/>
          <a:p>
            <a:r>
              <a:rPr lang="en-US" dirty="0">
                <a:highlight>
                  <a:srgbClr val="FFFF00"/>
                </a:highlight>
              </a:rPr>
              <a:t>Note: </a:t>
            </a:r>
            <a:r>
              <a:rPr lang="en-US" dirty="0"/>
              <a:t>Female workforce graduating in 2014 with relevant PhDs was 20% to 30%. Our hiring does not match.  </a:t>
            </a:r>
            <a:endParaRPr lang="en-US"/>
          </a:p>
        </p:txBody>
      </p:sp>
    </p:spTree>
    <p:extLst>
      <p:ext uri="{BB962C8B-B14F-4D97-AF65-F5344CB8AC3E}">
        <p14:creationId xmlns:p14="http://schemas.microsoft.com/office/powerpoint/2010/main" val="330079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DE9CB6F2-D3CC-38EC-058C-E425CEB6FEE9}"/>
              </a:ext>
            </a:extLst>
          </p:cNvPr>
          <p:cNvSpPr/>
          <p:nvPr/>
        </p:nvSpPr>
        <p:spPr>
          <a:xfrm>
            <a:off x="5897880" y="1902303"/>
            <a:ext cx="3246120" cy="1447179"/>
          </a:xfrm>
          <a:prstGeom prst="round2DiagRect">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150000"/>
              </a:lnSpc>
              <a:buFont typeface="Arial" panose="020B0604020202020204" pitchFamily="34" charset="0"/>
              <a:buChar char="•"/>
            </a:pPr>
            <a:r>
              <a:rPr lang="en-US">
                <a:solidFill>
                  <a:schemeClr val="tx1"/>
                </a:solidFill>
                <a:latin typeface="Franklin Gothic Book" panose="020B0503020102020204" pitchFamily="34" charset="0"/>
              </a:rPr>
              <a:t>Welcome program </a:t>
            </a:r>
            <a:r>
              <a:rPr lang="en-US" sz="1200">
                <a:solidFill>
                  <a:schemeClr val="tx1"/>
                </a:solidFill>
                <a:latin typeface="Franklin Gothic Book" panose="020B0503020102020204" pitchFamily="34" charset="0"/>
              </a:rPr>
              <a:t>(“buddies”)</a:t>
            </a:r>
            <a:endParaRPr lang="en-US" sz="1400">
              <a:solidFill>
                <a:schemeClr val="tx1"/>
              </a:solidFill>
              <a:latin typeface="Franklin Gothic Book" panose="020B0503020102020204" pitchFamily="34" charset="0"/>
            </a:endParaRPr>
          </a:p>
          <a:p>
            <a:pPr marL="285750" indent="-285750">
              <a:lnSpc>
                <a:spcPct val="150000"/>
              </a:lnSpc>
              <a:buFont typeface="Arial" panose="020B0604020202020204" pitchFamily="34" charset="0"/>
              <a:buChar char="•"/>
            </a:pPr>
            <a:r>
              <a:rPr lang="en-US">
                <a:solidFill>
                  <a:schemeClr val="tx1"/>
                </a:solidFill>
                <a:latin typeface="Franklin Gothic Book" panose="020B0503020102020204" pitchFamily="34" charset="0"/>
              </a:rPr>
              <a:t>Mentorship program</a:t>
            </a:r>
          </a:p>
          <a:p>
            <a:pPr marL="285750" indent="-285750">
              <a:lnSpc>
                <a:spcPct val="150000"/>
              </a:lnSpc>
              <a:buFont typeface="Arial" panose="020B0604020202020204" pitchFamily="34" charset="0"/>
              <a:buChar char="•"/>
            </a:pPr>
            <a:r>
              <a:rPr lang="en-US">
                <a:solidFill>
                  <a:schemeClr val="tx1"/>
                </a:solidFill>
                <a:latin typeface="Franklin Gothic Book" panose="020B0503020102020204" pitchFamily="34" charset="0"/>
              </a:rPr>
              <a:t>Team building activities</a:t>
            </a:r>
          </a:p>
        </p:txBody>
      </p:sp>
      <p:sp>
        <p:nvSpPr>
          <p:cNvPr id="7" name="Round Diagonal Corner Rectangle 6">
            <a:extLst>
              <a:ext uri="{FF2B5EF4-FFF2-40B4-BE49-F238E27FC236}">
                <a16:creationId xmlns:a16="http://schemas.microsoft.com/office/drawing/2014/main" id="{643D3D31-6AE7-E690-9060-9449911A7BC5}"/>
              </a:ext>
            </a:extLst>
          </p:cNvPr>
          <p:cNvSpPr/>
          <p:nvPr/>
        </p:nvSpPr>
        <p:spPr>
          <a:xfrm>
            <a:off x="413620" y="4661497"/>
            <a:ext cx="3316354" cy="1798983"/>
          </a:xfrm>
          <a:prstGeom prst="round2DiagRect">
            <a:avLst/>
          </a:prstGeom>
          <a:solidFill>
            <a:schemeClr val="bg1"/>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solidFill>
                  <a:schemeClr val="tx1"/>
                </a:solidFill>
                <a:latin typeface="Franklin Gothic Book"/>
              </a:rPr>
              <a:t>Continuous upskilling of technical and professional skills and behaviors </a:t>
            </a:r>
            <a:endParaRPr lang="en-US" b="1">
              <a:solidFill>
                <a:schemeClr val="tx1"/>
              </a:solidFill>
              <a:latin typeface="Franklin Gothic Book"/>
            </a:endParaRPr>
          </a:p>
          <a:p>
            <a:pPr marL="285750" indent="-285750">
              <a:lnSpc>
                <a:spcPct val="150000"/>
              </a:lnSpc>
              <a:buFont typeface="Arial" panose="020B0604020202020204" pitchFamily="34" charset="0"/>
              <a:buChar char="•"/>
            </a:pPr>
            <a:r>
              <a:rPr lang="en-US">
                <a:solidFill>
                  <a:schemeClr val="tx1"/>
                </a:solidFill>
                <a:latin typeface="Franklin Gothic Book" panose="020B0503020102020204" pitchFamily="34" charset="0"/>
              </a:rPr>
              <a:t>Externships</a:t>
            </a:r>
          </a:p>
          <a:p>
            <a:pPr marL="285750" indent="-285750">
              <a:lnSpc>
                <a:spcPct val="150000"/>
              </a:lnSpc>
              <a:buFont typeface="Arial" panose="020B0604020202020204" pitchFamily="34" charset="0"/>
              <a:buChar char="•"/>
            </a:pPr>
            <a:r>
              <a:rPr lang="en-US">
                <a:solidFill>
                  <a:schemeClr val="tx1"/>
                </a:solidFill>
                <a:latin typeface="Franklin Gothic Book" panose="020B0503020102020204" pitchFamily="34" charset="0"/>
              </a:rPr>
              <a:t>EIC Fellowship</a:t>
            </a:r>
          </a:p>
        </p:txBody>
      </p:sp>
      <p:sp>
        <p:nvSpPr>
          <p:cNvPr id="8" name="Round Diagonal Corner Rectangle 7">
            <a:extLst>
              <a:ext uri="{FF2B5EF4-FFF2-40B4-BE49-F238E27FC236}">
                <a16:creationId xmlns:a16="http://schemas.microsoft.com/office/drawing/2014/main" id="{3793CACE-D739-F722-1569-BE4E82D9FC2F}"/>
              </a:ext>
            </a:extLst>
          </p:cNvPr>
          <p:cNvSpPr/>
          <p:nvPr/>
        </p:nvSpPr>
        <p:spPr>
          <a:xfrm>
            <a:off x="303260" y="972053"/>
            <a:ext cx="3561522" cy="1656522"/>
          </a:xfrm>
          <a:prstGeom prst="round2DiagRect">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latin typeface="Franklin Gothic Book" panose="020B0503020102020204" pitchFamily="34" charset="0"/>
              </a:rPr>
              <a:t>Adoption of best DEI practices in hiring processes</a:t>
            </a:r>
          </a:p>
          <a:p>
            <a:pPr marL="285750" indent="-285750">
              <a:buFont typeface="Arial" panose="020B0604020202020204" pitchFamily="34" charset="0"/>
              <a:buChar char="•"/>
            </a:pPr>
            <a:r>
              <a:rPr lang="en-US">
                <a:solidFill>
                  <a:schemeClr val="tx1"/>
                </a:solidFill>
                <a:latin typeface="Franklin Gothic Book" panose="020B0503020102020204" pitchFamily="34" charset="0"/>
              </a:rPr>
              <a:t>Outreach to community colleges, universities</a:t>
            </a:r>
          </a:p>
          <a:p>
            <a:pPr marL="285750" indent="-285750">
              <a:buFont typeface="Arial" panose="020B0604020202020204" pitchFamily="34" charset="0"/>
              <a:buChar char="•"/>
            </a:pPr>
            <a:r>
              <a:rPr lang="en-US">
                <a:solidFill>
                  <a:schemeClr val="tx1"/>
                </a:solidFill>
                <a:latin typeface="Franklin Gothic Book" panose="020B0503020102020204" pitchFamily="34" charset="0"/>
              </a:rPr>
              <a:t>Strategic partnering with HBCU and HSI </a:t>
            </a:r>
          </a:p>
        </p:txBody>
      </p:sp>
      <p:grpSp>
        <p:nvGrpSpPr>
          <p:cNvPr id="14" name="Group 13">
            <a:extLst>
              <a:ext uri="{FF2B5EF4-FFF2-40B4-BE49-F238E27FC236}">
                <a16:creationId xmlns:a16="http://schemas.microsoft.com/office/drawing/2014/main" id="{8A750EFF-EB3B-409F-7DA6-235854E3F9A1}"/>
              </a:ext>
            </a:extLst>
          </p:cNvPr>
          <p:cNvGrpSpPr>
            <a:grpSpLocks noChangeAspect="1"/>
          </p:cNvGrpSpPr>
          <p:nvPr/>
        </p:nvGrpSpPr>
        <p:grpSpPr>
          <a:xfrm>
            <a:off x="-121323" y="909638"/>
            <a:ext cx="9052560" cy="5588971"/>
            <a:chOff x="-238539" y="506896"/>
            <a:chExt cx="9144000" cy="5645425"/>
          </a:xfrm>
        </p:grpSpPr>
        <p:graphicFrame>
          <p:nvGraphicFramePr>
            <p:cNvPr id="9" name="Diagram 8">
              <a:extLst>
                <a:ext uri="{FF2B5EF4-FFF2-40B4-BE49-F238E27FC236}">
                  <a16:creationId xmlns:a16="http://schemas.microsoft.com/office/drawing/2014/main" id="{B260F20C-1F67-13BD-BDC0-39963BCEC28C}"/>
                </a:ext>
              </a:extLst>
            </p:cNvPr>
            <p:cNvGraphicFramePr>
              <a:graphicFrameLocks noChangeAspect="1"/>
            </p:cNvGraphicFramePr>
            <p:nvPr>
              <p:extLst>
                <p:ext uri="{D42A27DB-BD31-4B8C-83A1-F6EECF244321}">
                  <p14:modId xmlns:p14="http://schemas.microsoft.com/office/powerpoint/2010/main" val="4060477727"/>
                </p:ext>
              </p:extLst>
            </p:nvPr>
          </p:nvGraphicFramePr>
          <p:xfrm>
            <a:off x="-238539" y="506896"/>
            <a:ext cx="9144000" cy="564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6AD415A-116D-25F8-9684-12B9B6CC0B85}"/>
                </a:ext>
              </a:extLst>
            </p:cNvPr>
            <p:cNvSpPr txBox="1"/>
            <p:nvPr/>
          </p:nvSpPr>
          <p:spPr>
            <a:xfrm>
              <a:off x="4045226" y="1708739"/>
              <a:ext cx="1798982" cy="461665"/>
            </a:xfrm>
            <a:prstGeom prst="rect">
              <a:avLst/>
            </a:prstGeom>
            <a:noFill/>
          </p:spPr>
          <p:txBody>
            <a:bodyPr wrap="square">
              <a:spAutoFit/>
            </a:bodyPr>
            <a:lstStyle/>
            <a:p>
              <a:pPr lvl="0"/>
              <a:r>
                <a:rPr lang="en-US" sz="2400" b="1">
                  <a:solidFill>
                    <a:schemeClr val="accent5"/>
                  </a:solidFill>
                  <a:latin typeface="Franklin Gothic Book" panose="020B0503020102020204" pitchFamily="34" charset="0"/>
                </a:rPr>
                <a:t>DIVERSITY</a:t>
              </a:r>
            </a:p>
          </p:txBody>
        </p:sp>
      </p:grpSp>
      <p:sp>
        <p:nvSpPr>
          <p:cNvPr id="10" name="TextBox 9">
            <a:extLst>
              <a:ext uri="{FF2B5EF4-FFF2-40B4-BE49-F238E27FC236}">
                <a16:creationId xmlns:a16="http://schemas.microsoft.com/office/drawing/2014/main" id="{B3A2C2EC-20FA-E23D-F319-04E482FBA167}"/>
              </a:ext>
            </a:extLst>
          </p:cNvPr>
          <p:cNvSpPr txBox="1"/>
          <p:nvPr/>
        </p:nvSpPr>
        <p:spPr>
          <a:xfrm>
            <a:off x="414083" y="109331"/>
            <a:ext cx="8631594" cy="553998"/>
          </a:xfrm>
          <a:prstGeom prst="rect">
            <a:avLst/>
          </a:prstGeom>
          <a:noFill/>
        </p:spPr>
        <p:txBody>
          <a:bodyPr wrap="none" rtlCol="0">
            <a:spAutoFit/>
          </a:bodyPr>
          <a:lstStyle/>
          <a:p>
            <a:r>
              <a:rPr lang="en-US" sz="3000" b="1">
                <a:solidFill>
                  <a:schemeClr val="accent1">
                    <a:lumMod val="50000"/>
                  </a:schemeClr>
                </a:solidFill>
                <a:effectLst/>
                <a:latin typeface="Arial Narrow" panose="020B0604020202020204" pitchFamily="34" charset="0"/>
                <a:cs typeface="Arial Narrow" panose="020B0604020202020204" pitchFamily="34" charset="0"/>
              </a:rPr>
              <a:t>A vision on NPP / EIC driving EXCELLENCE through DEI</a:t>
            </a:r>
          </a:p>
        </p:txBody>
      </p:sp>
    </p:spTree>
    <p:extLst>
      <p:ext uri="{BB962C8B-B14F-4D97-AF65-F5344CB8AC3E}">
        <p14:creationId xmlns:p14="http://schemas.microsoft.com/office/powerpoint/2010/main" val="168954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385A-2158-DF2B-FE1F-71874BA81336}"/>
              </a:ext>
            </a:extLst>
          </p:cNvPr>
          <p:cNvSpPr>
            <a:spLocks noGrp="1"/>
          </p:cNvSpPr>
          <p:nvPr>
            <p:ph type="title"/>
          </p:nvPr>
        </p:nvSpPr>
        <p:spPr/>
        <p:txBody>
          <a:bodyPr/>
          <a:lstStyle/>
          <a:p>
            <a:r>
              <a:rPr lang="en-US">
                <a:cs typeface="Arial"/>
              </a:rPr>
              <a:t>DE&amp;I: Progress at an individual level: Keep it up! </a:t>
            </a:r>
            <a:endParaRPr lang="en-US"/>
          </a:p>
        </p:txBody>
      </p:sp>
      <p:sp>
        <p:nvSpPr>
          <p:cNvPr id="3" name="Content Placeholder 2">
            <a:extLst>
              <a:ext uri="{FF2B5EF4-FFF2-40B4-BE49-F238E27FC236}">
                <a16:creationId xmlns:a16="http://schemas.microsoft.com/office/drawing/2014/main" id="{53FA5894-210A-476A-3C5A-8EC05ECC8703}"/>
              </a:ext>
            </a:extLst>
          </p:cNvPr>
          <p:cNvSpPr>
            <a:spLocks noGrp="1"/>
          </p:cNvSpPr>
          <p:nvPr>
            <p:ph sz="half" idx="1"/>
          </p:nvPr>
        </p:nvSpPr>
        <p:spPr/>
        <p:txBody>
          <a:bodyPr vert="horz" lIns="91440" tIns="45720" rIns="91440" bIns="45720" rtlCol="0" anchor="t">
            <a:normAutofit/>
          </a:bodyPr>
          <a:lstStyle/>
          <a:p>
            <a:r>
              <a:rPr lang="en-US">
                <a:cs typeface="Arial"/>
              </a:rPr>
              <a:t>Take DE&amp;I training</a:t>
            </a:r>
          </a:p>
          <a:p>
            <a:r>
              <a:rPr lang="en-US">
                <a:cs typeface="Arial"/>
              </a:rPr>
              <a:t>Join an ERG</a:t>
            </a:r>
          </a:p>
          <a:p>
            <a:r>
              <a:rPr lang="en-US">
                <a:cs typeface="Arial"/>
              </a:rPr>
              <a:t>Become a mentor</a:t>
            </a:r>
          </a:p>
          <a:p>
            <a:r>
              <a:rPr lang="en-US">
                <a:cs typeface="Arial"/>
              </a:rPr>
              <a:t>See something Say something</a:t>
            </a:r>
          </a:p>
          <a:p>
            <a:endParaRPr lang="en-US">
              <a:cs typeface="Arial"/>
            </a:endParaRPr>
          </a:p>
        </p:txBody>
      </p:sp>
      <p:sp>
        <p:nvSpPr>
          <p:cNvPr id="5" name="Slide Number Placeholder 4">
            <a:extLst>
              <a:ext uri="{FF2B5EF4-FFF2-40B4-BE49-F238E27FC236}">
                <a16:creationId xmlns:a16="http://schemas.microsoft.com/office/drawing/2014/main" id="{EE886D5F-8757-3DA1-EA0C-54FF16436BA2}"/>
              </a:ext>
            </a:extLst>
          </p:cNvPr>
          <p:cNvSpPr>
            <a:spLocks noGrp="1"/>
          </p:cNvSpPr>
          <p:nvPr>
            <p:ph type="sldNum" sz="quarter" idx="4"/>
          </p:nvPr>
        </p:nvSpPr>
        <p:spPr/>
        <p:txBody>
          <a:bodyPr/>
          <a:lstStyle/>
          <a:p>
            <a:fld id="{933A556B-7C63-244D-9B7C-B0EA8042B330}" type="slidenum">
              <a:rPr lang="en-US" smtClean="0"/>
              <a:pPr/>
              <a:t>5</a:t>
            </a:fld>
            <a:endParaRPr lang="en-US" sz="750"/>
          </a:p>
        </p:txBody>
      </p:sp>
      <p:pic>
        <p:nvPicPr>
          <p:cNvPr id="7" name="Graphic 7" descr="Cheers with solid fill">
            <a:extLst>
              <a:ext uri="{FF2B5EF4-FFF2-40B4-BE49-F238E27FC236}">
                <a16:creationId xmlns:a16="http://schemas.microsoft.com/office/drawing/2014/main" id="{68B8BF6A-42C4-E991-BAEE-C8095F33EB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2041" y="1472618"/>
            <a:ext cx="1386625" cy="1386625"/>
          </a:xfrm>
          <a:prstGeom prst="rect">
            <a:avLst/>
          </a:prstGeom>
        </p:spPr>
      </p:pic>
      <p:pic>
        <p:nvPicPr>
          <p:cNvPr id="14" name="Picture 14">
            <a:extLst>
              <a:ext uri="{FF2B5EF4-FFF2-40B4-BE49-F238E27FC236}">
                <a16:creationId xmlns:a16="http://schemas.microsoft.com/office/drawing/2014/main" id="{304FD271-1F50-555F-01D0-9AAEDFDA1009}"/>
              </a:ext>
            </a:extLst>
          </p:cNvPr>
          <p:cNvPicPr>
            <a:picLocks noChangeAspect="1"/>
          </p:cNvPicPr>
          <p:nvPr/>
        </p:nvPicPr>
        <p:blipFill>
          <a:blip r:embed="rId5"/>
          <a:stretch>
            <a:fillRect/>
          </a:stretch>
        </p:blipFill>
        <p:spPr>
          <a:xfrm>
            <a:off x="2889160" y="5059627"/>
            <a:ext cx="5823397" cy="1514662"/>
          </a:xfrm>
          <a:prstGeom prst="rect">
            <a:avLst/>
          </a:prstGeom>
        </p:spPr>
      </p:pic>
      <p:pic>
        <p:nvPicPr>
          <p:cNvPr id="15" name="Picture 15">
            <a:extLst>
              <a:ext uri="{FF2B5EF4-FFF2-40B4-BE49-F238E27FC236}">
                <a16:creationId xmlns:a16="http://schemas.microsoft.com/office/drawing/2014/main" id="{1099F02A-A585-ABB8-7B21-0D25C40B3BF5}"/>
              </a:ext>
            </a:extLst>
          </p:cNvPr>
          <p:cNvPicPr>
            <a:picLocks noChangeAspect="1"/>
          </p:cNvPicPr>
          <p:nvPr/>
        </p:nvPicPr>
        <p:blipFill>
          <a:blip r:embed="rId6"/>
          <a:stretch>
            <a:fillRect/>
          </a:stretch>
        </p:blipFill>
        <p:spPr>
          <a:xfrm>
            <a:off x="3339921" y="2907147"/>
            <a:ext cx="2743200" cy="2202803"/>
          </a:xfrm>
          <a:prstGeom prst="rect">
            <a:avLst/>
          </a:prstGeom>
        </p:spPr>
      </p:pic>
      <p:pic>
        <p:nvPicPr>
          <p:cNvPr id="16" name="Picture 16">
            <a:extLst>
              <a:ext uri="{FF2B5EF4-FFF2-40B4-BE49-F238E27FC236}">
                <a16:creationId xmlns:a16="http://schemas.microsoft.com/office/drawing/2014/main" id="{AABBE430-DBEC-6464-BDF5-7FCA0D24FDB4}"/>
              </a:ext>
            </a:extLst>
          </p:cNvPr>
          <p:cNvPicPr>
            <a:picLocks noChangeAspect="1"/>
          </p:cNvPicPr>
          <p:nvPr/>
        </p:nvPicPr>
        <p:blipFill>
          <a:blip r:embed="rId7"/>
          <a:stretch>
            <a:fillRect/>
          </a:stretch>
        </p:blipFill>
        <p:spPr>
          <a:xfrm>
            <a:off x="6162541" y="1439982"/>
            <a:ext cx="2743200" cy="2024743"/>
          </a:xfrm>
          <a:prstGeom prst="rect">
            <a:avLst/>
          </a:prstGeom>
        </p:spPr>
      </p:pic>
    </p:spTree>
    <p:extLst>
      <p:ext uri="{BB962C8B-B14F-4D97-AF65-F5344CB8AC3E}">
        <p14:creationId xmlns:p14="http://schemas.microsoft.com/office/powerpoint/2010/main" val="290797773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6439CFCF-E2AB-B54E-B4AF-FED9154924EC}" vid="{E62A9E94-790F-BA45-9D21-81C974877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Application>Microsoft Office PowerPoint</Application>
  <PresentationFormat>On-screen Show (4:3)</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BNL</vt:lpstr>
      <vt:lpstr>PowerPoint Presentation</vt:lpstr>
      <vt:lpstr>Some Statistics...</vt:lpstr>
      <vt:lpstr>PowerPoint Presentation</vt:lpstr>
      <vt:lpstr>PowerPoint Presentation</vt:lpstr>
      <vt:lpstr>DE&amp;I: Progress at an individual level: Keep it up!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Verdu Andres, Silvia</dc:creator>
  <cp:keywords/>
  <dc:description/>
  <cp:revision>942</cp:revision>
  <dcterms:created xsi:type="dcterms:W3CDTF">2022-08-23T17:56:21Z</dcterms:created>
  <dcterms:modified xsi:type="dcterms:W3CDTF">2022-09-08T14:16:09Z</dcterms:modified>
  <cp:category/>
</cp:coreProperties>
</file>