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sldIdLst>
    <p:sldId id="256" r:id="rId2"/>
    <p:sldId id="257" r:id="rId3"/>
    <p:sldId id="259" r:id="rId4"/>
    <p:sldId id="262" r:id="rId5"/>
    <p:sldId id="263" r:id="rId6"/>
    <p:sldId id="264" r:id="rId7"/>
    <p:sldId id="265" r:id="rId8"/>
    <p:sldId id="266" r:id="rId9"/>
    <p:sldId id="268" r:id="rId10"/>
    <p:sldId id="269"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667" autoAdjust="0"/>
    <p:restoredTop sz="94694"/>
  </p:normalViewPr>
  <p:slideViewPr>
    <p:cSldViewPr snapToGrid="0" snapToObjects="1">
      <p:cViewPr varScale="1">
        <p:scale>
          <a:sx n="116" d="100"/>
          <a:sy n="116" d="100"/>
        </p:scale>
        <p:origin x="25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ann-qcd.org/hom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Edward </a:t>
            </a:r>
            <a:r>
              <a:rPr lang="en-US" dirty="0" err="1"/>
              <a:t>Bouchet</a:t>
            </a:r>
            <a:r>
              <a:rPr lang="en-US" dirty="0"/>
              <a:t> Initiative</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September 8, 2022</a:t>
            </a:r>
          </a:p>
          <a:p>
            <a:r>
              <a:rPr lang="en-US" dirty="0"/>
              <a:t>Mini Town Hall Meeting at BNL</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Abhay Deshpande (SBU/BNL) &amp; Mickey Chiu (BNL) </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0085-2141-6A72-16EA-29A775C6315E}"/>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27E1590B-26D1-C373-1B5B-6E8300302E87}"/>
              </a:ext>
            </a:extLst>
          </p:cNvPr>
          <p:cNvSpPr>
            <a:spLocks noGrp="1"/>
          </p:cNvSpPr>
          <p:nvPr>
            <p:ph type="sldNum" sz="quarter" idx="4"/>
          </p:nvPr>
        </p:nvSpPr>
        <p:spPr/>
        <p:txBody>
          <a:bodyPr/>
          <a:lstStyle/>
          <a:p>
            <a:fld id="{933A556B-7C63-244D-9B7C-B0EA8042B330}" type="slidenum">
              <a:rPr lang="en-US" smtClean="0"/>
              <a:pPr/>
              <a:t>10</a:t>
            </a:fld>
            <a:endParaRPr lang="en-US" sz="750" dirty="0"/>
          </a:p>
        </p:txBody>
      </p:sp>
      <p:pic>
        <p:nvPicPr>
          <p:cNvPr id="4" name="Picture 3">
            <a:extLst>
              <a:ext uri="{FF2B5EF4-FFF2-40B4-BE49-F238E27FC236}">
                <a16:creationId xmlns:a16="http://schemas.microsoft.com/office/drawing/2014/main" id="{3B94204A-70D7-6EC0-7AF8-D6F9AB7F540A}"/>
              </a:ext>
            </a:extLst>
          </p:cNvPr>
          <p:cNvPicPr>
            <a:picLocks noChangeAspect="1"/>
          </p:cNvPicPr>
          <p:nvPr/>
        </p:nvPicPr>
        <p:blipFill>
          <a:blip r:embed="rId2"/>
          <a:stretch>
            <a:fillRect/>
          </a:stretch>
        </p:blipFill>
        <p:spPr>
          <a:xfrm>
            <a:off x="366493" y="326501"/>
            <a:ext cx="5404250" cy="6492875"/>
          </a:xfrm>
          <a:prstGeom prst="rect">
            <a:avLst/>
          </a:prstGeom>
        </p:spPr>
      </p:pic>
      <p:sp>
        <p:nvSpPr>
          <p:cNvPr id="5" name="TextBox 4">
            <a:extLst>
              <a:ext uri="{FF2B5EF4-FFF2-40B4-BE49-F238E27FC236}">
                <a16:creationId xmlns:a16="http://schemas.microsoft.com/office/drawing/2014/main" id="{A58508D4-A724-76E9-849D-411586645057}"/>
              </a:ext>
            </a:extLst>
          </p:cNvPr>
          <p:cNvSpPr txBox="1"/>
          <p:nvPr/>
        </p:nvSpPr>
        <p:spPr>
          <a:xfrm>
            <a:off x="5770743" y="2723966"/>
            <a:ext cx="3285641" cy="3416320"/>
          </a:xfrm>
          <a:prstGeom prst="rect">
            <a:avLst/>
          </a:prstGeom>
          <a:noFill/>
        </p:spPr>
        <p:txBody>
          <a:bodyPr wrap="square" rtlCol="0">
            <a:spAutoFit/>
          </a:bodyPr>
          <a:lstStyle/>
          <a:p>
            <a:r>
              <a:rPr lang="en-US" dirty="0"/>
              <a:t>NSF evaluated it highly but did not fund it. </a:t>
            </a:r>
          </a:p>
          <a:p>
            <a:endParaRPr lang="en-US" dirty="0"/>
          </a:p>
          <a:p>
            <a:r>
              <a:rPr lang="en-US" dirty="0"/>
              <a:t>Referee: “we could get minorities in our graduate program”. Advised us to show that we can sustain URMs in Physics at SBU. Create a small “history” of success.</a:t>
            </a:r>
          </a:p>
          <a:p>
            <a:endParaRPr lang="en-US" dirty="0"/>
          </a:p>
          <a:p>
            <a:r>
              <a:rPr lang="en-US" dirty="0"/>
              <a:t>That is what we are doing now in 2022.</a:t>
            </a:r>
          </a:p>
        </p:txBody>
      </p:sp>
      <p:sp>
        <p:nvSpPr>
          <p:cNvPr id="6" name="TextBox 5">
            <a:extLst>
              <a:ext uri="{FF2B5EF4-FFF2-40B4-BE49-F238E27FC236}">
                <a16:creationId xmlns:a16="http://schemas.microsoft.com/office/drawing/2014/main" id="{D81BD582-99D4-7C1C-2E0E-E10F5FCB0C89}"/>
              </a:ext>
            </a:extLst>
          </p:cNvPr>
          <p:cNvSpPr txBox="1"/>
          <p:nvPr/>
        </p:nvSpPr>
        <p:spPr>
          <a:xfrm>
            <a:off x="5770743" y="1837995"/>
            <a:ext cx="3108543" cy="646331"/>
          </a:xfrm>
          <a:prstGeom prst="rect">
            <a:avLst/>
          </a:prstGeom>
          <a:noFill/>
        </p:spPr>
        <p:txBody>
          <a:bodyPr wrap="none" rtlCol="0">
            <a:spAutoFit/>
          </a:bodyPr>
          <a:lstStyle/>
          <a:p>
            <a:r>
              <a:rPr lang="en-US" dirty="0"/>
              <a:t>2019 EB Initiative to NSF</a:t>
            </a:r>
          </a:p>
          <a:p>
            <a:r>
              <a:rPr lang="en-US" i="1" dirty="0"/>
              <a:t>Education through Research</a:t>
            </a:r>
          </a:p>
        </p:txBody>
      </p:sp>
    </p:spTree>
    <p:extLst>
      <p:ext uri="{BB962C8B-B14F-4D97-AF65-F5344CB8AC3E}">
        <p14:creationId xmlns:p14="http://schemas.microsoft.com/office/powerpoint/2010/main" val="169588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17A5-6F1F-84D6-24E4-C3926384D42F}"/>
              </a:ext>
            </a:extLst>
          </p:cNvPr>
          <p:cNvSpPr>
            <a:spLocks noGrp="1"/>
          </p:cNvSpPr>
          <p:nvPr>
            <p:ph type="title"/>
          </p:nvPr>
        </p:nvSpPr>
        <p:spPr/>
        <p:txBody>
          <a:bodyPr/>
          <a:lstStyle/>
          <a:p>
            <a:r>
              <a:rPr lang="en-US" dirty="0"/>
              <a:t>IAC and Latin American Contacts </a:t>
            </a:r>
          </a:p>
        </p:txBody>
      </p:sp>
      <p:sp>
        <p:nvSpPr>
          <p:cNvPr id="3" name="Content Placeholder 2">
            <a:extLst>
              <a:ext uri="{FF2B5EF4-FFF2-40B4-BE49-F238E27FC236}">
                <a16:creationId xmlns:a16="http://schemas.microsoft.com/office/drawing/2014/main" id="{D14F6792-AC1C-5F5F-7EA9-8A20F9280964}"/>
              </a:ext>
            </a:extLst>
          </p:cNvPr>
          <p:cNvSpPr>
            <a:spLocks noGrp="1"/>
          </p:cNvSpPr>
          <p:nvPr>
            <p:ph idx="1"/>
          </p:nvPr>
        </p:nvSpPr>
        <p:spPr>
          <a:xfrm>
            <a:off x="428625" y="1460501"/>
            <a:ext cx="8286750" cy="4676828"/>
          </a:xfrm>
        </p:spPr>
        <p:txBody>
          <a:bodyPr>
            <a:normAutofit fontScale="70000" lnSpcReduction="20000"/>
          </a:bodyPr>
          <a:lstStyle/>
          <a:p>
            <a:r>
              <a:rPr lang="en-US" dirty="0"/>
              <a:t>Prof. Luisa </a:t>
            </a:r>
            <a:r>
              <a:rPr lang="en-US" dirty="0" err="1"/>
              <a:t>Cifarelli</a:t>
            </a:r>
            <a:r>
              <a:rPr lang="en-US" dirty="0"/>
              <a:t> (</a:t>
            </a:r>
            <a:r>
              <a:rPr lang="en-US" dirty="0" err="1"/>
              <a:t>Bolgna</a:t>
            </a:r>
            <a:r>
              <a:rPr lang="en-US" dirty="0"/>
              <a:t>)</a:t>
            </a:r>
          </a:p>
          <a:p>
            <a:r>
              <a:rPr lang="en-US" dirty="0"/>
              <a:t>Prof. Barbara </a:t>
            </a:r>
            <a:r>
              <a:rPr lang="en-US" dirty="0" err="1"/>
              <a:t>Erazmus</a:t>
            </a:r>
            <a:r>
              <a:rPr lang="en-US" dirty="0"/>
              <a:t> (CNRS/IN2P3)</a:t>
            </a:r>
          </a:p>
          <a:p>
            <a:r>
              <a:rPr lang="en-US" dirty="0"/>
              <a:t>Prof. Paulo </a:t>
            </a:r>
            <a:r>
              <a:rPr lang="en-US" dirty="0" err="1"/>
              <a:t>Giubellino</a:t>
            </a:r>
            <a:r>
              <a:rPr lang="en-US" dirty="0"/>
              <a:t> (GSI, U. of Darmstadt)</a:t>
            </a:r>
          </a:p>
          <a:p>
            <a:r>
              <a:rPr lang="en-US" dirty="0"/>
              <a:t>Prof. Oliver Kester (TRIUMF)</a:t>
            </a:r>
          </a:p>
          <a:p>
            <a:r>
              <a:rPr lang="en-US" dirty="0"/>
              <a:t>Prof. Jorge Lopez (U of Texas, El Paso)</a:t>
            </a:r>
          </a:p>
          <a:p>
            <a:r>
              <a:rPr lang="en-US" dirty="0"/>
              <a:t>Prof. Luciano </a:t>
            </a:r>
            <a:r>
              <a:rPr lang="en-US" dirty="0" err="1"/>
              <a:t>Maiani</a:t>
            </a:r>
            <a:r>
              <a:rPr lang="en-US" dirty="0"/>
              <a:t> (Rome)</a:t>
            </a:r>
          </a:p>
          <a:p>
            <a:r>
              <a:rPr lang="en-US" dirty="0"/>
              <a:t>Prof. Robert McKeown (</a:t>
            </a:r>
            <a:r>
              <a:rPr lang="en-US" dirty="0" err="1"/>
              <a:t>JLab</a:t>
            </a:r>
            <a:r>
              <a:rPr lang="en-US" dirty="0"/>
              <a:t> &amp; U. of W&amp;M)</a:t>
            </a:r>
          </a:p>
          <a:p>
            <a:r>
              <a:rPr lang="en-US" dirty="0"/>
              <a:t>Prof. Larry McLerran (INT, U of W)</a:t>
            </a:r>
          </a:p>
          <a:p>
            <a:r>
              <a:rPr lang="en-US" dirty="0"/>
              <a:t>Prof. </a:t>
            </a:r>
            <a:r>
              <a:rPr lang="en-US" dirty="0" err="1"/>
              <a:t>Veroniqua</a:t>
            </a:r>
            <a:r>
              <a:rPr lang="en-US" dirty="0"/>
              <a:t> </a:t>
            </a:r>
            <a:r>
              <a:rPr lang="en-US" dirty="0" err="1"/>
              <a:t>Riquer</a:t>
            </a:r>
            <a:r>
              <a:rPr lang="en-US" dirty="0"/>
              <a:t> (Rome)</a:t>
            </a:r>
          </a:p>
          <a:p>
            <a:r>
              <a:rPr lang="en-US" dirty="0"/>
              <a:t>Prof. Alberto Santoro (Rio de Janeiro, Brazil)</a:t>
            </a:r>
          </a:p>
          <a:p>
            <a:r>
              <a:rPr lang="en-US" dirty="0"/>
              <a:t>Prof. Robert Tribble (U of Texas, and BNL)</a:t>
            </a:r>
          </a:p>
          <a:p>
            <a:endParaRPr lang="en-US" dirty="0"/>
          </a:p>
          <a:p>
            <a:pPr algn="r"/>
            <a:r>
              <a:rPr lang="en-US" b="1" dirty="0"/>
              <a:t>National Contact Persons: </a:t>
            </a:r>
          </a:p>
          <a:p>
            <a:pPr algn="r"/>
            <a:r>
              <a:rPr lang="en-US" b="1" dirty="0"/>
              <a:t>Argentina</a:t>
            </a:r>
            <a:r>
              <a:rPr lang="en-US" dirty="0"/>
              <a:t> (</a:t>
            </a:r>
            <a:r>
              <a:rPr lang="en-US" dirty="0" err="1"/>
              <a:t>Daniell</a:t>
            </a:r>
            <a:r>
              <a:rPr lang="en-US" dirty="0"/>
              <a:t> De Florian), </a:t>
            </a:r>
          </a:p>
          <a:p>
            <a:pPr algn="r"/>
            <a:r>
              <a:rPr lang="en-US" b="1" dirty="0"/>
              <a:t>Chile</a:t>
            </a:r>
            <a:r>
              <a:rPr lang="en-US" dirty="0"/>
              <a:t> (Will Brooks), </a:t>
            </a:r>
          </a:p>
          <a:p>
            <a:pPr algn="r"/>
            <a:r>
              <a:rPr lang="en-US" b="1" dirty="0"/>
              <a:t>Mexico</a:t>
            </a:r>
            <a:r>
              <a:rPr lang="en-US" dirty="0"/>
              <a:t> (</a:t>
            </a:r>
            <a:r>
              <a:rPr lang="en-US" dirty="0" err="1"/>
              <a:t>Irais</a:t>
            </a:r>
            <a:r>
              <a:rPr lang="en-US" dirty="0"/>
              <a:t> Bautista Guzman and Gerardo Herrera Corral)</a:t>
            </a:r>
          </a:p>
        </p:txBody>
      </p:sp>
      <p:sp>
        <p:nvSpPr>
          <p:cNvPr id="4" name="Slide Number Placeholder 3">
            <a:extLst>
              <a:ext uri="{FF2B5EF4-FFF2-40B4-BE49-F238E27FC236}">
                <a16:creationId xmlns:a16="http://schemas.microsoft.com/office/drawing/2014/main" id="{DF7DFDBA-84B2-E81C-937C-C3664CB237A7}"/>
              </a:ext>
            </a:extLst>
          </p:cNvPr>
          <p:cNvSpPr>
            <a:spLocks noGrp="1"/>
          </p:cNvSpPr>
          <p:nvPr>
            <p:ph type="sldNum" sz="quarter" idx="4"/>
          </p:nvPr>
        </p:nvSpPr>
        <p:spPr/>
        <p:txBody>
          <a:bodyPr/>
          <a:lstStyle/>
          <a:p>
            <a:fld id="{933A556B-7C63-244D-9B7C-B0EA8042B330}" type="slidenum">
              <a:rPr lang="en-US" smtClean="0"/>
              <a:pPr/>
              <a:t>11</a:t>
            </a:fld>
            <a:endParaRPr lang="en-US" sz="750" dirty="0"/>
          </a:p>
        </p:txBody>
      </p:sp>
      <p:pic>
        <p:nvPicPr>
          <p:cNvPr id="5" name="Picture 4">
            <a:extLst>
              <a:ext uri="{FF2B5EF4-FFF2-40B4-BE49-F238E27FC236}">
                <a16:creationId xmlns:a16="http://schemas.microsoft.com/office/drawing/2014/main" id="{BB33C052-BF74-7D68-9D3B-2EC559B17D8A}"/>
              </a:ext>
            </a:extLst>
          </p:cNvPr>
          <p:cNvPicPr>
            <a:picLocks noChangeAspect="1"/>
          </p:cNvPicPr>
          <p:nvPr/>
        </p:nvPicPr>
        <p:blipFill>
          <a:blip r:embed="rId2"/>
          <a:stretch>
            <a:fillRect/>
          </a:stretch>
        </p:blipFill>
        <p:spPr>
          <a:xfrm>
            <a:off x="8129122" y="-915"/>
            <a:ext cx="1010403" cy="1015139"/>
          </a:xfrm>
          <a:prstGeom prst="rect">
            <a:avLst/>
          </a:prstGeom>
        </p:spPr>
      </p:pic>
    </p:spTree>
    <p:extLst>
      <p:ext uri="{BB962C8B-B14F-4D97-AF65-F5344CB8AC3E}">
        <p14:creationId xmlns:p14="http://schemas.microsoft.com/office/powerpoint/2010/main" val="327808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Lilly Alexander (Edward) </a:t>
            </a:r>
            <a:r>
              <a:rPr lang="en-US" dirty="0" err="1"/>
              <a:t>Bouchet</a:t>
            </a:r>
            <a:r>
              <a:rPr lang="en-US" dirty="0"/>
              <a:t>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825626"/>
            <a:ext cx="4750537" cy="4207185"/>
          </a:xfrm>
        </p:spPr>
        <p:txBody>
          <a:bodyPr/>
          <a:lstStyle/>
          <a:p>
            <a:r>
              <a:rPr lang="en-US" dirty="0"/>
              <a:t>Who was Edward </a:t>
            </a:r>
            <a:r>
              <a:rPr lang="en-US" dirty="0" err="1"/>
              <a:t>Bouchet</a:t>
            </a:r>
            <a:r>
              <a:rPr lang="en-US" dirty="0"/>
              <a:t>?</a:t>
            </a:r>
          </a:p>
          <a:p>
            <a:pPr marL="342900" lvl="1" indent="0"/>
            <a:r>
              <a:rPr lang="en-US" dirty="0"/>
              <a:t>  American physicist and educator</a:t>
            </a:r>
          </a:p>
          <a:p>
            <a:pPr marL="342900" lvl="1" indent="0"/>
            <a:r>
              <a:rPr lang="en-US" dirty="0"/>
              <a:t> 1</a:t>
            </a:r>
            <a:r>
              <a:rPr lang="en-US" baseline="30000" dirty="0"/>
              <a:t>st</a:t>
            </a:r>
            <a:r>
              <a:rPr lang="en-US" dirty="0"/>
              <a:t> African American to earn a Ph.D. from any American University (1876)</a:t>
            </a:r>
          </a:p>
          <a:p>
            <a:pPr marL="342900" lvl="1" indent="0"/>
            <a:r>
              <a:rPr lang="en-US" dirty="0"/>
              <a:t> 6</a:t>
            </a:r>
            <a:r>
              <a:rPr lang="en-US" baseline="30000" dirty="0"/>
              <a:t>th</a:t>
            </a:r>
            <a:r>
              <a:rPr lang="en-US" dirty="0"/>
              <a:t> Ph.D. in physics at Yale </a:t>
            </a:r>
          </a:p>
          <a:p>
            <a:pPr marL="342900" lvl="1" indent="0"/>
            <a:r>
              <a:rPr lang="en-US" dirty="0"/>
              <a:t> Amongst the first 20 Ph.D.’s in Physics in the country</a:t>
            </a:r>
          </a:p>
          <a:p>
            <a:pPr marL="342900" lvl="1" indent="0"/>
            <a:r>
              <a:rPr lang="en-US" dirty="0"/>
              <a:t> Ph.D. thesis: Refractive Indices of various glasses.</a:t>
            </a:r>
          </a:p>
          <a:p>
            <a:pPr marL="342900" lvl="1" indent="0"/>
            <a:r>
              <a:rPr lang="en-US" dirty="0"/>
              <a:t> Taught at </a:t>
            </a:r>
            <a:r>
              <a:rPr lang="en-US" i="1" dirty="0"/>
              <a:t>the Institute for Colored Youth (now Cheyney University of Pennsylvania) </a:t>
            </a:r>
            <a:r>
              <a:rPr lang="en-US" dirty="0"/>
              <a:t>for 26 years starting in 1876.</a:t>
            </a:r>
          </a:p>
          <a:p>
            <a:pPr marL="342900" lvl="1"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pic>
        <p:nvPicPr>
          <p:cNvPr id="3" name="Picture 2">
            <a:extLst>
              <a:ext uri="{FF2B5EF4-FFF2-40B4-BE49-F238E27FC236}">
                <a16:creationId xmlns:a16="http://schemas.microsoft.com/office/drawing/2014/main" id="{910C03F6-4AF3-5C74-3CE1-886FDAF6FADF}"/>
              </a:ext>
            </a:extLst>
          </p:cNvPr>
          <p:cNvPicPr>
            <a:picLocks noChangeAspect="1"/>
          </p:cNvPicPr>
          <p:nvPr/>
        </p:nvPicPr>
        <p:blipFill>
          <a:blip r:embed="rId2"/>
          <a:stretch>
            <a:fillRect/>
          </a:stretch>
        </p:blipFill>
        <p:spPr>
          <a:xfrm>
            <a:off x="5470902" y="1529056"/>
            <a:ext cx="3082290" cy="4385258"/>
          </a:xfrm>
          <a:prstGeom prst="rect">
            <a:avLst/>
          </a:prstGeom>
        </p:spPr>
      </p:pic>
      <p:sp>
        <p:nvSpPr>
          <p:cNvPr id="5" name="TextBox 4">
            <a:extLst>
              <a:ext uri="{FF2B5EF4-FFF2-40B4-BE49-F238E27FC236}">
                <a16:creationId xmlns:a16="http://schemas.microsoft.com/office/drawing/2014/main" id="{8A1C1FD6-4D1E-4C87-A079-3AC385B50AAA}"/>
              </a:ext>
            </a:extLst>
          </p:cNvPr>
          <p:cNvSpPr txBox="1"/>
          <p:nvPr/>
        </p:nvSpPr>
        <p:spPr>
          <a:xfrm>
            <a:off x="5174325" y="6338985"/>
            <a:ext cx="3385863" cy="307777"/>
          </a:xfrm>
          <a:prstGeom prst="rect">
            <a:avLst/>
          </a:prstGeom>
          <a:noFill/>
        </p:spPr>
        <p:txBody>
          <a:bodyPr wrap="none" rtlCol="0">
            <a:spAutoFit/>
          </a:bodyPr>
          <a:lstStyle/>
          <a:p>
            <a:r>
              <a:rPr lang="en-US" sz="1400" dirty="0"/>
              <a:t>September 15, 1852 – October 28, 1918</a:t>
            </a:r>
          </a:p>
        </p:txBody>
      </p:sp>
      <p:sp>
        <p:nvSpPr>
          <p:cNvPr id="6" name="TextBox 5">
            <a:extLst>
              <a:ext uri="{FF2B5EF4-FFF2-40B4-BE49-F238E27FC236}">
                <a16:creationId xmlns:a16="http://schemas.microsoft.com/office/drawing/2014/main" id="{A9664798-14DA-3810-9057-7F8FC821F17C}"/>
              </a:ext>
            </a:extLst>
          </p:cNvPr>
          <p:cNvSpPr txBox="1"/>
          <p:nvPr/>
        </p:nvSpPr>
        <p:spPr>
          <a:xfrm>
            <a:off x="7734420" y="5780185"/>
            <a:ext cx="848309" cy="276999"/>
          </a:xfrm>
          <a:prstGeom prst="rect">
            <a:avLst/>
          </a:prstGeom>
          <a:noFill/>
        </p:spPr>
        <p:txBody>
          <a:bodyPr wrap="none" rtlCol="0">
            <a:spAutoFit/>
          </a:bodyPr>
          <a:lstStyle/>
          <a:p>
            <a:r>
              <a:rPr lang="en-US" sz="1200" dirty="0"/>
              <a:t>Wikipedia</a:t>
            </a:r>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Edward </a:t>
            </a:r>
            <a:r>
              <a:rPr lang="en-US" dirty="0" err="1"/>
              <a:t>Bouchet</a:t>
            </a:r>
            <a:r>
              <a:rPr lang="en-US" dirty="0"/>
              <a:t> Initiative for URMs</a:t>
            </a:r>
            <a:br>
              <a:rPr lang="en-US" dirty="0"/>
            </a:br>
            <a:r>
              <a:rPr lang="en-US" sz="2000" b="0" dirty="0"/>
              <a:t>Center for frontiers in Nuclear Science (CFNS) </a:t>
            </a:r>
            <a:br>
              <a:rPr lang="en-US" sz="2000" b="0" dirty="0"/>
            </a:br>
            <a:r>
              <a:rPr lang="en-US" sz="2000" b="0" dirty="0"/>
              <a:t>Brookhaven National Laboratory &amp; Stony Brook University</a:t>
            </a:r>
            <a:endParaRPr lang="en-US" dirty="0"/>
          </a:p>
        </p:txBody>
      </p:sp>
      <p:sp>
        <p:nvSpPr>
          <p:cNvPr id="4" name="Content Placeholder 3">
            <a:extLst>
              <a:ext uri="{FF2B5EF4-FFF2-40B4-BE49-F238E27FC236}">
                <a16:creationId xmlns:a16="http://schemas.microsoft.com/office/drawing/2014/main" id="{D357B418-E059-1F50-AF28-778437811691}"/>
              </a:ext>
            </a:extLst>
          </p:cNvPr>
          <p:cNvSpPr>
            <a:spLocks noGrp="1"/>
          </p:cNvSpPr>
          <p:nvPr>
            <p:ph idx="1"/>
          </p:nvPr>
        </p:nvSpPr>
        <p:spPr>
          <a:xfrm>
            <a:off x="428625" y="1825626"/>
            <a:ext cx="8286750" cy="4386331"/>
          </a:xfrm>
        </p:spPr>
        <p:txBody>
          <a:bodyPr anchor="ctr">
            <a:noAutofit/>
          </a:bodyPr>
          <a:lstStyle/>
          <a:p>
            <a:r>
              <a:rPr lang="en-US" sz="1800" dirty="0">
                <a:solidFill>
                  <a:srgbClr val="0070C0"/>
                </a:solidFill>
              </a:rPr>
              <a:t>An undergraduate component at BNL : led by Mickey Chiu (BNL) Co-PI (Abhay Deshpande and others) funded by a grant from DOE (nuclear physics traineeship) – See following presentation.</a:t>
            </a:r>
          </a:p>
          <a:p>
            <a:endParaRPr lang="en-US" sz="1800" dirty="0"/>
          </a:p>
          <a:p>
            <a:r>
              <a:rPr lang="en-US" sz="1800" dirty="0"/>
              <a:t>A sequential graduate program at Stony Brook : funded by Center for Frontiers in Nuclear Science, Stony Brook office of DEI and a DOE grant (Abhay Deshpande) and GEM fellowship at BNL </a:t>
            </a:r>
            <a:r>
              <a:rPr lang="en-US" sz="1800" dirty="0">
                <a:sym typeface="Wingdings" pitchFamily="2" charset="2"/>
              </a:rPr>
              <a:t> will request sustained funding from DOE or/and NSF in future.</a:t>
            </a:r>
            <a:endParaRPr lang="en-US" sz="1800" dirty="0"/>
          </a:p>
          <a:p>
            <a:endParaRPr lang="en-US" sz="1800" dirty="0"/>
          </a:p>
          <a:p>
            <a:r>
              <a:rPr lang="en-US" sz="1800" dirty="0"/>
              <a:t>An NSF funded initiative (IANN-QCD) focused primarily on creating networks amongst south and central Americas with US institutions to promote participations of </a:t>
            </a:r>
            <a:r>
              <a:rPr lang="en-US" sz="1800" dirty="0" err="1"/>
              <a:t>hispanics</a:t>
            </a:r>
            <a:r>
              <a:rPr lang="en-US" sz="1800" dirty="0"/>
              <a:t> and other minorities for high energy QCD (i.e. EIC/LHC </a:t>
            </a:r>
            <a:r>
              <a:rPr lang="en-US" sz="1800" dirty="0" err="1"/>
              <a:t>etc</a:t>
            </a:r>
            <a:r>
              <a:rPr lang="en-US" sz="1800" dirty="0"/>
              <a:t>). (Co-PIs: Christine </a:t>
            </a:r>
            <a:r>
              <a:rPr lang="en-US" sz="1800" dirty="0" err="1"/>
              <a:t>Aidala</a:t>
            </a:r>
            <a:r>
              <a:rPr lang="en-US" sz="1800" dirty="0"/>
              <a:t> (U. of Michigan), Carlos </a:t>
            </a:r>
            <a:r>
              <a:rPr lang="en-US" sz="1800" dirty="0" err="1"/>
              <a:t>Bertulani</a:t>
            </a:r>
            <a:r>
              <a:rPr lang="en-US" sz="1800" dirty="0"/>
              <a:t> (Texas A&amp;M), Jean </a:t>
            </a:r>
            <a:r>
              <a:rPr lang="en-US" sz="1800" dirty="0" err="1"/>
              <a:t>Delayen</a:t>
            </a:r>
            <a:r>
              <a:rPr lang="en-US" sz="1800" dirty="0"/>
              <a:t> (ODU), Abhay Deshpande (SBU/BNL) &amp; Daniel Tapia Takaki (Kansas U.)</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D974-B237-DCDD-86C3-5AC8AFF9D862}"/>
              </a:ext>
            </a:extLst>
          </p:cNvPr>
          <p:cNvSpPr>
            <a:spLocks noGrp="1"/>
          </p:cNvSpPr>
          <p:nvPr>
            <p:ph type="title"/>
          </p:nvPr>
        </p:nvSpPr>
        <p:spPr/>
        <p:txBody>
          <a:bodyPr/>
          <a:lstStyle/>
          <a:p>
            <a:r>
              <a:rPr lang="en-US" dirty="0"/>
              <a:t>What is needed for success?</a:t>
            </a:r>
          </a:p>
        </p:txBody>
      </p:sp>
      <p:sp>
        <p:nvSpPr>
          <p:cNvPr id="3" name="Slide Number Placeholder 2">
            <a:extLst>
              <a:ext uri="{FF2B5EF4-FFF2-40B4-BE49-F238E27FC236}">
                <a16:creationId xmlns:a16="http://schemas.microsoft.com/office/drawing/2014/main" id="{14EE9331-ADE3-DF31-2E2D-E96D712A1D94}"/>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grpSp>
        <p:nvGrpSpPr>
          <p:cNvPr id="4" name="Group 3">
            <a:extLst>
              <a:ext uri="{FF2B5EF4-FFF2-40B4-BE49-F238E27FC236}">
                <a16:creationId xmlns:a16="http://schemas.microsoft.com/office/drawing/2014/main" id="{FE55C9B3-8552-9BFF-9EEE-D760FA38EB91}"/>
              </a:ext>
            </a:extLst>
          </p:cNvPr>
          <p:cNvGrpSpPr/>
          <p:nvPr/>
        </p:nvGrpSpPr>
        <p:grpSpPr>
          <a:xfrm>
            <a:off x="468580" y="2866102"/>
            <a:ext cx="8675420" cy="1520825"/>
            <a:chOff x="1642820" y="2771614"/>
            <a:chExt cx="8675420" cy="1520825"/>
          </a:xfrm>
        </p:grpSpPr>
        <p:sp>
          <p:nvSpPr>
            <p:cNvPr id="5" name="Can 4">
              <a:extLst>
                <a:ext uri="{FF2B5EF4-FFF2-40B4-BE49-F238E27FC236}">
                  <a16:creationId xmlns:a16="http://schemas.microsoft.com/office/drawing/2014/main" id="{D72C324C-599C-9C53-1A2A-3F072482AE09}"/>
                </a:ext>
              </a:extLst>
            </p:cNvPr>
            <p:cNvSpPr/>
            <p:nvPr/>
          </p:nvSpPr>
          <p:spPr>
            <a:xfrm rot="5400000">
              <a:off x="2971428" y="1900207"/>
              <a:ext cx="1063616" cy="3720831"/>
            </a:xfrm>
            <a:prstGeom prst="can">
              <a:avLst/>
            </a:prstGeom>
            <a:solidFill>
              <a:srgbClr val="4BACC6">
                <a:lumMod val="20000"/>
                <a:lumOff val="80000"/>
              </a:srgbClr>
            </a:solidFill>
            <a:ln w="9525" cap="flat" cmpd="sng" algn="ctr">
              <a:solidFill>
                <a:srgbClr val="4F81BD">
                  <a:shade val="95000"/>
                  <a:satMod val="105000"/>
                </a:srgbClr>
              </a:solid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6" name="Can 5">
              <a:extLst>
                <a:ext uri="{FF2B5EF4-FFF2-40B4-BE49-F238E27FC236}">
                  <a16:creationId xmlns:a16="http://schemas.microsoft.com/office/drawing/2014/main" id="{7468364B-BF6A-C9D4-73F7-7D6936E2F0C1}"/>
                </a:ext>
              </a:extLst>
            </p:cNvPr>
            <p:cNvSpPr/>
            <p:nvPr/>
          </p:nvSpPr>
          <p:spPr>
            <a:xfrm rot="5400000">
              <a:off x="5998652" y="2400139"/>
              <a:ext cx="1063625" cy="2720975"/>
            </a:xfrm>
            <a:prstGeom prst="can">
              <a:avLst/>
            </a:prstGeom>
            <a:solidFill>
              <a:srgbClr val="4BACC6">
                <a:lumMod val="40000"/>
                <a:lumOff val="60000"/>
              </a:srgbClr>
            </a:solidFill>
            <a:ln w="9525" cap="flat" cmpd="sng" algn="ctr">
              <a:solidFill>
                <a:srgbClr val="4F81BD">
                  <a:shade val="95000"/>
                  <a:satMod val="105000"/>
                </a:srgbClr>
              </a:solid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7" name="Can 6">
              <a:extLst>
                <a:ext uri="{FF2B5EF4-FFF2-40B4-BE49-F238E27FC236}">
                  <a16:creationId xmlns:a16="http://schemas.microsoft.com/office/drawing/2014/main" id="{7437310F-6397-FB5E-B16A-B340B3D6E7D9}"/>
                </a:ext>
              </a:extLst>
            </p:cNvPr>
            <p:cNvSpPr/>
            <p:nvPr/>
          </p:nvSpPr>
          <p:spPr>
            <a:xfrm rot="5400000">
              <a:off x="7751411" y="3127571"/>
              <a:ext cx="1046874" cy="1249362"/>
            </a:xfrm>
            <a:prstGeom prst="can">
              <a:avLst/>
            </a:prstGeom>
            <a:solidFill>
              <a:srgbClr val="4BACC6">
                <a:lumMod val="60000"/>
                <a:lumOff val="40000"/>
              </a:srgbClr>
            </a:solidFill>
            <a:ln w="9525" cap="flat" cmpd="sng" algn="ctr">
              <a:solidFill>
                <a:srgbClr val="4F81BD">
                  <a:shade val="95000"/>
                  <a:satMod val="105000"/>
                </a:srgbClr>
              </a:solid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8" name="Can 7">
              <a:extLst>
                <a:ext uri="{FF2B5EF4-FFF2-40B4-BE49-F238E27FC236}">
                  <a16:creationId xmlns:a16="http://schemas.microsoft.com/office/drawing/2014/main" id="{FBE0FC1A-FCDE-070F-9D5D-A2101CE32E57}"/>
                </a:ext>
              </a:extLst>
            </p:cNvPr>
            <p:cNvSpPr/>
            <p:nvPr/>
          </p:nvSpPr>
          <p:spPr>
            <a:xfrm rot="5400000">
              <a:off x="8712048" y="3203573"/>
              <a:ext cx="1063618" cy="1114103"/>
            </a:xfrm>
            <a:prstGeom prst="can">
              <a:avLst/>
            </a:prstGeom>
            <a:solidFill>
              <a:srgbClr val="3899B5"/>
            </a:solidFill>
            <a:ln w="9525" cap="flat" cmpd="sng" algn="ctr">
              <a:solidFill>
                <a:srgbClr val="4F81BD">
                  <a:shade val="95000"/>
                  <a:satMod val="105000"/>
                </a:srgbClr>
              </a:solidFill>
              <a:prstDash val="soli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9" name="Right Arrow 8">
              <a:extLst>
                <a:ext uri="{FF2B5EF4-FFF2-40B4-BE49-F238E27FC236}">
                  <a16:creationId xmlns:a16="http://schemas.microsoft.com/office/drawing/2014/main" id="{1978A568-9DAE-F64D-8520-A5839F70F0CD}"/>
                </a:ext>
              </a:extLst>
            </p:cNvPr>
            <p:cNvSpPr/>
            <p:nvPr/>
          </p:nvSpPr>
          <p:spPr>
            <a:xfrm>
              <a:off x="4941377" y="3609814"/>
              <a:ext cx="411163" cy="304800"/>
            </a:xfrm>
            <a:prstGeom prst="rightArrow">
              <a:avLst/>
            </a:prstGeom>
            <a:solidFill>
              <a:srgbClr val="FFFF0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0" name="Right Arrow 9">
              <a:extLst>
                <a:ext uri="{FF2B5EF4-FFF2-40B4-BE49-F238E27FC236}">
                  <a16:creationId xmlns:a16="http://schemas.microsoft.com/office/drawing/2014/main" id="{F951BD42-0DE4-6118-CA60-6B10B16127B0}"/>
                </a:ext>
              </a:extLst>
            </p:cNvPr>
            <p:cNvSpPr/>
            <p:nvPr/>
          </p:nvSpPr>
          <p:spPr>
            <a:xfrm>
              <a:off x="7455977" y="3609814"/>
              <a:ext cx="411163" cy="304800"/>
            </a:xfrm>
            <a:prstGeom prst="rightArrow">
              <a:avLst/>
            </a:prstGeom>
            <a:solidFill>
              <a:srgbClr val="FFFF0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1" name="Right Arrow 10">
              <a:extLst>
                <a:ext uri="{FF2B5EF4-FFF2-40B4-BE49-F238E27FC236}">
                  <a16:creationId xmlns:a16="http://schemas.microsoft.com/office/drawing/2014/main" id="{D6487983-E3DF-BCC1-5338-8082B481C97D}"/>
                </a:ext>
              </a:extLst>
            </p:cNvPr>
            <p:cNvSpPr/>
            <p:nvPr/>
          </p:nvSpPr>
          <p:spPr>
            <a:xfrm>
              <a:off x="8675177" y="3609814"/>
              <a:ext cx="411163" cy="304800"/>
            </a:xfrm>
            <a:prstGeom prst="rightArrow">
              <a:avLst/>
            </a:prstGeom>
            <a:solidFill>
              <a:srgbClr val="FFFF0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ＭＳ Ｐゴシック" pitchFamily="34" charset="-128"/>
                <a:cs typeface="+mn-cs"/>
              </a:endParaRPr>
            </a:p>
          </p:txBody>
        </p:sp>
        <p:sp>
          <p:nvSpPr>
            <p:cNvPr id="12" name="TextBox 79">
              <a:extLst>
                <a:ext uri="{FF2B5EF4-FFF2-40B4-BE49-F238E27FC236}">
                  <a16:creationId xmlns:a16="http://schemas.microsoft.com/office/drawing/2014/main" id="{CA783CCC-99F3-11C1-8B9C-155CA8E36230}"/>
                </a:ext>
              </a:extLst>
            </p:cNvPr>
            <p:cNvSpPr txBox="1">
              <a:spLocks noChangeArrowheads="1"/>
            </p:cNvSpPr>
            <p:nvPr/>
          </p:nvSpPr>
          <p:spPr bwMode="auto">
            <a:xfrm>
              <a:off x="3569777" y="3305014"/>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042B7F"/>
                </a:buClr>
                <a:buSzPct val="11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lr>
                  <a:srgbClr val="042B7F"/>
                </a:buClr>
                <a:buSzPct val="9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3pPr>
              <a:lvl4pPr marL="16002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4pPr>
              <a:lvl5pPr marL="20574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K-12</a:t>
              </a:r>
            </a:p>
          </p:txBody>
        </p:sp>
        <p:sp>
          <p:nvSpPr>
            <p:cNvPr id="13" name="TextBox 79">
              <a:extLst>
                <a:ext uri="{FF2B5EF4-FFF2-40B4-BE49-F238E27FC236}">
                  <a16:creationId xmlns:a16="http://schemas.microsoft.com/office/drawing/2014/main" id="{7221750D-747A-BBD9-346F-EA1EECC87397}"/>
                </a:ext>
              </a:extLst>
            </p:cNvPr>
            <p:cNvSpPr txBox="1">
              <a:spLocks noChangeArrowheads="1"/>
            </p:cNvSpPr>
            <p:nvPr/>
          </p:nvSpPr>
          <p:spPr bwMode="auto">
            <a:xfrm>
              <a:off x="5474777" y="3305014"/>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042B7F"/>
                </a:buClr>
                <a:buSzPct val="11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lr>
                  <a:srgbClr val="042B7F"/>
                </a:buClr>
                <a:buSzPct val="9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3pPr>
              <a:lvl4pPr marL="16002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4pPr>
              <a:lvl5pPr marL="20574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Undergraduate</a:t>
              </a:r>
            </a:p>
          </p:txBody>
        </p:sp>
        <p:sp>
          <p:nvSpPr>
            <p:cNvPr id="14" name="TextBox 79">
              <a:extLst>
                <a:ext uri="{FF2B5EF4-FFF2-40B4-BE49-F238E27FC236}">
                  <a16:creationId xmlns:a16="http://schemas.microsoft.com/office/drawing/2014/main" id="{5C18278C-C8F6-54C7-B689-EFAE22F29910}"/>
                </a:ext>
              </a:extLst>
            </p:cNvPr>
            <p:cNvSpPr txBox="1">
              <a:spLocks noChangeArrowheads="1"/>
            </p:cNvSpPr>
            <p:nvPr/>
          </p:nvSpPr>
          <p:spPr bwMode="auto">
            <a:xfrm>
              <a:off x="7532177" y="3305014"/>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042B7F"/>
                </a:buClr>
                <a:buSzPct val="11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lr>
                  <a:srgbClr val="042B7F"/>
                </a:buClr>
                <a:buSzPct val="9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3pPr>
              <a:lvl4pPr marL="16002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4pPr>
              <a:lvl5pPr marL="20574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Graduate</a:t>
              </a:r>
            </a:p>
          </p:txBody>
        </p:sp>
        <p:sp>
          <p:nvSpPr>
            <p:cNvPr id="15" name="TextBox 79">
              <a:extLst>
                <a:ext uri="{FF2B5EF4-FFF2-40B4-BE49-F238E27FC236}">
                  <a16:creationId xmlns:a16="http://schemas.microsoft.com/office/drawing/2014/main" id="{08D2D6A7-7639-DA21-669C-289968126638}"/>
                </a:ext>
              </a:extLst>
            </p:cNvPr>
            <p:cNvSpPr txBox="1">
              <a:spLocks noChangeArrowheads="1"/>
            </p:cNvSpPr>
            <p:nvPr/>
          </p:nvSpPr>
          <p:spPr bwMode="auto">
            <a:xfrm>
              <a:off x="8751377" y="3305014"/>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042B7F"/>
                </a:buClr>
                <a:buSzPct val="11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lr>
                  <a:srgbClr val="042B7F"/>
                </a:buClr>
                <a:buSzPct val="9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3pPr>
              <a:lvl4pPr marL="16002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4pPr>
              <a:lvl5pPr marL="20574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Post Doc</a:t>
              </a:r>
            </a:p>
          </p:txBody>
        </p:sp>
        <p:cxnSp>
          <p:nvCxnSpPr>
            <p:cNvPr id="16" name="Straight Arrow Connector 15">
              <a:extLst>
                <a:ext uri="{FF2B5EF4-FFF2-40B4-BE49-F238E27FC236}">
                  <a16:creationId xmlns:a16="http://schemas.microsoft.com/office/drawing/2014/main" id="{3FAA97CE-2363-F8D3-7B53-73AE0799CD91}"/>
                </a:ext>
              </a:extLst>
            </p:cNvPr>
            <p:cNvCxnSpPr>
              <a:cxnSpLocks noChangeShapeType="1"/>
            </p:cNvCxnSpPr>
            <p:nvPr/>
          </p:nvCxnSpPr>
          <p:spPr bwMode="auto">
            <a:xfrm>
              <a:off x="7836977" y="3000214"/>
              <a:ext cx="1905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79">
              <a:extLst>
                <a:ext uri="{FF2B5EF4-FFF2-40B4-BE49-F238E27FC236}">
                  <a16:creationId xmlns:a16="http://schemas.microsoft.com/office/drawing/2014/main" id="{E9FB9D33-673C-0A39-7D02-595C928F6177}"/>
                </a:ext>
              </a:extLst>
            </p:cNvPr>
            <p:cNvSpPr txBox="1">
              <a:spLocks noChangeArrowheads="1"/>
            </p:cNvSpPr>
            <p:nvPr/>
          </p:nvSpPr>
          <p:spPr bwMode="auto">
            <a:xfrm>
              <a:off x="5779577" y="2771614"/>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042B7F"/>
                </a:buClr>
                <a:buSzPct val="110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lr>
                  <a:srgbClr val="042B7F"/>
                </a:buClr>
                <a:buSzPct val="90000"/>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3pPr>
              <a:lvl4pPr marL="16002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4pPr>
              <a:lvl5pPr marL="2057400" indent="-228600" defTabSz="457200">
                <a:lnSpc>
                  <a:spcPct val="80000"/>
                </a:lnSpc>
                <a:spcBef>
                  <a:spcPct val="20000"/>
                </a:spcBef>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80000"/>
                </a:lnSpc>
                <a:spcBef>
                  <a:spcPct val="20000"/>
                </a:spcBef>
                <a:spcAft>
                  <a:spcPct val="0"/>
                </a:spcAft>
                <a:buClr>
                  <a:srgbClr val="042B7F"/>
                </a:buClr>
                <a:buSzPct val="90000"/>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Pipeline Approach</a:t>
              </a:r>
            </a:p>
          </p:txBody>
        </p:sp>
        <p:cxnSp>
          <p:nvCxnSpPr>
            <p:cNvPr id="18" name="Straight Arrow Connector 21">
              <a:extLst>
                <a:ext uri="{FF2B5EF4-FFF2-40B4-BE49-F238E27FC236}">
                  <a16:creationId xmlns:a16="http://schemas.microsoft.com/office/drawing/2014/main" id="{5B9EF3F8-EAEA-1735-7B7A-A61982FA9D3E}"/>
                </a:ext>
              </a:extLst>
            </p:cNvPr>
            <p:cNvCxnSpPr>
              <a:cxnSpLocks noChangeShapeType="1"/>
            </p:cNvCxnSpPr>
            <p:nvPr/>
          </p:nvCxnSpPr>
          <p:spPr bwMode="auto">
            <a:xfrm flipH="1">
              <a:off x="1859797" y="3000214"/>
              <a:ext cx="399598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1" name="TextBox 20">
            <a:extLst>
              <a:ext uri="{FF2B5EF4-FFF2-40B4-BE49-F238E27FC236}">
                <a16:creationId xmlns:a16="http://schemas.microsoft.com/office/drawing/2014/main" id="{32FA1EB6-2C55-44CA-FF38-813545F1274C}"/>
              </a:ext>
            </a:extLst>
          </p:cNvPr>
          <p:cNvSpPr txBox="1"/>
          <p:nvPr/>
        </p:nvSpPr>
        <p:spPr>
          <a:xfrm>
            <a:off x="516835" y="1918251"/>
            <a:ext cx="8398565" cy="923330"/>
          </a:xfrm>
          <a:prstGeom prst="rect">
            <a:avLst/>
          </a:prstGeom>
          <a:noFill/>
        </p:spPr>
        <p:txBody>
          <a:bodyPr wrap="square" rtlCol="0">
            <a:spAutoFit/>
          </a:bodyPr>
          <a:lstStyle/>
          <a:p>
            <a:r>
              <a:rPr lang="en-US" dirty="0"/>
              <a:t>Various studies indicate that the secret to success for minorities to prosper requires a sustained “pipeline approach”, with </a:t>
            </a:r>
            <a:r>
              <a:rPr lang="en-US" dirty="0">
                <a:solidFill>
                  <a:srgbClr val="0070C0"/>
                </a:solidFill>
              </a:rPr>
              <a:t>ample personal care and mentorship</a:t>
            </a:r>
          </a:p>
        </p:txBody>
      </p:sp>
      <p:sp>
        <p:nvSpPr>
          <p:cNvPr id="22" name="TextBox 21">
            <a:extLst>
              <a:ext uri="{FF2B5EF4-FFF2-40B4-BE49-F238E27FC236}">
                <a16:creationId xmlns:a16="http://schemas.microsoft.com/office/drawing/2014/main" id="{B6825E49-D615-F5CF-D079-41FDD7D15686}"/>
              </a:ext>
            </a:extLst>
          </p:cNvPr>
          <p:cNvSpPr txBox="1"/>
          <p:nvPr/>
        </p:nvSpPr>
        <p:spPr>
          <a:xfrm>
            <a:off x="685557" y="4389967"/>
            <a:ext cx="2034531" cy="738664"/>
          </a:xfrm>
          <a:prstGeom prst="rect">
            <a:avLst/>
          </a:prstGeom>
          <a:noFill/>
        </p:spPr>
        <p:txBody>
          <a:bodyPr wrap="none" rtlCol="0">
            <a:spAutoFit/>
          </a:bodyPr>
          <a:lstStyle/>
          <a:p>
            <a:r>
              <a:rPr lang="en-US" sz="1400" dirty="0"/>
              <a:t>BNL and SBU have </a:t>
            </a:r>
          </a:p>
          <a:p>
            <a:r>
              <a:rPr lang="en-US" sz="1400" dirty="0"/>
              <a:t>many programs for HS </a:t>
            </a:r>
          </a:p>
          <a:p>
            <a:r>
              <a:rPr lang="en-US" sz="1400" dirty="0"/>
              <a:t>and younger children</a:t>
            </a:r>
          </a:p>
        </p:txBody>
      </p:sp>
      <p:sp>
        <p:nvSpPr>
          <p:cNvPr id="23" name="TextBox 22">
            <a:extLst>
              <a:ext uri="{FF2B5EF4-FFF2-40B4-BE49-F238E27FC236}">
                <a16:creationId xmlns:a16="http://schemas.microsoft.com/office/drawing/2014/main" id="{5EA9A77D-DA8F-6495-1BAA-01247E7762F4}"/>
              </a:ext>
            </a:extLst>
          </p:cNvPr>
          <p:cNvSpPr txBox="1"/>
          <p:nvPr/>
        </p:nvSpPr>
        <p:spPr>
          <a:xfrm>
            <a:off x="4300537" y="4389967"/>
            <a:ext cx="1819067" cy="954107"/>
          </a:xfrm>
          <a:prstGeom prst="rect">
            <a:avLst/>
          </a:prstGeom>
          <a:noFill/>
        </p:spPr>
        <p:txBody>
          <a:bodyPr wrap="square" rtlCol="0">
            <a:spAutoFit/>
          </a:bodyPr>
          <a:lstStyle/>
          <a:p>
            <a:r>
              <a:rPr lang="en-US" sz="1400" dirty="0"/>
              <a:t>Nuclear Physics Traineeship Grant from DOE for UG studies</a:t>
            </a:r>
          </a:p>
        </p:txBody>
      </p:sp>
      <p:sp>
        <p:nvSpPr>
          <p:cNvPr id="24" name="TextBox 23">
            <a:extLst>
              <a:ext uri="{FF2B5EF4-FFF2-40B4-BE49-F238E27FC236}">
                <a16:creationId xmlns:a16="http://schemas.microsoft.com/office/drawing/2014/main" id="{FABBCB9E-6173-B5DC-360F-EA63C2B924AB}"/>
              </a:ext>
            </a:extLst>
          </p:cNvPr>
          <p:cNvSpPr txBox="1"/>
          <p:nvPr/>
        </p:nvSpPr>
        <p:spPr>
          <a:xfrm>
            <a:off x="6526042" y="4389967"/>
            <a:ext cx="1114104" cy="1169551"/>
          </a:xfrm>
          <a:prstGeom prst="rect">
            <a:avLst/>
          </a:prstGeom>
          <a:noFill/>
        </p:spPr>
        <p:txBody>
          <a:bodyPr wrap="square" rtlCol="0">
            <a:spAutoFit/>
          </a:bodyPr>
          <a:lstStyle/>
          <a:p>
            <a:r>
              <a:rPr lang="en-US" sz="1400" dirty="0"/>
              <a:t>Graduate Traineeship</a:t>
            </a:r>
          </a:p>
          <a:p>
            <a:r>
              <a:rPr lang="en-US" sz="1400" dirty="0"/>
              <a:t>CFNS, SBU sourced </a:t>
            </a:r>
          </a:p>
        </p:txBody>
      </p:sp>
      <p:sp>
        <p:nvSpPr>
          <p:cNvPr id="25" name="TextBox 24">
            <a:extLst>
              <a:ext uri="{FF2B5EF4-FFF2-40B4-BE49-F238E27FC236}">
                <a16:creationId xmlns:a16="http://schemas.microsoft.com/office/drawing/2014/main" id="{30D00F38-15B6-5D1D-D8C7-1149CB348592}"/>
              </a:ext>
            </a:extLst>
          </p:cNvPr>
          <p:cNvSpPr txBox="1"/>
          <p:nvPr/>
        </p:nvSpPr>
        <p:spPr>
          <a:xfrm>
            <a:off x="7781670" y="4389967"/>
            <a:ext cx="1218680" cy="738664"/>
          </a:xfrm>
          <a:prstGeom prst="rect">
            <a:avLst/>
          </a:prstGeom>
          <a:noFill/>
        </p:spPr>
        <p:txBody>
          <a:bodyPr wrap="square" rtlCol="0">
            <a:spAutoFit/>
          </a:bodyPr>
          <a:lstStyle/>
          <a:p>
            <a:r>
              <a:rPr lang="en-US" sz="1400" dirty="0"/>
              <a:t>Many opportunities for URMs</a:t>
            </a:r>
          </a:p>
        </p:txBody>
      </p:sp>
      <p:sp>
        <p:nvSpPr>
          <p:cNvPr id="26" name="TextBox 25">
            <a:extLst>
              <a:ext uri="{FF2B5EF4-FFF2-40B4-BE49-F238E27FC236}">
                <a16:creationId xmlns:a16="http://schemas.microsoft.com/office/drawing/2014/main" id="{EC72E998-946C-B85D-CD2F-782371A81602}"/>
              </a:ext>
            </a:extLst>
          </p:cNvPr>
          <p:cNvSpPr txBox="1"/>
          <p:nvPr/>
        </p:nvSpPr>
        <p:spPr>
          <a:xfrm>
            <a:off x="576470" y="5824330"/>
            <a:ext cx="8138905" cy="646331"/>
          </a:xfrm>
          <a:prstGeom prst="rect">
            <a:avLst/>
          </a:prstGeom>
          <a:noFill/>
        </p:spPr>
        <p:txBody>
          <a:bodyPr wrap="square" rtlCol="0">
            <a:spAutoFit/>
          </a:bodyPr>
          <a:lstStyle/>
          <a:p>
            <a:r>
              <a:rPr lang="en-US" dirty="0"/>
              <a:t>Another most important reason for success is </a:t>
            </a:r>
            <a:r>
              <a:rPr lang="en-US" dirty="0">
                <a:solidFill>
                  <a:srgbClr val="0070C0"/>
                </a:solidFill>
              </a:rPr>
              <a:t>showcasing success stories of people from their own background </a:t>
            </a:r>
            <a:r>
              <a:rPr lang="en-US" dirty="0"/>
              <a:t>– one of the goals of the IANN-QCD  </a:t>
            </a:r>
          </a:p>
        </p:txBody>
      </p:sp>
    </p:spTree>
    <p:extLst>
      <p:ext uri="{BB962C8B-B14F-4D97-AF65-F5344CB8AC3E}">
        <p14:creationId xmlns:p14="http://schemas.microsoft.com/office/powerpoint/2010/main" val="220932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4DD0-E621-D97A-7708-EE3E2E19C3ED}"/>
              </a:ext>
            </a:extLst>
          </p:cNvPr>
          <p:cNvSpPr>
            <a:spLocks noGrp="1"/>
          </p:cNvSpPr>
          <p:nvPr>
            <p:ph type="title"/>
          </p:nvPr>
        </p:nvSpPr>
        <p:spPr/>
        <p:txBody>
          <a:bodyPr/>
          <a:lstStyle/>
          <a:p>
            <a:r>
              <a:rPr lang="en-US" dirty="0"/>
              <a:t>Edward </a:t>
            </a:r>
            <a:r>
              <a:rPr lang="en-US" dirty="0" err="1"/>
              <a:t>Bouchet</a:t>
            </a:r>
            <a:r>
              <a:rPr lang="en-US" dirty="0"/>
              <a:t> Graduate Initiative</a:t>
            </a:r>
          </a:p>
        </p:txBody>
      </p:sp>
      <p:sp>
        <p:nvSpPr>
          <p:cNvPr id="3" name="Content Placeholder 2">
            <a:extLst>
              <a:ext uri="{FF2B5EF4-FFF2-40B4-BE49-F238E27FC236}">
                <a16:creationId xmlns:a16="http://schemas.microsoft.com/office/drawing/2014/main" id="{F02EFE76-6E25-E83B-E48F-3C30D97358DA}"/>
              </a:ext>
            </a:extLst>
          </p:cNvPr>
          <p:cNvSpPr>
            <a:spLocks noGrp="1"/>
          </p:cNvSpPr>
          <p:nvPr>
            <p:ph idx="1"/>
          </p:nvPr>
        </p:nvSpPr>
        <p:spPr>
          <a:xfrm>
            <a:off x="428625" y="1825626"/>
            <a:ext cx="8286750" cy="4490970"/>
          </a:xfrm>
        </p:spPr>
        <p:txBody>
          <a:bodyPr>
            <a:normAutofit lnSpcReduction="10000"/>
          </a:bodyPr>
          <a:lstStyle/>
          <a:p>
            <a:r>
              <a:rPr lang="en-US" dirty="0"/>
              <a:t>In 2021/22 five students from the BNL NPT Traineeship graduated and applied for graduate school. </a:t>
            </a:r>
            <a:r>
              <a:rPr lang="en-US" dirty="0">
                <a:solidFill>
                  <a:srgbClr val="0070C0"/>
                </a:solidFill>
              </a:rPr>
              <a:t>All five have joined Masters or Ph.D. programs: 1 at U. of Michigan, 2 at Stony Brook University and 2 at U. of Puerto Rico.</a:t>
            </a:r>
          </a:p>
          <a:p>
            <a:r>
              <a:rPr lang="en-US" b="1" dirty="0"/>
              <a:t>The two students at Stony Brook:</a:t>
            </a:r>
          </a:p>
          <a:p>
            <a:pPr marL="342900" indent="-342900">
              <a:buFont typeface="Arial" panose="020B0604020202020204" pitchFamily="34" charset="0"/>
              <a:buChar char="•"/>
            </a:pPr>
            <a:r>
              <a:rPr lang="en-US" b="1" dirty="0" err="1"/>
              <a:t>Brynna</a:t>
            </a:r>
            <a:r>
              <a:rPr lang="en-US" b="1" dirty="0"/>
              <a:t> Moran </a:t>
            </a:r>
            <a:r>
              <a:rPr lang="en-US" dirty="0"/>
              <a:t>– Joined January 2022, passed 1</a:t>
            </a:r>
            <a:r>
              <a:rPr lang="en-US" baseline="30000" dirty="0"/>
              <a:t>st</a:t>
            </a:r>
            <a:r>
              <a:rPr lang="en-US" dirty="0"/>
              <a:t> semester graduate classes with flying colors while  working on EIC related nuclear in the 2</a:t>
            </a:r>
            <a:r>
              <a:rPr lang="en-US" baseline="30000" dirty="0"/>
              <a:t>nd</a:t>
            </a:r>
            <a:r>
              <a:rPr lang="en-US" dirty="0"/>
              <a:t> EIC/IR &amp; and building GEM trackers for MOLLER experiment at Jefferson Lab.</a:t>
            </a:r>
          </a:p>
          <a:p>
            <a:pPr marL="342900" indent="-342900">
              <a:buFont typeface="Arial" panose="020B0604020202020204" pitchFamily="34" charset="0"/>
              <a:buChar char="•"/>
            </a:pPr>
            <a:r>
              <a:rPr lang="en-US" b="1" dirty="0"/>
              <a:t>Allen Pierre Louis </a:t>
            </a:r>
            <a:r>
              <a:rPr lang="en-US" dirty="0"/>
              <a:t>– Joined September 2022, taking classes now and continues (some) simulations studies on EIC related topics. </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C2175ECC-764B-9FE2-7DF4-D29BB1DD261D}"/>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216018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B370-B430-FA5C-CD4F-D8FBC82FE4FF}"/>
              </a:ext>
            </a:extLst>
          </p:cNvPr>
          <p:cNvSpPr>
            <a:spLocks noGrp="1"/>
          </p:cNvSpPr>
          <p:nvPr>
            <p:ph type="title"/>
          </p:nvPr>
        </p:nvSpPr>
        <p:spPr/>
        <p:txBody>
          <a:bodyPr>
            <a:normAutofit fontScale="90000"/>
          </a:bodyPr>
          <a:lstStyle/>
          <a:p>
            <a:r>
              <a:rPr lang="en-US" dirty="0"/>
              <a:t>Inter-American Network of Networks of QCD Challenges (IANN-QCD)</a:t>
            </a:r>
            <a:br>
              <a:rPr lang="en-US" dirty="0"/>
            </a:br>
            <a:r>
              <a:rPr lang="en-US" sz="2000" b="0" dirty="0">
                <a:hlinkClick r:id="rId2"/>
              </a:rPr>
              <a:t>https://www.iann-qcd.org/home</a:t>
            </a:r>
            <a:br>
              <a:rPr lang="en-US" sz="2000" b="0" dirty="0"/>
            </a:br>
            <a:r>
              <a:rPr lang="en-US" sz="2000" b="0" dirty="0"/>
              <a:t>C. </a:t>
            </a:r>
            <a:r>
              <a:rPr lang="en-US" sz="2000" b="0" dirty="0" err="1"/>
              <a:t>Aidala</a:t>
            </a:r>
            <a:r>
              <a:rPr lang="en-US" sz="2000" b="0" dirty="0"/>
              <a:t>, C. </a:t>
            </a:r>
            <a:r>
              <a:rPr lang="en-US" sz="2000" b="0" dirty="0" err="1"/>
              <a:t>Bertulani</a:t>
            </a:r>
            <a:r>
              <a:rPr lang="en-US" sz="2000" b="0" dirty="0"/>
              <a:t>, J. </a:t>
            </a:r>
            <a:r>
              <a:rPr lang="en-US" sz="2000" b="0" dirty="0" err="1"/>
              <a:t>Delayen</a:t>
            </a:r>
            <a:r>
              <a:rPr lang="en-US" sz="2000" b="0" dirty="0"/>
              <a:t>, </a:t>
            </a:r>
            <a:r>
              <a:rPr lang="en-US" sz="2000" dirty="0"/>
              <a:t>A. Deshpande &amp; D. Tapia Takaki </a:t>
            </a:r>
          </a:p>
        </p:txBody>
      </p:sp>
      <p:sp>
        <p:nvSpPr>
          <p:cNvPr id="10" name="Content Placeholder 9">
            <a:extLst>
              <a:ext uri="{FF2B5EF4-FFF2-40B4-BE49-F238E27FC236}">
                <a16:creationId xmlns:a16="http://schemas.microsoft.com/office/drawing/2014/main" id="{683A4D6E-CF0A-0AC3-F5F4-E0B5528777DD}"/>
              </a:ext>
            </a:extLst>
          </p:cNvPr>
          <p:cNvSpPr>
            <a:spLocks noGrp="1"/>
          </p:cNvSpPr>
          <p:nvPr>
            <p:ph idx="1"/>
          </p:nvPr>
        </p:nvSpPr>
        <p:spPr>
          <a:xfrm>
            <a:off x="428625" y="1979693"/>
            <a:ext cx="8286750" cy="4490970"/>
          </a:xfrm>
        </p:spPr>
        <p:txBody>
          <a:bodyPr>
            <a:normAutofit fontScale="92500" lnSpcReduction="10000"/>
          </a:bodyPr>
          <a:lstStyle/>
          <a:p>
            <a:r>
              <a:rPr lang="en-US" dirty="0"/>
              <a:t>This initiative focusses on designing and establishing networks across the US, Canada, and Latin America to accelerate the process of “tacking QCD challenges” by providing support for collaborations, training students and early career scientists from emerging institutes in to established centers in QCD.</a:t>
            </a:r>
          </a:p>
          <a:p>
            <a:endParaRPr lang="en-US" b="1" dirty="0"/>
          </a:p>
          <a:p>
            <a:r>
              <a:rPr lang="en-US" b="1" dirty="0"/>
              <a:t>Activities:</a:t>
            </a:r>
          </a:p>
          <a:p>
            <a:r>
              <a:rPr lang="en-US" dirty="0"/>
              <a:t>Establish communication and relationships amongst existing networks and formation of new networks</a:t>
            </a:r>
          </a:p>
          <a:p>
            <a:r>
              <a:rPr lang="en-US" dirty="0"/>
              <a:t>Organize scientific meetings to bring communities together: workshops, summer schools, by networks and network partners</a:t>
            </a:r>
          </a:p>
          <a:p>
            <a:r>
              <a:rPr lang="en-US" dirty="0"/>
              <a:t>Research exchange and mobility amongst scientists amongst Latin America, US and Canada. </a:t>
            </a:r>
          </a:p>
        </p:txBody>
      </p:sp>
      <p:sp>
        <p:nvSpPr>
          <p:cNvPr id="4" name="Slide Number Placeholder 3">
            <a:extLst>
              <a:ext uri="{FF2B5EF4-FFF2-40B4-BE49-F238E27FC236}">
                <a16:creationId xmlns:a16="http://schemas.microsoft.com/office/drawing/2014/main" id="{D8D39F44-33E5-54EF-27F6-5E9B957118E4}"/>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8" name="Picture 7">
            <a:extLst>
              <a:ext uri="{FF2B5EF4-FFF2-40B4-BE49-F238E27FC236}">
                <a16:creationId xmlns:a16="http://schemas.microsoft.com/office/drawing/2014/main" id="{4DF9B2ED-5514-79DD-C064-039058269105}"/>
              </a:ext>
            </a:extLst>
          </p:cNvPr>
          <p:cNvPicPr>
            <a:picLocks noChangeAspect="1"/>
          </p:cNvPicPr>
          <p:nvPr/>
        </p:nvPicPr>
        <p:blipFill>
          <a:blip r:embed="rId3"/>
          <a:stretch>
            <a:fillRect/>
          </a:stretch>
        </p:blipFill>
        <p:spPr>
          <a:xfrm>
            <a:off x="8129122" y="-915"/>
            <a:ext cx="1010403" cy="1015139"/>
          </a:xfrm>
          <a:prstGeom prst="rect">
            <a:avLst/>
          </a:prstGeom>
        </p:spPr>
      </p:pic>
    </p:spTree>
    <p:extLst>
      <p:ext uri="{BB962C8B-B14F-4D97-AF65-F5344CB8AC3E}">
        <p14:creationId xmlns:p14="http://schemas.microsoft.com/office/powerpoint/2010/main" val="15767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A165-6FF1-90EF-CF79-600BD10A3ECC}"/>
              </a:ext>
            </a:extLst>
          </p:cNvPr>
          <p:cNvSpPr>
            <a:spLocks noGrp="1"/>
          </p:cNvSpPr>
          <p:nvPr>
            <p:ph type="title"/>
          </p:nvPr>
        </p:nvSpPr>
        <p:spPr/>
        <p:txBody>
          <a:bodyPr/>
          <a:lstStyle/>
          <a:p>
            <a:r>
              <a:rPr lang="en-US" dirty="0"/>
              <a:t>IANN-QCD network partners:</a:t>
            </a:r>
          </a:p>
        </p:txBody>
      </p:sp>
      <p:sp>
        <p:nvSpPr>
          <p:cNvPr id="3" name="Content Placeholder 2">
            <a:extLst>
              <a:ext uri="{FF2B5EF4-FFF2-40B4-BE49-F238E27FC236}">
                <a16:creationId xmlns:a16="http://schemas.microsoft.com/office/drawing/2014/main" id="{00274F44-76CF-9FC5-FBBF-BEB3AF6F28DF}"/>
              </a:ext>
            </a:extLst>
          </p:cNvPr>
          <p:cNvSpPr>
            <a:spLocks noGrp="1"/>
          </p:cNvSpPr>
          <p:nvPr>
            <p:ph idx="1"/>
          </p:nvPr>
        </p:nvSpPr>
        <p:spPr/>
        <p:txBody>
          <a:bodyPr>
            <a:normAutofit fontScale="92500"/>
          </a:bodyPr>
          <a:lstStyle/>
          <a:p>
            <a:r>
              <a:rPr lang="en-US" dirty="0"/>
              <a:t>EIC, Jefferson Lab, RHIC-AGS Users Groups, US LHC Users association, Association of Latin American Nuclear Physics and Applications (ALAFNA), Southeastern Universities Research Association (SURA), Latin American Association of High Energy, Cosmology and Astro-Particle Physics, Nuclear Physics and Applications (INCT-FNA), Rede Nacional de </a:t>
            </a:r>
            <a:r>
              <a:rPr lang="en-US" dirty="0" err="1"/>
              <a:t>Fisica</a:t>
            </a:r>
            <a:r>
              <a:rPr lang="en-US" dirty="0"/>
              <a:t> de </a:t>
            </a:r>
            <a:r>
              <a:rPr lang="en-US" dirty="0" err="1"/>
              <a:t>Altas</a:t>
            </a:r>
            <a:r>
              <a:rPr lang="en-US" dirty="0"/>
              <a:t> </a:t>
            </a:r>
            <a:r>
              <a:rPr lang="en-US" dirty="0" err="1"/>
              <a:t>Energias</a:t>
            </a:r>
            <a:r>
              <a:rPr lang="en-US" dirty="0"/>
              <a:t> (RENFAE), Mexican Particle Physics Community (CMAP), EIC-Canada Consortium, California EIC Consortium</a:t>
            </a:r>
          </a:p>
          <a:p>
            <a:r>
              <a:rPr lang="en-US" dirty="0"/>
              <a:t>Center for Frontiers in Nuclear Science (CFNS), EIC</a:t>
            </a:r>
            <a:r>
              <a:rPr lang="en-US" baseline="30000" dirty="0"/>
              <a:t>2</a:t>
            </a:r>
            <a:r>
              <a:rPr lang="en-US" dirty="0"/>
              <a:t> at </a:t>
            </a:r>
            <a:r>
              <a:rPr lang="en-US" dirty="0" err="1"/>
              <a:t>Jlab</a:t>
            </a:r>
            <a:r>
              <a:rPr lang="en-US" dirty="0"/>
              <a:t>, Center for Accelerator Science at ODU, ICTP South American Institute for Fundamental Research (ICTP-SAIFR), Canadian Institute of Nuclear Physics, TRIUMF, INT@UW, and Center for Nuclear </a:t>
            </a:r>
            <a:r>
              <a:rPr lang="en-US" dirty="0" err="1"/>
              <a:t>Femtography</a:t>
            </a:r>
            <a:r>
              <a:rPr lang="en-US" dirty="0"/>
              <a:t> </a:t>
            </a:r>
          </a:p>
        </p:txBody>
      </p:sp>
      <p:sp>
        <p:nvSpPr>
          <p:cNvPr id="4" name="Slide Number Placeholder 3">
            <a:extLst>
              <a:ext uri="{FF2B5EF4-FFF2-40B4-BE49-F238E27FC236}">
                <a16:creationId xmlns:a16="http://schemas.microsoft.com/office/drawing/2014/main" id="{DA0AF778-4E7B-B08F-67FB-6980AC1B0413}"/>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pic>
        <p:nvPicPr>
          <p:cNvPr id="5" name="Picture 4">
            <a:extLst>
              <a:ext uri="{FF2B5EF4-FFF2-40B4-BE49-F238E27FC236}">
                <a16:creationId xmlns:a16="http://schemas.microsoft.com/office/drawing/2014/main" id="{1E7CA848-2ABD-7028-0601-76D46DFDAFC6}"/>
              </a:ext>
            </a:extLst>
          </p:cNvPr>
          <p:cNvPicPr>
            <a:picLocks noChangeAspect="1"/>
          </p:cNvPicPr>
          <p:nvPr/>
        </p:nvPicPr>
        <p:blipFill>
          <a:blip r:embed="rId2"/>
          <a:stretch>
            <a:fillRect/>
          </a:stretch>
        </p:blipFill>
        <p:spPr>
          <a:xfrm>
            <a:off x="8129122" y="-915"/>
            <a:ext cx="1010403" cy="1015139"/>
          </a:xfrm>
          <a:prstGeom prst="rect">
            <a:avLst/>
          </a:prstGeom>
        </p:spPr>
      </p:pic>
    </p:spTree>
    <p:extLst>
      <p:ext uri="{BB962C8B-B14F-4D97-AF65-F5344CB8AC3E}">
        <p14:creationId xmlns:p14="http://schemas.microsoft.com/office/powerpoint/2010/main" val="257643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C880-74BE-66D2-237F-5896F683D486}"/>
              </a:ext>
            </a:extLst>
          </p:cNvPr>
          <p:cNvSpPr>
            <a:spLocks noGrp="1"/>
          </p:cNvSpPr>
          <p:nvPr>
            <p:ph type="title"/>
          </p:nvPr>
        </p:nvSpPr>
        <p:spPr/>
        <p:txBody>
          <a:bodyPr/>
          <a:lstStyle/>
          <a:p>
            <a:r>
              <a:rPr lang="en-US" dirty="0"/>
              <a:t>A call driven process</a:t>
            </a:r>
          </a:p>
        </p:txBody>
      </p:sp>
      <p:sp>
        <p:nvSpPr>
          <p:cNvPr id="3" name="Content Placeholder 2">
            <a:extLst>
              <a:ext uri="{FF2B5EF4-FFF2-40B4-BE49-F238E27FC236}">
                <a16:creationId xmlns:a16="http://schemas.microsoft.com/office/drawing/2014/main" id="{344D03D6-9507-7046-160A-FB9804B02E1B}"/>
              </a:ext>
            </a:extLst>
          </p:cNvPr>
          <p:cNvSpPr>
            <a:spLocks noGrp="1"/>
          </p:cNvSpPr>
          <p:nvPr>
            <p:ph idx="1"/>
          </p:nvPr>
        </p:nvSpPr>
        <p:spPr/>
        <p:txBody>
          <a:bodyPr anchor="ctr">
            <a:normAutofit fontScale="92500"/>
          </a:bodyPr>
          <a:lstStyle/>
          <a:p>
            <a:r>
              <a:rPr lang="en-US" dirty="0"/>
              <a:t>A call goes out every six moths. </a:t>
            </a:r>
          </a:p>
          <a:p>
            <a:r>
              <a:rPr lang="en-US" dirty="0"/>
              <a:t>Any member of the IANN-QCD family/partners can initiate a request.</a:t>
            </a:r>
          </a:p>
          <a:p>
            <a:r>
              <a:rPr lang="en-US" dirty="0"/>
              <a:t>The request reviewed by the PIs (coordinators) and opined on by selected members of the International Advisory Committee</a:t>
            </a:r>
          </a:p>
          <a:p>
            <a:r>
              <a:rPr lang="en-US" dirty="0"/>
              <a:t>Funding proceeds from the partnering institutions as needed. </a:t>
            </a:r>
          </a:p>
          <a:p>
            <a:endParaRPr lang="en-US" b="1" dirty="0"/>
          </a:p>
          <a:p>
            <a:r>
              <a:rPr lang="en-US" b="1" dirty="0"/>
              <a:t>Recent example: </a:t>
            </a:r>
            <a:r>
              <a:rPr lang="en-US" dirty="0"/>
              <a:t>CFNS led Workshop on Precision QCD held at Stony Brook. Four scientists from Argentina, Mexico and Brazil were supported through this grant. Visiting scientists also met with SBU’s Hispanic students in physics.</a:t>
            </a:r>
          </a:p>
        </p:txBody>
      </p:sp>
      <p:sp>
        <p:nvSpPr>
          <p:cNvPr id="4" name="Slide Number Placeholder 3">
            <a:extLst>
              <a:ext uri="{FF2B5EF4-FFF2-40B4-BE49-F238E27FC236}">
                <a16:creationId xmlns:a16="http://schemas.microsoft.com/office/drawing/2014/main" id="{C74908F0-7FDC-CA2C-ECA3-BAC44AAA9030}"/>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pic>
        <p:nvPicPr>
          <p:cNvPr id="5" name="Picture 4">
            <a:extLst>
              <a:ext uri="{FF2B5EF4-FFF2-40B4-BE49-F238E27FC236}">
                <a16:creationId xmlns:a16="http://schemas.microsoft.com/office/drawing/2014/main" id="{64E46A30-CF33-4D4C-39F1-178B83A37CA3}"/>
              </a:ext>
            </a:extLst>
          </p:cNvPr>
          <p:cNvPicPr>
            <a:picLocks noChangeAspect="1"/>
          </p:cNvPicPr>
          <p:nvPr/>
        </p:nvPicPr>
        <p:blipFill>
          <a:blip r:embed="rId2"/>
          <a:stretch>
            <a:fillRect/>
          </a:stretch>
        </p:blipFill>
        <p:spPr>
          <a:xfrm>
            <a:off x="8129122" y="-915"/>
            <a:ext cx="1010403" cy="1015139"/>
          </a:xfrm>
          <a:prstGeom prst="rect">
            <a:avLst/>
          </a:prstGeom>
        </p:spPr>
      </p:pic>
    </p:spTree>
    <p:extLst>
      <p:ext uri="{BB962C8B-B14F-4D97-AF65-F5344CB8AC3E}">
        <p14:creationId xmlns:p14="http://schemas.microsoft.com/office/powerpoint/2010/main" val="111655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40F-8F16-0136-41AA-50B0E5672D1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89D082A5-FECF-58A8-81E5-8C45AB264495}"/>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BB171C62-E979-95A4-D8FC-9FB9C09834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4054536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112</TotalTime>
  <Words>1101</Words>
  <Application>Microsoft Macintosh PowerPoint</Application>
  <PresentationFormat>On-screen Show (4:3)</PresentationFormat>
  <Paragraphs>91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BNL</vt:lpstr>
      <vt:lpstr>Edward Bouchet Initiative</vt:lpstr>
      <vt:lpstr>Lilly Alexander (Edward) Bouchet </vt:lpstr>
      <vt:lpstr>Edward Bouchet Initiative for URMs Center for frontiers in Nuclear Science (CFNS)  Brookhaven National Laboratory &amp; Stony Brook University</vt:lpstr>
      <vt:lpstr>What is needed for success?</vt:lpstr>
      <vt:lpstr>Edward Bouchet Graduate Initiative</vt:lpstr>
      <vt:lpstr>Inter-American Network of Networks of QCD Challenges (IANN-QCD) https://www.iann-qcd.org/home C. Aidala, C. Bertulani, J. Delayen, A. Deshpande &amp; D. Tapia Takaki </vt:lpstr>
      <vt:lpstr>IANN-QCD network partners:</vt:lpstr>
      <vt:lpstr>A call driven process</vt:lpstr>
      <vt:lpstr>Thank you.</vt:lpstr>
      <vt:lpstr>PowerPoint Presentation</vt:lpstr>
      <vt:lpstr>IAC and Latin American Contacts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Deshpande, Abhay</cp:lastModifiedBy>
  <cp:revision>3</cp:revision>
  <dcterms:created xsi:type="dcterms:W3CDTF">2022-06-23T10:49:45Z</dcterms:created>
  <dcterms:modified xsi:type="dcterms:W3CDTF">2022-09-07T18:14:13Z</dcterms:modified>
  <cp:category/>
</cp:coreProperties>
</file>