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399" r:id="rId3"/>
    <p:sldId id="294" r:id="rId4"/>
    <p:sldId id="295" r:id="rId5"/>
    <p:sldId id="296" r:id="rId6"/>
    <p:sldId id="740" r:id="rId7"/>
    <p:sldId id="304" r:id="rId8"/>
    <p:sldId id="30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FBADCE-5E33-FF4B-A291-4D72F0647143}" v="108" dt="2022-09-08T03:12:41.191"/>
    <p1510:client id="{D38275AE-B884-AA4F-9BFA-3B0B828353D0}" v="162" dt="2022-09-07T13:20:08.0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bre, Gustavo" userId="5da2a1f8-3b91-4576-a1de-996aa4d75253" providerId="ADAL" clId="{6AFBADCE-5E33-FF4B-A291-4D72F0647143}"/>
    <pc:docChg chg="modSld">
      <pc:chgData name="Nobre, Gustavo" userId="5da2a1f8-3b91-4576-a1de-996aa4d75253" providerId="ADAL" clId="{6AFBADCE-5E33-FF4B-A291-4D72F0647143}" dt="2022-09-08T03:12:41.191" v="107" actId="122"/>
      <pc:docMkLst>
        <pc:docMk/>
      </pc:docMkLst>
      <pc:sldChg chg="modSp mod">
        <pc:chgData name="Nobre, Gustavo" userId="5da2a1f8-3b91-4576-a1de-996aa4d75253" providerId="ADAL" clId="{6AFBADCE-5E33-FF4B-A291-4D72F0647143}" dt="2022-09-08T03:12:41.191" v="107" actId="122"/>
        <pc:sldMkLst>
          <pc:docMk/>
          <pc:sldMk cId="0" sldId="305"/>
        </pc:sldMkLst>
        <pc:spChg chg="mod">
          <ac:chgData name="Nobre, Gustavo" userId="5da2a1f8-3b91-4576-a1de-996aa4d75253" providerId="ADAL" clId="{6AFBADCE-5E33-FF4B-A291-4D72F0647143}" dt="2022-09-08T03:02:45.529" v="47" actId="20577"/>
          <ac:spMkLst>
            <pc:docMk/>
            <pc:sldMk cId="0" sldId="305"/>
            <ac:spMk id="765" creationId="{00000000-0000-0000-0000-000000000000}"/>
          </ac:spMkLst>
        </pc:spChg>
        <pc:spChg chg="mod">
          <ac:chgData name="Nobre, Gustavo" userId="5da2a1f8-3b91-4576-a1de-996aa4d75253" providerId="ADAL" clId="{6AFBADCE-5E33-FF4B-A291-4D72F0647143}" dt="2022-09-08T03:12:41.191" v="107" actId="122"/>
          <ac:spMkLst>
            <pc:docMk/>
            <pc:sldMk cId="0" sldId="305"/>
            <ac:spMk id="767" creationId="{00000000-0000-0000-0000-000000000000}"/>
          </ac:spMkLst>
        </pc:spChg>
      </pc:sldChg>
    </pc:docChg>
  </pc:docChgLst>
  <pc:docChgLst>
    <pc:chgData name="Nobre, Gustavo" userId="5da2a1f8-3b91-4576-a1de-996aa4d75253" providerId="ADAL" clId="{D38275AE-B884-AA4F-9BFA-3B0B828353D0}"/>
    <pc:docChg chg="undo redo custSel modSld">
      <pc:chgData name="Nobre, Gustavo" userId="5da2a1f8-3b91-4576-a1de-996aa4d75253" providerId="ADAL" clId="{D38275AE-B884-AA4F-9BFA-3B0B828353D0}" dt="2022-09-07T13:20:08.006" v="160"/>
      <pc:docMkLst>
        <pc:docMk/>
      </pc:docMkLst>
      <pc:sldChg chg="modSp mod">
        <pc:chgData name="Nobre, Gustavo" userId="5da2a1f8-3b91-4576-a1de-996aa4d75253" providerId="ADAL" clId="{D38275AE-B884-AA4F-9BFA-3B0B828353D0}" dt="2022-09-07T13:20:08.006" v="160"/>
        <pc:sldMkLst>
          <pc:docMk/>
          <pc:sldMk cId="2246755923" sldId="256"/>
        </pc:sldMkLst>
        <pc:spChg chg="mod">
          <ac:chgData name="Nobre, Gustavo" userId="5da2a1f8-3b91-4576-a1de-996aa4d75253" providerId="ADAL" clId="{D38275AE-B884-AA4F-9BFA-3B0B828353D0}" dt="2022-09-06T18:16:58.551" v="120" actId="20577"/>
          <ac:spMkLst>
            <pc:docMk/>
            <pc:sldMk cId="2246755923" sldId="256"/>
            <ac:spMk id="2" creationId="{1C156CBC-DA70-7741-BB3F-BCDBBE052F88}"/>
          </ac:spMkLst>
        </pc:spChg>
        <pc:spChg chg="mod">
          <ac:chgData name="Nobre, Gustavo" userId="5da2a1f8-3b91-4576-a1de-996aa4d75253" providerId="ADAL" clId="{D38275AE-B884-AA4F-9BFA-3B0B828353D0}" dt="2022-09-07T13:20:08.006" v="160"/>
          <ac:spMkLst>
            <pc:docMk/>
            <pc:sldMk cId="2246755923" sldId="256"/>
            <ac:spMk id="3" creationId="{FDB0E14B-6889-F849-8A8C-D01D7C36038D}"/>
          </ac:spMkLst>
        </pc:spChg>
        <pc:spChg chg="mod">
          <ac:chgData name="Nobre, Gustavo" userId="5da2a1f8-3b91-4576-a1de-996aa4d75253" providerId="ADAL" clId="{D38275AE-B884-AA4F-9BFA-3B0B828353D0}" dt="2022-09-07T13:12:23.698" v="152" actId="114"/>
          <ac:spMkLst>
            <pc:docMk/>
            <pc:sldMk cId="2246755923" sldId="256"/>
            <ac:spMk id="9" creationId="{30F81AA7-3971-41D1-1E84-44E40790A162}"/>
          </ac:spMkLst>
        </pc:spChg>
      </pc:sldChg>
      <pc:sldChg chg="modSp mod">
        <pc:chgData name="Nobre, Gustavo" userId="5da2a1f8-3b91-4576-a1de-996aa4d75253" providerId="ADAL" clId="{D38275AE-B884-AA4F-9BFA-3B0B828353D0}" dt="2022-09-06T18:07:05.866" v="69" actId="14100"/>
        <pc:sldMkLst>
          <pc:docMk/>
          <pc:sldMk cId="0" sldId="294"/>
        </pc:sldMkLst>
        <pc:graphicFrameChg chg="modGraphic">
          <ac:chgData name="Nobre, Gustavo" userId="5da2a1f8-3b91-4576-a1de-996aa4d75253" providerId="ADAL" clId="{D38275AE-B884-AA4F-9BFA-3B0B828353D0}" dt="2022-09-06T18:07:05.866" v="69" actId="14100"/>
          <ac:graphicFrameMkLst>
            <pc:docMk/>
            <pc:sldMk cId="0" sldId="294"/>
            <ac:graphicFrameMk id="625" creationId="{00000000-0000-0000-0000-000000000000}"/>
          </ac:graphicFrameMkLst>
        </pc:graphicFrameChg>
      </pc:sldChg>
      <pc:sldChg chg="modSp mod">
        <pc:chgData name="Nobre, Gustavo" userId="5da2a1f8-3b91-4576-a1de-996aa4d75253" providerId="ADAL" clId="{D38275AE-B884-AA4F-9BFA-3B0B828353D0}" dt="2022-09-06T18:07:07.991" v="71" actId="20577"/>
        <pc:sldMkLst>
          <pc:docMk/>
          <pc:sldMk cId="3402302922" sldId="399"/>
        </pc:sldMkLst>
        <pc:spChg chg="mod">
          <ac:chgData name="Nobre, Gustavo" userId="5da2a1f8-3b91-4576-a1de-996aa4d75253" providerId="ADAL" clId="{D38275AE-B884-AA4F-9BFA-3B0B828353D0}" dt="2022-09-06T18:07:07.991" v="71" actId="20577"/>
          <ac:spMkLst>
            <pc:docMk/>
            <pc:sldMk cId="3402302922" sldId="399"/>
            <ac:spMk id="3" creationId="{1CAF26E6-C188-C34F-9B5E-A35869D927E3}"/>
          </ac:spMkLst>
        </pc:spChg>
      </pc:sldChg>
      <pc:sldChg chg="mod modShow">
        <pc:chgData name="Nobre, Gustavo" userId="5da2a1f8-3b91-4576-a1de-996aa4d75253" providerId="ADAL" clId="{D38275AE-B884-AA4F-9BFA-3B0B828353D0}" dt="2022-09-06T18:00:37.866" v="64" actId="729"/>
        <pc:sldMkLst>
          <pc:docMk/>
          <pc:sldMk cId="967354723" sldId="74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9/8/22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49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Text"/>
          <p:cNvSpPr txBox="1">
            <a:spLocks noGrp="1"/>
          </p:cNvSpPr>
          <p:nvPr>
            <p:ph type="title"/>
          </p:nvPr>
        </p:nvSpPr>
        <p:spPr>
          <a:xfrm>
            <a:off x="1861930" y="1709739"/>
            <a:ext cx="8348871" cy="2852737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914400">
              <a:lnSpc>
                <a:spcPct val="90000"/>
              </a:lnSpc>
              <a:defRPr sz="6000" spc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61930" y="4589465"/>
            <a:ext cx="8348871" cy="1234867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914400">
              <a:spcBef>
                <a:spcPts val="100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0" indent="228600" defTabSz="914400">
              <a:spcBef>
                <a:spcPts val="100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0" indent="457200" defTabSz="914400">
              <a:spcBef>
                <a:spcPts val="100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0" indent="685800" defTabSz="914400">
              <a:spcBef>
                <a:spcPts val="100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0" indent="914400" defTabSz="914400">
              <a:spcBef>
                <a:spcPts val="100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62347" y="6381869"/>
            <a:ext cx="267306" cy="27559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914400"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116960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/Dark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0309" y="1134598"/>
            <a:ext cx="10968914" cy="2422759"/>
          </a:xfrm>
        </p:spPr>
        <p:txBody>
          <a:bodyPr anchor="b" anchorCtr="0">
            <a:noAutofit/>
          </a:bodyPr>
          <a:lstStyle>
            <a:lvl1pPr algn="ctr">
              <a:defRPr sz="5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0309" y="3886201"/>
            <a:ext cx="10968907" cy="1092083"/>
          </a:xfrm>
        </p:spPr>
        <p:txBody>
          <a:bodyPr>
            <a:noAutofit/>
          </a:bodyPr>
          <a:lstStyle>
            <a:lvl1pPr marL="0" indent="0" algn="ctr">
              <a:buNone/>
              <a:defRPr b="0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01766" y="-141165"/>
            <a:ext cx="12586564" cy="7136527"/>
            <a:chOff x="-151325" y="-141165"/>
            <a:chExt cx="9439923" cy="7136527"/>
          </a:xfrm>
        </p:grpSpPr>
        <p:grpSp>
          <p:nvGrpSpPr>
            <p:cNvPr id="9" name="Group 8"/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18" name="Straight Connector 117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1" name="Straight Connector 15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1" name="Group 120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9" name="Straight Connector 14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2" name="Group 121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7" name="Straight Connector 14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" name="Group 122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5" name="Straight Connector 14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4" name="Group 123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3" name="Straight Connector 14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24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1" name="Straight Connector 14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9" name="Straight Connector 13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7" name="Straight Connector 13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127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5" name="Straight Connector 13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128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3" name="Straight Connector 13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" name="Group 129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1" name="Straight Connector 13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" name="Group 9"/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83" name="Straight Connector 82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4" name="Group 83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6" name="Straight Connector 11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4" name="Straight Connector 11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6" name="Group 85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2" name="Straight Connector 11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" name="Group 86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0" name="Straight Connector 10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8" name="Straight Connector 10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6" name="Straight Connector 10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4" name="Straight Connector 10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2" name="Straight Connector 10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0" name="Straight Connector 9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8" name="Straight Connector 9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6" name="Straight Connector 9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5" name="Straight Connector 94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48" name="Straight Connector 47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1" name="Straight Connector 8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9" name="Straight Connector 7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7" name="Straight Connector 7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5" name="Straight Connector 7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3" name="Straight Connector 7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1" name="Straight Connector 7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9" name="Straight Connector 6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7" name="Straight Connector 6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5" name="Straight Connector 6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3" name="Straight Connector 6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" name="Group 58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1" name="Straight Connector 6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0" name="Straight Connector 59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3" name="Straight Connector 12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14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2" name="Straight Connector 4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0" name="Straight Connector 3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4" name="Straight Connector 3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" name="Straight Connector 3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" name="Straight Connector 2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" name="Straight Connector 2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24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6" name="Straight Connector 2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4" name="Text Placeholder 153"/>
          <p:cNvSpPr>
            <a:spLocks noGrp="1"/>
          </p:cNvSpPr>
          <p:nvPr>
            <p:ph type="body" sz="quarter" idx="13"/>
          </p:nvPr>
        </p:nvSpPr>
        <p:spPr>
          <a:xfrm>
            <a:off x="610309" y="5327650"/>
            <a:ext cx="10968907" cy="520700"/>
          </a:xfrm>
        </p:spPr>
        <p:txBody>
          <a:bodyPr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3" name="Picture 152" descr="DOE_Office_Science_white.png">
            <a:extLst>
              <a:ext uri="{FF2B5EF4-FFF2-40B4-BE49-F238E27FC236}">
                <a16:creationId xmlns:a16="http://schemas.microsoft.com/office/drawing/2014/main" id="{4327B12B-9E2F-EA47-9B79-D54BD52AFA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3692" y="408349"/>
            <a:ext cx="1769532" cy="588347"/>
          </a:xfrm>
          <a:prstGeom prst="rect">
            <a:avLst/>
          </a:prstGeom>
        </p:spPr>
      </p:pic>
      <p:pic>
        <p:nvPicPr>
          <p:cNvPr id="156" name="Picture 15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7DB3F6-A168-E141-AC49-F54F3BED4F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49" y="323748"/>
            <a:ext cx="3200400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7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4" r:id="rId14"/>
    <p:sldLayoutId id="214748367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nobre@bnl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hyperlink" Target="https://software.nasa.gov/software/LAR-18803-1" TargetMode="External"/><Relationship Id="rId3" Type="http://schemas.openxmlformats.org/officeDocument/2006/relationships/image" Target="../media/image15.png"/><Relationship Id="rId7" Type="http://schemas.openxmlformats.org/officeDocument/2006/relationships/hyperlink" Target="https://phits.jaea.go.jp/" TargetMode="External"/><Relationship Id="rId12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hyperlink" Target="https://geant4.web.cern.ch/" TargetMode="External"/><Relationship Id="rId5" Type="http://schemas.openxmlformats.org/officeDocument/2006/relationships/hyperlink" Target="http://www.fluka.org/fluka.php" TargetMode="External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hyperlink" Target="https://mcnp.lanl.gov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tiff"/><Relationship Id="rId4" Type="http://schemas.openxmlformats.org/officeDocument/2006/relationships/image" Target="../media/image2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osssection-db.herokuapp.com/" TargetMode="External"/><Relationship Id="rId2" Type="http://schemas.openxmlformats.org/officeDocument/2006/relationships/hyperlink" Target="https://www.gsi.de/work/forschung/biophysik/fragmentation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800"/>
              <a:t>Nuclear Data needs for the future of space exploration</a:t>
            </a:r>
            <a:endParaRPr lang="en-US" sz="32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941394"/>
            <a:ext cx="10334625" cy="746185"/>
          </a:xfrm>
        </p:spPr>
        <p:txBody>
          <a:bodyPr/>
          <a:lstStyle/>
          <a:p>
            <a:r>
              <a:rPr lang="en-US"/>
              <a:t>8 September, 2022</a:t>
            </a:r>
          </a:p>
          <a:p>
            <a:r>
              <a:rPr lang="en-US"/>
              <a:t>BNL mini Town Hall on NSAC Long Range Plan for Nuclear Science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0F81AA7-3971-41D1-1E84-44E40790A1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26508" y="4501446"/>
            <a:ext cx="9121294" cy="1259607"/>
          </a:xfrm>
        </p:spPr>
        <p:txBody>
          <a:bodyPr/>
          <a:lstStyle/>
          <a:p>
            <a:r>
              <a:rPr lang="en-US" sz="1600"/>
              <a:t>Gustavo P. A. </a:t>
            </a:r>
            <a:r>
              <a:rPr lang="en-US" sz="1600" err="1"/>
              <a:t>Nobre</a:t>
            </a:r>
            <a:r>
              <a:rPr lang="en-US" sz="1600"/>
              <a:t> (</a:t>
            </a:r>
            <a:r>
              <a:rPr lang="en-US" sz="16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gnobre@bnl.gov</a:t>
            </a:r>
            <a:r>
              <a:rPr lang="en-US" sz="1600"/>
              <a:t>)</a:t>
            </a:r>
          </a:p>
          <a:p>
            <a:r>
              <a:rPr lang="en-US" sz="1600"/>
              <a:t>On behalf of Dave Brown</a:t>
            </a:r>
          </a:p>
          <a:p>
            <a:r>
              <a:rPr lang="en-US" sz="1600"/>
              <a:t>National Nuclear Data Center</a:t>
            </a:r>
          </a:p>
          <a:p>
            <a:r>
              <a:rPr lang="en-US" sz="1600"/>
              <a:t>Nuclear Science and Technology Department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28589A-5F20-075C-9BDD-6C0C78E8FA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81" r="1217" b="21724"/>
          <a:stretch/>
        </p:blipFill>
        <p:spPr>
          <a:xfrm>
            <a:off x="742383" y="4501446"/>
            <a:ext cx="1074060" cy="107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9307936-10DB-A246-B294-8AE5E452B858}"/>
              </a:ext>
            </a:extLst>
          </p:cNvPr>
          <p:cNvSpPr txBox="1">
            <a:spLocks/>
          </p:cNvSpPr>
          <p:nvPr/>
        </p:nvSpPr>
        <p:spPr>
          <a:xfrm>
            <a:off x="609599" y="23073"/>
            <a:ext cx="10972799" cy="11430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b="1" i="0" kern="1200" cap="none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tx1"/>
                </a:solidFill>
              </a:rPr>
              <a:t>The GCR background spans a huge mass and energy range covering virtually all of Nuclear Physics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AF26E6-C188-C34F-9B5E-A35869D927E3}"/>
              </a:ext>
            </a:extLst>
          </p:cNvPr>
          <p:cNvSpPr txBox="1"/>
          <p:nvPr/>
        </p:nvSpPr>
        <p:spPr>
          <a:xfrm>
            <a:off x="344315" y="1213582"/>
            <a:ext cx="6310163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Galactic Cosmic Rays include nuclei as heavy as </a:t>
            </a:r>
            <a:r>
              <a:rPr lang="en-US" sz="2000" baseline="30000"/>
              <a:t>56</a:t>
            </a:r>
            <a:r>
              <a:rPr lang="en-US" sz="2000"/>
              <a:t>Fe and E/A up to 50 GeV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For reference, </a:t>
            </a:r>
            <a:r>
              <a:rPr lang="en-US" sz="2000" i="1"/>
              <a:t>E</a:t>
            </a:r>
            <a:r>
              <a:rPr lang="en-US" sz="2000" i="1" baseline="-25000"/>
              <a:t>binding</a:t>
            </a:r>
            <a:r>
              <a:rPr lang="en-US" sz="2000"/>
              <a:t>(</a:t>
            </a:r>
            <a:r>
              <a:rPr lang="en-US" sz="2000" baseline="30000"/>
              <a:t>56</a:t>
            </a:r>
            <a:r>
              <a:rPr lang="en-US" sz="2000"/>
              <a:t>Fe) ≈ 0.5 GeV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The range of 1 </a:t>
            </a:r>
            <a:r>
              <a:rPr lang="en-US" sz="2000" i="1"/>
              <a:t>GeV</a:t>
            </a:r>
            <a:r>
              <a:rPr lang="en-US" sz="2000"/>
              <a:t> proton in Al is &gt; 1 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It’s even worse near the gas giants where their magnetic field meets the solar wind.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These high-energy particles create cascades of </a:t>
            </a:r>
            <a:r>
              <a:rPr lang="en-US" sz="2000" i="1"/>
              <a:t>hundreds</a:t>
            </a:r>
            <a:r>
              <a:rPr lang="en-US" sz="2000"/>
              <a:t> of secondary, tertiary etc. particles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The shielding itself can contribute to the variety of secondary particles produced.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Charged secondary particles deposit a portion of their energy more locally than neutrons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100"/>
          </a:p>
          <a:p>
            <a:pPr algn="ctr"/>
            <a:r>
              <a:rPr lang="en-US" sz="2000" b="1" i="1"/>
              <a:t>The solar system beyond the atmosphere and the earth’s magnetic field is a tough neighborhood!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E33F40-5991-2E41-B246-E1C486D089A9}"/>
              </a:ext>
            </a:extLst>
          </p:cNvPr>
          <p:cNvSpPr txBox="1"/>
          <p:nvPr/>
        </p:nvSpPr>
        <p:spPr>
          <a:xfrm>
            <a:off x="735224" y="6045016"/>
            <a:ext cx="1072154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i="1"/>
              <a:t>Space exploration requires appropriate shielding over a wide range of energy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481E4C-9EE1-FD45-93BD-6F08A8FB0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403" y="1303541"/>
            <a:ext cx="5077220" cy="45253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357DB4-1ADD-BC41-9980-110A5328453D}"/>
              </a:ext>
            </a:extLst>
          </p:cNvPr>
          <p:cNvSpPr/>
          <p:nvPr/>
        </p:nvSpPr>
        <p:spPr>
          <a:xfrm>
            <a:off x="8474808" y="4491415"/>
            <a:ext cx="268625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i="1">
                <a:latin typeface="Times" pitchFamily="2" charset="0"/>
              </a:rPr>
              <a:t>T.C. Slaba et al.  </a:t>
            </a:r>
          </a:p>
          <a:p>
            <a:r>
              <a:rPr lang="en-US" sz="1500" i="1">
                <a:latin typeface="Times" pitchFamily="2" charset="0"/>
              </a:rPr>
              <a:t>Life Sciences in Space Research 12  (2017) 1–15 </a:t>
            </a:r>
            <a:endParaRPr lang="en-US" sz="1500">
              <a:effectLst/>
              <a:latin typeface="Times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D3A019-4213-4232-BB1E-92D2C45DACF3}"/>
              </a:ext>
            </a:extLst>
          </p:cNvPr>
          <p:cNvSpPr txBox="1"/>
          <p:nvPr/>
        </p:nvSpPr>
        <p:spPr>
          <a:xfrm rot="16200000">
            <a:off x="10596203" y="3399394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Slide from Lee Bernstein</a:t>
            </a:r>
          </a:p>
        </p:txBody>
      </p:sp>
    </p:spTree>
    <p:extLst>
      <p:ext uri="{BB962C8B-B14F-4D97-AF65-F5344CB8AC3E}">
        <p14:creationId xmlns:p14="http://schemas.microsoft.com/office/powerpoint/2010/main" val="3402302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Title 1"/>
          <p:cNvSpPr txBox="1">
            <a:spLocks noGrp="1"/>
          </p:cNvSpPr>
          <p:nvPr>
            <p:ph type="title"/>
          </p:nvPr>
        </p:nvSpPr>
        <p:spPr>
          <a:xfrm>
            <a:off x="571500" y="127137"/>
            <a:ext cx="7754561" cy="1325564"/>
          </a:xfrm>
          <a:prstGeom prst="rect">
            <a:avLst/>
          </a:prstGeom>
        </p:spPr>
        <p:txBody>
          <a:bodyPr/>
          <a:lstStyle/>
          <a:p>
            <a:r>
              <a:t>Transport codes for shielding applications </a:t>
            </a:r>
          </a:p>
        </p:txBody>
      </p:sp>
      <p:sp>
        <p:nvSpPr>
          <p:cNvPr id="6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66537" y="6431384"/>
            <a:ext cx="153964" cy="13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US" smtClean="0"/>
              <a:pPr/>
              <a:t>3</a:t>
            </a:fld>
            <a:endParaRPr/>
          </a:p>
        </p:txBody>
      </p:sp>
      <p:grpSp>
        <p:nvGrpSpPr>
          <p:cNvPr id="621" name="Group 6"/>
          <p:cNvGrpSpPr/>
          <p:nvPr/>
        </p:nvGrpSpPr>
        <p:grpSpPr>
          <a:xfrm>
            <a:off x="8519879" y="124003"/>
            <a:ext cx="2845074" cy="2736531"/>
            <a:chOff x="0" y="0"/>
            <a:chExt cx="2845073" cy="2736530"/>
          </a:xfrm>
        </p:grpSpPr>
        <p:pic>
          <p:nvPicPr>
            <p:cNvPr id="617" name="Picture 7" descr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845072" cy="21160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620" name="Text Box 4"/>
            <p:cNvGrpSpPr/>
            <p:nvPr/>
          </p:nvGrpSpPr>
          <p:grpSpPr>
            <a:xfrm>
              <a:off x="0" y="2116060"/>
              <a:ext cx="2845073" cy="620470"/>
              <a:chOff x="0" y="0"/>
              <a:chExt cx="2845072" cy="620469"/>
            </a:xfrm>
          </p:grpSpPr>
          <p:sp>
            <p:nvSpPr>
              <p:cNvPr id="618" name="Rectangle"/>
              <p:cNvSpPr/>
              <p:nvPr/>
            </p:nvSpPr>
            <p:spPr>
              <a:xfrm>
                <a:off x="0" y="0"/>
                <a:ext cx="2845072" cy="62046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spcBef>
                    <a:spcPts val="600"/>
                  </a:spcBef>
                  <a:defRPr>
                    <a:latin typeface="+mj-lt"/>
                    <a:ea typeface="+mj-ea"/>
                    <a:cs typeface="+mj-cs"/>
                    <a:sym typeface="Calibri"/>
                  </a:defRPr>
                </a:pPr>
                <a:endParaRPr/>
              </a:p>
            </p:txBody>
          </p:sp>
          <p:sp>
            <p:nvSpPr>
              <p:cNvPr id="619" name="Figure 1: Photograph of a BLIP target stack ready for proton bombardment. (courtesy of C. Cutler)"/>
              <p:cNvSpPr txBox="1"/>
              <p:nvPr/>
            </p:nvSpPr>
            <p:spPr>
              <a:xfrm>
                <a:off x="0" y="0"/>
                <a:ext cx="2845072" cy="4533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>
                  <a:spcBef>
                    <a:spcPts val="600"/>
                  </a:spcBef>
                  <a:defRPr sz="1000" b="1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Figure 1: Photograph of a BLIP target stack ready for proton bombardment. (courtesy of C. Cutler)</a:t>
                </a:r>
              </a:p>
            </p:txBody>
          </p:sp>
        </p:grpSp>
      </p:grpSp>
      <p:grpSp>
        <p:nvGrpSpPr>
          <p:cNvPr id="624" name="Group 3"/>
          <p:cNvGrpSpPr/>
          <p:nvPr/>
        </p:nvGrpSpPr>
        <p:grpSpPr>
          <a:xfrm>
            <a:off x="8344010" y="2660899"/>
            <a:ext cx="3304652" cy="3963291"/>
            <a:chOff x="0" y="0"/>
            <a:chExt cx="3304650" cy="3963290"/>
          </a:xfrm>
        </p:grpSpPr>
        <p:pic>
          <p:nvPicPr>
            <p:cNvPr id="622" name="Picture 4" descr="Picture 4"/>
            <p:cNvPicPr>
              <a:picLocks noChangeAspect="1"/>
            </p:cNvPicPr>
            <p:nvPr/>
          </p:nvPicPr>
          <p:blipFill>
            <a:blip r:embed="rId3"/>
            <a:srcRect b="8378"/>
            <a:stretch>
              <a:fillRect/>
            </a:stretch>
          </p:blipFill>
          <p:spPr>
            <a:xfrm>
              <a:off x="0" y="0"/>
              <a:ext cx="3304650" cy="35701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23" name="Text Box 7"/>
            <p:cNvSpPr txBox="1"/>
            <p:nvPr/>
          </p:nvSpPr>
          <p:spPr>
            <a:xfrm>
              <a:off x="0" y="3549584"/>
              <a:ext cx="3304650" cy="41370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spcBef>
                  <a:spcPts val="600"/>
                </a:spcBef>
                <a:defRPr sz="1000" b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FLUKA simulation of the BLIP target stack showing the primary proton beam and secondary neutron production (N. Simos (2016))</a:t>
              </a:r>
            </a:p>
          </p:txBody>
        </p:sp>
      </p:grpSp>
      <p:graphicFrame>
        <p:nvGraphicFramePr>
          <p:cNvPr id="625" name="Table"/>
          <p:cNvGraphicFramePr/>
          <p:nvPr>
            <p:extLst>
              <p:ext uri="{D42A27DB-BD31-4B8C-83A1-F6EECF244321}">
                <p14:modId xmlns:p14="http://schemas.microsoft.com/office/powerpoint/2010/main" val="677341950"/>
              </p:ext>
            </p:extLst>
          </p:nvPr>
        </p:nvGraphicFramePr>
        <p:xfrm>
          <a:off x="879676" y="1687379"/>
          <a:ext cx="7215900" cy="3823665"/>
        </p:xfrm>
        <a:graphic>
          <a:graphicData uri="http://schemas.openxmlformats.org/drawingml/2006/table">
            <a:tbl>
              <a:tblPr bandRow="1"/>
              <a:tblGrid>
                <a:gridCol w="1636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1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0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0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70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473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0" marR="0" marT="0" marB="0" horzOverflow="overflow">
                    <a:blipFill rotWithShape="1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000"/>
                      </a:pPr>
                      <a:r>
                        <a:t>FLUKA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700"/>
                      </a:pPr>
                      <a:r>
                        <a:t>INFN (Italy)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r>
                        <a:rPr u="sng">
                          <a:solidFill>
                            <a:srgbClr val="4881C3"/>
                          </a:solidFill>
                          <a:uFill>
                            <a:solidFill>
                              <a:srgbClr val="4881C3"/>
                            </a:solidFill>
                          </a:uFill>
                          <a:hlinkClick r:id="rId5"/>
                        </a:rPr>
                        <a:t>http://www.fluka.org/fluka.php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Free reg.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473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0" marR="0" marT="0" marB="0" horzOverflow="overflow">
                    <a:blipFill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000"/>
                      </a:pPr>
                      <a:r>
                        <a:t>PHITS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700"/>
                      </a:pPr>
                      <a:r>
                        <a:t>JAEA (Japan)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r>
                        <a:rPr u="sng">
                          <a:solidFill>
                            <a:srgbClr val="4881C3"/>
                          </a:solidFill>
                          <a:uFill>
                            <a:solidFill>
                              <a:srgbClr val="4881C3"/>
                            </a:solidFill>
                          </a:uFill>
                          <a:hlinkClick r:id="rId7"/>
                        </a:rPr>
                        <a:t>https://phits.jaea.go.jp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600"/>
                      </a:pPr>
                      <a:r>
                        <a:t>Open Source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73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0" marR="0" marT="0" marB="0" horzOverflow="overflow">
                    <a:blipFill rotWithShape="1">
                      <a:blip r:embed="rId8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000"/>
                      </a:pPr>
                      <a:r>
                        <a:t>MCNP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700"/>
                      </a:pPr>
                      <a:r>
                        <a:t>LANL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r>
                        <a:rPr u="sng">
                          <a:solidFill>
                            <a:srgbClr val="4881C3"/>
                          </a:solidFill>
                          <a:uFill>
                            <a:solidFill>
                              <a:srgbClr val="4881C3"/>
                            </a:solidFill>
                          </a:uFill>
                          <a:hlinkClick r:id="rId9"/>
                        </a:rPr>
                        <a:t>https://mcnp.lanl.gov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600"/>
                      </a:pPr>
                      <a:r>
                        <a:t>EC, RSICC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473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0" marR="0" marT="0" marB="0" horzOverflow="overflow">
                    <a:blipFill rotWithShape="1">
                      <a:blip r:embed="rId10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000"/>
                      </a:pPr>
                      <a:r>
                        <a:t>GEANT4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700"/>
                        <a:t>CERN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r>
                        <a:rPr u="sng">
                          <a:solidFill>
                            <a:srgbClr val="4881C3"/>
                          </a:solidFill>
                          <a:uFill>
                            <a:solidFill>
                              <a:srgbClr val="4881C3"/>
                            </a:solidFill>
                          </a:uFill>
                          <a:hlinkClick r:id="rId11"/>
                        </a:rPr>
                        <a:t>https://geant4.web.cern.ch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600"/>
                      </a:pPr>
                      <a:r>
                        <a:t>Open Source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473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0" marR="0" marT="0" marB="0" horzOverflow="overflow">
                    <a:blipFill rotWithShape="1">
                      <a:blip r:embed="rId1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000"/>
                      </a:pPr>
                      <a:r>
                        <a:t>HZETRN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700"/>
                      </a:pPr>
                      <a:r>
                        <a:t>NASA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r>
                        <a:rPr u="sng">
                          <a:solidFill>
                            <a:srgbClr val="4881C3"/>
                          </a:solidFill>
                          <a:uFill>
                            <a:solidFill>
                              <a:srgbClr val="4881C3"/>
                            </a:solidFill>
                          </a:uFill>
                          <a:hlinkClick r:id="rId13"/>
                        </a:rPr>
                        <a:t>https://software.nasa.gov/software/LAR-18803-1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EC, NASA, Free reg.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26" name="All codes have built in models that cover different physical regimes"/>
          <p:cNvSpPr txBox="1"/>
          <p:nvPr/>
        </p:nvSpPr>
        <p:spPr>
          <a:xfrm>
            <a:off x="2692966" y="5907794"/>
            <a:ext cx="4741654" cy="705016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7EA1"/>
            </a:solidFill>
            <a:miter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100">
                <a:solidFill>
                  <a:srgbClr val="FFFFFF"/>
                </a:solidFill>
              </a:defRPr>
            </a:lvl1pPr>
          </a:lstStyle>
          <a:p>
            <a:r>
              <a:t>All codes have built in models that cover different physical regimes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66537" y="6431384"/>
            <a:ext cx="153964" cy="13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US" smtClean="0"/>
              <a:pPr/>
              <a:t>4</a:t>
            </a:fld>
            <a:endParaRPr/>
          </a:p>
        </p:txBody>
      </p:sp>
      <p:pic>
        <p:nvPicPr>
          <p:cNvPr id="629" name="Picture 3" descr="Picture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5907">
            <a:off x="484748" y="-9607"/>
            <a:ext cx="11246129" cy="6915821"/>
          </a:xfrm>
          <a:prstGeom prst="rect">
            <a:avLst/>
          </a:prstGeom>
          <a:ln w="12700">
            <a:miter lim="400000"/>
          </a:ln>
        </p:spPr>
      </p:pic>
      <p:sp>
        <p:nvSpPr>
          <p:cNvPr id="630" name="https://phits.jaea.go.jp/lec/phits-introduction-en.pdf"/>
          <p:cNvSpPr txBox="1"/>
          <p:nvPr/>
        </p:nvSpPr>
        <p:spPr>
          <a:xfrm rot="16205380">
            <a:off x="9357240" y="3272972"/>
            <a:ext cx="5199867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https://phits.jaea.go.jp/lec/phits-introduction-en.pdf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66537" y="6431384"/>
            <a:ext cx="153964" cy="13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US" smtClean="0"/>
              <a:pPr/>
              <a:t>5</a:t>
            </a:fld>
            <a:endParaRPr/>
          </a:p>
        </p:txBody>
      </p:sp>
      <p:pic>
        <p:nvPicPr>
          <p:cNvPr id="633" name="Picture 3" descr="Picture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5907">
            <a:off x="484748" y="-9607"/>
            <a:ext cx="11246129" cy="6915821"/>
          </a:xfrm>
          <a:prstGeom prst="rect">
            <a:avLst/>
          </a:prstGeom>
          <a:ln w="12700">
            <a:miter lim="400000"/>
          </a:ln>
        </p:spPr>
      </p:pic>
      <p:sp>
        <p:nvSpPr>
          <p:cNvPr id="634" name="Stopping Powers"/>
          <p:cNvSpPr txBox="1"/>
          <p:nvPr/>
        </p:nvSpPr>
        <p:spPr>
          <a:xfrm>
            <a:off x="4054802" y="3442251"/>
            <a:ext cx="1610744" cy="78038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7EA1"/>
            </a:solidFill>
            <a:miter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300" b="1">
                <a:solidFill>
                  <a:srgbClr val="FFFFFF"/>
                </a:solidFill>
              </a:defRPr>
            </a:lvl1pPr>
          </a:lstStyle>
          <a:p>
            <a:r>
              <a:t>Stopping Powers</a:t>
            </a:r>
          </a:p>
        </p:txBody>
      </p:sp>
      <p:sp>
        <p:nvSpPr>
          <p:cNvPr id="635" name="Line"/>
          <p:cNvSpPr/>
          <p:nvPr/>
        </p:nvSpPr>
        <p:spPr>
          <a:xfrm>
            <a:off x="4895887" y="4098431"/>
            <a:ext cx="552108" cy="941115"/>
          </a:xfrm>
          <a:prstGeom prst="line">
            <a:avLst/>
          </a:prstGeom>
          <a:ln w="5080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36" name="Line"/>
          <p:cNvSpPr/>
          <p:nvPr/>
        </p:nvSpPr>
        <p:spPr>
          <a:xfrm flipH="1">
            <a:off x="2545169" y="2486860"/>
            <a:ext cx="1708435" cy="1900956"/>
          </a:xfrm>
          <a:prstGeom prst="line">
            <a:avLst/>
          </a:prstGeom>
          <a:ln w="5080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37" name="Line"/>
          <p:cNvSpPr/>
          <p:nvPr/>
        </p:nvSpPr>
        <p:spPr>
          <a:xfrm>
            <a:off x="4748929" y="2091803"/>
            <a:ext cx="5161663" cy="410969"/>
          </a:xfrm>
          <a:prstGeom prst="line">
            <a:avLst/>
          </a:prstGeom>
          <a:ln w="5080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38" name="Line"/>
          <p:cNvSpPr/>
          <p:nvPr/>
        </p:nvSpPr>
        <p:spPr>
          <a:xfrm>
            <a:off x="4659758" y="2198118"/>
            <a:ext cx="4317396" cy="698135"/>
          </a:xfrm>
          <a:prstGeom prst="line">
            <a:avLst/>
          </a:prstGeom>
          <a:ln w="5080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39" name="(ENDF) data tables"/>
          <p:cNvSpPr txBox="1"/>
          <p:nvPr/>
        </p:nvSpPr>
        <p:spPr>
          <a:xfrm>
            <a:off x="3628713" y="1553071"/>
            <a:ext cx="1281097" cy="112328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7EA1"/>
            </a:solidFill>
            <a:miter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300" b="1">
                <a:solidFill>
                  <a:srgbClr val="FFFFFF"/>
                </a:solidFill>
              </a:defRPr>
            </a:lvl1pPr>
          </a:lstStyle>
          <a:p>
            <a:r>
              <a:t>(ENDF) data tables</a:t>
            </a:r>
          </a:p>
        </p:txBody>
      </p:sp>
      <p:sp>
        <p:nvSpPr>
          <p:cNvPr id="640" name="https://phits.jaea.go.jp/lec/phits-introduction-en.pdf"/>
          <p:cNvSpPr txBox="1"/>
          <p:nvPr/>
        </p:nvSpPr>
        <p:spPr>
          <a:xfrm rot="16205380">
            <a:off x="9357240" y="3272972"/>
            <a:ext cx="5199867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https://phits.jaea.go.jp/lec/phits-introduction-en.pdf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C24D1FA-A9B8-6D40-AC76-082E75BCA1C8}"/>
              </a:ext>
            </a:extLst>
          </p:cNvPr>
          <p:cNvSpPr txBox="1"/>
          <p:nvPr/>
        </p:nvSpPr>
        <p:spPr>
          <a:xfrm>
            <a:off x="152400" y="86274"/>
            <a:ext cx="11644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John Norbury </a:t>
            </a:r>
            <a:r>
              <a:rPr lang="en-US" sz="3200" i="1">
                <a:latin typeface="Arial" panose="020B0604020202020204" pitchFamily="34" charset="0"/>
                <a:cs typeface="Arial" panose="020B0604020202020204" pitchFamily="34" charset="0"/>
              </a:rPr>
              <a:t>et al.* 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have shown that large gaps exist in experimental data needed for shielding optimization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917C39-AB89-544D-99AD-7A3985475C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094" y="1238197"/>
            <a:ext cx="4837044" cy="24438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7D5AD4-16B4-2244-89F9-0F235B0F1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20" y="3748993"/>
            <a:ext cx="9007255" cy="15681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B383C5-4654-9647-AABA-367C4E89A2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0076" y="1200846"/>
            <a:ext cx="4837044" cy="24245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59552A-F505-C940-8C6D-267B4884A6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071" y="5404721"/>
            <a:ext cx="9080904" cy="9941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00F4F4-1EB6-0C49-B501-9AB337DFC33E}"/>
              </a:ext>
            </a:extLst>
          </p:cNvPr>
          <p:cNvSpPr/>
          <p:nvPr/>
        </p:nvSpPr>
        <p:spPr>
          <a:xfrm>
            <a:off x="9515970" y="3863815"/>
            <a:ext cx="26370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latin typeface="Helvetica" pitchFamily="2" charset="0"/>
              </a:rPr>
              <a:t>“</a:t>
            </a:r>
            <a:r>
              <a:rPr lang="en-US" sz="2000">
                <a:latin typeface="Times" pitchFamily="2" charset="0"/>
              </a:rPr>
              <a:t>All</a:t>
            </a:r>
            <a:r>
              <a:rPr lang="en-US" sz="2000">
                <a:latin typeface="Helvetica" pitchFamily="2" charset="0"/>
              </a:rPr>
              <a:t>” </a:t>
            </a:r>
            <a:r>
              <a:rPr lang="en-US" sz="2000">
                <a:latin typeface="Times" pitchFamily="2" charset="0"/>
              </a:rPr>
              <a:t>projectiles signify He, C, O, Si, Fe</a:t>
            </a:r>
            <a:endParaRPr lang="en-US" sz="2000">
              <a:effectLst/>
              <a:latin typeface="Times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8B60F0-ED62-4C4A-9638-EC56E82AEB5E}"/>
              </a:ext>
            </a:extLst>
          </p:cNvPr>
          <p:cNvSpPr/>
          <p:nvPr/>
        </p:nvSpPr>
        <p:spPr>
          <a:xfrm>
            <a:off x="7814814" y="3674369"/>
            <a:ext cx="1648162" cy="2724472"/>
          </a:xfrm>
          <a:prstGeom prst="rect">
            <a:avLst/>
          </a:prstGeom>
          <a:noFill/>
          <a:ln w="177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A90C68-751B-2B4D-9668-1A6A9E1342EF}"/>
              </a:ext>
            </a:extLst>
          </p:cNvPr>
          <p:cNvSpPr/>
          <p:nvPr/>
        </p:nvSpPr>
        <p:spPr>
          <a:xfrm>
            <a:off x="9498467" y="4641491"/>
            <a:ext cx="26370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>
                <a:highlight>
                  <a:srgbClr val="FFFF00"/>
                </a:highlight>
                <a:latin typeface="Helvetica" pitchFamily="2" charset="0"/>
              </a:rPr>
              <a:t>This is where STAR @ RHIC can really help! </a:t>
            </a:r>
            <a:endParaRPr lang="en-US" sz="2000" i="1">
              <a:effectLst/>
              <a:highlight>
                <a:srgbClr val="FFFF00"/>
              </a:highlight>
              <a:latin typeface="Times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46319B-9EDF-D145-B5F4-4AA471A9B627}"/>
              </a:ext>
            </a:extLst>
          </p:cNvPr>
          <p:cNvSpPr/>
          <p:nvPr/>
        </p:nvSpPr>
        <p:spPr>
          <a:xfrm>
            <a:off x="9937120" y="1667033"/>
            <a:ext cx="21175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Times" pitchFamily="2" charset="0"/>
              </a:rPr>
              <a:t>*J.W. Norbury </a:t>
            </a:r>
            <a:r>
              <a:rPr lang="en-US" i="1">
                <a:latin typeface="Times" pitchFamily="2" charset="0"/>
              </a:rPr>
              <a:t>et al. </a:t>
            </a:r>
          </a:p>
          <a:p>
            <a:r>
              <a:rPr lang="en-US">
                <a:latin typeface="Times" pitchFamily="2" charset="0"/>
              </a:rPr>
              <a:t>Radiation Measurements 47 (2012) 315</a:t>
            </a:r>
            <a:r>
              <a:rPr lang="en-US">
                <a:latin typeface="Helvetica" pitchFamily="2" charset="0"/>
              </a:rPr>
              <a:t>e</a:t>
            </a:r>
            <a:r>
              <a:rPr lang="en-US">
                <a:latin typeface="Times" pitchFamily="2" charset="0"/>
              </a:rPr>
              <a:t>363</a:t>
            </a:r>
            <a:endParaRPr lang="en-US">
              <a:effectLst/>
              <a:latin typeface="Times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66975E-4743-DF2D-F485-57FB2B990619}"/>
              </a:ext>
            </a:extLst>
          </p:cNvPr>
          <p:cNvSpPr txBox="1"/>
          <p:nvPr/>
        </p:nvSpPr>
        <p:spPr>
          <a:xfrm>
            <a:off x="9884689" y="6133206"/>
            <a:ext cx="1864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Slide from Lee Bernstein</a:t>
            </a:r>
          </a:p>
        </p:txBody>
      </p:sp>
    </p:spTree>
    <p:extLst>
      <p:ext uri="{BB962C8B-B14F-4D97-AF65-F5344CB8AC3E}">
        <p14:creationId xmlns:p14="http://schemas.microsoft.com/office/powerpoint/2010/main" val="96735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data do these codes need to produce meaningful results?</a:t>
            </a:r>
          </a:p>
        </p:txBody>
      </p:sp>
      <p:sp>
        <p:nvSpPr>
          <p:cNvPr id="76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725464" y="1961172"/>
            <a:ext cx="11049000" cy="2295113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t>Cross sections: Only total cross section and elastic/reaction cross section needed to first approximation</a:t>
            </a:r>
          </a:p>
          <a:p>
            <a:r>
              <a:t>Particle multiplicities</a:t>
            </a:r>
          </a:p>
          <a:p>
            <a:r>
              <a:t>Outgoing particle distributions: </a:t>
            </a:r>
            <a:r>
              <a:rPr err="1"/>
              <a:t>dN</a:t>
            </a:r>
            <a:r>
              <a:t>/</a:t>
            </a:r>
            <a:r>
              <a:rPr err="1"/>
              <a:t>dE’dΩ</a:t>
            </a:r>
            <a:br>
              <a:rPr/>
            </a:br>
            <a:endParaRPr/>
          </a:p>
          <a:p>
            <a:r>
              <a:rPr lang="en-US"/>
              <a:t>F</a:t>
            </a:r>
            <a:r>
              <a:t>low, </a:t>
            </a:r>
            <a:r>
              <a:rPr err="1"/>
              <a:t>femtoscopy</a:t>
            </a:r>
            <a:r>
              <a:t>, jets, etc. are unimportant</a:t>
            </a:r>
            <a:r>
              <a:rPr lang="en-US"/>
              <a:t>, but </a:t>
            </a:r>
            <a:r>
              <a:rPr lang="en-US" err="1"/>
              <a:t>coellecense</a:t>
            </a:r>
            <a:r>
              <a:rPr lang="en-US"/>
              <a:t> yields are essential!</a:t>
            </a:r>
            <a:endParaRPr/>
          </a:p>
        </p:txBody>
      </p:sp>
      <p:sp>
        <p:nvSpPr>
          <p:cNvPr id="7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66537" y="6431384"/>
            <a:ext cx="153964" cy="13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US" smtClean="0"/>
              <a:pPr/>
              <a:t>7</a:t>
            </a:fld>
            <a:endParaRPr/>
          </a:p>
        </p:txBody>
      </p:sp>
      <p:sp>
        <p:nvSpPr>
          <p:cNvPr id="762" name="There is an opportunity to provide modeling support for shielding applications!"/>
          <p:cNvSpPr txBox="1"/>
          <p:nvPr/>
        </p:nvSpPr>
        <p:spPr>
          <a:xfrm>
            <a:off x="571500" y="4441653"/>
            <a:ext cx="11400779" cy="1661993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7EA1"/>
            </a:solidFill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900">
                <a:solidFill>
                  <a:srgbClr val="FFFFFF"/>
                </a:solidFill>
              </a:defRPr>
            </a:lvl1pPr>
          </a:lstStyle>
          <a:p>
            <a:r>
              <a:rPr lang="en-US" sz="4400" b="1"/>
              <a:t>Two opportunities!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/>
              <a:t>M</a:t>
            </a:r>
            <a:r>
              <a:t>odeling support for shielding</a:t>
            </a:r>
            <a:r>
              <a:rPr lang="en-US"/>
              <a:t> &amp; isotope production</a:t>
            </a:r>
            <a:r>
              <a:t> applications!</a:t>
            </a:r>
            <a:endParaRPr lang="en-US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/>
              <a:t>Additional fixed target run at RHIC before EIC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There are gaps in </a:t>
            </a:r>
            <a:r>
              <a:rPr lang="en-US"/>
              <a:t>data compilation</a:t>
            </a:r>
            <a:r>
              <a:t>: </a:t>
            </a:r>
            <a:br>
              <a:rPr lang="en-US"/>
            </a:br>
            <a:r>
              <a:t>no heavy-ions, not enough high energy</a:t>
            </a:r>
          </a:p>
        </p:txBody>
      </p:sp>
      <p:sp>
        <p:nvSpPr>
          <p:cNvPr id="765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571500" y="1828700"/>
            <a:ext cx="11049000" cy="420718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2000"/>
              </a:lnSpc>
              <a:defRPr sz="2500" b="1"/>
            </a:pPr>
            <a:r>
              <a:t>Evaluated (this is what goes in transport codes):</a:t>
            </a:r>
          </a:p>
          <a:p>
            <a:pPr marL="685800" lvl="1" indent="-228600">
              <a:lnSpc>
                <a:spcPct val="72000"/>
              </a:lnSpc>
              <a:spcBef>
                <a:spcPts val="500"/>
              </a:spcBef>
              <a:defRPr sz="2200"/>
            </a:pPr>
            <a:r>
              <a:t>PDG only elementary particle properties</a:t>
            </a:r>
          </a:p>
          <a:p>
            <a:pPr lvl="1">
              <a:lnSpc>
                <a:spcPct val="72000"/>
              </a:lnSpc>
              <a:defRPr sz="2200"/>
            </a:pPr>
            <a:r>
              <a:t>CSEWG’s</a:t>
            </a:r>
            <a:r>
              <a:rPr lang="en-US"/>
              <a:t> </a:t>
            </a:r>
            <a:r>
              <a:t>ENDF </a:t>
            </a:r>
            <a:r>
              <a:rPr lang="en-US"/>
              <a:t>(US data program) </a:t>
            </a:r>
            <a:r>
              <a:t>only &lt; 150 MeV + decay data</a:t>
            </a:r>
          </a:p>
          <a:p>
            <a:pPr marL="685800" lvl="1" indent="-228600">
              <a:lnSpc>
                <a:spcPct val="72000"/>
              </a:lnSpc>
              <a:spcBef>
                <a:spcPts val="500"/>
              </a:spcBef>
              <a:defRPr sz="2200"/>
            </a:pPr>
            <a:r>
              <a:t>Three major regional data projects (JAEA, US, EU) have made forays into HE</a:t>
            </a:r>
            <a:br>
              <a:rPr/>
            </a:br>
            <a:endParaRPr/>
          </a:p>
          <a:p>
            <a:pPr>
              <a:lnSpc>
                <a:spcPct val="72000"/>
              </a:lnSpc>
              <a:defRPr sz="2500" b="1"/>
            </a:pPr>
            <a:r>
              <a:rPr sz="2200"/>
              <a:t>Experimental d</a:t>
            </a:r>
            <a:r>
              <a:t>ata compilation:</a:t>
            </a:r>
          </a:p>
          <a:p>
            <a:pPr marL="685800" lvl="1" indent="-228600">
              <a:lnSpc>
                <a:spcPct val="72000"/>
              </a:lnSpc>
              <a:spcBef>
                <a:spcPts val="500"/>
              </a:spcBef>
              <a:defRPr sz="2200"/>
            </a:pPr>
            <a:r>
              <a:t>EXFOR/NSR partial tabulation of data/references most comprehensive but poor HE coverage</a:t>
            </a:r>
          </a:p>
          <a:p>
            <a:pPr marL="685800" lvl="1" indent="-228600">
              <a:lnSpc>
                <a:spcPct val="72000"/>
              </a:lnSpc>
              <a:spcBef>
                <a:spcPts val="500"/>
              </a:spcBef>
              <a:defRPr sz="2200"/>
            </a:pPr>
            <a:r>
              <a:t>Smaller scale projects with basic science focus: </a:t>
            </a:r>
            <a:r>
              <a:rPr err="1"/>
              <a:t>HEPdata</a:t>
            </a:r>
            <a:r>
              <a:t>, </a:t>
            </a:r>
            <a:r>
              <a:rPr err="1"/>
              <a:t>nn</a:t>
            </a:r>
            <a:r>
              <a:t>-online, GWU DAC</a:t>
            </a:r>
          </a:p>
          <a:p>
            <a:pPr marL="685800" lvl="1" indent="-228600">
              <a:lnSpc>
                <a:spcPct val="72000"/>
              </a:lnSpc>
              <a:spcBef>
                <a:spcPts val="500"/>
              </a:spcBef>
              <a:defRPr sz="2200"/>
            </a:pPr>
            <a:r>
              <a:t>3 year ROSSINI3 project (ESA-NASA-GSI) (see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https://www.gsi.de/work/forschung/biophysik/fragmentation</a:t>
            </a:r>
            <a:r>
              <a:t>,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https://crosssection-db.herokuapp.com</a:t>
            </a:r>
            <a:r>
              <a:t>)</a:t>
            </a:r>
          </a:p>
          <a:p>
            <a:pPr marL="685800" lvl="1" indent="-228600">
              <a:lnSpc>
                <a:spcPct val="72000"/>
              </a:lnSpc>
              <a:spcBef>
                <a:spcPts val="500"/>
              </a:spcBef>
              <a:defRPr sz="2200"/>
            </a:pPr>
            <a:r>
              <a:t>Pilot project to compile RHIC/AGS data @NNDC circa 2000, but data appears lost</a:t>
            </a:r>
          </a:p>
        </p:txBody>
      </p:sp>
      <p:sp>
        <p:nvSpPr>
          <p:cNvPr id="7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66537" y="6431384"/>
            <a:ext cx="153964" cy="13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US" smtClean="0"/>
              <a:pPr/>
              <a:t>8</a:t>
            </a:fld>
            <a:endParaRPr/>
          </a:p>
        </p:txBody>
      </p:sp>
      <p:sp>
        <p:nvSpPr>
          <p:cNvPr id="767" name="TextBox 3"/>
          <p:cNvSpPr txBox="1"/>
          <p:nvPr/>
        </p:nvSpPr>
        <p:spPr>
          <a:xfrm>
            <a:off x="1341013" y="5934035"/>
            <a:ext cx="9621029" cy="83099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0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algn="ctr"/>
            <a:r>
              <a:rPr sz="2400">
                <a:latin typeface="+mn-lt"/>
              </a:rPr>
              <a:t>Opportunity to collaborate to meet data needs for space physics</a:t>
            </a:r>
            <a:r>
              <a:rPr lang="en-US" sz="2400">
                <a:latin typeface="+mn-lt"/>
              </a:rPr>
              <a:t> leveraging the high-energy and isotope programs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0</TotalTime>
  <Words>696</Words>
  <Application>Microsoft Macintosh PowerPoint</Application>
  <PresentationFormat>Widescreen</PresentationFormat>
  <Paragraphs>81</Paragraphs>
  <Slides>8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Helvetica</vt:lpstr>
      <vt:lpstr>Times</vt:lpstr>
      <vt:lpstr>Times New Roman</vt:lpstr>
      <vt:lpstr>BNL</vt:lpstr>
      <vt:lpstr>Nuclear Data needs for the future of space exploration</vt:lpstr>
      <vt:lpstr>PowerPoint Presentation</vt:lpstr>
      <vt:lpstr>Transport codes for shielding applications </vt:lpstr>
      <vt:lpstr>PowerPoint Presentation</vt:lpstr>
      <vt:lpstr>PowerPoint Presentation</vt:lpstr>
      <vt:lpstr>PowerPoint Presentation</vt:lpstr>
      <vt:lpstr>What data do these codes need to produce meaningful results?</vt:lpstr>
      <vt:lpstr>There are gaps in data compilation:  no heavy-ions, not enough high energy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Brown, David</dc:creator>
  <cp:keywords/>
  <dc:description/>
  <cp:lastModifiedBy>Nobre, Gustavo</cp:lastModifiedBy>
  <cp:revision>1</cp:revision>
  <dcterms:created xsi:type="dcterms:W3CDTF">2022-07-11T17:00:23Z</dcterms:created>
  <dcterms:modified xsi:type="dcterms:W3CDTF">2022-09-08T13:00:27Z</dcterms:modified>
  <cp:category/>
</cp:coreProperties>
</file>