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78" r:id="rId4"/>
    <p:sldId id="280" r:id="rId5"/>
    <p:sldId id="276" r:id="rId6"/>
    <p:sldId id="281" r:id="rId7"/>
    <p:sldId id="277" r:id="rId8"/>
    <p:sldId id="279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5"/>
          </a:solidFill>
        </a:fill>
      </a:tcStyle>
    </a:wholeTbl>
    <a:band2H>
      <a:tcTxStyle/>
      <a:tcStyle>
        <a:tcBdr/>
        <a:fill>
          <a:solidFill>
            <a:srgbClr val="E6E9E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C"/>
          </a:solidFill>
        </a:fill>
      </a:tcStyle>
    </a:wholeTbl>
    <a:band2H>
      <a:tcTxStyle/>
      <a:tcStyle>
        <a:tcBdr/>
        <a:fill>
          <a:solidFill>
            <a:srgbClr val="FFF6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8"/>
    <p:restoredTop sz="94718"/>
  </p:normalViewPr>
  <p:slideViewPr>
    <p:cSldViewPr snapToGrid="0">
      <p:cViewPr varScale="1">
        <p:scale>
          <a:sx n="113" d="100"/>
          <a:sy n="113" d="100"/>
        </p:scale>
        <p:origin x="2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9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Integrating, expanding and automating the pipeline are the key elements that will get more reliable data to users faster while expanding our 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_Print-friend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2541806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5773229"/>
            <a:ext cx="10334626" cy="746185"/>
          </a:xfrm>
          <a:prstGeom prst="rect">
            <a:avLst/>
          </a:prstGeom>
        </p:spPr>
        <p:txBody>
          <a:bodyPr/>
          <a:lstStyle>
            <a:lvl1pPr marL="0" indent="0">
              <a:defRPr sz="1800"/>
            </a:lvl1pPr>
            <a:lvl2pPr marL="0" indent="457200">
              <a:buSzTx/>
              <a:buNone/>
              <a:defRPr sz="1800"/>
            </a:lvl2pPr>
            <a:lvl3pPr marL="0" indent="914400">
              <a:buSzTx/>
              <a:buNone/>
              <a:defRPr sz="1800"/>
            </a:lvl3pPr>
            <a:lvl4pPr marL="0" indent="1371600">
              <a:buSzTx/>
              <a:buNone/>
              <a:defRPr sz="1800"/>
            </a:lvl4pPr>
            <a:lvl5pPr marL="0" indent="1828800"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4501443"/>
            <a:ext cx="10334626" cy="1259608"/>
          </a:xfrm>
          <a:prstGeom prst="rect">
            <a:avLst/>
          </a:prstGeom>
        </p:spPr>
        <p:txBody>
          <a:bodyPr/>
          <a:lstStyle/>
          <a:p>
            <a:pPr marL="0" indent="0">
              <a:defRPr sz="2400"/>
            </a:pPr>
            <a:endParaRPr/>
          </a:p>
        </p:txBody>
      </p:sp>
      <p:pic>
        <p:nvPicPr>
          <p:cNvPr id="2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082" y="5742909"/>
            <a:ext cx="32385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_Print-friend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2541806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501443"/>
            <a:ext cx="10334626" cy="1259608"/>
          </a:xfrm>
          <a:prstGeom prst="rect">
            <a:avLst/>
          </a:prstGeom>
        </p:spPr>
        <p:txBody>
          <a:bodyPr/>
          <a:lstStyle>
            <a:lvl1pPr marL="0" indent="0">
              <a:defRPr sz="2400"/>
            </a:lvl1pPr>
            <a:lvl2pPr marL="0" indent="457200">
              <a:buSzTx/>
              <a:buNone/>
              <a:defRPr sz="2400"/>
            </a:lvl2pPr>
            <a:lvl3pPr marL="0" indent="914400">
              <a:buSzTx/>
              <a:buNone/>
              <a:defRPr sz="2400"/>
            </a:lvl3pPr>
            <a:lvl4pPr marL="0" indent="1371600">
              <a:buSzTx/>
              <a:buNone/>
              <a:defRPr sz="2400"/>
            </a:lvl4pPr>
            <a:lvl5pPr marL="0" indent="1828800"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1681163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0960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defRPr sz="2400" b="1"/>
            </a:pPr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buSzPct val="100000"/>
              <a:buFont typeface="Arial"/>
              <a:buChar char="•"/>
              <a:defRPr sz="3200"/>
            </a:lvl1pPr>
            <a:lvl2pPr marL="718457" indent="-261257">
              <a:buFont typeface="Arial"/>
              <a:defRPr sz="3200"/>
            </a:lvl2pPr>
            <a:lvl3pPr marL="1219200" indent="-304800">
              <a:buFont typeface="Arial"/>
              <a:defRPr sz="3200"/>
            </a:lvl3pPr>
            <a:lvl4pPr marL="1737360" indent="-365760">
              <a:buFont typeface="Arial"/>
              <a:defRPr sz="3200"/>
            </a:lvl4pPr>
            <a:lvl5pPr marL="2194560" indent="-365760">
              <a:buFont typeface="Arial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defRPr sz="1600"/>
            </a:pPr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477079" y="365127"/>
            <a:ext cx="11105323" cy="1325563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ct val="100000"/>
              </a:lnSpc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477079" y="1825625"/>
            <a:ext cx="11105323" cy="392913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lnSpc>
                <a:spcPct val="100000"/>
              </a:lnSpc>
              <a:buSzPct val="100000"/>
              <a:buFont typeface="Arial"/>
              <a:buChar char="•"/>
            </a:lvl1pPr>
            <a:lvl2pPr>
              <a:lnSpc>
                <a:spcPct val="100000"/>
              </a:lnSpc>
              <a:buFont typeface="Arial"/>
            </a:lvl2pPr>
            <a:lvl3pPr marL="1234438" indent="-320038">
              <a:lnSpc>
                <a:spcPct val="100000"/>
              </a:lnSpc>
              <a:buFont typeface="Arial"/>
            </a:lvl3pPr>
            <a:lvl4pPr>
              <a:lnSpc>
                <a:spcPct val="100000"/>
              </a:lnSpc>
              <a:buFont typeface="Arial"/>
            </a:lvl4pPr>
            <a:lvl5pPr>
              <a:lnSpc>
                <a:spcPct val="100000"/>
              </a:lnSpc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4" y="6387538"/>
            <a:ext cx="273652" cy="264252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6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66537" y="6431384"/>
            <a:ext cx="153964" cy="1355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8" r:id="rId4"/>
    <p:sldLayoutId id="2147483659" r:id="rId5"/>
    <p:sldLayoutId id="2147483662" r:id="rId6"/>
    <p:sldLayoutId id="2147483663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7.png"/><Relationship Id="rId7" Type="http://schemas.openxmlformats.org/officeDocument/2006/relationships/image" Target="../media/image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ww.whitehouse.gov/ostp/news-updates/2022/08/25/ostp-issues-guidance-to-make-federally-funded-research-freely-available-without-delay/__;!!P4SdNyxKAPE!AGyCqXTJrnXleHYK-NvjMzeZTLWvcbs0oF6ipyulZuPcXPNtDOOJGX662DcCkrYoSCISAnMgTeNp6MXQKq6zWxrA1dKxls3q9cc$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21.jpeg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jpeg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830" y="1904605"/>
            <a:ext cx="9513727" cy="1947460"/>
          </a:xfrm>
        </p:spPr>
        <p:txBody>
          <a:bodyPr>
            <a:normAutofit/>
          </a:bodyPr>
          <a:lstStyle/>
          <a:p>
            <a:pPr algn="ctr"/>
            <a:br>
              <a:rPr lang="es-ES" dirty="0"/>
            </a:br>
            <a:r>
              <a:rPr lang="es-ES" dirty="0"/>
              <a:t>Open Nuclear Data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382" y="4090876"/>
            <a:ext cx="10334625" cy="1259607"/>
          </a:xfrm>
        </p:spPr>
        <p:txBody>
          <a:bodyPr/>
          <a:lstStyle/>
          <a:p>
            <a:r>
              <a:rPr lang="en-US" dirty="0"/>
              <a:t>Libby McCutchan</a:t>
            </a:r>
          </a:p>
          <a:p>
            <a:r>
              <a:rPr lang="en-US" dirty="0"/>
              <a:t>National Nuclear Data Center</a:t>
            </a:r>
          </a:p>
          <a:p>
            <a:r>
              <a:rPr lang="en-US" dirty="0" err="1"/>
              <a:t>mccutchan@bnl.gov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85A355-E0E7-4D64-9E6C-7789DAB6A470}"/>
              </a:ext>
            </a:extLst>
          </p:cNvPr>
          <p:cNvSpPr txBox="1">
            <a:spLocks/>
          </p:cNvSpPr>
          <p:nvPr/>
        </p:nvSpPr>
        <p:spPr>
          <a:xfrm>
            <a:off x="268760" y="-228844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Who we are and what we do … in one slide</a:t>
            </a:r>
          </a:p>
        </p:txBody>
      </p:sp>
      <p:pic>
        <p:nvPicPr>
          <p:cNvPr id="2" name="Picture 2" descr="slide2.png">
            <a:extLst>
              <a:ext uri="{FF2B5EF4-FFF2-40B4-BE49-F238E27FC236}">
                <a16:creationId xmlns:a16="http://schemas.microsoft.com/office/drawing/2014/main" id="{575BF2D3-9896-422A-AC9B-749F8F89B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8" t="8044" r="5844" b="33021"/>
          <a:stretch/>
        </p:blipFill>
        <p:spPr>
          <a:xfrm>
            <a:off x="778515" y="784808"/>
            <a:ext cx="10634970" cy="5231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A0B022-ACCD-E3EF-737F-C85A01A8A87C}"/>
              </a:ext>
            </a:extLst>
          </p:cNvPr>
          <p:cNvSpPr txBox="1"/>
          <p:nvPr/>
        </p:nvSpPr>
        <p:spPr>
          <a:xfrm>
            <a:off x="3626709" y="6051906"/>
            <a:ext cx="4333102" cy="7078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40000"/>
                <a:lumOff val="60000"/>
              </a:schemeClr>
            </a:solidFill>
            <a:miter lim="400000"/>
          </a:ln>
          <a:effectLst>
            <a:glow rad="101600">
              <a:schemeClr val="accent3">
                <a:alpha val="6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www.nndc.bnl.gov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6747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CF61-8BEB-4811-66A4-EB38127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35" y="82905"/>
            <a:ext cx="11105323" cy="1325563"/>
          </a:xfrm>
        </p:spPr>
        <p:txBody>
          <a:bodyPr/>
          <a:lstStyle/>
          <a:p>
            <a:r>
              <a:rPr lang="en-US" dirty="0"/>
              <a:t>How we do 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D3463D-7BF6-08D7-7B76-F107694CAE5B}"/>
              </a:ext>
            </a:extLst>
          </p:cNvPr>
          <p:cNvGrpSpPr/>
          <p:nvPr/>
        </p:nvGrpSpPr>
        <p:grpSpPr>
          <a:xfrm>
            <a:off x="4244623" y="690228"/>
            <a:ext cx="4268000" cy="5084452"/>
            <a:chOff x="4219931" y="748601"/>
            <a:chExt cx="4268000" cy="5084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E19CC2-EE00-86F4-822D-F5A56A7D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030719">
              <a:off x="5137219" y="1829682"/>
              <a:ext cx="841790" cy="15781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4CC95A-34C8-A8E5-4AC8-27B8CAFC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7740247">
              <a:off x="5143538" y="2377079"/>
              <a:ext cx="807032" cy="19367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391DAB-D08C-C8D9-F19D-E20B673C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51188" y="1562339"/>
              <a:ext cx="1525155" cy="15251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A54291-35C8-B189-96B3-05E250FE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1129" y="3275642"/>
              <a:ext cx="1586489" cy="15864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A22489-9275-B65E-1831-AC5394D490D0}"/>
                </a:ext>
              </a:extLst>
            </p:cNvPr>
            <p:cNvSpPr txBox="1"/>
            <p:nvPr/>
          </p:nvSpPr>
          <p:spPr>
            <a:xfrm>
              <a:off x="5400932" y="748601"/>
              <a:ext cx="3086999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Compilation Databases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4E8AC8-2EEE-8367-1BF2-BAA71DEF01BB}"/>
                </a:ext>
              </a:extLst>
            </p:cNvPr>
            <p:cNvSpPr txBox="1"/>
            <p:nvPr/>
          </p:nvSpPr>
          <p:spPr>
            <a:xfrm rot="20876511">
              <a:off x="4958695" y="2046016"/>
              <a:ext cx="11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Structure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9C98F3-8B26-241B-1693-08E2C3A44D74}"/>
                </a:ext>
              </a:extLst>
            </p:cNvPr>
            <p:cNvSpPr txBox="1"/>
            <p:nvPr/>
          </p:nvSpPr>
          <p:spPr>
            <a:xfrm rot="1749850">
              <a:off x="5432577" y="3002746"/>
              <a:ext cx="1282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Reactions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8733F0-E077-266C-0C22-65F5650A49F1}"/>
                </a:ext>
              </a:extLst>
            </p:cNvPr>
            <p:cNvSpPr txBox="1"/>
            <p:nvPr/>
          </p:nvSpPr>
          <p:spPr>
            <a:xfrm>
              <a:off x="6507903" y="2170804"/>
              <a:ext cx="11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XUNDL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81F3FE-1A42-1437-0211-A364AA8C3242}"/>
                </a:ext>
              </a:extLst>
            </p:cNvPr>
            <p:cNvSpPr txBox="1"/>
            <p:nvPr/>
          </p:nvSpPr>
          <p:spPr>
            <a:xfrm>
              <a:off x="6550389" y="4183945"/>
              <a:ext cx="11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EXFOR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C327AE-358B-31F8-3F80-DB68A9DD683C}"/>
                </a:ext>
              </a:extLst>
            </p:cNvPr>
            <p:cNvSpPr txBox="1"/>
            <p:nvPr/>
          </p:nvSpPr>
          <p:spPr>
            <a:xfrm>
              <a:off x="4219931" y="5002056"/>
              <a:ext cx="3657599" cy="83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Extract meta- and numerical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Data converted to database format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Several consistency checks of data </a:t>
              </a:r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4653038A-3981-7BF6-B2CD-118382F6317E}"/>
              </a:ext>
            </a:extLst>
          </p:cNvPr>
          <p:cNvSpPr/>
          <p:nvPr/>
        </p:nvSpPr>
        <p:spPr>
          <a:xfrm>
            <a:off x="1578299" y="2262338"/>
            <a:ext cx="1028366" cy="433510"/>
          </a:xfrm>
          <a:custGeom>
            <a:avLst/>
            <a:gdLst>
              <a:gd name="connsiteX0" fmla="*/ 0 w 556054"/>
              <a:gd name="connsiteY0" fmla="*/ 0 h 370703"/>
              <a:gd name="connsiteX1" fmla="*/ 135925 w 556054"/>
              <a:gd name="connsiteY1" fmla="*/ 259492 h 370703"/>
              <a:gd name="connsiteX2" fmla="*/ 556054 w 556054"/>
              <a:gd name="connsiteY2" fmla="*/ 370703 h 37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6054" h="370703">
                <a:moveTo>
                  <a:pt x="0" y="0"/>
                </a:moveTo>
                <a:cubicBezTo>
                  <a:pt x="21624" y="98854"/>
                  <a:pt x="43249" y="197708"/>
                  <a:pt x="135925" y="259492"/>
                </a:cubicBezTo>
                <a:cubicBezTo>
                  <a:pt x="228601" y="321276"/>
                  <a:pt x="392327" y="345989"/>
                  <a:pt x="556054" y="370703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9ABFCD-18C6-84D6-C7BB-F8D58C3DB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116" y="957946"/>
            <a:ext cx="1028367" cy="1414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549879-5F19-497F-1EA0-BC1D7D973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03" y="2110998"/>
            <a:ext cx="973998" cy="1411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5BF5A3-A26D-072C-BAF1-7F8FC819D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11" y="3212163"/>
            <a:ext cx="1028387" cy="1398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194595-9FD7-9941-BA55-5F7D7EFB5686}"/>
              </a:ext>
            </a:extLst>
          </p:cNvPr>
          <p:cNvSpPr txBox="1"/>
          <p:nvPr/>
        </p:nvSpPr>
        <p:spPr>
          <a:xfrm>
            <a:off x="61204" y="4831858"/>
            <a:ext cx="50235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Publications are 95% source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Journals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Lab 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Literature scanned on weekly basis 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39248FA-9A1D-0DE4-EE19-A4A459C8F4F6}"/>
              </a:ext>
            </a:extLst>
          </p:cNvPr>
          <p:cNvSpPr/>
          <p:nvPr/>
        </p:nvSpPr>
        <p:spPr>
          <a:xfrm>
            <a:off x="1348868" y="2695848"/>
            <a:ext cx="1224114" cy="162650"/>
          </a:xfrm>
          <a:custGeom>
            <a:avLst/>
            <a:gdLst>
              <a:gd name="connsiteX0" fmla="*/ 0 w 827902"/>
              <a:gd name="connsiteY0" fmla="*/ 0 h 161034"/>
              <a:gd name="connsiteX1" fmla="*/ 259491 w 827902"/>
              <a:gd name="connsiteY1" fmla="*/ 135925 h 161034"/>
              <a:gd name="connsiteX2" fmla="*/ 827902 w 827902"/>
              <a:gd name="connsiteY2" fmla="*/ 160638 h 1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902" h="161034">
                <a:moveTo>
                  <a:pt x="0" y="0"/>
                </a:moveTo>
                <a:cubicBezTo>
                  <a:pt x="60753" y="54576"/>
                  <a:pt x="121507" y="109152"/>
                  <a:pt x="259491" y="135925"/>
                </a:cubicBezTo>
                <a:cubicBezTo>
                  <a:pt x="397475" y="162698"/>
                  <a:pt x="612688" y="161668"/>
                  <a:pt x="827902" y="160638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1D69A15-6A49-2BE0-E572-BA7CB6C315BE}"/>
              </a:ext>
            </a:extLst>
          </p:cNvPr>
          <p:cNvSpPr/>
          <p:nvPr/>
        </p:nvSpPr>
        <p:spPr>
          <a:xfrm>
            <a:off x="1544595" y="2988322"/>
            <a:ext cx="1028387" cy="162651"/>
          </a:xfrm>
          <a:custGeom>
            <a:avLst/>
            <a:gdLst>
              <a:gd name="connsiteX0" fmla="*/ 0 w 716691"/>
              <a:gd name="connsiteY0" fmla="*/ 145992 h 145992"/>
              <a:gd name="connsiteX1" fmla="*/ 172994 w 716691"/>
              <a:gd name="connsiteY1" fmla="*/ 10068 h 145992"/>
              <a:gd name="connsiteX2" fmla="*/ 716691 w 716691"/>
              <a:gd name="connsiteY2" fmla="*/ 10068 h 145992"/>
              <a:gd name="connsiteX3" fmla="*/ 716691 w 716691"/>
              <a:gd name="connsiteY3" fmla="*/ 10068 h 14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691" h="145992">
                <a:moveTo>
                  <a:pt x="0" y="145992"/>
                </a:moveTo>
                <a:cubicBezTo>
                  <a:pt x="26773" y="89357"/>
                  <a:pt x="53546" y="32722"/>
                  <a:pt x="172994" y="10068"/>
                </a:cubicBezTo>
                <a:cubicBezTo>
                  <a:pt x="292442" y="-12586"/>
                  <a:pt x="716691" y="10068"/>
                  <a:pt x="716691" y="10068"/>
                </a:cubicBezTo>
                <a:lnTo>
                  <a:pt x="716691" y="10068"/>
                </a:ln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E99CBF-29A9-D7E2-07C2-508EB40F27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782" y="2005870"/>
            <a:ext cx="1573371" cy="1573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7489A1-742E-5EA8-763A-B4010270BC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2144893" y="2415594"/>
            <a:ext cx="1658580" cy="8023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D9AF1-9466-734B-5A2F-901443EBC3E2}"/>
              </a:ext>
            </a:extLst>
          </p:cNvPr>
          <p:cNvSpPr txBox="1"/>
          <p:nvPr/>
        </p:nvSpPr>
        <p:spPr>
          <a:xfrm>
            <a:off x="2494599" y="1363029"/>
            <a:ext cx="3086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 Science References</a:t>
            </a:r>
          </a:p>
          <a:p>
            <a:pPr algn="ctr"/>
            <a:r>
              <a:rPr lang="en-US" dirty="0"/>
              <a:t>(bibliographical database)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613C1-970D-1E82-6AB1-346F91CBA404}"/>
              </a:ext>
            </a:extLst>
          </p:cNvPr>
          <p:cNvSpPr txBox="1"/>
          <p:nvPr/>
        </p:nvSpPr>
        <p:spPr>
          <a:xfrm>
            <a:off x="3616913" y="2618990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NSR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8D9C0C-7FE1-DEAA-2500-B65DBBCF665E}"/>
              </a:ext>
            </a:extLst>
          </p:cNvPr>
          <p:cNvGrpSpPr/>
          <p:nvPr/>
        </p:nvGrpSpPr>
        <p:grpSpPr>
          <a:xfrm>
            <a:off x="7535739" y="1008358"/>
            <a:ext cx="4225205" cy="5223776"/>
            <a:chOff x="7535739" y="1008358"/>
            <a:chExt cx="4225205" cy="52237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E8ACAC-1A6F-55F6-72F7-5353E3B21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529596">
              <a:off x="8504072" y="2808386"/>
              <a:ext cx="467592" cy="240425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7A8753A-C7B5-8B24-649C-41CD81A1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650953">
              <a:off x="8276121" y="1142210"/>
              <a:ext cx="654558" cy="20915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2935F1A-B200-62EF-733B-129ABD9ED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77787" y="1456978"/>
              <a:ext cx="1152577" cy="115257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F4A0C5-287E-5CCE-87D8-4F605C3B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77787" y="3450151"/>
              <a:ext cx="1152577" cy="115257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13C821-3F96-9AE8-B7BA-7C4E4D5D5F81}"/>
                </a:ext>
              </a:extLst>
            </p:cNvPr>
            <p:cNvSpPr txBox="1"/>
            <p:nvPr/>
          </p:nvSpPr>
          <p:spPr>
            <a:xfrm>
              <a:off x="8775379" y="1008358"/>
              <a:ext cx="2743200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Evaluated Databases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6B967C-E619-5117-8F3E-99276F2F3478}"/>
                </a:ext>
              </a:extLst>
            </p:cNvPr>
            <p:cNvSpPr txBox="1"/>
            <p:nvPr/>
          </p:nvSpPr>
          <p:spPr>
            <a:xfrm>
              <a:off x="9687921" y="1872855"/>
              <a:ext cx="11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ENSDF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C95E2D-01B6-B928-7E0C-D5DB20F4E069}"/>
                </a:ext>
              </a:extLst>
            </p:cNvPr>
            <p:cNvSpPr txBox="1"/>
            <p:nvPr/>
          </p:nvSpPr>
          <p:spPr>
            <a:xfrm>
              <a:off x="9719447" y="3871379"/>
              <a:ext cx="11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ENDF</a:t>
              </a: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63888FDD-3BA4-707A-C04F-301AD2F79F9C}"/>
                </a:ext>
              </a:extLst>
            </p:cNvPr>
            <p:cNvSpPr/>
            <p:nvPr/>
          </p:nvSpPr>
          <p:spPr>
            <a:xfrm flipH="1">
              <a:off x="9111661" y="2416478"/>
              <a:ext cx="783772" cy="1155543"/>
            </a:xfrm>
            <a:prstGeom prst="arc">
              <a:avLst>
                <a:gd name="adj1" fmla="val 16144998"/>
                <a:gd name="adj2" fmla="val 5342482"/>
              </a:avLst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417261B-30D7-B9E9-A352-7A1CC6ADBFFF}"/>
                </a:ext>
              </a:extLst>
            </p:cNvPr>
            <p:cNvSpPr txBox="1"/>
            <p:nvPr/>
          </p:nvSpPr>
          <p:spPr>
            <a:xfrm>
              <a:off x="8603400" y="4908695"/>
              <a:ext cx="3157544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Critical assessment of all exp data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Provide recommended values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Testing and Validation important component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093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AF797-BE42-12DC-5B3F-03C24DC1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79" y="94193"/>
            <a:ext cx="11105323" cy="1325563"/>
          </a:xfrm>
        </p:spPr>
        <p:txBody>
          <a:bodyPr/>
          <a:lstStyle/>
          <a:p>
            <a:r>
              <a:rPr lang="en-US" dirty="0"/>
              <a:t>Data Dissemination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F0DE7-D464-78F3-2019-86D4A63E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56" y="1251395"/>
            <a:ext cx="6118360" cy="4355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BC0B9-6E3C-9676-AE4F-BC316431C5D1}"/>
              </a:ext>
            </a:extLst>
          </p:cNvPr>
          <p:cNvSpPr txBox="1"/>
          <p:nvPr/>
        </p:nvSpPr>
        <p:spPr>
          <a:xfrm>
            <a:off x="7292622" y="1526353"/>
            <a:ext cx="4492978" cy="310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Over </a:t>
            </a:r>
            <a:r>
              <a:rPr lang="en-US" sz="2800" b="1" dirty="0">
                <a:solidFill>
                  <a:schemeClr val="accent5"/>
                </a:solidFill>
              </a:rPr>
              <a:t>5 million </a:t>
            </a:r>
            <a:r>
              <a:rPr lang="en-US" sz="2800" dirty="0"/>
              <a:t>data retrievals per year through website alone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</a:t>
            </a:r>
            <a:r>
              <a:rPr lang="en-US" sz="2800" dirty="0"/>
              <a:t>ny more through codes like GEANT and MCNP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6260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C0792-8DB5-4CEF-A79E-BD9A53CF3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CA1C0CB-0322-470B-9090-9DC39F31DAFE}"/>
              </a:ext>
            </a:extLst>
          </p:cNvPr>
          <p:cNvSpPr/>
          <p:nvPr/>
        </p:nvSpPr>
        <p:spPr>
          <a:xfrm>
            <a:off x="4634437" y="2963844"/>
            <a:ext cx="2475761" cy="291057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916646A-8C1B-4BF8-BB47-FA3379452ABA}"/>
              </a:ext>
            </a:extLst>
          </p:cNvPr>
          <p:cNvSpPr/>
          <p:nvPr/>
        </p:nvSpPr>
        <p:spPr>
          <a:xfrm>
            <a:off x="3832222" y="942957"/>
            <a:ext cx="2742663" cy="174406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1B2493-2B4C-49E2-B492-63075C56678D}"/>
              </a:ext>
            </a:extLst>
          </p:cNvPr>
          <p:cNvSpPr txBox="1"/>
          <p:nvPr/>
        </p:nvSpPr>
        <p:spPr>
          <a:xfrm>
            <a:off x="4514135" y="969133"/>
            <a:ext cx="17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storage</a:t>
            </a:r>
          </a:p>
        </p:txBody>
      </p:sp>
      <p:sp>
        <p:nvSpPr>
          <p:cNvPr id="72" name="Striped Right Arrow 12">
            <a:extLst>
              <a:ext uri="{FF2B5EF4-FFF2-40B4-BE49-F238E27FC236}">
                <a16:creationId xmlns:a16="http://schemas.microsoft.com/office/drawing/2014/main" id="{D0D7E84A-0C41-427B-8135-39778BB78431}"/>
              </a:ext>
            </a:extLst>
          </p:cNvPr>
          <p:cNvSpPr/>
          <p:nvPr/>
        </p:nvSpPr>
        <p:spPr>
          <a:xfrm rot="5400000" flipV="1">
            <a:off x="4521300" y="2838618"/>
            <a:ext cx="854529" cy="332215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4D6A813-35BB-461E-8346-5220B149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185" y="4582992"/>
            <a:ext cx="1109808" cy="3793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351A6DF-4FD7-4463-B9BF-0ACF7B22E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035" y="5137431"/>
            <a:ext cx="1377493" cy="45916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AE28FF8-46C1-4FBB-9B8B-813AE8585B88}"/>
              </a:ext>
            </a:extLst>
          </p:cNvPr>
          <p:cNvSpPr txBox="1"/>
          <p:nvPr/>
        </p:nvSpPr>
        <p:spPr>
          <a:xfrm>
            <a:off x="4764510" y="4453763"/>
            <a:ext cx="170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Analysis software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EE77C1-434C-40C0-B258-998D6C491EF9}"/>
              </a:ext>
            </a:extLst>
          </p:cNvPr>
          <p:cNvSpPr txBox="1"/>
          <p:nvPr/>
        </p:nvSpPr>
        <p:spPr>
          <a:xfrm>
            <a:off x="5011050" y="5467915"/>
            <a:ext cx="133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Simulation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659B0A3-8531-4BFB-91E7-776FA263E32C}"/>
              </a:ext>
            </a:extLst>
          </p:cNvPr>
          <p:cNvSpPr/>
          <p:nvPr/>
        </p:nvSpPr>
        <p:spPr>
          <a:xfrm>
            <a:off x="481046" y="4699988"/>
            <a:ext cx="3950915" cy="1278639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Striped Right Arrow 24">
            <a:extLst>
              <a:ext uri="{FF2B5EF4-FFF2-40B4-BE49-F238E27FC236}">
                <a16:creationId xmlns:a16="http://schemas.microsoft.com/office/drawing/2014/main" id="{88A21B92-409D-4CB0-8FFA-0C20C10BE41A}"/>
              </a:ext>
            </a:extLst>
          </p:cNvPr>
          <p:cNvSpPr/>
          <p:nvPr/>
        </p:nvSpPr>
        <p:spPr>
          <a:xfrm rot="10800000" flipV="1">
            <a:off x="4416715" y="5212984"/>
            <a:ext cx="664544" cy="332215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A7B68EDD-312A-4256-835D-74C2883C5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72" y="5121605"/>
            <a:ext cx="804949" cy="43540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61F3F01F-C21C-4848-AC8F-94ECBA2F3C36}"/>
              </a:ext>
            </a:extLst>
          </p:cNvPr>
          <p:cNvSpPr txBox="1"/>
          <p:nvPr/>
        </p:nvSpPr>
        <p:spPr>
          <a:xfrm>
            <a:off x="707564" y="4779920"/>
            <a:ext cx="372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Dissemination of Processed Results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D268CE9-B587-46C3-A421-49407AA81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60" y="5583696"/>
            <a:ext cx="989616" cy="282041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3790FCB-D620-4A57-834E-FE15AFCA2241}"/>
              </a:ext>
            </a:extLst>
          </p:cNvPr>
          <p:cNvSpPr txBox="1"/>
          <p:nvPr/>
        </p:nvSpPr>
        <p:spPr>
          <a:xfrm>
            <a:off x="5610516" y="3594634"/>
            <a:ext cx="142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Processed data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F5936E1-F540-4003-8B01-D2D4FDEE8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457" y="3649240"/>
            <a:ext cx="914820" cy="75129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CDB2BD3-2313-43E2-BF8C-3745DAC9E125}"/>
              </a:ext>
            </a:extLst>
          </p:cNvPr>
          <p:cNvSpPr txBox="1"/>
          <p:nvPr/>
        </p:nvSpPr>
        <p:spPr>
          <a:xfrm>
            <a:off x="5214629" y="3022959"/>
            <a:ext cx="17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artifacts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F06E8EF-265F-49A3-8D7C-2360FFF6378F}"/>
              </a:ext>
            </a:extLst>
          </p:cNvPr>
          <p:cNvSpPr/>
          <p:nvPr/>
        </p:nvSpPr>
        <p:spPr>
          <a:xfrm>
            <a:off x="488655" y="2717228"/>
            <a:ext cx="2150256" cy="168530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9BD00D-70F4-432F-9243-7FF2C1153124}"/>
              </a:ext>
            </a:extLst>
          </p:cNvPr>
          <p:cNvSpPr txBox="1"/>
          <p:nvPr/>
        </p:nvSpPr>
        <p:spPr>
          <a:xfrm>
            <a:off x="614883" y="2816441"/>
            <a:ext cx="210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Nuclear Databases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AA8FDCE-BD5D-4CCB-8D8C-11A3B3722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730" y="3217820"/>
            <a:ext cx="1442405" cy="1000476"/>
          </a:xfrm>
          <a:prstGeom prst="rect">
            <a:avLst/>
          </a:prstGeom>
        </p:spPr>
      </p:pic>
      <p:sp>
        <p:nvSpPr>
          <p:cNvPr id="88" name="Striped Right Arrow 25">
            <a:extLst>
              <a:ext uri="{FF2B5EF4-FFF2-40B4-BE49-F238E27FC236}">
                <a16:creationId xmlns:a16="http://schemas.microsoft.com/office/drawing/2014/main" id="{5F0E3A44-9A8F-4548-AD3C-310DBBCCC765}"/>
              </a:ext>
            </a:extLst>
          </p:cNvPr>
          <p:cNvSpPr/>
          <p:nvPr/>
        </p:nvSpPr>
        <p:spPr>
          <a:xfrm rot="16200000" flipV="1">
            <a:off x="785051" y="4353967"/>
            <a:ext cx="603559" cy="332215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E65A70-52B4-4638-BEEC-059F9F49462D}"/>
              </a:ext>
            </a:extLst>
          </p:cNvPr>
          <p:cNvSpPr txBox="1"/>
          <p:nvPr/>
        </p:nvSpPr>
        <p:spPr>
          <a:xfrm>
            <a:off x="580017" y="58829"/>
            <a:ext cx="1162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Current Low Energy Nuclear Physics Data Status</a:t>
            </a:r>
          </a:p>
        </p:txBody>
      </p:sp>
      <p:pic>
        <p:nvPicPr>
          <p:cNvPr id="90" name="Picture 2" descr="11 best USB 3.0 external hard drive enclosures [2021 Guide]">
            <a:extLst>
              <a:ext uri="{FF2B5EF4-FFF2-40B4-BE49-F238E27FC236}">
                <a16:creationId xmlns:a16="http://schemas.microsoft.com/office/drawing/2014/main" id="{D8378BA5-3D90-49EA-95AD-A962A7DE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40" y="1369642"/>
            <a:ext cx="2051461" cy="11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5DC317C-277E-4838-B08A-FFC0A2300E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9650"/>
          <a:stretch/>
        </p:blipFill>
        <p:spPr>
          <a:xfrm>
            <a:off x="1745047" y="5096813"/>
            <a:ext cx="1368096" cy="79106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EEF096D-EB9C-4397-87C6-4BC2B788A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1149" y="5149670"/>
            <a:ext cx="1199101" cy="63649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2EBD0CA-3250-465C-8E68-D54A2FA70DC8}"/>
              </a:ext>
            </a:extLst>
          </p:cNvPr>
          <p:cNvSpPr txBox="1"/>
          <p:nvPr/>
        </p:nvSpPr>
        <p:spPr>
          <a:xfrm>
            <a:off x="3036809" y="5992053"/>
            <a:ext cx="63550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4472C4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Average experiment costs ~1 million </a:t>
            </a:r>
          </a:p>
          <a:p>
            <a:pPr algn="ctr">
              <a:defRPr/>
            </a:pPr>
            <a:r>
              <a:rPr lang="en-US" sz="2400">
                <a:solidFill>
                  <a:srgbClr val="4472C4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~300 experiments into XUNDL alone every year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BD14E0-5B69-40A9-B901-1EFC88E530CD}"/>
              </a:ext>
            </a:extLst>
          </p:cNvPr>
          <p:cNvSpPr txBox="1"/>
          <p:nvPr/>
        </p:nvSpPr>
        <p:spPr>
          <a:xfrm>
            <a:off x="7465974" y="1645988"/>
            <a:ext cx="46666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Only a small fraction of experiments are fully preserved.  These continue to increase in cost and complexity.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There is </a:t>
            </a: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NO</a:t>
            </a: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 centralized mechanism for data sharing, resulting in	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Potential for repeating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that goes unanalyzed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Less resources to plan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No opportunity for reproducibility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program parses published tables and digitizes graphs.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A0E420-FCF3-6447-92A6-3698A97EE3BF}"/>
              </a:ext>
            </a:extLst>
          </p:cNvPr>
          <p:cNvSpPr/>
          <p:nvPr/>
        </p:nvSpPr>
        <p:spPr>
          <a:xfrm>
            <a:off x="1088287" y="902978"/>
            <a:ext cx="2018038" cy="1823406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DEA53D7-57DB-2A4E-94E0-788206B848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33" y="1261086"/>
            <a:ext cx="1514802" cy="13021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FC4551-EC21-B740-98FB-D01A004963CB}"/>
              </a:ext>
            </a:extLst>
          </p:cNvPr>
          <p:cNvSpPr txBox="1"/>
          <p:nvPr/>
        </p:nvSpPr>
        <p:spPr>
          <a:xfrm>
            <a:off x="1178900" y="919497"/>
            <a:ext cx="17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collection</a:t>
            </a:r>
          </a:p>
        </p:txBody>
      </p:sp>
      <p:sp>
        <p:nvSpPr>
          <p:cNvPr id="71" name="Striped Right Arrow 11">
            <a:extLst>
              <a:ext uri="{FF2B5EF4-FFF2-40B4-BE49-F238E27FC236}">
                <a16:creationId xmlns:a16="http://schemas.microsoft.com/office/drawing/2014/main" id="{DFFEB8D9-0F49-4803-8301-3B77C540BDA3}"/>
              </a:ext>
            </a:extLst>
          </p:cNvPr>
          <p:cNvSpPr/>
          <p:nvPr/>
        </p:nvSpPr>
        <p:spPr>
          <a:xfrm>
            <a:off x="2941132" y="1616438"/>
            <a:ext cx="1120603" cy="369264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1D7286-BD2A-FB99-43E2-C2635E051B84}"/>
              </a:ext>
            </a:extLst>
          </p:cNvPr>
          <p:cNvSpPr/>
          <p:nvPr/>
        </p:nvSpPr>
        <p:spPr>
          <a:xfrm>
            <a:off x="0" y="4453763"/>
            <a:ext cx="5011050" cy="1862832"/>
          </a:xfrm>
          <a:prstGeom prst="ellipse">
            <a:avLst/>
          </a:prstGeom>
          <a:solidFill>
            <a:srgbClr val="9437FF">
              <a:alpha val="50196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791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DF9FF-9F7A-58E5-A1DD-F3589BFF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055" y="224128"/>
            <a:ext cx="6843889" cy="5646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E894F-8AA7-CF85-4D59-E468DBF9E06A}"/>
              </a:ext>
            </a:extLst>
          </p:cNvPr>
          <p:cNvSpPr txBox="1"/>
          <p:nvPr/>
        </p:nvSpPr>
        <p:spPr>
          <a:xfrm>
            <a:off x="2178755" y="6033708"/>
            <a:ext cx="964071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 </a:t>
            </a:r>
            <a:r>
              <a:rPr lang="en-US" u="sng" dirty="0">
                <a:hlinkClick r:id="rId3" tooltip="https://urldefense.com/v3/__https://www.whitehouse.gov/ostp/news-updates/2022/08/25/ostp-issues-guidance-to-make-federally-funded-research-freely-available-without-delay/__;!!P4SdNyxKAPE!AGyCqXTJrnXleHYK-NvjMzeZTLWvcbs0oF6ipyulZuPcXPNtDOOJGX662DcCkrYoSCISAnMgTeNp6MXQKq6zWxrA1dKxls3q9cc$"/>
              </a:rPr>
              <a:t>https://www.whitehouse.gov/ostp/news-updates/2022/08/25/ostp-issues-guidance-to-make-federally-funded-research-freely-available-without-delay/</a:t>
            </a:r>
            <a:endParaRPr lang="en-US" dirty="0"/>
          </a:p>
          <a:p>
            <a:r>
              <a:rPr lang="en-US" dirty="0"/>
              <a:t> 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9888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C0792-8DB5-4CEF-A79E-BD9A53CF3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4DFF2E-641A-4FD8-B063-2B6EFE7B0464}"/>
              </a:ext>
            </a:extLst>
          </p:cNvPr>
          <p:cNvSpPr/>
          <p:nvPr/>
        </p:nvSpPr>
        <p:spPr>
          <a:xfrm>
            <a:off x="4601097" y="2966566"/>
            <a:ext cx="2475761" cy="291057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AF2571-1208-4C13-AC8E-C7B30BF053B8}"/>
              </a:ext>
            </a:extLst>
          </p:cNvPr>
          <p:cNvSpPr/>
          <p:nvPr/>
        </p:nvSpPr>
        <p:spPr>
          <a:xfrm>
            <a:off x="3798882" y="945679"/>
            <a:ext cx="2742663" cy="174406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78E6DE-92AE-4796-B94B-876D50F8EBE8}"/>
              </a:ext>
            </a:extLst>
          </p:cNvPr>
          <p:cNvSpPr/>
          <p:nvPr/>
        </p:nvSpPr>
        <p:spPr>
          <a:xfrm>
            <a:off x="1088287" y="902978"/>
            <a:ext cx="2018038" cy="1823406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F88772-FCB5-44D2-93CD-7ACCA0313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33" y="1261086"/>
            <a:ext cx="1514802" cy="130217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F392CF7-D25C-409A-9A4F-982869676777}"/>
              </a:ext>
            </a:extLst>
          </p:cNvPr>
          <p:cNvSpPr txBox="1"/>
          <p:nvPr/>
        </p:nvSpPr>
        <p:spPr>
          <a:xfrm>
            <a:off x="1178900" y="919497"/>
            <a:ext cx="17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collection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FB6933-2480-4015-AE38-F3F6D8CD096E}"/>
              </a:ext>
            </a:extLst>
          </p:cNvPr>
          <p:cNvSpPr txBox="1"/>
          <p:nvPr/>
        </p:nvSpPr>
        <p:spPr>
          <a:xfrm>
            <a:off x="4480795" y="971855"/>
            <a:ext cx="17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storage</a:t>
            </a:r>
          </a:p>
        </p:txBody>
      </p:sp>
      <p:sp>
        <p:nvSpPr>
          <p:cNvPr id="49" name="Striped Right Arrow 11">
            <a:extLst>
              <a:ext uri="{FF2B5EF4-FFF2-40B4-BE49-F238E27FC236}">
                <a16:creationId xmlns:a16="http://schemas.microsoft.com/office/drawing/2014/main" id="{0F85712A-8DE5-4043-AE55-3EFF9F8D4A0D}"/>
              </a:ext>
            </a:extLst>
          </p:cNvPr>
          <p:cNvSpPr/>
          <p:nvPr/>
        </p:nvSpPr>
        <p:spPr>
          <a:xfrm>
            <a:off x="3030173" y="1619160"/>
            <a:ext cx="998222" cy="369264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triped Right Arrow 12">
            <a:extLst>
              <a:ext uri="{FF2B5EF4-FFF2-40B4-BE49-F238E27FC236}">
                <a16:creationId xmlns:a16="http://schemas.microsoft.com/office/drawing/2014/main" id="{4A282636-A01C-4E2A-A862-C91BFF44B390}"/>
              </a:ext>
            </a:extLst>
          </p:cNvPr>
          <p:cNvSpPr/>
          <p:nvPr/>
        </p:nvSpPr>
        <p:spPr>
          <a:xfrm rot="5400000" flipV="1">
            <a:off x="4487960" y="2841340"/>
            <a:ext cx="854529" cy="332215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EBABB47-E77E-4B29-AFB2-3C0AF0F50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845" y="4585714"/>
            <a:ext cx="1109808" cy="37932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37DD9A-CC1F-4FB5-915D-D1FCE4C6E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695" y="5140153"/>
            <a:ext cx="1377493" cy="45916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2F7A8EF-5161-4AD6-BFCE-CBE5C66B21E5}"/>
              </a:ext>
            </a:extLst>
          </p:cNvPr>
          <p:cNvSpPr txBox="1"/>
          <p:nvPr/>
        </p:nvSpPr>
        <p:spPr>
          <a:xfrm>
            <a:off x="4731170" y="4456485"/>
            <a:ext cx="170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Analysis software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24805D-747E-42F7-81C4-A1B86877529D}"/>
              </a:ext>
            </a:extLst>
          </p:cNvPr>
          <p:cNvSpPr txBox="1"/>
          <p:nvPr/>
        </p:nvSpPr>
        <p:spPr>
          <a:xfrm>
            <a:off x="4977710" y="5470637"/>
            <a:ext cx="133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Simulation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E973E9-06FE-4C07-B9AD-661FA43B50A6}"/>
              </a:ext>
            </a:extLst>
          </p:cNvPr>
          <p:cNvSpPr/>
          <p:nvPr/>
        </p:nvSpPr>
        <p:spPr>
          <a:xfrm>
            <a:off x="447706" y="4702710"/>
            <a:ext cx="3950915" cy="1278639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triped Right Arrow 24">
            <a:extLst>
              <a:ext uri="{FF2B5EF4-FFF2-40B4-BE49-F238E27FC236}">
                <a16:creationId xmlns:a16="http://schemas.microsoft.com/office/drawing/2014/main" id="{9DBC296B-3B70-4DCC-8551-960C41A4B71A}"/>
              </a:ext>
            </a:extLst>
          </p:cNvPr>
          <p:cNvSpPr/>
          <p:nvPr/>
        </p:nvSpPr>
        <p:spPr>
          <a:xfrm rot="10800000" flipV="1">
            <a:off x="4383375" y="5215706"/>
            <a:ext cx="664544" cy="332215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381117A-4574-40A1-BA45-F595E4027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32" y="5124327"/>
            <a:ext cx="804949" cy="43540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C737931-5037-4191-8B4A-73FEBF8D2407}"/>
              </a:ext>
            </a:extLst>
          </p:cNvPr>
          <p:cNvSpPr txBox="1"/>
          <p:nvPr/>
        </p:nvSpPr>
        <p:spPr>
          <a:xfrm>
            <a:off x="674224" y="4782642"/>
            <a:ext cx="372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Dissemination of Processed Results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373453E-DA4E-4E30-A43B-529D543FA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20" y="5586418"/>
            <a:ext cx="989616" cy="28204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39C296F-520C-49B9-BBC9-FB3130E67B0D}"/>
              </a:ext>
            </a:extLst>
          </p:cNvPr>
          <p:cNvSpPr txBox="1"/>
          <p:nvPr/>
        </p:nvSpPr>
        <p:spPr>
          <a:xfrm>
            <a:off x="5577176" y="3597356"/>
            <a:ext cx="142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Processed data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92ABE52-6B54-4F0D-9C2B-AB80FD9AC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117" y="3651962"/>
            <a:ext cx="914820" cy="75129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7E06727-6206-4B3C-B578-D7E3F01D4654}"/>
              </a:ext>
            </a:extLst>
          </p:cNvPr>
          <p:cNvSpPr txBox="1"/>
          <p:nvPr/>
        </p:nvSpPr>
        <p:spPr>
          <a:xfrm>
            <a:off x="5181289" y="3025681"/>
            <a:ext cx="170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Data artifacts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2BF64F6-D48D-4845-84CC-B003D160F6E4}"/>
              </a:ext>
            </a:extLst>
          </p:cNvPr>
          <p:cNvSpPr/>
          <p:nvPr/>
        </p:nvSpPr>
        <p:spPr>
          <a:xfrm>
            <a:off x="484067" y="2752560"/>
            <a:ext cx="2107406" cy="168530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267A68-1BCE-4024-A2EB-186C6BDB6727}"/>
              </a:ext>
            </a:extLst>
          </p:cNvPr>
          <p:cNvSpPr txBox="1"/>
          <p:nvPr/>
        </p:nvSpPr>
        <p:spPr>
          <a:xfrm>
            <a:off x="607372" y="2827253"/>
            <a:ext cx="210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Nuclear Databases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4E70B80-5428-4C47-9827-05F709327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90" y="3220542"/>
            <a:ext cx="1442405" cy="1000476"/>
          </a:xfrm>
          <a:prstGeom prst="rect">
            <a:avLst/>
          </a:prstGeom>
        </p:spPr>
      </p:pic>
      <p:sp>
        <p:nvSpPr>
          <p:cNvPr id="66" name="Striped Right Arrow 25">
            <a:extLst>
              <a:ext uri="{FF2B5EF4-FFF2-40B4-BE49-F238E27FC236}">
                <a16:creationId xmlns:a16="http://schemas.microsoft.com/office/drawing/2014/main" id="{ED2F5F4D-743F-4D7A-B3E8-93424C616E69}"/>
              </a:ext>
            </a:extLst>
          </p:cNvPr>
          <p:cNvSpPr/>
          <p:nvPr/>
        </p:nvSpPr>
        <p:spPr>
          <a:xfrm rot="16200000" flipV="1">
            <a:off x="751711" y="4356689"/>
            <a:ext cx="603559" cy="332215"/>
          </a:xfrm>
          <a:prstGeom prst="stripedRightArrow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2" descr="11 best USB 3.0 external hard drive enclosures [2021 Guide]">
            <a:extLst>
              <a:ext uri="{FF2B5EF4-FFF2-40B4-BE49-F238E27FC236}">
                <a16:creationId xmlns:a16="http://schemas.microsoft.com/office/drawing/2014/main" id="{EB24596B-4AFA-4B17-AFCE-6D05E850A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00" y="1372364"/>
            <a:ext cx="2051461" cy="11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62F1A6A-A042-418D-B69A-0FFA9A45A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9650"/>
          <a:stretch/>
        </p:blipFill>
        <p:spPr>
          <a:xfrm>
            <a:off x="1711707" y="5099535"/>
            <a:ext cx="1368096" cy="79106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D8B1B93-687F-431B-8AA7-2A62850B4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7809" y="5152392"/>
            <a:ext cx="1199101" cy="63649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AA40C65-6833-43B4-9DAC-A26F52CAD5FF}"/>
              </a:ext>
            </a:extLst>
          </p:cNvPr>
          <p:cNvSpPr txBox="1"/>
          <p:nvPr/>
        </p:nvSpPr>
        <p:spPr>
          <a:xfrm>
            <a:off x="517432" y="42310"/>
            <a:ext cx="1162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Brookhaven Open Nuclear Data (BOND)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E4D89AB-41F8-42C2-9B27-9C2957EB8407}"/>
              </a:ext>
            </a:extLst>
          </p:cNvPr>
          <p:cNvSpPr/>
          <p:nvPr/>
        </p:nvSpPr>
        <p:spPr>
          <a:xfrm>
            <a:off x="2602898" y="2362960"/>
            <a:ext cx="2128272" cy="2497385"/>
          </a:xfrm>
          <a:prstGeom prst="ellipse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1D851E-6AB9-4D1E-B382-E9B1E4F97872}"/>
              </a:ext>
            </a:extLst>
          </p:cNvPr>
          <p:cNvSpPr txBox="1"/>
          <p:nvPr/>
        </p:nvSpPr>
        <p:spPr>
          <a:xfrm>
            <a:off x="2969496" y="3262266"/>
            <a:ext cx="160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BOND</a:t>
            </a: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id="{7F63CE50-CA9C-40D6-8061-267ADDAFC230}"/>
              </a:ext>
            </a:extLst>
          </p:cNvPr>
          <p:cNvSpPr txBox="1"/>
          <p:nvPr/>
        </p:nvSpPr>
        <p:spPr>
          <a:xfrm>
            <a:off x="7307136" y="3261864"/>
            <a:ext cx="5119653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Establish</a:t>
            </a:r>
            <a:r>
              <a:rPr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 repository of low-energy 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nuclear data</a:t>
            </a:r>
            <a:r>
              <a:rPr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 at NNDC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Implement </a:t>
            </a:r>
            <a:r>
              <a:rPr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FAIR principles</a:t>
            </a:r>
            <a:endParaRPr lang="en-US" sz="2000">
              <a:solidFill>
                <a:prstClr val="black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lang="en-US" sz="2000">
                <a:latin typeface="Calibri" panose="020F0502020204030204"/>
                <a:ea typeface="ＭＳ Ｐゴシック"/>
                <a:cs typeface="Arial"/>
              </a:rPr>
              <a:t>Leverage RHIC/HP Data Computing Facility expertise</a:t>
            </a:r>
            <a:endParaRPr sz="2000">
              <a:solidFill>
                <a:prstClr val="black"/>
              </a:solidFill>
              <a:latin typeface="Calibri" panose="020F0502020204030204"/>
              <a:ea typeface="ＭＳ Ｐゴシック" pitchFamily="34" charset="-128"/>
              <a:cs typeface="Arial" charset="0"/>
            </a:endParaR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Integrate NNDC in Data Management Plans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sz="2000">
                <a:latin typeface="Calibri" panose="020F0502020204030204"/>
                <a:ea typeface="ＭＳ Ｐゴシック"/>
                <a:cs typeface="Arial"/>
              </a:rPr>
              <a:t>Start with new facilities (i.e. FRIB)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rPr sz="20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Work backwards to legacy data</a:t>
            </a:r>
          </a:p>
        </p:txBody>
      </p:sp>
      <p:sp>
        <p:nvSpPr>
          <p:cNvPr id="75" name="Notched Right Arrow 14">
            <a:extLst>
              <a:ext uri="{FF2B5EF4-FFF2-40B4-BE49-F238E27FC236}">
                <a16:creationId xmlns:a16="http://schemas.microsoft.com/office/drawing/2014/main" id="{1EEB7329-A8B8-4542-B911-9295FD2FB1CD}"/>
              </a:ext>
            </a:extLst>
          </p:cNvPr>
          <p:cNvSpPr/>
          <p:nvPr/>
        </p:nvSpPr>
        <p:spPr>
          <a:xfrm rot="3297729">
            <a:off x="2793540" y="2621587"/>
            <a:ext cx="772246" cy="411824"/>
          </a:xfrm>
          <a:prstGeom prst="notched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218643">
              <a:srgbClr val="4472C4">
                <a:alpha val="40000"/>
              </a:srgbClr>
            </a:glow>
            <a:softEdge rad="2644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Notched Right Arrow 43">
            <a:extLst>
              <a:ext uri="{FF2B5EF4-FFF2-40B4-BE49-F238E27FC236}">
                <a16:creationId xmlns:a16="http://schemas.microsoft.com/office/drawing/2014/main" id="{4F6A6926-85C8-4D79-ADDA-687F7BAF4E67}"/>
              </a:ext>
            </a:extLst>
          </p:cNvPr>
          <p:cNvSpPr/>
          <p:nvPr/>
        </p:nvSpPr>
        <p:spPr>
          <a:xfrm rot="7343409">
            <a:off x="3579066" y="2597932"/>
            <a:ext cx="772246" cy="411824"/>
          </a:xfrm>
          <a:prstGeom prst="notched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218643">
              <a:srgbClr val="4472C4">
                <a:alpha val="40000"/>
              </a:srgbClr>
            </a:glow>
            <a:softEdge rad="2644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Notched Right Arrow 44">
            <a:extLst>
              <a:ext uri="{FF2B5EF4-FFF2-40B4-BE49-F238E27FC236}">
                <a16:creationId xmlns:a16="http://schemas.microsoft.com/office/drawing/2014/main" id="{172441B8-5341-4116-A055-B2DC4F8B8BEB}"/>
              </a:ext>
            </a:extLst>
          </p:cNvPr>
          <p:cNvSpPr/>
          <p:nvPr/>
        </p:nvSpPr>
        <p:spPr>
          <a:xfrm rot="10800000">
            <a:off x="4217992" y="3440040"/>
            <a:ext cx="688283" cy="411824"/>
          </a:xfrm>
          <a:prstGeom prst="notchedRightArrow">
            <a:avLst>
              <a:gd name="adj1" fmla="val 54037"/>
              <a:gd name="adj2" fmla="val 50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218643">
              <a:srgbClr val="4472C4">
                <a:alpha val="40000"/>
              </a:srgbClr>
            </a:glow>
            <a:softEdge rad="2644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Notched Right Arrow 45">
            <a:extLst>
              <a:ext uri="{FF2B5EF4-FFF2-40B4-BE49-F238E27FC236}">
                <a16:creationId xmlns:a16="http://schemas.microsoft.com/office/drawing/2014/main" id="{B38C01DA-BB39-472C-ADE1-C73515EC3FD1}"/>
              </a:ext>
            </a:extLst>
          </p:cNvPr>
          <p:cNvSpPr/>
          <p:nvPr/>
        </p:nvSpPr>
        <p:spPr>
          <a:xfrm rot="16200000">
            <a:off x="3264966" y="4310803"/>
            <a:ext cx="772246" cy="411824"/>
          </a:xfrm>
          <a:prstGeom prst="notched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218643">
              <a:srgbClr val="4472C4">
                <a:alpha val="40000"/>
              </a:srgbClr>
            </a:glow>
            <a:softEdge rad="2644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Notched Right Arrow 46">
            <a:extLst>
              <a:ext uri="{FF2B5EF4-FFF2-40B4-BE49-F238E27FC236}">
                <a16:creationId xmlns:a16="http://schemas.microsoft.com/office/drawing/2014/main" id="{9C6CB80A-34B1-4F39-B6D5-1183849B367E}"/>
              </a:ext>
            </a:extLst>
          </p:cNvPr>
          <p:cNvSpPr/>
          <p:nvPr/>
        </p:nvSpPr>
        <p:spPr>
          <a:xfrm>
            <a:off x="2305608" y="3413979"/>
            <a:ext cx="688283" cy="411824"/>
          </a:xfrm>
          <a:prstGeom prst="notched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218643">
              <a:srgbClr val="4472C4">
                <a:alpha val="40000"/>
              </a:srgbClr>
            </a:glow>
            <a:softEdge rad="2644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77BAAF-5ABC-4991-B420-16997E2BAEF3}"/>
              </a:ext>
            </a:extLst>
          </p:cNvPr>
          <p:cNvSpPr txBox="1"/>
          <p:nvPr/>
        </p:nvSpPr>
        <p:spPr>
          <a:xfrm>
            <a:off x="7310254" y="1086321"/>
            <a:ext cx="483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C00000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BOND will ingest, document, and preserve data at each stage of an experiment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55B059-8C10-4DB1-A980-4A7637E8D370}"/>
              </a:ext>
            </a:extLst>
          </p:cNvPr>
          <p:cNvSpPr txBox="1"/>
          <p:nvPr/>
        </p:nvSpPr>
        <p:spPr>
          <a:xfrm>
            <a:off x="7307137" y="2580183"/>
            <a:ext cx="389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  <a:cs typeface="Arial" charset="0"/>
              </a:rPr>
              <a:t>Major goals include :</a:t>
            </a:r>
          </a:p>
        </p:txBody>
      </p:sp>
    </p:spTree>
    <p:extLst>
      <p:ext uri="{BB962C8B-B14F-4D97-AF65-F5344CB8AC3E}">
        <p14:creationId xmlns:p14="http://schemas.microsoft.com/office/powerpoint/2010/main" val="22471475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03AAF0-9E83-1298-4D45-D1AA12D8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44" y="845397"/>
            <a:ext cx="9564511" cy="5167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CB404-0525-5176-AB0A-D869C88FB8D9}"/>
              </a:ext>
            </a:extLst>
          </p:cNvPr>
          <p:cNvSpPr txBox="1"/>
          <p:nvPr/>
        </p:nvSpPr>
        <p:spPr>
          <a:xfrm>
            <a:off x="3285068" y="137513"/>
            <a:ext cx="503484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Example Mock-up UI</a:t>
            </a:r>
          </a:p>
        </p:txBody>
      </p:sp>
    </p:spTree>
    <p:extLst>
      <p:ext uri="{BB962C8B-B14F-4D97-AF65-F5344CB8AC3E}">
        <p14:creationId xmlns:p14="http://schemas.microsoft.com/office/powerpoint/2010/main" val="20609931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350</Words>
  <Application>Microsoft Macintosh PowerPoint</Application>
  <PresentationFormat>Widescreen</PresentationFormat>
  <Paragraphs>80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BNL</vt:lpstr>
      <vt:lpstr> Open Nuclear Data </vt:lpstr>
      <vt:lpstr>PowerPoint Presentation</vt:lpstr>
      <vt:lpstr>How we do it</vt:lpstr>
      <vt:lpstr>Data Dissemination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Evaluated Nuclear Data File</dc:title>
  <cp:lastModifiedBy>Ricard-McCutchan, Elizabeth</cp:lastModifiedBy>
  <cp:revision>10</cp:revision>
  <dcterms:modified xsi:type="dcterms:W3CDTF">2022-09-08T13:20:17Z</dcterms:modified>
</cp:coreProperties>
</file>