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3"/>
  </p:notesMasterIdLst>
  <p:sldIdLst>
    <p:sldId id="268" r:id="rId2"/>
    <p:sldId id="257" r:id="rId3"/>
    <p:sldId id="265" r:id="rId4"/>
    <p:sldId id="267" r:id="rId5"/>
    <p:sldId id="260" r:id="rId6"/>
    <p:sldId id="259" r:id="rId7"/>
    <p:sldId id="269" r:id="rId8"/>
    <p:sldId id="261" r:id="rId9"/>
    <p:sldId id="262" r:id="rId10"/>
    <p:sldId id="264" r:id="rId11"/>
    <p:sldId id="263"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4"/>
  </p:normalViewPr>
  <p:slideViewPr>
    <p:cSldViewPr snapToGrid="0">
      <p:cViewPr varScale="1">
        <p:scale>
          <a:sx n="136" d="100"/>
          <a:sy n="136" d="100"/>
        </p:scale>
        <p:origin x="200" y="5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47beeb2cb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47beeb2cb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47beeb2cb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47beeb2cb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8503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47beeb2cb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47beeb2cb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3884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
        <p:nvSpPr>
          <p:cNvPr id="3" name="Google Shape;8;p1">
            <a:extLst>
              <a:ext uri="{FF2B5EF4-FFF2-40B4-BE49-F238E27FC236}">
                <a16:creationId xmlns:a16="http://schemas.microsoft.com/office/drawing/2014/main" id="{A0DD83D2-F89A-7650-E9EC-7B70762C6051}"/>
              </a:ext>
            </a:extLst>
          </p:cNvPr>
          <p:cNvSpPr txBox="1">
            <a:spLocks/>
          </p:cNvSpPr>
          <p:nvPr userDrawn="1"/>
        </p:nvSpPr>
        <p:spPr>
          <a:xfrm>
            <a:off x="3379408" y="4679308"/>
            <a:ext cx="2385184"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000" dirty="0"/>
              <a:t>Kauder - Data &amp; Analysis Preservation</a:t>
            </a:r>
          </a:p>
        </p:txBody>
      </p:sp>
      <p:sp>
        <p:nvSpPr>
          <p:cNvPr id="4" name="Google Shape;8;p1">
            <a:extLst>
              <a:ext uri="{FF2B5EF4-FFF2-40B4-BE49-F238E27FC236}">
                <a16:creationId xmlns:a16="http://schemas.microsoft.com/office/drawing/2014/main" id="{47E2D979-DC6B-72D2-5139-B0B4319DB659}"/>
              </a:ext>
            </a:extLst>
          </p:cNvPr>
          <p:cNvSpPr txBox="1">
            <a:spLocks/>
          </p:cNvSpPr>
          <p:nvPr userDrawn="1"/>
        </p:nvSpPr>
        <p:spPr>
          <a:xfrm>
            <a:off x="122842" y="4663217"/>
            <a:ext cx="860714"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pPr algn="l"/>
            <a:r>
              <a:rPr lang="en" sz="1000" dirty="0"/>
              <a:t>08/22/2022</a:t>
            </a:r>
          </a:p>
        </p:txBody>
      </p:sp>
      <p:sp>
        <p:nvSpPr>
          <p:cNvPr id="2" name="Google Shape;174;p27">
            <a:extLst>
              <a:ext uri="{FF2B5EF4-FFF2-40B4-BE49-F238E27FC236}">
                <a16:creationId xmlns:a16="http://schemas.microsoft.com/office/drawing/2014/main" id="{90520759-E2D9-B619-59F7-0FDEF8BB6C85}"/>
              </a:ext>
            </a:extLst>
          </p:cNvPr>
          <p:cNvSpPr txBox="1"/>
          <p:nvPr userDrawn="1"/>
        </p:nvSpPr>
        <p:spPr>
          <a:xfrm rot="-5400000">
            <a:off x="8496600" y="93300"/>
            <a:ext cx="7407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rgbClr val="666666"/>
                </a:solidFill>
                <a:latin typeface="Impact"/>
                <a:ea typeface="Impact"/>
                <a:cs typeface="Impact"/>
                <a:sym typeface="Impact"/>
              </a:rPr>
              <a:t>EPIC</a:t>
            </a:r>
            <a:endParaRPr sz="2400">
              <a:solidFill>
                <a:srgbClr val="666666"/>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scipost.org/SciPostPhys.9.2.022"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i1QXpIqYe9vkadX7N82y3jzxc-bybP7pUZv8fHihrvw/edit" TargetMode="External"/><Relationship Id="rId2" Type="http://schemas.openxmlformats.org/officeDocument/2006/relationships/hyperlink" Target="https://docs.google.com/document/d/1f8ctgImbx9hzckxuudUBhN3f7jaEbzPfcUEbqlDxnpI/edit"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p:nvPr/>
        </p:nvSpPr>
        <p:spPr>
          <a:xfrm>
            <a:off x="5019087" y="1781120"/>
            <a:ext cx="3841075" cy="2052600"/>
          </a:xfrm>
          <a:prstGeom prst="rect">
            <a:avLst/>
          </a:prstGeom>
          <a:noFill/>
          <a:ln>
            <a:noFill/>
          </a:ln>
        </p:spPr>
        <p:txBody>
          <a:bodyPr spcFirstLastPara="1" wrap="square" lIns="91425" tIns="91425" rIns="91425" bIns="91425" anchor="ctr" anchorCtr="0">
            <a:noAutofit/>
          </a:bodyPr>
          <a:lstStyle/>
          <a:p>
            <a:pPr algn="ctr"/>
            <a:r>
              <a:rPr lang="en-US" sz="4500" dirty="0">
                <a:solidFill>
                  <a:schemeClr val="dk1"/>
                </a:solidFill>
                <a:latin typeface="Impact"/>
                <a:ea typeface="Impact"/>
                <a:cs typeface="Impact"/>
                <a:sym typeface="Impact"/>
              </a:rPr>
              <a:t>Data &amp; Analysis Preservation</a:t>
            </a:r>
          </a:p>
          <a:p>
            <a:pPr marL="0" lvl="0" indent="0" algn="ctr" rtl="0">
              <a:spcBef>
                <a:spcPts val="0"/>
              </a:spcBef>
              <a:spcAft>
                <a:spcPts val="0"/>
              </a:spcAft>
              <a:buNone/>
            </a:pPr>
            <a:endParaRPr sz="4500" dirty="0">
              <a:solidFill>
                <a:schemeClr val="dk1"/>
              </a:solidFill>
              <a:latin typeface="Impact"/>
              <a:ea typeface="Impact"/>
              <a:cs typeface="Impact"/>
              <a:sym typeface="Impact"/>
            </a:endParaRPr>
          </a:p>
        </p:txBody>
      </p:sp>
      <p:sp>
        <p:nvSpPr>
          <p:cNvPr id="172" name="Google Shape;172;p27"/>
          <p:cNvSpPr txBox="1"/>
          <p:nvPr/>
        </p:nvSpPr>
        <p:spPr>
          <a:xfrm>
            <a:off x="5870725" y="3283775"/>
            <a:ext cx="2137800" cy="792600"/>
          </a:xfrm>
          <a:prstGeom prst="rect">
            <a:avLst/>
          </a:prstGeom>
          <a:noFill/>
          <a:ln>
            <a:noFill/>
          </a:ln>
        </p:spPr>
        <p:txBody>
          <a:bodyPr spcFirstLastPara="1" wrap="square" lIns="91425" tIns="91425" rIns="91425" bIns="91425" anchor="t" anchorCtr="0">
            <a:normAutofit fontScale="40000" lnSpcReduction="20000"/>
          </a:bodyPr>
          <a:lstStyle/>
          <a:p>
            <a:pPr marL="0" lvl="0" indent="0" algn="ctr" rtl="0">
              <a:spcBef>
                <a:spcPts val="0"/>
              </a:spcBef>
              <a:spcAft>
                <a:spcPts val="0"/>
              </a:spcAft>
              <a:buNone/>
            </a:pPr>
            <a:r>
              <a:rPr lang="en-US" sz="2740" dirty="0">
                <a:solidFill>
                  <a:schemeClr val="dk1"/>
                </a:solidFill>
              </a:rPr>
              <a:t>Kolja Kauder</a:t>
            </a:r>
            <a:endParaRPr sz="2740" dirty="0">
              <a:solidFill>
                <a:schemeClr val="dk1"/>
              </a:solidFill>
            </a:endParaRPr>
          </a:p>
          <a:p>
            <a:pPr marL="0" lvl="0" indent="0" algn="ctr" rtl="0">
              <a:spcBef>
                <a:spcPts val="0"/>
              </a:spcBef>
              <a:spcAft>
                <a:spcPts val="0"/>
              </a:spcAft>
              <a:buNone/>
            </a:pPr>
            <a:r>
              <a:rPr lang="en" sz="2740" dirty="0">
                <a:solidFill>
                  <a:schemeClr val="dk1"/>
                </a:solidFill>
              </a:rPr>
              <a:t> </a:t>
            </a:r>
            <a:br>
              <a:rPr lang="en" sz="2740" dirty="0">
                <a:solidFill>
                  <a:schemeClr val="dk1"/>
                </a:solidFill>
              </a:rPr>
            </a:br>
            <a:r>
              <a:rPr lang="en" sz="2740" i="1" dirty="0">
                <a:solidFill>
                  <a:schemeClr val="dk1"/>
                </a:solidFill>
              </a:rPr>
              <a:t>On behalf of the EPIC Collaboration</a:t>
            </a:r>
            <a:endParaRPr sz="2740" i="1" dirty="0">
              <a:solidFill>
                <a:schemeClr val="dk1"/>
              </a:solidFill>
            </a:endParaRPr>
          </a:p>
        </p:txBody>
      </p:sp>
      <p:sp>
        <p:nvSpPr>
          <p:cNvPr id="173" name="Google Shape;173;p27"/>
          <p:cNvSpPr txBox="1"/>
          <p:nvPr/>
        </p:nvSpPr>
        <p:spPr>
          <a:xfrm>
            <a:off x="0" y="0"/>
            <a:ext cx="4657500" cy="5143500"/>
          </a:xfrm>
          <a:prstGeom prst="rect">
            <a:avLst/>
          </a:pr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500">
                <a:solidFill>
                  <a:schemeClr val="dk1"/>
                </a:solidFill>
                <a:latin typeface="Impact"/>
                <a:ea typeface="Impact"/>
                <a:cs typeface="Impact"/>
                <a:sym typeface="Impact"/>
              </a:rPr>
              <a:t>EIC Software Infrastructure Review</a:t>
            </a:r>
            <a:endParaRPr sz="4500">
              <a:solidFill>
                <a:schemeClr val="dk1"/>
              </a:solidFill>
              <a:latin typeface="Impact"/>
              <a:ea typeface="Impact"/>
              <a:cs typeface="Impact"/>
              <a:sym typeface="Impact"/>
            </a:endParaRPr>
          </a:p>
        </p:txBody>
      </p:sp>
      <p:sp>
        <p:nvSpPr>
          <p:cNvPr id="174" name="Google Shape;174;p27"/>
          <p:cNvSpPr txBox="1"/>
          <p:nvPr/>
        </p:nvSpPr>
        <p:spPr>
          <a:xfrm rot="-5400000">
            <a:off x="8496600" y="93300"/>
            <a:ext cx="7407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rgbClr val="666666"/>
                </a:solidFill>
                <a:latin typeface="Impact"/>
                <a:ea typeface="Impact"/>
                <a:cs typeface="Impact"/>
                <a:sym typeface="Impact"/>
              </a:rPr>
              <a:t>EPIC</a:t>
            </a:r>
            <a:endParaRPr sz="2400">
              <a:solidFill>
                <a:srgbClr val="6666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4962D3-4ED9-4CF1-613B-94708DDD43E3}"/>
              </a:ext>
            </a:extLst>
          </p:cNvPr>
          <p:cNvSpPr>
            <a:spLocks noGrp="1"/>
          </p:cNvSpPr>
          <p:nvPr>
            <p:ph type="title"/>
          </p:nvPr>
        </p:nvSpPr>
        <p:spPr/>
        <p:txBody>
          <a:bodyPr>
            <a:normAutofit fontScale="90000"/>
          </a:bodyPr>
          <a:lstStyle/>
          <a:p>
            <a:r>
              <a:rPr lang="en-US" dirty="0"/>
              <a:t>Task Charge</a:t>
            </a:r>
          </a:p>
        </p:txBody>
      </p:sp>
      <p:sp>
        <p:nvSpPr>
          <p:cNvPr id="6" name="Text Placeholder 5">
            <a:extLst>
              <a:ext uri="{FF2B5EF4-FFF2-40B4-BE49-F238E27FC236}">
                <a16:creationId xmlns:a16="http://schemas.microsoft.com/office/drawing/2014/main" id="{776C26FE-CEC4-27BF-F4D0-39F929F7A121}"/>
              </a:ext>
            </a:extLst>
          </p:cNvPr>
          <p:cNvSpPr>
            <a:spLocks noGrp="1"/>
          </p:cNvSpPr>
          <p:nvPr>
            <p:ph type="body" idx="1"/>
          </p:nvPr>
        </p:nvSpPr>
        <p:spPr/>
        <p:txBody>
          <a:bodyPr>
            <a:normAutofit/>
          </a:bodyPr>
          <a:lstStyle/>
          <a:p>
            <a:pPr marL="139700" indent="0">
              <a:buNone/>
            </a:pPr>
            <a:r>
              <a:rPr lang="en-US" dirty="0"/>
              <a:t>Policy Recommendations</a:t>
            </a:r>
          </a:p>
          <a:p>
            <a:endParaRPr lang="en-US" dirty="0"/>
          </a:p>
          <a:p>
            <a:r>
              <a:rPr lang="en-US" dirty="0"/>
              <a:t>Develop a </a:t>
            </a:r>
            <a:r>
              <a:rPr lang="en-US" b="1" dirty="0"/>
              <a:t>draft policy</a:t>
            </a:r>
            <a:r>
              <a:rPr lang="en-US" dirty="0"/>
              <a:t> on Data Analysis &amp; Preservation for EPIC </a:t>
            </a:r>
          </a:p>
          <a:p>
            <a:endParaRPr lang="en-US" dirty="0"/>
          </a:p>
          <a:p>
            <a:r>
              <a:rPr lang="en-US" dirty="0"/>
              <a:t>How to build in DAP aspects from the beginning</a:t>
            </a:r>
          </a:p>
          <a:p>
            <a:endParaRPr lang="en-US" dirty="0"/>
          </a:p>
          <a:p>
            <a:r>
              <a:rPr lang="en-US" dirty="0"/>
              <a:t>Consider which incentives can ensure that researchers engage in  Data Analysis &amp; Preservation practices.</a:t>
            </a:r>
          </a:p>
          <a:p>
            <a:endParaRPr lang="en-US" dirty="0"/>
          </a:p>
          <a:p>
            <a:endParaRPr lang="en-US" dirty="0"/>
          </a:p>
          <a:p>
            <a:endParaRPr lang="en-US" dirty="0"/>
          </a:p>
        </p:txBody>
      </p:sp>
      <p:sp>
        <p:nvSpPr>
          <p:cNvPr id="7" name="Text Placeholder 6">
            <a:extLst>
              <a:ext uri="{FF2B5EF4-FFF2-40B4-BE49-F238E27FC236}">
                <a16:creationId xmlns:a16="http://schemas.microsoft.com/office/drawing/2014/main" id="{DDAF4B2F-8E4A-8A64-21C1-854FC167B57B}"/>
              </a:ext>
            </a:extLst>
          </p:cNvPr>
          <p:cNvSpPr>
            <a:spLocks noGrp="1"/>
          </p:cNvSpPr>
          <p:nvPr>
            <p:ph type="body" idx="2"/>
          </p:nvPr>
        </p:nvSpPr>
        <p:spPr/>
        <p:txBody>
          <a:bodyPr/>
          <a:lstStyle/>
          <a:p>
            <a:pPr marL="139700" indent="0">
              <a:buNone/>
            </a:pPr>
            <a:r>
              <a:rPr lang="en-US" dirty="0"/>
              <a:t>Implementation Plan</a:t>
            </a:r>
          </a:p>
          <a:p>
            <a:endParaRPr lang="en-US" dirty="0"/>
          </a:p>
          <a:p>
            <a:r>
              <a:rPr lang="en-US" dirty="0"/>
              <a:t>Identify possible resources, a timeline, and a plan for management and maintenance.</a:t>
            </a:r>
          </a:p>
          <a:p>
            <a:endParaRPr lang="en-US" dirty="0"/>
          </a:p>
          <a:p>
            <a:r>
              <a:rPr lang="en-US" dirty="0"/>
              <a:t>Take the EIC Software Statement of Principles into account</a:t>
            </a:r>
          </a:p>
          <a:p>
            <a:endParaRPr lang="en-US" dirty="0"/>
          </a:p>
          <a:p>
            <a:r>
              <a:rPr lang="en-US" dirty="0"/>
              <a:t>Subject technology choices to the charges as posed by this review</a:t>
            </a:r>
          </a:p>
          <a:p>
            <a:pPr marL="139700" indent="0">
              <a:buNone/>
            </a:pPr>
            <a:endParaRPr lang="en-US" dirty="0"/>
          </a:p>
        </p:txBody>
      </p:sp>
      <p:sp>
        <p:nvSpPr>
          <p:cNvPr id="4" name="Slide Number Placeholder 3">
            <a:extLst>
              <a:ext uri="{FF2B5EF4-FFF2-40B4-BE49-F238E27FC236}">
                <a16:creationId xmlns:a16="http://schemas.microsoft.com/office/drawing/2014/main" id="{ED627963-D41B-A273-E414-9E70CCC1B3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3" name="TextBox 2">
            <a:extLst>
              <a:ext uri="{FF2B5EF4-FFF2-40B4-BE49-F238E27FC236}">
                <a16:creationId xmlns:a16="http://schemas.microsoft.com/office/drawing/2014/main" id="{1557A26A-6163-668A-E4DF-040359F6D131}"/>
              </a:ext>
            </a:extLst>
          </p:cNvPr>
          <p:cNvSpPr txBox="1"/>
          <p:nvPr/>
        </p:nvSpPr>
        <p:spPr>
          <a:xfrm>
            <a:off x="311700" y="4308269"/>
            <a:ext cx="8832300" cy="307777"/>
          </a:xfrm>
          <a:prstGeom prst="rect">
            <a:avLst/>
          </a:prstGeom>
          <a:noFill/>
        </p:spPr>
        <p:txBody>
          <a:bodyPr wrap="square">
            <a:spAutoFit/>
          </a:bodyPr>
          <a:lstStyle/>
          <a:p>
            <a:pPr marL="114300" indent="0">
              <a:buNone/>
            </a:pPr>
            <a:r>
              <a:rPr lang="en-US" sz="1400" b="1" dirty="0">
                <a:solidFill>
                  <a:srgbClr val="C00000"/>
                </a:solidFill>
              </a:rPr>
              <a:t>By early September, we will form the Task Force to deliver clear guidance by the end of the year</a:t>
            </a:r>
          </a:p>
        </p:txBody>
      </p:sp>
    </p:spTree>
    <p:extLst>
      <p:ext uri="{BB962C8B-B14F-4D97-AF65-F5344CB8AC3E}">
        <p14:creationId xmlns:p14="http://schemas.microsoft.com/office/powerpoint/2010/main" val="2234118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171CB-9D40-B136-F4AF-AD8442DC180C}"/>
              </a:ext>
            </a:extLst>
          </p:cNvPr>
          <p:cNvSpPr>
            <a:spLocks noGrp="1"/>
          </p:cNvSpPr>
          <p:nvPr>
            <p:ph type="title"/>
          </p:nvPr>
        </p:nvSpPr>
        <p:spPr/>
        <p:txBody>
          <a:bodyPr>
            <a:normAutofit fontScale="90000"/>
          </a:bodyPr>
          <a:lstStyle/>
          <a:p>
            <a:r>
              <a:rPr lang="en-US" dirty="0"/>
              <a:t>Backup – Task Force Charge</a:t>
            </a:r>
          </a:p>
        </p:txBody>
      </p:sp>
      <p:sp>
        <p:nvSpPr>
          <p:cNvPr id="5" name="Text Placeholder 4">
            <a:extLst>
              <a:ext uri="{FF2B5EF4-FFF2-40B4-BE49-F238E27FC236}">
                <a16:creationId xmlns:a16="http://schemas.microsoft.com/office/drawing/2014/main" id="{06F155B3-6F36-5580-0057-93C69C998E8A}"/>
              </a:ext>
            </a:extLst>
          </p:cNvPr>
          <p:cNvSpPr>
            <a:spLocks noGrp="1"/>
          </p:cNvSpPr>
          <p:nvPr>
            <p:ph type="body" idx="1"/>
          </p:nvPr>
        </p:nvSpPr>
        <p:spPr/>
        <p:txBody>
          <a:bodyPr>
            <a:normAutofit fontScale="77500" lnSpcReduction="20000"/>
          </a:bodyPr>
          <a:lstStyle/>
          <a:p>
            <a:pPr fontAlgn="base"/>
            <a:r>
              <a:rPr lang="en-US" dirty="0"/>
              <a:t>Data Analysis &amp; Preservation in this context concerns the capturing of all aspects of scientific workflows, from data production to final publication, data archival, and potentially public release. This must however not be interpreted as a limiting definition.</a:t>
            </a:r>
          </a:p>
          <a:p>
            <a:pPr fontAlgn="base"/>
            <a:r>
              <a:rPr lang="en-US" dirty="0"/>
              <a:t>Consider which aspects of Data Analysis &amp; Preservation can be built in from the start so they become an integral part of the collaboration's efforts.</a:t>
            </a:r>
          </a:p>
          <a:p>
            <a:pPr fontAlgn="base"/>
            <a:r>
              <a:rPr lang="en-US" dirty="0"/>
              <a:t>Consider what is needed to increase the reusability of analyses in the EPIC collaboration, that is the ability for new researchers to reuse existing components of previous analyses in order to build on them.</a:t>
            </a:r>
          </a:p>
          <a:p>
            <a:pPr fontAlgn="base"/>
            <a:r>
              <a:rPr lang="en-US" dirty="0"/>
              <a:t>Consider what the appropriate level of reproducibility is for various products the collaboration will produce, from internal reports to publications, and to what extent these apply to data, analysis, and environments.</a:t>
            </a:r>
          </a:p>
        </p:txBody>
      </p:sp>
      <p:sp>
        <p:nvSpPr>
          <p:cNvPr id="6" name="Text Placeholder 5">
            <a:extLst>
              <a:ext uri="{FF2B5EF4-FFF2-40B4-BE49-F238E27FC236}">
                <a16:creationId xmlns:a16="http://schemas.microsoft.com/office/drawing/2014/main" id="{812FCF35-BBC8-3AEE-0148-EF6069C951D9}"/>
              </a:ext>
            </a:extLst>
          </p:cNvPr>
          <p:cNvSpPr>
            <a:spLocks noGrp="1"/>
          </p:cNvSpPr>
          <p:nvPr>
            <p:ph type="body" idx="2"/>
          </p:nvPr>
        </p:nvSpPr>
        <p:spPr/>
        <p:txBody>
          <a:bodyPr>
            <a:normAutofit fontScale="92500" lnSpcReduction="10000"/>
          </a:bodyPr>
          <a:lstStyle/>
          <a:p>
            <a:pPr fontAlgn="base"/>
            <a:r>
              <a:rPr lang="en-US" sz="1200" dirty="0"/>
              <a:t>Consider what requirements a digital information repository for the collaboration must satisfy.</a:t>
            </a:r>
          </a:p>
          <a:p>
            <a:pPr fontAlgn="base"/>
            <a:r>
              <a:rPr lang="en-US" sz="1200" dirty="0"/>
              <a:t>Consider which incentives can ensure that researchers engage in  Data Analysis &amp; Preservation practices.</a:t>
            </a:r>
          </a:p>
          <a:p>
            <a:pPr fontAlgn="base"/>
            <a:r>
              <a:rPr lang="en-US" sz="1200" dirty="0"/>
              <a:t>Develop a </a:t>
            </a:r>
            <a:r>
              <a:rPr lang="en-US" sz="1200" b="1" dirty="0"/>
              <a:t>draft policy</a:t>
            </a:r>
            <a:r>
              <a:rPr lang="en-US" sz="1200" dirty="0"/>
              <a:t> on Data Analysis &amp; Preservation for the EPIC collaboration, which contains the overarching philosophy and principles, but should not mention specific technology choices.</a:t>
            </a:r>
          </a:p>
          <a:p>
            <a:pPr fontAlgn="base"/>
            <a:r>
              <a:rPr lang="en-US" sz="1200" dirty="0"/>
              <a:t>Consider the EIC Software Statement of Principles in the development of implementation suggestions.</a:t>
            </a:r>
          </a:p>
          <a:p>
            <a:pPr fontAlgn="base"/>
            <a:r>
              <a:rPr lang="en-US" sz="1200" dirty="0"/>
              <a:t>Consider accessibility to the entire collaboration (and audiences beyond) in implementation suggestions.</a:t>
            </a:r>
          </a:p>
          <a:p>
            <a:pPr fontAlgn="base"/>
            <a:r>
              <a:rPr lang="en-US" sz="1200" dirty="0"/>
              <a:t>Provide a possible </a:t>
            </a:r>
            <a:r>
              <a:rPr lang="en-US" sz="1200" b="1" dirty="0"/>
              <a:t>implementation plan</a:t>
            </a:r>
            <a:r>
              <a:rPr lang="en-US" sz="1200" dirty="0"/>
              <a:t> that identifies possible resources (even if not presently available), a possible timeline, and a plan for management and maintenance.</a:t>
            </a:r>
          </a:p>
        </p:txBody>
      </p:sp>
      <p:sp>
        <p:nvSpPr>
          <p:cNvPr id="4" name="Slide Number Placeholder 3">
            <a:extLst>
              <a:ext uri="{FF2B5EF4-FFF2-40B4-BE49-F238E27FC236}">
                <a16:creationId xmlns:a16="http://schemas.microsoft.com/office/drawing/2014/main" id="{F1E9279D-A423-1815-88F8-B78514F48F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8" name="TextBox 7">
            <a:extLst>
              <a:ext uri="{FF2B5EF4-FFF2-40B4-BE49-F238E27FC236}">
                <a16:creationId xmlns:a16="http://schemas.microsoft.com/office/drawing/2014/main" id="{023F94AE-FAF3-0BB6-4B7B-C06918A7930F}"/>
              </a:ext>
            </a:extLst>
          </p:cNvPr>
          <p:cNvSpPr txBox="1"/>
          <p:nvPr/>
        </p:nvSpPr>
        <p:spPr>
          <a:xfrm>
            <a:off x="849085" y="3995718"/>
            <a:ext cx="4572000" cy="1405513"/>
          </a:xfrm>
          <a:prstGeom prst="rect">
            <a:avLst/>
          </a:prstGeom>
          <a:noFill/>
        </p:spPr>
        <p:txBody>
          <a:bodyPr wrap="square">
            <a:spAutoFit/>
          </a:bodyPr>
          <a:lstStyle/>
          <a:p>
            <a:pPr rtl="0">
              <a:spcBef>
                <a:spcPts val="0"/>
              </a:spcBef>
              <a:spcAft>
                <a:spcPts val="1000"/>
              </a:spcAft>
            </a:pPr>
            <a:r>
              <a:rPr lang="en-US" sz="1100" b="0" i="0" u="none" strike="noStrike" dirty="0">
                <a:solidFill>
                  <a:srgbClr val="000000"/>
                </a:solidFill>
                <a:effectLst/>
                <a:latin typeface="Arial" panose="020B0604020202020204" pitchFamily="34" charset="0"/>
              </a:rPr>
              <a:t>The task force is asked to present its findings as an EPIC internal report with an executive summary listing the specific recommendations and a presentation to a dedicated joint meeting of the EPIC Collaboration </a:t>
            </a:r>
            <a:r>
              <a:rPr lang="en-US" sz="1100" b="0" i="0" u="none" strike="noStrike" dirty="0" err="1">
                <a:solidFill>
                  <a:srgbClr val="000000"/>
                </a:solidFill>
                <a:effectLst/>
                <a:latin typeface="Arial" panose="020B0604020202020204" pitchFamily="34" charset="0"/>
              </a:rPr>
              <a:t>CompSW</a:t>
            </a:r>
            <a:r>
              <a:rPr lang="en-US" sz="1100" b="0" i="0" u="none" strike="noStrike" dirty="0">
                <a:solidFill>
                  <a:srgbClr val="000000"/>
                </a:solidFill>
                <a:effectLst/>
                <a:latin typeface="Arial" panose="020B0604020202020204" pitchFamily="34" charset="0"/>
              </a:rPr>
              <a:t> and </a:t>
            </a:r>
            <a:r>
              <a:rPr lang="en-US" sz="1100" b="0" i="0" u="none" strike="noStrike" dirty="0" err="1">
                <a:solidFill>
                  <a:srgbClr val="000000"/>
                </a:solidFill>
                <a:effectLst/>
                <a:latin typeface="Arial" panose="020B0604020202020204" pitchFamily="34" charset="0"/>
              </a:rPr>
              <a:t>SimQA</a:t>
            </a:r>
            <a:r>
              <a:rPr lang="en-US" sz="1100" b="0" i="0" u="none" strike="noStrike" dirty="0">
                <a:solidFill>
                  <a:srgbClr val="000000"/>
                </a:solidFill>
                <a:effectLst/>
                <a:latin typeface="Arial" panose="020B0604020202020204" pitchFamily="34" charset="0"/>
              </a:rPr>
              <a:t> and the EICUG Software Working Groups.</a:t>
            </a:r>
            <a:endParaRPr lang="en-US" sz="1100" b="0" dirty="0">
              <a:effectLst/>
            </a:endParaRPr>
          </a:p>
          <a:p>
            <a:br>
              <a:rPr lang="en-US" sz="1100" dirty="0"/>
            </a:br>
            <a:endParaRPr lang="en-US" sz="1100" dirty="0"/>
          </a:p>
        </p:txBody>
      </p:sp>
    </p:spTree>
    <p:extLst>
      <p:ext uri="{BB962C8B-B14F-4D97-AF65-F5344CB8AC3E}">
        <p14:creationId xmlns:p14="http://schemas.microsoft.com/office/powerpoint/2010/main" val="254551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Data and Analysis Preservation Goals</a:t>
            </a:r>
            <a:endParaRPr dirty="0"/>
          </a:p>
        </p:txBody>
      </p:sp>
      <p:sp>
        <p:nvSpPr>
          <p:cNvPr id="61" name="Google Shape;61;p14"/>
          <p:cNvSpPr txBox="1">
            <a:spLocks noGrp="1"/>
          </p:cNvSpPr>
          <p:nvPr>
            <p:ph type="body" idx="1"/>
          </p:nvPr>
        </p:nvSpPr>
        <p:spPr>
          <a:xfrm>
            <a:off x="315094" y="1150070"/>
            <a:ext cx="8332679"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sz="1600" b="1" dirty="0"/>
              <a:t>Reproducibility </a:t>
            </a:r>
            <a:r>
              <a:rPr lang="en-US" sz="1600" dirty="0"/>
              <a:t>- the most fundamental scientific requirement</a:t>
            </a:r>
          </a:p>
          <a:p>
            <a:pPr marL="457200" lvl="0" indent="-342900" algn="l" rtl="0">
              <a:spcBef>
                <a:spcPts val="0"/>
              </a:spcBef>
              <a:spcAft>
                <a:spcPts val="0"/>
              </a:spcAft>
              <a:buSzPts val="1800"/>
              <a:buChar char="●"/>
            </a:pPr>
            <a:endParaRPr lang="en-US" sz="1600" b="1" dirty="0"/>
          </a:p>
          <a:p>
            <a:r>
              <a:rPr lang="en-US" sz="1600" b="1" dirty="0"/>
              <a:t>Reusability </a:t>
            </a:r>
            <a:r>
              <a:rPr lang="en-US" sz="1600" dirty="0"/>
              <a:t>- apply modern techniques on existing data</a:t>
            </a:r>
            <a:br>
              <a:rPr lang="en-US" sz="1600" dirty="0"/>
            </a:br>
            <a:endParaRPr lang="en-US" sz="1600" dirty="0"/>
          </a:p>
          <a:p>
            <a:pPr marL="457200" lvl="0" indent="-342900" algn="l" rtl="0">
              <a:spcBef>
                <a:spcPts val="0"/>
              </a:spcBef>
              <a:spcAft>
                <a:spcPts val="0"/>
              </a:spcAft>
              <a:buSzPts val="1800"/>
              <a:buChar char="●"/>
            </a:pPr>
            <a:endParaRPr lang="en-US" sz="1600" b="1" dirty="0"/>
          </a:p>
          <a:p>
            <a:pPr marL="457200" lvl="0" indent="-342900" algn="l" rtl="0">
              <a:spcBef>
                <a:spcPts val="0"/>
              </a:spcBef>
              <a:spcAft>
                <a:spcPts val="0"/>
              </a:spcAft>
              <a:buSzPts val="1800"/>
              <a:buChar char="●"/>
            </a:pPr>
            <a:endParaRPr lang="en-US" sz="1600" b="1" dirty="0"/>
          </a:p>
          <a:p>
            <a:pPr marL="457200" lvl="0" indent="-342900" algn="l" rtl="0">
              <a:spcBef>
                <a:spcPts val="0"/>
              </a:spcBef>
              <a:spcAft>
                <a:spcPts val="0"/>
              </a:spcAft>
              <a:buSzPts val="1800"/>
              <a:buChar char="●"/>
            </a:pPr>
            <a:endParaRPr lang="en-US" sz="1600" b="1" dirty="0"/>
          </a:p>
          <a:p>
            <a:pPr marL="457200" lvl="0" indent="-342900" algn="l" rtl="0">
              <a:spcBef>
                <a:spcPts val="0"/>
              </a:spcBef>
              <a:spcAft>
                <a:spcPts val="0"/>
              </a:spcAft>
              <a:buSzPts val="1800"/>
              <a:buChar char="●"/>
            </a:pPr>
            <a:endParaRPr lang="en-US" sz="1600" b="1" dirty="0"/>
          </a:p>
          <a:p>
            <a:pPr marL="457200" lvl="0" indent="-342900" algn="l" rtl="0">
              <a:spcBef>
                <a:spcPts val="0"/>
              </a:spcBef>
              <a:spcAft>
                <a:spcPts val="0"/>
              </a:spcAft>
              <a:buSzPts val="1800"/>
              <a:buChar char="●"/>
            </a:pPr>
            <a:endParaRPr lang="en-US" sz="1600" b="1" dirty="0"/>
          </a:p>
          <a:p>
            <a:pPr lvl="0"/>
            <a:r>
              <a:rPr lang="en-US" sz="1600" b="1" dirty="0"/>
              <a:t>Reinterpretation </a:t>
            </a:r>
            <a:r>
              <a:rPr lang="en-US" sz="1600" dirty="0"/>
              <a:t>– totally new approach on existing data</a:t>
            </a:r>
            <a:br>
              <a:rPr lang="en-US" sz="1600" dirty="0"/>
            </a:br>
            <a:r>
              <a:rPr lang="en-US" sz="1600" dirty="0"/>
              <a:t>- </a:t>
            </a:r>
            <a:r>
              <a:rPr lang="en-US" sz="1600" dirty="0">
                <a:hlinkClick r:id="rId3"/>
              </a:rPr>
              <a:t>SciPostPhys.9.2.022 (2020)</a:t>
            </a:r>
            <a:endParaRPr lang="en-US" sz="1600" b="1" dirty="0"/>
          </a:p>
        </p:txBody>
      </p:sp>
      <p:sp>
        <p:nvSpPr>
          <p:cNvPr id="2" name="Slide Number Placeholder 1">
            <a:extLst>
              <a:ext uri="{FF2B5EF4-FFF2-40B4-BE49-F238E27FC236}">
                <a16:creationId xmlns:a16="http://schemas.microsoft.com/office/drawing/2014/main" id="{F95CAA4C-9881-AC83-7942-6D7FD8F956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pic>
        <p:nvPicPr>
          <p:cNvPr id="3" name="Picture 2" descr="Journals unite for reproducibility | Science">
            <a:extLst>
              <a:ext uri="{FF2B5EF4-FFF2-40B4-BE49-F238E27FC236}">
                <a16:creationId xmlns:a16="http://schemas.microsoft.com/office/drawing/2014/main" id="{E60D9C11-D165-8FEE-29A4-0BB336DB60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7938" b="6163"/>
          <a:stretch/>
        </p:blipFill>
        <p:spPr bwMode="auto">
          <a:xfrm>
            <a:off x="6561219" y="851024"/>
            <a:ext cx="2451293" cy="14584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harm Production in Charged Current DIS at HERA">
            <a:extLst>
              <a:ext uri="{FF2B5EF4-FFF2-40B4-BE49-F238E27FC236}">
                <a16:creationId xmlns:a16="http://schemas.microsoft.com/office/drawing/2014/main" id="{2B7AC98F-FC29-8C1B-D974-8BD23B64B8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90" y="2149874"/>
            <a:ext cx="1955041" cy="15516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21B61BF-F4C0-4717-83D1-C90FB8D66F8F}"/>
              </a:ext>
            </a:extLst>
          </p:cNvPr>
          <p:cNvPicPr>
            <a:picLocks noChangeAspect="1"/>
          </p:cNvPicPr>
          <p:nvPr/>
        </p:nvPicPr>
        <p:blipFill>
          <a:blip r:embed="rId6"/>
          <a:stretch>
            <a:fillRect/>
          </a:stretch>
        </p:blipFill>
        <p:spPr>
          <a:xfrm>
            <a:off x="2788044" y="2129029"/>
            <a:ext cx="1444592" cy="1458482"/>
          </a:xfrm>
          <a:prstGeom prst="rect">
            <a:avLst/>
          </a:prstGeom>
        </p:spPr>
      </p:pic>
      <p:pic>
        <p:nvPicPr>
          <p:cNvPr id="10" name="Picture 9">
            <a:extLst>
              <a:ext uri="{FF2B5EF4-FFF2-40B4-BE49-F238E27FC236}">
                <a16:creationId xmlns:a16="http://schemas.microsoft.com/office/drawing/2014/main" id="{B85329B4-502B-3C41-2A72-C9610A59B4CA}"/>
              </a:ext>
            </a:extLst>
          </p:cNvPr>
          <p:cNvPicPr>
            <a:picLocks noChangeAspect="1"/>
          </p:cNvPicPr>
          <p:nvPr/>
        </p:nvPicPr>
        <p:blipFill>
          <a:blip r:embed="rId7"/>
          <a:stretch>
            <a:fillRect/>
          </a:stretch>
        </p:blipFill>
        <p:spPr>
          <a:xfrm>
            <a:off x="6361671" y="2820059"/>
            <a:ext cx="2290786" cy="223675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Challenges</a:t>
            </a:r>
            <a:endParaRPr dirty="0"/>
          </a:p>
        </p:txBody>
      </p:sp>
      <p:sp>
        <p:nvSpPr>
          <p:cNvPr id="61" name="Google Shape;61;p14"/>
          <p:cNvSpPr txBox="1">
            <a:spLocks noGrp="1"/>
          </p:cNvSpPr>
          <p:nvPr>
            <p:ph type="body" idx="1"/>
          </p:nvPr>
        </p:nvSpPr>
        <p:spPr>
          <a:xfrm>
            <a:off x="311700" y="1152475"/>
            <a:ext cx="5476358"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US" dirty="0"/>
              <a:t>DAP is a massively sprawling subject</a:t>
            </a:r>
            <a:br>
              <a:rPr lang="en-US" dirty="0"/>
            </a:br>
            <a:r>
              <a:rPr lang="en-US" dirty="0"/>
              <a:t>— every subject discussed is linked with it </a:t>
            </a:r>
            <a:br>
              <a:rPr lang="en-US" dirty="0"/>
            </a:br>
            <a:r>
              <a:rPr lang="en-US" dirty="0"/>
              <a:t>(ex. PODIO, CI, …)</a:t>
            </a:r>
          </a:p>
          <a:p>
            <a:pPr lvl="0"/>
            <a:r>
              <a:rPr lang="en-US" dirty="0"/>
              <a:t>Need workflows, not only analysis + data</a:t>
            </a:r>
          </a:p>
          <a:p>
            <a:pPr lvl="0"/>
            <a:r>
              <a:rPr lang="en-US" dirty="0"/>
              <a:t>Won't map easily onto the given charge</a:t>
            </a:r>
          </a:p>
          <a:p>
            <a:pPr lvl="0"/>
            <a:endParaRPr lang="en-US" dirty="0"/>
          </a:p>
          <a:p>
            <a:r>
              <a:rPr lang="en-US" dirty="0"/>
              <a:t>Not a new field. Multiple decades of experiences from LEP, HERA, FNAL, to LHC, </a:t>
            </a:r>
            <a:r>
              <a:rPr lang="en-US" dirty="0" err="1"/>
              <a:t>JLab</a:t>
            </a:r>
            <a:r>
              <a:rPr lang="en-US" dirty="0"/>
              <a:t> and RHIC</a:t>
            </a:r>
            <a:br>
              <a:rPr lang="en-US" dirty="0"/>
            </a:br>
            <a:r>
              <a:rPr lang="en-US" dirty="0"/>
              <a:t>— and not one smashing success among those that ceased operations </a:t>
            </a:r>
          </a:p>
        </p:txBody>
      </p:sp>
      <p:sp>
        <p:nvSpPr>
          <p:cNvPr id="2" name="Slide Number Placeholder 1">
            <a:extLst>
              <a:ext uri="{FF2B5EF4-FFF2-40B4-BE49-F238E27FC236}">
                <a16:creationId xmlns:a16="http://schemas.microsoft.com/office/drawing/2014/main" id="{F95CAA4C-9881-AC83-7942-6D7FD8F956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3" name="Picture 2">
            <a:extLst>
              <a:ext uri="{FF2B5EF4-FFF2-40B4-BE49-F238E27FC236}">
                <a16:creationId xmlns:a16="http://schemas.microsoft.com/office/drawing/2014/main" id="{74C69147-7350-8916-4500-7F432FC0C9BF}"/>
              </a:ext>
            </a:extLst>
          </p:cNvPr>
          <p:cNvPicPr>
            <a:picLocks noChangeAspect="1"/>
          </p:cNvPicPr>
          <p:nvPr/>
        </p:nvPicPr>
        <p:blipFill>
          <a:blip r:embed="rId3"/>
          <a:stretch>
            <a:fillRect/>
          </a:stretch>
        </p:blipFill>
        <p:spPr>
          <a:xfrm>
            <a:off x="5766312" y="897683"/>
            <a:ext cx="3377688" cy="3093342"/>
          </a:xfrm>
          <a:prstGeom prst="rect">
            <a:avLst/>
          </a:prstGeom>
        </p:spPr>
      </p:pic>
    </p:spTree>
    <p:extLst>
      <p:ext uri="{BB962C8B-B14F-4D97-AF65-F5344CB8AC3E}">
        <p14:creationId xmlns:p14="http://schemas.microsoft.com/office/powerpoint/2010/main" val="3570345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New Technologies</a:t>
            </a:r>
            <a:endParaRPr dirty="0"/>
          </a:p>
        </p:txBody>
      </p:sp>
      <p:sp>
        <p:nvSpPr>
          <p:cNvPr id="61" name="Google Shape;61;p14"/>
          <p:cNvSpPr txBox="1">
            <a:spLocks noGrp="1"/>
          </p:cNvSpPr>
          <p:nvPr>
            <p:ph type="body" idx="1"/>
          </p:nvPr>
        </p:nvSpPr>
        <p:spPr>
          <a:xfrm>
            <a:off x="311700" y="1152475"/>
            <a:ext cx="5476358"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dirty="0"/>
              <a:t>We now have more options than ever before</a:t>
            </a:r>
          </a:p>
          <a:p>
            <a:pPr lvl="0"/>
            <a:endParaRPr lang="en-US" dirty="0"/>
          </a:p>
          <a:p>
            <a:pPr lvl="0"/>
            <a:endParaRPr lang="en-US" dirty="0"/>
          </a:p>
          <a:p>
            <a:pPr lvl="0"/>
            <a:endParaRPr lang="en-US" dirty="0"/>
          </a:p>
          <a:p>
            <a:pPr lvl="0"/>
            <a:r>
              <a:rPr lang="en-US" dirty="0"/>
              <a:t>… and new technologies to preserve</a:t>
            </a:r>
            <a:br>
              <a:rPr lang="en-US" dirty="0"/>
            </a:br>
            <a:r>
              <a:rPr lang="en-US" dirty="0"/>
              <a:t>E.g. Machine Learning DAP is largely unexplored</a:t>
            </a:r>
          </a:p>
        </p:txBody>
      </p:sp>
      <p:sp>
        <p:nvSpPr>
          <p:cNvPr id="2" name="Slide Number Placeholder 1">
            <a:extLst>
              <a:ext uri="{FF2B5EF4-FFF2-40B4-BE49-F238E27FC236}">
                <a16:creationId xmlns:a16="http://schemas.microsoft.com/office/drawing/2014/main" id="{F95CAA4C-9881-AC83-7942-6D7FD8F956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5" name="Picture 4">
            <a:extLst>
              <a:ext uri="{FF2B5EF4-FFF2-40B4-BE49-F238E27FC236}">
                <a16:creationId xmlns:a16="http://schemas.microsoft.com/office/drawing/2014/main" id="{B13E1B7E-5DD5-3C36-CA5A-0124D975ED3B}"/>
              </a:ext>
            </a:extLst>
          </p:cNvPr>
          <p:cNvPicPr>
            <a:picLocks noChangeAspect="1"/>
          </p:cNvPicPr>
          <p:nvPr/>
        </p:nvPicPr>
        <p:blipFill>
          <a:blip r:embed="rId3"/>
          <a:stretch>
            <a:fillRect/>
          </a:stretch>
        </p:blipFill>
        <p:spPr>
          <a:xfrm>
            <a:off x="826775" y="1775749"/>
            <a:ext cx="1536700" cy="469900"/>
          </a:xfrm>
          <a:prstGeom prst="rect">
            <a:avLst/>
          </a:prstGeom>
        </p:spPr>
      </p:pic>
      <p:pic>
        <p:nvPicPr>
          <p:cNvPr id="2050" name="Picture 2" descr="GitHub Logos and Usage · GitHub">
            <a:extLst>
              <a:ext uri="{FF2B5EF4-FFF2-40B4-BE49-F238E27FC236}">
                <a16:creationId xmlns:a16="http://schemas.microsoft.com/office/drawing/2014/main" id="{C765602B-93EA-4988-3CBC-4A198F33D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8527" y="107233"/>
            <a:ext cx="1298281" cy="10819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ess and Logos | GitLab">
            <a:extLst>
              <a:ext uri="{FF2B5EF4-FFF2-40B4-BE49-F238E27FC236}">
                <a16:creationId xmlns:a16="http://schemas.microsoft.com/office/drawing/2014/main" id="{DA81A682-10FD-9182-5437-EDC7E2831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7177" y="66692"/>
            <a:ext cx="1105504" cy="10157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ow to store your docker images privately with AWS ECR">
            <a:extLst>
              <a:ext uri="{FF2B5EF4-FFF2-40B4-BE49-F238E27FC236}">
                <a16:creationId xmlns:a16="http://schemas.microsoft.com/office/drawing/2014/main" id="{4720C992-A4C5-DE22-BA93-4EB617988A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2102" y="1246662"/>
            <a:ext cx="1475565" cy="105817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Zenodo">
            <a:extLst>
              <a:ext uri="{FF2B5EF4-FFF2-40B4-BE49-F238E27FC236}">
                <a16:creationId xmlns:a16="http://schemas.microsoft.com/office/drawing/2014/main" id="{8E19D7F2-A839-E365-DB9E-4B39B9F700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6517" y="1574426"/>
            <a:ext cx="2088598" cy="83543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nvenio RDM: An open-source research data management platform | Knowledge  Transfer">
            <a:extLst>
              <a:ext uri="{FF2B5EF4-FFF2-40B4-BE49-F238E27FC236}">
                <a16:creationId xmlns:a16="http://schemas.microsoft.com/office/drawing/2014/main" id="{99C7361F-A376-94F1-FAF7-B086C1D3A9A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854" t="28213" r="15251" b="36036"/>
          <a:stretch/>
        </p:blipFill>
        <p:spPr bwMode="auto">
          <a:xfrm>
            <a:off x="4360022" y="1700038"/>
            <a:ext cx="1536701" cy="4699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What You Need To Know About Machine Learning">
            <a:extLst>
              <a:ext uri="{FF2B5EF4-FFF2-40B4-BE49-F238E27FC236}">
                <a16:creationId xmlns:a16="http://schemas.microsoft.com/office/drawing/2014/main" id="{1F7C3027-DE07-73C3-E556-D0B4787109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8372" y="2789061"/>
            <a:ext cx="2373085" cy="1779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933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4962D3-4ED9-4CF1-613B-94708DDD43E3}"/>
              </a:ext>
            </a:extLst>
          </p:cNvPr>
          <p:cNvSpPr>
            <a:spLocks noGrp="1"/>
          </p:cNvSpPr>
          <p:nvPr>
            <p:ph type="title"/>
          </p:nvPr>
        </p:nvSpPr>
        <p:spPr/>
        <p:txBody>
          <a:bodyPr>
            <a:normAutofit fontScale="90000"/>
          </a:bodyPr>
          <a:lstStyle/>
          <a:p>
            <a:r>
              <a:rPr lang="en-US" dirty="0"/>
              <a:t>Our Resources</a:t>
            </a:r>
          </a:p>
        </p:txBody>
      </p:sp>
      <p:sp>
        <p:nvSpPr>
          <p:cNvPr id="6" name="Text Placeholder 5">
            <a:extLst>
              <a:ext uri="{FF2B5EF4-FFF2-40B4-BE49-F238E27FC236}">
                <a16:creationId xmlns:a16="http://schemas.microsoft.com/office/drawing/2014/main" id="{776C26FE-CEC4-27BF-F4D0-39F929F7A121}"/>
              </a:ext>
            </a:extLst>
          </p:cNvPr>
          <p:cNvSpPr>
            <a:spLocks noGrp="1"/>
          </p:cNvSpPr>
          <p:nvPr>
            <p:ph type="body" idx="1"/>
          </p:nvPr>
        </p:nvSpPr>
        <p:spPr/>
        <p:txBody>
          <a:bodyPr>
            <a:normAutofit/>
          </a:bodyPr>
          <a:lstStyle/>
          <a:p>
            <a:pPr marL="139700" indent="0">
              <a:buNone/>
            </a:pPr>
            <a:r>
              <a:rPr lang="en-US" dirty="0"/>
              <a:t>Speakers:</a:t>
            </a:r>
          </a:p>
          <a:p>
            <a:pPr marL="139700" indent="0">
              <a:buNone/>
            </a:pPr>
            <a:endParaRPr lang="en-US" dirty="0"/>
          </a:p>
          <a:p>
            <a:r>
              <a:rPr lang="en-US" dirty="0"/>
              <a:t>Maxim </a:t>
            </a:r>
            <a:r>
              <a:rPr lang="en-US" dirty="0" err="1"/>
              <a:t>Potekhin</a:t>
            </a:r>
            <a:br>
              <a:rPr lang="en-US" dirty="0"/>
            </a:br>
            <a:r>
              <a:rPr lang="en-US" dirty="0"/>
              <a:t>DAP in PHENIX, CERN's DPHEP</a:t>
            </a:r>
          </a:p>
          <a:p>
            <a:endParaRPr lang="en-US" dirty="0"/>
          </a:p>
          <a:p>
            <a:r>
              <a:rPr lang="en-US" dirty="0"/>
              <a:t>Ulrich </a:t>
            </a:r>
            <a:r>
              <a:rPr lang="en-US" dirty="0" err="1"/>
              <a:t>Schwickerath</a:t>
            </a:r>
            <a:r>
              <a:rPr lang="en-US" dirty="0"/>
              <a:t> </a:t>
            </a:r>
            <a:br>
              <a:rPr lang="en-US" dirty="0"/>
            </a:br>
            <a:r>
              <a:rPr lang="en-US" dirty="0"/>
              <a:t>DAP at LEP</a:t>
            </a:r>
          </a:p>
          <a:p>
            <a:endParaRPr lang="en-US" dirty="0"/>
          </a:p>
          <a:p>
            <a:r>
              <a:rPr lang="en-US" dirty="0"/>
              <a:t>Ernst </a:t>
            </a:r>
            <a:r>
              <a:rPr lang="en-US" dirty="0" err="1"/>
              <a:t>Sichtermann</a:t>
            </a:r>
            <a:br>
              <a:rPr lang="en-US" dirty="0"/>
            </a:br>
            <a:r>
              <a:rPr lang="en-US" dirty="0"/>
              <a:t>Perspective from Muon g-2</a:t>
            </a:r>
          </a:p>
        </p:txBody>
      </p:sp>
      <p:sp>
        <p:nvSpPr>
          <p:cNvPr id="7" name="Text Placeholder 6">
            <a:extLst>
              <a:ext uri="{FF2B5EF4-FFF2-40B4-BE49-F238E27FC236}">
                <a16:creationId xmlns:a16="http://schemas.microsoft.com/office/drawing/2014/main" id="{DDAF4B2F-8E4A-8A64-21C1-854FC167B57B}"/>
              </a:ext>
            </a:extLst>
          </p:cNvPr>
          <p:cNvSpPr>
            <a:spLocks noGrp="1"/>
          </p:cNvSpPr>
          <p:nvPr>
            <p:ph type="body" idx="2"/>
          </p:nvPr>
        </p:nvSpPr>
        <p:spPr>
          <a:xfrm>
            <a:off x="4832400" y="254524"/>
            <a:ext cx="3999900" cy="4314351"/>
          </a:xfrm>
        </p:spPr>
        <p:txBody>
          <a:bodyPr>
            <a:normAutofit fontScale="92500" lnSpcReduction="20000"/>
          </a:bodyPr>
          <a:lstStyle/>
          <a:p>
            <a:pPr marL="139700" indent="0">
              <a:buNone/>
            </a:pPr>
            <a:r>
              <a:rPr lang="en-US" dirty="0"/>
              <a:t>Our Principles, specifically important:</a:t>
            </a:r>
          </a:p>
          <a:p>
            <a:pPr marL="139700" indent="0">
              <a:buNone/>
            </a:pPr>
            <a:endParaRPr lang="en-US" b="1" dirty="0"/>
          </a:p>
          <a:p>
            <a:pPr marL="139700" indent="0" fontAlgn="base">
              <a:buNone/>
            </a:pPr>
            <a:r>
              <a:rPr lang="en-US" sz="1500" b="1" dirty="0"/>
              <a:t>6. We will have reproducible software: </a:t>
            </a:r>
            <a:endParaRPr lang="en-US" sz="1500" dirty="0"/>
          </a:p>
          <a:p>
            <a:pPr lvl="1" fontAlgn="base"/>
            <a:r>
              <a:rPr lang="en-US" sz="1500" dirty="0"/>
              <a:t>Data and analysis preservation will be an integral part of EIC software and the workflows of the community. </a:t>
            </a:r>
          </a:p>
          <a:p>
            <a:pPr lvl="1"/>
            <a:r>
              <a:rPr lang="en-US" sz="1500" dirty="0"/>
              <a:t>We aim for </a:t>
            </a:r>
            <a:r>
              <a:rPr lang="en-US" sz="1500" b="1" dirty="0"/>
              <a:t>fully</a:t>
            </a:r>
            <a:r>
              <a:rPr lang="en-US" sz="1500" dirty="0"/>
              <a:t> reproducible analyses that are based on </a:t>
            </a:r>
            <a:r>
              <a:rPr lang="en-US" sz="1500" b="1" dirty="0"/>
              <a:t>reusable software </a:t>
            </a:r>
            <a:r>
              <a:rPr lang="en-US" sz="1500" dirty="0"/>
              <a:t>and are amenable to adjustments and </a:t>
            </a:r>
            <a:r>
              <a:rPr lang="en-US" sz="1500" b="1" dirty="0"/>
              <a:t>new interpretations</a:t>
            </a:r>
            <a:r>
              <a:rPr lang="en-US" sz="1500" dirty="0"/>
              <a:t>.</a:t>
            </a:r>
          </a:p>
          <a:p>
            <a:pPr marL="139700" indent="0">
              <a:buNone/>
            </a:pPr>
            <a:endParaRPr lang="en-US" sz="1500" b="1" dirty="0"/>
          </a:p>
          <a:p>
            <a:pPr marL="139700" indent="0">
              <a:buNone/>
            </a:pPr>
            <a:r>
              <a:rPr lang="en-US" sz="1500" b="1" dirty="0"/>
              <a:t>4. We will aim for user-centered design</a:t>
            </a:r>
          </a:p>
          <a:p>
            <a:pPr marL="139700" indent="0">
              <a:buNone/>
            </a:pPr>
            <a:endParaRPr lang="en-US" sz="1500" b="1" dirty="0"/>
          </a:p>
          <a:p>
            <a:pPr marL="139700" indent="0">
              <a:buNone/>
            </a:pPr>
            <a:r>
              <a:rPr lang="en-US" sz="1500" b="1" dirty="0"/>
              <a:t>5. Our data formats are open, simple and self-descriptive</a:t>
            </a:r>
          </a:p>
          <a:p>
            <a:pPr marL="139700" indent="0">
              <a:buNone/>
            </a:pPr>
            <a:endParaRPr lang="en-US" sz="1500" b="1" dirty="0"/>
          </a:p>
          <a:p>
            <a:pPr marL="139700" indent="0">
              <a:buNone/>
            </a:pPr>
            <a:endParaRPr lang="en-US" sz="1500" b="1" dirty="0"/>
          </a:p>
          <a:p>
            <a:pPr marL="139700" indent="0">
              <a:buNone/>
            </a:pPr>
            <a:r>
              <a:rPr lang="en-US" sz="1500" b="1" dirty="0"/>
              <a:t>7. e) We will not reinvent the wheel</a:t>
            </a:r>
          </a:p>
        </p:txBody>
      </p:sp>
      <p:sp>
        <p:nvSpPr>
          <p:cNvPr id="4" name="Slide Number Placeholder 3">
            <a:extLst>
              <a:ext uri="{FF2B5EF4-FFF2-40B4-BE49-F238E27FC236}">
                <a16:creationId xmlns:a16="http://schemas.microsoft.com/office/drawing/2014/main" id="{ED627963-D41B-A273-E414-9E70CCC1B3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84091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7C21-FD70-9DFE-4E26-592CF1C0505A}"/>
              </a:ext>
            </a:extLst>
          </p:cNvPr>
          <p:cNvSpPr>
            <a:spLocks noGrp="1"/>
          </p:cNvSpPr>
          <p:nvPr>
            <p:ph type="title"/>
          </p:nvPr>
        </p:nvSpPr>
        <p:spPr/>
        <p:txBody>
          <a:bodyPr>
            <a:normAutofit fontScale="90000"/>
          </a:bodyPr>
          <a:lstStyle/>
          <a:p>
            <a:r>
              <a:rPr lang="en-US" dirty="0"/>
              <a:t>Requirements</a:t>
            </a:r>
          </a:p>
        </p:txBody>
      </p:sp>
      <p:sp>
        <p:nvSpPr>
          <p:cNvPr id="3" name="Text Placeholder 2">
            <a:extLst>
              <a:ext uri="{FF2B5EF4-FFF2-40B4-BE49-F238E27FC236}">
                <a16:creationId xmlns:a16="http://schemas.microsoft.com/office/drawing/2014/main" id="{1AC40A6F-68BD-C57A-33D7-0B24C475DB02}"/>
              </a:ext>
            </a:extLst>
          </p:cNvPr>
          <p:cNvSpPr>
            <a:spLocks noGrp="1"/>
          </p:cNvSpPr>
          <p:nvPr>
            <p:ph type="body" idx="1"/>
          </p:nvPr>
        </p:nvSpPr>
        <p:spPr/>
        <p:txBody>
          <a:bodyPr/>
          <a:lstStyle/>
          <a:p>
            <a:r>
              <a:rPr lang="en-US" dirty="0"/>
              <a:t>“</a:t>
            </a:r>
            <a:r>
              <a:rPr lang="en-US" b="1" dirty="0"/>
              <a:t>Holistic approach</a:t>
            </a:r>
            <a:r>
              <a:rPr lang="en-US" dirty="0"/>
              <a:t>”: data without the software is useless, as is software without build and verification systems and/or necessary additional data.</a:t>
            </a:r>
          </a:p>
          <a:p>
            <a:endParaRPr lang="en-US" dirty="0"/>
          </a:p>
          <a:p>
            <a:r>
              <a:rPr lang="en-US" dirty="0"/>
              <a:t>Conceive preservation </a:t>
            </a:r>
            <a:r>
              <a:rPr lang="en-US" b="1" dirty="0"/>
              <a:t>from the beginning</a:t>
            </a:r>
            <a:r>
              <a:rPr lang="en-US" dirty="0"/>
              <a:t> as an integral part of the standard frameworks, retrofitting will be nearly impossible.</a:t>
            </a:r>
          </a:p>
          <a:p>
            <a:endParaRPr lang="en-US" dirty="0"/>
          </a:p>
          <a:p>
            <a:r>
              <a:rPr lang="en-US" dirty="0"/>
              <a:t>A data plan needs to be </a:t>
            </a:r>
            <a:r>
              <a:rPr lang="en-US" b="1" dirty="0"/>
              <a:t>exercised</a:t>
            </a:r>
            <a:r>
              <a:rPr lang="en-US" dirty="0"/>
              <a:t> and </a:t>
            </a:r>
            <a:r>
              <a:rPr lang="en-US" b="1" dirty="0"/>
              <a:t>tested</a:t>
            </a:r>
            <a:r>
              <a:rPr lang="en-US" dirty="0"/>
              <a:t>, and </a:t>
            </a:r>
            <a:r>
              <a:rPr lang="en-US" b="1" dirty="0"/>
              <a:t>Access</a:t>
            </a:r>
            <a:r>
              <a:rPr lang="en-US" dirty="0"/>
              <a:t> is as important as archival. </a:t>
            </a:r>
          </a:p>
          <a:p>
            <a:endParaRPr lang="en-US" dirty="0"/>
          </a:p>
          <a:p>
            <a:pPr fontAlgn="base"/>
            <a:r>
              <a:rPr lang="en-US" dirty="0"/>
              <a:t>Prefer </a:t>
            </a:r>
            <a:r>
              <a:rPr lang="en-US" b="1" dirty="0"/>
              <a:t>existing solutions.</a:t>
            </a:r>
            <a:endParaRPr lang="en-US" dirty="0"/>
          </a:p>
        </p:txBody>
      </p:sp>
      <p:sp>
        <p:nvSpPr>
          <p:cNvPr id="4" name="Slide Number Placeholder 3">
            <a:extLst>
              <a:ext uri="{FF2B5EF4-FFF2-40B4-BE49-F238E27FC236}">
                <a16:creationId xmlns:a16="http://schemas.microsoft.com/office/drawing/2014/main" id="{A5E8FDB6-CBF5-7BB0-CEA2-B2A73C564A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4080334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7C21-FD70-9DFE-4E26-592CF1C0505A}"/>
              </a:ext>
            </a:extLst>
          </p:cNvPr>
          <p:cNvSpPr>
            <a:spLocks noGrp="1"/>
          </p:cNvSpPr>
          <p:nvPr>
            <p:ph type="title"/>
          </p:nvPr>
        </p:nvSpPr>
        <p:spPr/>
        <p:txBody>
          <a:bodyPr>
            <a:normAutofit fontScale="90000"/>
          </a:bodyPr>
          <a:lstStyle/>
          <a:p>
            <a:r>
              <a:rPr lang="en-US" dirty="0"/>
              <a:t>Requirements cont.</a:t>
            </a:r>
          </a:p>
        </p:txBody>
      </p:sp>
      <p:sp>
        <p:nvSpPr>
          <p:cNvPr id="3" name="Text Placeholder 2">
            <a:extLst>
              <a:ext uri="{FF2B5EF4-FFF2-40B4-BE49-F238E27FC236}">
                <a16:creationId xmlns:a16="http://schemas.microsoft.com/office/drawing/2014/main" id="{1AC40A6F-68BD-C57A-33D7-0B24C475DB02}"/>
              </a:ext>
            </a:extLst>
          </p:cNvPr>
          <p:cNvSpPr>
            <a:spLocks noGrp="1"/>
          </p:cNvSpPr>
          <p:nvPr>
            <p:ph type="body" idx="1"/>
          </p:nvPr>
        </p:nvSpPr>
        <p:spPr/>
        <p:txBody>
          <a:bodyPr>
            <a:normAutofit/>
          </a:bodyPr>
          <a:lstStyle/>
          <a:p>
            <a:pPr fontAlgn="base"/>
            <a:r>
              <a:rPr lang="en-US" dirty="0"/>
              <a:t>Success relies heavily on users. It requires </a:t>
            </a:r>
            <a:r>
              <a:rPr lang="en-US" b="1" dirty="0"/>
              <a:t>training</a:t>
            </a:r>
            <a:r>
              <a:rPr lang="en-US" dirty="0"/>
              <a:t>, as well as </a:t>
            </a:r>
            <a:r>
              <a:rPr lang="en-US" b="1" dirty="0"/>
              <a:t>buy-in and enforcement</a:t>
            </a:r>
            <a:r>
              <a:rPr lang="en-US" dirty="0"/>
              <a:t> by conveners and management </a:t>
            </a:r>
          </a:p>
          <a:p>
            <a:pPr fontAlgn="base"/>
            <a:endParaRPr lang="en-US" dirty="0"/>
          </a:p>
          <a:p>
            <a:pPr fontAlgn="base"/>
            <a:r>
              <a:rPr lang="en-US" dirty="0"/>
              <a:t>Solutions should be </a:t>
            </a:r>
            <a:r>
              <a:rPr lang="en-US" b="1" dirty="0"/>
              <a:t>intuitive and easy to use</a:t>
            </a:r>
            <a:r>
              <a:rPr lang="en-US" dirty="0"/>
              <a:t>.</a:t>
            </a:r>
          </a:p>
          <a:p>
            <a:pPr fontAlgn="base"/>
            <a:endParaRPr lang="en-US" b="1" dirty="0"/>
          </a:p>
          <a:p>
            <a:pPr fontAlgn="base"/>
            <a:r>
              <a:rPr lang="en-US" b="1" dirty="0"/>
              <a:t>Low or no barriers</a:t>
            </a:r>
            <a:r>
              <a:rPr lang="en-US" dirty="0"/>
              <a:t>. The more gatekeeper's consent is needed, the worse will be the users' uptake</a:t>
            </a:r>
          </a:p>
          <a:p>
            <a:pPr fontAlgn="base"/>
            <a:endParaRPr lang="en-US" b="1" dirty="0"/>
          </a:p>
          <a:p>
            <a:pPr fontAlgn="base"/>
            <a:r>
              <a:rPr lang="en-US" b="1" dirty="0"/>
              <a:t>Discoverability</a:t>
            </a:r>
            <a:r>
              <a:rPr lang="en-US" dirty="0"/>
              <a:t>. All options need to be complemented by catalog tools, search tools, and the like.</a:t>
            </a:r>
          </a:p>
        </p:txBody>
      </p:sp>
      <p:sp>
        <p:nvSpPr>
          <p:cNvPr id="4" name="Slide Number Placeholder 3">
            <a:extLst>
              <a:ext uri="{FF2B5EF4-FFF2-40B4-BE49-F238E27FC236}">
                <a16:creationId xmlns:a16="http://schemas.microsoft.com/office/drawing/2014/main" id="{A5E8FDB6-CBF5-7BB0-CEA2-B2A73C564A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06746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7C21-FD70-9DFE-4E26-592CF1C0505A}"/>
              </a:ext>
            </a:extLst>
          </p:cNvPr>
          <p:cNvSpPr>
            <a:spLocks noGrp="1"/>
          </p:cNvSpPr>
          <p:nvPr>
            <p:ph type="title"/>
          </p:nvPr>
        </p:nvSpPr>
        <p:spPr/>
        <p:txBody>
          <a:bodyPr>
            <a:normAutofit fontScale="90000"/>
          </a:bodyPr>
          <a:lstStyle/>
          <a:p>
            <a:r>
              <a:rPr lang="en-US" dirty="0"/>
              <a:t>More Specific</a:t>
            </a:r>
          </a:p>
        </p:txBody>
      </p:sp>
      <p:sp>
        <p:nvSpPr>
          <p:cNvPr id="3" name="Text Placeholder 2">
            <a:extLst>
              <a:ext uri="{FF2B5EF4-FFF2-40B4-BE49-F238E27FC236}">
                <a16:creationId xmlns:a16="http://schemas.microsoft.com/office/drawing/2014/main" id="{1AC40A6F-68BD-C57A-33D7-0B24C475DB02}"/>
              </a:ext>
            </a:extLst>
          </p:cNvPr>
          <p:cNvSpPr>
            <a:spLocks noGrp="1"/>
          </p:cNvSpPr>
          <p:nvPr>
            <p:ph type="body" idx="1"/>
          </p:nvPr>
        </p:nvSpPr>
        <p:spPr/>
        <p:txBody>
          <a:bodyPr/>
          <a:lstStyle/>
          <a:p>
            <a:pPr fontAlgn="base"/>
            <a:r>
              <a:rPr lang="en-US" dirty="0"/>
              <a:t>Test beam data and simulation data must be </a:t>
            </a:r>
            <a:r>
              <a:rPr lang="en-US" b="1" dirty="0"/>
              <a:t>preserved and cataloged.</a:t>
            </a:r>
          </a:p>
          <a:p>
            <a:pPr fontAlgn="base"/>
            <a:r>
              <a:rPr lang="en-US" dirty="0"/>
              <a:t>They should be </a:t>
            </a:r>
            <a:r>
              <a:rPr lang="en-US" b="1" dirty="0"/>
              <a:t>open and discoverable to the public</a:t>
            </a:r>
            <a:r>
              <a:rPr lang="en-US" dirty="0"/>
              <a:t>.</a:t>
            </a:r>
            <a:endParaRPr lang="en-US" b="1" dirty="0"/>
          </a:p>
          <a:p>
            <a:pPr fontAlgn="base"/>
            <a:endParaRPr lang="en-US" b="1" dirty="0"/>
          </a:p>
          <a:p>
            <a:pPr fontAlgn="base"/>
            <a:r>
              <a:rPr lang="en-US" dirty="0"/>
              <a:t>Plots and tables can be </a:t>
            </a:r>
            <a:r>
              <a:rPr lang="en-US" b="1" dirty="0"/>
              <a:t>reproduced by anyone</a:t>
            </a:r>
            <a:r>
              <a:rPr lang="en-US" dirty="0"/>
              <a:t>.</a:t>
            </a:r>
          </a:p>
          <a:p>
            <a:endParaRPr lang="en-US" dirty="0"/>
          </a:p>
          <a:p>
            <a:pPr fontAlgn="base"/>
            <a:r>
              <a:rPr lang="en-US" dirty="0"/>
              <a:t>Important documents need to be </a:t>
            </a:r>
            <a:r>
              <a:rPr lang="en-US" b="1" dirty="0"/>
              <a:t>stored permanently</a:t>
            </a:r>
            <a:r>
              <a:rPr lang="en-US" dirty="0"/>
              <a:t>. Wiki's change.</a:t>
            </a:r>
          </a:p>
          <a:p>
            <a:endParaRPr lang="en-US" dirty="0"/>
          </a:p>
          <a:p>
            <a:r>
              <a:rPr lang="en-US" dirty="0"/>
              <a:t>Granular (enough) </a:t>
            </a:r>
            <a:r>
              <a:rPr lang="en-US" b="1" dirty="0"/>
              <a:t>access controls</a:t>
            </a:r>
            <a:r>
              <a:rPr lang="en-US" dirty="0"/>
              <a:t> to make proprietary information only accessible to the right group of people while making it easy to add and retrieve open documents.</a:t>
            </a:r>
          </a:p>
        </p:txBody>
      </p:sp>
      <p:sp>
        <p:nvSpPr>
          <p:cNvPr id="4" name="Slide Number Placeholder 3">
            <a:extLst>
              <a:ext uri="{FF2B5EF4-FFF2-40B4-BE49-F238E27FC236}">
                <a16:creationId xmlns:a16="http://schemas.microsoft.com/office/drawing/2014/main" id="{A5E8FDB6-CBF5-7BB0-CEA2-B2A73C564A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1684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5B5B0-E749-8C6E-0432-060724E74ABC}"/>
              </a:ext>
            </a:extLst>
          </p:cNvPr>
          <p:cNvSpPr>
            <a:spLocks noGrp="1"/>
          </p:cNvSpPr>
          <p:nvPr>
            <p:ph type="title"/>
          </p:nvPr>
        </p:nvSpPr>
        <p:spPr/>
        <p:txBody>
          <a:bodyPr>
            <a:normAutofit fontScale="90000"/>
          </a:bodyPr>
          <a:lstStyle/>
          <a:p>
            <a:r>
              <a:rPr lang="en-US" dirty="0"/>
              <a:t>Decision</a:t>
            </a:r>
          </a:p>
        </p:txBody>
      </p:sp>
      <p:sp>
        <p:nvSpPr>
          <p:cNvPr id="3" name="Text Placeholder 2">
            <a:extLst>
              <a:ext uri="{FF2B5EF4-FFF2-40B4-BE49-F238E27FC236}">
                <a16:creationId xmlns:a16="http://schemas.microsoft.com/office/drawing/2014/main" id="{BA7D9A0C-B7B1-0B30-4715-B840D310FB16}"/>
              </a:ext>
            </a:extLst>
          </p:cNvPr>
          <p:cNvSpPr>
            <a:spLocks noGrp="1"/>
          </p:cNvSpPr>
          <p:nvPr>
            <p:ph type="body" idx="1"/>
          </p:nvPr>
        </p:nvSpPr>
        <p:spPr/>
        <p:txBody>
          <a:bodyPr>
            <a:normAutofit fontScale="77500" lnSpcReduction="20000"/>
          </a:bodyPr>
          <a:lstStyle/>
          <a:p>
            <a:r>
              <a:rPr lang="en-US" sz="2100" dirty="0"/>
              <a:t>Too complex a field to decide for a handful of software options and call it a day. Instead, the </a:t>
            </a:r>
            <a:r>
              <a:rPr lang="en-US" sz="2100" dirty="0">
                <a:hlinkClick r:id="rId2"/>
              </a:rPr>
              <a:t>decision document</a:t>
            </a:r>
            <a:r>
              <a:rPr lang="en-US" sz="2100" dirty="0"/>
              <a:t> has a list of recommendations, and this resolution:</a:t>
            </a:r>
          </a:p>
          <a:p>
            <a:endParaRPr lang="en-US" sz="1500" dirty="0"/>
          </a:p>
          <a:p>
            <a:pPr marL="114300" indent="0">
              <a:buNone/>
            </a:pPr>
            <a:endParaRPr lang="en-US" sz="1900" dirty="0"/>
          </a:p>
          <a:p>
            <a:pPr marL="114300" indent="0">
              <a:buNone/>
            </a:pPr>
            <a:r>
              <a:rPr lang="en-US" sz="2600" dirty="0"/>
              <a:t>"[A]</a:t>
            </a:r>
            <a:r>
              <a:rPr lang="en-US" sz="2600" dirty="0" err="1"/>
              <a:t>spects</a:t>
            </a:r>
            <a:r>
              <a:rPr lang="en-US" sz="2600" dirty="0"/>
              <a:t> to consider beyond a choice of software [] include policy decisions that will require endorsement from the collaboration as a whole and resources to back them up. A </a:t>
            </a:r>
            <a:r>
              <a:rPr lang="en-US" sz="2600" b="1" dirty="0"/>
              <a:t>task force assigned to this purpose </a:t>
            </a:r>
            <a:r>
              <a:rPr lang="en-US" sz="2600" dirty="0"/>
              <a:t>was called for in the discussion. [] The task force will be organized by two interim co-leads until the official formation of a collaboration."</a:t>
            </a:r>
          </a:p>
          <a:p>
            <a:pPr marL="114300" indent="0">
              <a:buNone/>
            </a:pPr>
            <a:endParaRPr lang="en-US" sz="1500" dirty="0"/>
          </a:p>
          <a:p>
            <a:pPr marL="114300" indent="0">
              <a:buNone/>
            </a:pPr>
            <a:endParaRPr lang="en-US" sz="1500" dirty="0"/>
          </a:p>
          <a:p>
            <a:pPr marL="114300" indent="0">
              <a:buNone/>
            </a:pPr>
            <a:endParaRPr lang="en-US" sz="1600" dirty="0"/>
          </a:p>
          <a:p>
            <a:pPr marL="114300" indent="0">
              <a:buNone/>
            </a:pPr>
            <a:endParaRPr lang="en-US" sz="1600" dirty="0"/>
          </a:p>
          <a:p>
            <a:pPr marL="114300" indent="0">
              <a:buNone/>
            </a:pPr>
            <a:r>
              <a:rPr lang="en-US" dirty="0"/>
              <a:t>Full task force </a:t>
            </a:r>
            <a:r>
              <a:rPr lang="en-US" dirty="0">
                <a:hlinkClick r:id="rId3"/>
              </a:rPr>
              <a:t>charge draft</a:t>
            </a:r>
            <a:r>
              <a:rPr lang="en-US" dirty="0"/>
              <a:t> is in the backup. This review's charge will be incorporated as appropriate.</a:t>
            </a:r>
          </a:p>
        </p:txBody>
      </p:sp>
      <p:sp>
        <p:nvSpPr>
          <p:cNvPr id="4" name="Slide Number Placeholder 3">
            <a:extLst>
              <a:ext uri="{FF2B5EF4-FFF2-40B4-BE49-F238E27FC236}">
                <a16:creationId xmlns:a16="http://schemas.microsoft.com/office/drawing/2014/main" id="{3587054D-BB10-8E6B-D8F0-61260580C5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53391359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1752</TotalTime>
  <Words>1009</Words>
  <Application>Microsoft Macintosh PowerPoint</Application>
  <PresentationFormat>On-screen Show (16:9)</PresentationFormat>
  <Paragraphs>122</Paragraphs>
  <Slides>11</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Impact</vt:lpstr>
      <vt:lpstr>Simple Light</vt:lpstr>
      <vt:lpstr>PowerPoint Presentation</vt:lpstr>
      <vt:lpstr>Data and Analysis Preservation Goals</vt:lpstr>
      <vt:lpstr>Challenges</vt:lpstr>
      <vt:lpstr>New Technologies</vt:lpstr>
      <vt:lpstr>Our Resources</vt:lpstr>
      <vt:lpstr>Requirements</vt:lpstr>
      <vt:lpstr>Requirements cont.</vt:lpstr>
      <vt:lpstr>More Specific</vt:lpstr>
      <vt:lpstr>Decision</vt:lpstr>
      <vt:lpstr>Task Charge</vt:lpstr>
      <vt:lpstr>Backup – Task Force Charge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Kauder, Kolja</cp:lastModifiedBy>
  <cp:revision>15</cp:revision>
  <dcterms:modified xsi:type="dcterms:W3CDTF">2022-08-19T21:09:48Z</dcterms:modified>
</cp:coreProperties>
</file>