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79" r:id="rId3"/>
    <p:sldId id="260" r:id="rId4"/>
    <p:sldId id="262" r:id="rId5"/>
    <p:sldId id="276" r:id="rId6"/>
    <p:sldId id="274" r:id="rId7"/>
    <p:sldId id="278" r:id="rId8"/>
    <p:sldId id="275" r:id="rId9"/>
    <p:sldId id="257" r:id="rId10"/>
    <p:sldId id="25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06"/>
  </p:normalViewPr>
  <p:slideViewPr>
    <p:cSldViewPr snapToGrid="0">
      <p:cViewPr varScale="1">
        <p:scale>
          <a:sx n="123" d="100"/>
          <a:sy n="123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DA759-ACF3-F94A-8D4A-6D76BA7A9E0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8180EDFC-14A0-E74B-83EF-E2F1519BAEF2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F9239E43-D404-CC4A-963F-9EBF82D8ED29}" type="parTrans" cxnId="{677EBFD4-F185-AE44-AB12-E64B8D03AECB}">
      <dgm:prSet/>
      <dgm:spPr/>
      <dgm:t>
        <a:bodyPr/>
        <a:lstStyle/>
        <a:p>
          <a:endParaRPr lang="fr-FR"/>
        </a:p>
      </dgm:t>
    </dgm:pt>
    <dgm:pt modelId="{452DF783-EDF2-8C45-9F3F-13485A23BDE1}" type="sibTrans" cxnId="{677EBFD4-F185-AE44-AB12-E64B8D03AECB}">
      <dgm:prSet/>
      <dgm:spPr/>
      <dgm:t>
        <a:bodyPr/>
        <a:lstStyle/>
        <a:p>
          <a:endParaRPr lang="fr-FR"/>
        </a:p>
      </dgm:t>
    </dgm:pt>
    <dgm:pt modelId="{ACB72B8A-1A7E-124C-BF2F-552E5F148757}">
      <dgm:prSet phldrT="[Texte]"/>
      <dgm:spPr/>
      <dgm:t>
        <a:bodyPr/>
        <a:lstStyle/>
        <a:p>
          <a:r>
            <a:rPr lang="fr-FR" baseline="30000" dirty="0"/>
            <a:t> </a:t>
          </a:r>
        </a:p>
      </dgm:t>
    </dgm:pt>
    <dgm:pt modelId="{D30DE210-89D7-374E-8AD3-0DDC85CE6E70}" type="parTrans" cxnId="{82B63E66-4403-2C4D-A257-5EC1C0D9D2CF}">
      <dgm:prSet/>
      <dgm:spPr/>
      <dgm:t>
        <a:bodyPr/>
        <a:lstStyle/>
        <a:p>
          <a:endParaRPr lang="fr-FR"/>
        </a:p>
      </dgm:t>
    </dgm:pt>
    <dgm:pt modelId="{FDF719AF-1D96-A140-A945-F0B81DBBDD16}" type="sibTrans" cxnId="{82B63E66-4403-2C4D-A257-5EC1C0D9D2CF}">
      <dgm:prSet/>
      <dgm:spPr/>
      <dgm:t>
        <a:bodyPr/>
        <a:lstStyle/>
        <a:p>
          <a:endParaRPr lang="fr-FR"/>
        </a:p>
      </dgm:t>
    </dgm:pt>
    <dgm:pt modelId="{1FA986CC-0182-5047-BD04-899FE92F2853}">
      <dgm:prSet custT="1"/>
      <dgm:spPr/>
      <dgm:t>
        <a:bodyPr/>
        <a:lstStyle/>
        <a:p>
          <a:r>
            <a:rPr lang="fr-FR" sz="2000" dirty="0"/>
            <a:t> </a:t>
          </a:r>
        </a:p>
      </dgm:t>
    </dgm:pt>
    <dgm:pt modelId="{94415CE8-5EA6-3B43-AFB9-8BB22A016D67}" type="parTrans" cxnId="{C51517C8-36F9-9140-98C9-BF1C5666BE02}">
      <dgm:prSet/>
      <dgm:spPr/>
      <dgm:t>
        <a:bodyPr/>
        <a:lstStyle/>
        <a:p>
          <a:endParaRPr lang="fr-FR"/>
        </a:p>
      </dgm:t>
    </dgm:pt>
    <dgm:pt modelId="{10E0C00C-B7AF-B547-B088-F38D9C983546}" type="sibTrans" cxnId="{C51517C8-36F9-9140-98C9-BF1C5666BE02}">
      <dgm:prSet/>
      <dgm:spPr/>
      <dgm:t>
        <a:bodyPr/>
        <a:lstStyle/>
        <a:p>
          <a:endParaRPr lang="fr-FR"/>
        </a:p>
      </dgm:t>
    </dgm:pt>
    <dgm:pt modelId="{DB04ED86-9490-5648-B0C5-6B8DCBC406DC}" type="pres">
      <dgm:prSet presAssocID="{3D3DA759-ACF3-F94A-8D4A-6D76BA7A9E08}" presName="arrowDiagram" presStyleCnt="0">
        <dgm:presLayoutVars>
          <dgm:chMax val="5"/>
          <dgm:dir/>
          <dgm:resizeHandles val="exact"/>
        </dgm:presLayoutVars>
      </dgm:prSet>
      <dgm:spPr/>
    </dgm:pt>
    <dgm:pt modelId="{37391710-81BB-F745-8543-64317CAF12F5}" type="pres">
      <dgm:prSet presAssocID="{3D3DA759-ACF3-F94A-8D4A-6D76BA7A9E08}" presName="arrow" presStyleLbl="bgShp" presStyleIdx="0" presStyleCnt="1"/>
      <dgm:spPr/>
    </dgm:pt>
    <dgm:pt modelId="{9315D685-2A0E-CB4A-8B32-EBE5ADB2B2F9}" type="pres">
      <dgm:prSet presAssocID="{3D3DA759-ACF3-F94A-8D4A-6D76BA7A9E08}" presName="arrowDiagram3" presStyleCnt="0"/>
      <dgm:spPr/>
    </dgm:pt>
    <dgm:pt modelId="{46CB6974-73BE-7343-8436-1B0E3F5C8602}" type="pres">
      <dgm:prSet presAssocID="{8180EDFC-14A0-E74B-83EF-E2F1519BAEF2}" presName="bullet3a" presStyleLbl="node1" presStyleIdx="0" presStyleCnt="3"/>
      <dgm:spPr/>
    </dgm:pt>
    <dgm:pt modelId="{CA77ABDE-DE6C-F447-98AD-4E670AB5A95F}" type="pres">
      <dgm:prSet presAssocID="{8180EDFC-14A0-E74B-83EF-E2F1519BAEF2}" presName="textBox3a" presStyleLbl="revTx" presStyleIdx="0" presStyleCnt="3">
        <dgm:presLayoutVars>
          <dgm:bulletEnabled val="1"/>
        </dgm:presLayoutVars>
      </dgm:prSet>
      <dgm:spPr/>
    </dgm:pt>
    <dgm:pt modelId="{901323FD-9313-BE43-B6F4-D5BBE97A8614}" type="pres">
      <dgm:prSet presAssocID="{ACB72B8A-1A7E-124C-BF2F-552E5F148757}" presName="bullet3b" presStyleLbl="node1" presStyleIdx="1" presStyleCnt="3"/>
      <dgm:spPr/>
    </dgm:pt>
    <dgm:pt modelId="{B2F84867-81E3-CF4F-8C86-A11BE0D31428}" type="pres">
      <dgm:prSet presAssocID="{ACB72B8A-1A7E-124C-BF2F-552E5F148757}" presName="textBox3b" presStyleLbl="revTx" presStyleIdx="1" presStyleCnt="3">
        <dgm:presLayoutVars>
          <dgm:bulletEnabled val="1"/>
        </dgm:presLayoutVars>
      </dgm:prSet>
      <dgm:spPr/>
    </dgm:pt>
    <dgm:pt modelId="{1C2F2A4E-AC01-F047-8BD7-20BE015A4D01}" type="pres">
      <dgm:prSet presAssocID="{1FA986CC-0182-5047-BD04-899FE92F2853}" presName="bullet3c" presStyleLbl="node1" presStyleIdx="2" presStyleCnt="3"/>
      <dgm:spPr/>
    </dgm:pt>
    <dgm:pt modelId="{BAF8A6CF-1390-FC41-868A-1BA4954B2011}" type="pres">
      <dgm:prSet presAssocID="{1FA986CC-0182-5047-BD04-899FE92F285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5C37D12-B110-8246-A214-DEBE0FC7045A}" type="presOf" srcId="{1FA986CC-0182-5047-BD04-899FE92F2853}" destId="{BAF8A6CF-1390-FC41-868A-1BA4954B2011}" srcOrd="0" destOrd="0" presId="urn:microsoft.com/office/officeart/2005/8/layout/arrow2"/>
    <dgm:cxn modelId="{98250E1B-1096-EB44-9FDE-4D92B07CABF6}" type="presOf" srcId="{ACB72B8A-1A7E-124C-BF2F-552E5F148757}" destId="{B2F84867-81E3-CF4F-8C86-A11BE0D31428}" srcOrd="0" destOrd="0" presId="urn:microsoft.com/office/officeart/2005/8/layout/arrow2"/>
    <dgm:cxn modelId="{F8700F2C-4266-BD42-99CB-9F97E64F5234}" type="presOf" srcId="{3D3DA759-ACF3-F94A-8D4A-6D76BA7A9E08}" destId="{DB04ED86-9490-5648-B0C5-6B8DCBC406DC}" srcOrd="0" destOrd="0" presId="urn:microsoft.com/office/officeart/2005/8/layout/arrow2"/>
    <dgm:cxn modelId="{82B63E66-4403-2C4D-A257-5EC1C0D9D2CF}" srcId="{3D3DA759-ACF3-F94A-8D4A-6D76BA7A9E08}" destId="{ACB72B8A-1A7E-124C-BF2F-552E5F148757}" srcOrd="1" destOrd="0" parTransId="{D30DE210-89D7-374E-8AD3-0DDC85CE6E70}" sibTransId="{FDF719AF-1D96-A140-A945-F0B81DBBDD16}"/>
    <dgm:cxn modelId="{513ED0A6-DE21-EF4C-A9A4-F8EF4D732F3C}" type="presOf" srcId="{8180EDFC-14A0-E74B-83EF-E2F1519BAEF2}" destId="{CA77ABDE-DE6C-F447-98AD-4E670AB5A95F}" srcOrd="0" destOrd="0" presId="urn:microsoft.com/office/officeart/2005/8/layout/arrow2"/>
    <dgm:cxn modelId="{C51517C8-36F9-9140-98C9-BF1C5666BE02}" srcId="{3D3DA759-ACF3-F94A-8D4A-6D76BA7A9E08}" destId="{1FA986CC-0182-5047-BD04-899FE92F2853}" srcOrd="2" destOrd="0" parTransId="{94415CE8-5EA6-3B43-AFB9-8BB22A016D67}" sibTransId="{10E0C00C-B7AF-B547-B088-F38D9C983546}"/>
    <dgm:cxn modelId="{677EBFD4-F185-AE44-AB12-E64B8D03AECB}" srcId="{3D3DA759-ACF3-F94A-8D4A-6D76BA7A9E08}" destId="{8180EDFC-14A0-E74B-83EF-E2F1519BAEF2}" srcOrd="0" destOrd="0" parTransId="{F9239E43-D404-CC4A-963F-9EBF82D8ED29}" sibTransId="{452DF783-EDF2-8C45-9F3F-13485A23BDE1}"/>
    <dgm:cxn modelId="{0BFAEE38-A17F-394F-8C5A-D3814F405281}" type="presParOf" srcId="{DB04ED86-9490-5648-B0C5-6B8DCBC406DC}" destId="{37391710-81BB-F745-8543-64317CAF12F5}" srcOrd="0" destOrd="0" presId="urn:microsoft.com/office/officeart/2005/8/layout/arrow2"/>
    <dgm:cxn modelId="{C39C1BD1-2031-F540-890F-29E541752642}" type="presParOf" srcId="{DB04ED86-9490-5648-B0C5-6B8DCBC406DC}" destId="{9315D685-2A0E-CB4A-8B32-EBE5ADB2B2F9}" srcOrd="1" destOrd="0" presId="urn:microsoft.com/office/officeart/2005/8/layout/arrow2"/>
    <dgm:cxn modelId="{62DBD064-69D2-5D4A-83A5-95A335F18945}" type="presParOf" srcId="{9315D685-2A0E-CB4A-8B32-EBE5ADB2B2F9}" destId="{46CB6974-73BE-7343-8436-1B0E3F5C8602}" srcOrd="0" destOrd="0" presId="urn:microsoft.com/office/officeart/2005/8/layout/arrow2"/>
    <dgm:cxn modelId="{02980FF3-39F0-C34B-8E05-334D68FAB8A3}" type="presParOf" srcId="{9315D685-2A0E-CB4A-8B32-EBE5ADB2B2F9}" destId="{CA77ABDE-DE6C-F447-98AD-4E670AB5A95F}" srcOrd="1" destOrd="0" presId="urn:microsoft.com/office/officeart/2005/8/layout/arrow2"/>
    <dgm:cxn modelId="{1770CB1C-0F40-CF43-B999-C5965990DAE6}" type="presParOf" srcId="{9315D685-2A0E-CB4A-8B32-EBE5ADB2B2F9}" destId="{901323FD-9313-BE43-B6F4-D5BBE97A8614}" srcOrd="2" destOrd="0" presId="urn:microsoft.com/office/officeart/2005/8/layout/arrow2"/>
    <dgm:cxn modelId="{1C817B9E-7E72-1743-BDB0-90F1B6DCCD6C}" type="presParOf" srcId="{9315D685-2A0E-CB4A-8B32-EBE5ADB2B2F9}" destId="{B2F84867-81E3-CF4F-8C86-A11BE0D31428}" srcOrd="3" destOrd="0" presId="urn:microsoft.com/office/officeart/2005/8/layout/arrow2"/>
    <dgm:cxn modelId="{E36B08B1-A15A-8543-9C57-F980782D0379}" type="presParOf" srcId="{9315D685-2A0E-CB4A-8B32-EBE5ADB2B2F9}" destId="{1C2F2A4E-AC01-F047-8BD7-20BE015A4D01}" srcOrd="4" destOrd="0" presId="urn:microsoft.com/office/officeart/2005/8/layout/arrow2"/>
    <dgm:cxn modelId="{D2CA9D48-19D0-284F-A1E1-2EE0B5C96859}" type="presParOf" srcId="{9315D685-2A0E-CB4A-8B32-EBE5ADB2B2F9}" destId="{BAF8A6CF-1390-FC41-868A-1BA4954B201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DA759-ACF3-F94A-8D4A-6D76BA7A9E0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8180EDFC-14A0-E74B-83EF-E2F1519BAEF2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F9239E43-D404-CC4A-963F-9EBF82D8ED29}" type="parTrans" cxnId="{677EBFD4-F185-AE44-AB12-E64B8D03AECB}">
      <dgm:prSet/>
      <dgm:spPr/>
      <dgm:t>
        <a:bodyPr/>
        <a:lstStyle/>
        <a:p>
          <a:endParaRPr lang="fr-FR"/>
        </a:p>
      </dgm:t>
    </dgm:pt>
    <dgm:pt modelId="{452DF783-EDF2-8C45-9F3F-13485A23BDE1}" type="sibTrans" cxnId="{677EBFD4-F185-AE44-AB12-E64B8D03AECB}">
      <dgm:prSet/>
      <dgm:spPr/>
      <dgm:t>
        <a:bodyPr/>
        <a:lstStyle/>
        <a:p>
          <a:endParaRPr lang="fr-FR"/>
        </a:p>
      </dgm:t>
    </dgm:pt>
    <dgm:pt modelId="{ACB72B8A-1A7E-124C-BF2F-552E5F148757}">
      <dgm:prSet phldrT="[Texte]"/>
      <dgm:spPr/>
      <dgm:t>
        <a:bodyPr/>
        <a:lstStyle/>
        <a:p>
          <a:r>
            <a:rPr lang="fr-FR" baseline="30000" dirty="0"/>
            <a:t> </a:t>
          </a:r>
        </a:p>
      </dgm:t>
    </dgm:pt>
    <dgm:pt modelId="{D30DE210-89D7-374E-8AD3-0DDC85CE6E70}" type="parTrans" cxnId="{82B63E66-4403-2C4D-A257-5EC1C0D9D2CF}">
      <dgm:prSet/>
      <dgm:spPr/>
      <dgm:t>
        <a:bodyPr/>
        <a:lstStyle/>
        <a:p>
          <a:endParaRPr lang="fr-FR"/>
        </a:p>
      </dgm:t>
    </dgm:pt>
    <dgm:pt modelId="{FDF719AF-1D96-A140-A945-F0B81DBBDD16}" type="sibTrans" cxnId="{82B63E66-4403-2C4D-A257-5EC1C0D9D2CF}">
      <dgm:prSet/>
      <dgm:spPr/>
      <dgm:t>
        <a:bodyPr/>
        <a:lstStyle/>
        <a:p>
          <a:endParaRPr lang="fr-FR"/>
        </a:p>
      </dgm:t>
    </dgm:pt>
    <dgm:pt modelId="{1FA986CC-0182-5047-BD04-899FE92F2853}">
      <dgm:prSet custT="1"/>
      <dgm:spPr/>
      <dgm:t>
        <a:bodyPr/>
        <a:lstStyle/>
        <a:p>
          <a:r>
            <a:rPr lang="fr-FR" sz="2000" dirty="0"/>
            <a:t> </a:t>
          </a:r>
        </a:p>
      </dgm:t>
    </dgm:pt>
    <dgm:pt modelId="{94415CE8-5EA6-3B43-AFB9-8BB22A016D67}" type="parTrans" cxnId="{C51517C8-36F9-9140-98C9-BF1C5666BE02}">
      <dgm:prSet/>
      <dgm:spPr/>
      <dgm:t>
        <a:bodyPr/>
        <a:lstStyle/>
        <a:p>
          <a:endParaRPr lang="fr-FR"/>
        </a:p>
      </dgm:t>
    </dgm:pt>
    <dgm:pt modelId="{10E0C00C-B7AF-B547-B088-F38D9C983546}" type="sibTrans" cxnId="{C51517C8-36F9-9140-98C9-BF1C5666BE02}">
      <dgm:prSet/>
      <dgm:spPr/>
      <dgm:t>
        <a:bodyPr/>
        <a:lstStyle/>
        <a:p>
          <a:endParaRPr lang="fr-FR"/>
        </a:p>
      </dgm:t>
    </dgm:pt>
    <dgm:pt modelId="{8D9DDCAB-AE17-2045-BC75-2D7ADAE9612A}">
      <dgm:prSet/>
      <dgm:spPr/>
      <dgm:t>
        <a:bodyPr/>
        <a:lstStyle/>
        <a:p>
          <a:r>
            <a:rPr lang="fr-FR" dirty="0"/>
            <a:t> </a:t>
          </a:r>
        </a:p>
      </dgm:t>
    </dgm:pt>
    <dgm:pt modelId="{BE157DFB-E314-DA4F-9056-AEBD7E9DC389}" type="parTrans" cxnId="{9EB50556-0AB6-6945-AFE1-AA6732A6DAC4}">
      <dgm:prSet/>
      <dgm:spPr/>
      <dgm:t>
        <a:bodyPr/>
        <a:lstStyle/>
        <a:p>
          <a:endParaRPr lang="fr-FR"/>
        </a:p>
      </dgm:t>
    </dgm:pt>
    <dgm:pt modelId="{8F5720C6-9AA6-8341-9589-083C43D3546E}" type="sibTrans" cxnId="{9EB50556-0AB6-6945-AFE1-AA6732A6DAC4}">
      <dgm:prSet/>
      <dgm:spPr/>
      <dgm:t>
        <a:bodyPr/>
        <a:lstStyle/>
        <a:p>
          <a:endParaRPr lang="fr-FR"/>
        </a:p>
      </dgm:t>
    </dgm:pt>
    <dgm:pt modelId="{EB42F6B3-28A6-8049-876C-369CE7D7841D}">
      <dgm:prSet/>
      <dgm:spPr/>
      <dgm:t>
        <a:bodyPr/>
        <a:lstStyle/>
        <a:p>
          <a:r>
            <a:rPr lang="fr-FR" dirty="0"/>
            <a:t> </a:t>
          </a:r>
        </a:p>
      </dgm:t>
    </dgm:pt>
    <dgm:pt modelId="{D75B4058-BDA4-CB4F-8276-DE913D1E37B7}" type="parTrans" cxnId="{C1E60A9F-529E-F244-8F1E-24CCF1C7F98C}">
      <dgm:prSet/>
      <dgm:spPr/>
      <dgm:t>
        <a:bodyPr/>
        <a:lstStyle/>
        <a:p>
          <a:endParaRPr lang="fr-FR"/>
        </a:p>
      </dgm:t>
    </dgm:pt>
    <dgm:pt modelId="{4FA45FDD-D0AF-DF40-B6B3-9BEF4EAC14AE}" type="sibTrans" cxnId="{C1E60A9F-529E-F244-8F1E-24CCF1C7F98C}">
      <dgm:prSet/>
      <dgm:spPr/>
      <dgm:t>
        <a:bodyPr/>
        <a:lstStyle/>
        <a:p>
          <a:endParaRPr lang="fr-FR"/>
        </a:p>
      </dgm:t>
    </dgm:pt>
    <dgm:pt modelId="{DB04ED86-9490-5648-B0C5-6B8DCBC406DC}" type="pres">
      <dgm:prSet presAssocID="{3D3DA759-ACF3-F94A-8D4A-6D76BA7A9E08}" presName="arrowDiagram" presStyleCnt="0">
        <dgm:presLayoutVars>
          <dgm:chMax val="5"/>
          <dgm:dir/>
          <dgm:resizeHandles val="exact"/>
        </dgm:presLayoutVars>
      </dgm:prSet>
      <dgm:spPr/>
    </dgm:pt>
    <dgm:pt modelId="{37391710-81BB-F745-8543-64317CAF12F5}" type="pres">
      <dgm:prSet presAssocID="{3D3DA759-ACF3-F94A-8D4A-6D76BA7A9E08}" presName="arrow" presStyleLbl="bgShp" presStyleIdx="0" presStyleCnt="1"/>
      <dgm:spPr/>
    </dgm:pt>
    <dgm:pt modelId="{0DC9437E-D02E-4041-B755-04B36687BB35}" type="pres">
      <dgm:prSet presAssocID="{3D3DA759-ACF3-F94A-8D4A-6D76BA7A9E08}" presName="arrowDiagram5" presStyleCnt="0"/>
      <dgm:spPr/>
    </dgm:pt>
    <dgm:pt modelId="{97EED92B-E029-664C-8D30-52CC2EF03E7C}" type="pres">
      <dgm:prSet presAssocID="{8180EDFC-14A0-E74B-83EF-E2F1519BAEF2}" presName="bullet5a" presStyleLbl="node1" presStyleIdx="0" presStyleCnt="5"/>
      <dgm:spPr/>
    </dgm:pt>
    <dgm:pt modelId="{56B9FFB4-6949-4342-A0FF-B47C82398B59}" type="pres">
      <dgm:prSet presAssocID="{8180EDFC-14A0-E74B-83EF-E2F1519BAEF2}" presName="textBox5a" presStyleLbl="revTx" presStyleIdx="0" presStyleCnt="5">
        <dgm:presLayoutVars>
          <dgm:bulletEnabled val="1"/>
        </dgm:presLayoutVars>
      </dgm:prSet>
      <dgm:spPr/>
    </dgm:pt>
    <dgm:pt modelId="{03CE1D0A-5776-4C48-BA54-6EA041541680}" type="pres">
      <dgm:prSet presAssocID="{ACB72B8A-1A7E-124C-BF2F-552E5F148757}" presName="bullet5b" presStyleLbl="node1" presStyleIdx="1" presStyleCnt="5"/>
      <dgm:spPr/>
    </dgm:pt>
    <dgm:pt modelId="{7308209D-7F61-8941-AFF1-74FA7F31DD91}" type="pres">
      <dgm:prSet presAssocID="{ACB72B8A-1A7E-124C-BF2F-552E5F148757}" presName="textBox5b" presStyleLbl="revTx" presStyleIdx="1" presStyleCnt="5">
        <dgm:presLayoutVars>
          <dgm:bulletEnabled val="1"/>
        </dgm:presLayoutVars>
      </dgm:prSet>
      <dgm:spPr/>
    </dgm:pt>
    <dgm:pt modelId="{9DD01A69-7165-B241-97AF-1F5BA832ABD0}" type="pres">
      <dgm:prSet presAssocID="{1FA986CC-0182-5047-BD04-899FE92F2853}" presName="bullet5c" presStyleLbl="node1" presStyleIdx="2" presStyleCnt="5"/>
      <dgm:spPr/>
    </dgm:pt>
    <dgm:pt modelId="{1855E0C2-1D43-8E47-B640-FB266755BFE8}" type="pres">
      <dgm:prSet presAssocID="{1FA986CC-0182-5047-BD04-899FE92F2853}" presName="textBox5c" presStyleLbl="revTx" presStyleIdx="2" presStyleCnt="5">
        <dgm:presLayoutVars>
          <dgm:bulletEnabled val="1"/>
        </dgm:presLayoutVars>
      </dgm:prSet>
      <dgm:spPr/>
    </dgm:pt>
    <dgm:pt modelId="{72EF25FF-EC2B-5A40-BC8F-EC53D9CCBD1A}" type="pres">
      <dgm:prSet presAssocID="{8D9DDCAB-AE17-2045-BC75-2D7ADAE9612A}" presName="bullet5d" presStyleLbl="node1" presStyleIdx="3" presStyleCnt="5"/>
      <dgm:spPr/>
    </dgm:pt>
    <dgm:pt modelId="{257C1C5E-8D43-854B-80F3-77F51E49548E}" type="pres">
      <dgm:prSet presAssocID="{8D9DDCAB-AE17-2045-BC75-2D7ADAE9612A}" presName="textBox5d" presStyleLbl="revTx" presStyleIdx="3" presStyleCnt="5">
        <dgm:presLayoutVars>
          <dgm:bulletEnabled val="1"/>
        </dgm:presLayoutVars>
      </dgm:prSet>
      <dgm:spPr/>
    </dgm:pt>
    <dgm:pt modelId="{754C180F-74BC-4344-9DC6-684E34E9FB04}" type="pres">
      <dgm:prSet presAssocID="{EB42F6B3-28A6-8049-876C-369CE7D7841D}" presName="bullet5e" presStyleLbl="node1" presStyleIdx="4" presStyleCnt="5"/>
      <dgm:spPr/>
    </dgm:pt>
    <dgm:pt modelId="{F1F9014C-AFE6-0B4D-93E6-7B22694B3ADA}" type="pres">
      <dgm:prSet presAssocID="{EB42F6B3-28A6-8049-876C-369CE7D7841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3BA20D2C-F8AE-0F42-A717-A56E7C9CA331}" type="presOf" srcId="{1FA986CC-0182-5047-BD04-899FE92F2853}" destId="{1855E0C2-1D43-8E47-B640-FB266755BFE8}" srcOrd="0" destOrd="0" presId="urn:microsoft.com/office/officeart/2005/8/layout/arrow2"/>
    <dgm:cxn modelId="{F8700F2C-4266-BD42-99CB-9F97E64F5234}" type="presOf" srcId="{3D3DA759-ACF3-F94A-8D4A-6D76BA7A9E08}" destId="{DB04ED86-9490-5648-B0C5-6B8DCBC406DC}" srcOrd="0" destOrd="0" presId="urn:microsoft.com/office/officeart/2005/8/layout/arrow2"/>
    <dgm:cxn modelId="{9EB50556-0AB6-6945-AFE1-AA6732A6DAC4}" srcId="{3D3DA759-ACF3-F94A-8D4A-6D76BA7A9E08}" destId="{8D9DDCAB-AE17-2045-BC75-2D7ADAE9612A}" srcOrd="3" destOrd="0" parTransId="{BE157DFB-E314-DA4F-9056-AEBD7E9DC389}" sibTransId="{8F5720C6-9AA6-8341-9589-083C43D3546E}"/>
    <dgm:cxn modelId="{82B63E66-4403-2C4D-A257-5EC1C0D9D2CF}" srcId="{3D3DA759-ACF3-F94A-8D4A-6D76BA7A9E08}" destId="{ACB72B8A-1A7E-124C-BF2F-552E5F148757}" srcOrd="1" destOrd="0" parTransId="{D30DE210-89D7-374E-8AD3-0DDC85CE6E70}" sibTransId="{FDF719AF-1D96-A140-A945-F0B81DBBDD16}"/>
    <dgm:cxn modelId="{9BA0C976-A99D-A64D-8F56-84D73375E4BB}" type="presOf" srcId="{ACB72B8A-1A7E-124C-BF2F-552E5F148757}" destId="{7308209D-7F61-8941-AFF1-74FA7F31DD91}" srcOrd="0" destOrd="0" presId="urn:microsoft.com/office/officeart/2005/8/layout/arrow2"/>
    <dgm:cxn modelId="{C1E60A9F-529E-F244-8F1E-24CCF1C7F98C}" srcId="{3D3DA759-ACF3-F94A-8D4A-6D76BA7A9E08}" destId="{EB42F6B3-28A6-8049-876C-369CE7D7841D}" srcOrd="4" destOrd="0" parTransId="{D75B4058-BDA4-CB4F-8276-DE913D1E37B7}" sibTransId="{4FA45FDD-D0AF-DF40-B6B3-9BEF4EAC14AE}"/>
    <dgm:cxn modelId="{76E7AAB9-F8E5-5F4D-9779-306398010D60}" type="presOf" srcId="{8180EDFC-14A0-E74B-83EF-E2F1519BAEF2}" destId="{56B9FFB4-6949-4342-A0FF-B47C82398B59}" srcOrd="0" destOrd="0" presId="urn:microsoft.com/office/officeart/2005/8/layout/arrow2"/>
    <dgm:cxn modelId="{9DD8BBBB-6AB1-9743-BB90-4F7878E8A4BF}" type="presOf" srcId="{EB42F6B3-28A6-8049-876C-369CE7D7841D}" destId="{F1F9014C-AFE6-0B4D-93E6-7B22694B3ADA}" srcOrd="0" destOrd="0" presId="urn:microsoft.com/office/officeart/2005/8/layout/arrow2"/>
    <dgm:cxn modelId="{C51517C8-36F9-9140-98C9-BF1C5666BE02}" srcId="{3D3DA759-ACF3-F94A-8D4A-6D76BA7A9E08}" destId="{1FA986CC-0182-5047-BD04-899FE92F2853}" srcOrd="2" destOrd="0" parTransId="{94415CE8-5EA6-3B43-AFB9-8BB22A016D67}" sibTransId="{10E0C00C-B7AF-B547-B088-F38D9C983546}"/>
    <dgm:cxn modelId="{677EBFD4-F185-AE44-AB12-E64B8D03AECB}" srcId="{3D3DA759-ACF3-F94A-8D4A-6D76BA7A9E08}" destId="{8180EDFC-14A0-E74B-83EF-E2F1519BAEF2}" srcOrd="0" destOrd="0" parTransId="{F9239E43-D404-CC4A-963F-9EBF82D8ED29}" sibTransId="{452DF783-EDF2-8C45-9F3F-13485A23BDE1}"/>
    <dgm:cxn modelId="{0F85E5E0-4533-5E4A-B047-0AB6B924436E}" type="presOf" srcId="{8D9DDCAB-AE17-2045-BC75-2D7ADAE9612A}" destId="{257C1C5E-8D43-854B-80F3-77F51E49548E}" srcOrd="0" destOrd="0" presId="urn:microsoft.com/office/officeart/2005/8/layout/arrow2"/>
    <dgm:cxn modelId="{0BFAEE38-A17F-394F-8C5A-D3814F405281}" type="presParOf" srcId="{DB04ED86-9490-5648-B0C5-6B8DCBC406DC}" destId="{37391710-81BB-F745-8543-64317CAF12F5}" srcOrd="0" destOrd="0" presId="urn:microsoft.com/office/officeart/2005/8/layout/arrow2"/>
    <dgm:cxn modelId="{4C4B4867-C57C-5742-B2C8-31F5C8F8D464}" type="presParOf" srcId="{DB04ED86-9490-5648-B0C5-6B8DCBC406DC}" destId="{0DC9437E-D02E-4041-B755-04B36687BB35}" srcOrd="1" destOrd="0" presId="urn:microsoft.com/office/officeart/2005/8/layout/arrow2"/>
    <dgm:cxn modelId="{194318FA-8E9B-5344-B487-FB893AF91330}" type="presParOf" srcId="{0DC9437E-D02E-4041-B755-04B36687BB35}" destId="{97EED92B-E029-664C-8D30-52CC2EF03E7C}" srcOrd="0" destOrd="0" presId="urn:microsoft.com/office/officeart/2005/8/layout/arrow2"/>
    <dgm:cxn modelId="{2CD9F018-9629-3645-A1A6-6AFD99CB2A32}" type="presParOf" srcId="{0DC9437E-D02E-4041-B755-04B36687BB35}" destId="{56B9FFB4-6949-4342-A0FF-B47C82398B59}" srcOrd="1" destOrd="0" presId="urn:microsoft.com/office/officeart/2005/8/layout/arrow2"/>
    <dgm:cxn modelId="{E2655027-4AB9-FC49-BFBC-3840231C528C}" type="presParOf" srcId="{0DC9437E-D02E-4041-B755-04B36687BB35}" destId="{03CE1D0A-5776-4C48-BA54-6EA041541680}" srcOrd="2" destOrd="0" presId="urn:microsoft.com/office/officeart/2005/8/layout/arrow2"/>
    <dgm:cxn modelId="{EEF6C95E-8DEE-E54A-8844-B5AE752DC867}" type="presParOf" srcId="{0DC9437E-D02E-4041-B755-04B36687BB35}" destId="{7308209D-7F61-8941-AFF1-74FA7F31DD91}" srcOrd="3" destOrd="0" presId="urn:microsoft.com/office/officeart/2005/8/layout/arrow2"/>
    <dgm:cxn modelId="{9FABC04B-2DFB-5547-85F2-0CCD1CAB59F3}" type="presParOf" srcId="{0DC9437E-D02E-4041-B755-04B36687BB35}" destId="{9DD01A69-7165-B241-97AF-1F5BA832ABD0}" srcOrd="4" destOrd="0" presId="urn:microsoft.com/office/officeart/2005/8/layout/arrow2"/>
    <dgm:cxn modelId="{BBD8EC19-A1C5-574E-81D8-6BCB3DA1D7E7}" type="presParOf" srcId="{0DC9437E-D02E-4041-B755-04B36687BB35}" destId="{1855E0C2-1D43-8E47-B640-FB266755BFE8}" srcOrd="5" destOrd="0" presId="urn:microsoft.com/office/officeart/2005/8/layout/arrow2"/>
    <dgm:cxn modelId="{BBBFC2D9-6BEF-AC41-BDDE-D49C6EA76B08}" type="presParOf" srcId="{0DC9437E-D02E-4041-B755-04B36687BB35}" destId="{72EF25FF-EC2B-5A40-BC8F-EC53D9CCBD1A}" srcOrd="6" destOrd="0" presId="urn:microsoft.com/office/officeart/2005/8/layout/arrow2"/>
    <dgm:cxn modelId="{83CC915C-95F6-5A44-B948-FCDF4AA05A13}" type="presParOf" srcId="{0DC9437E-D02E-4041-B755-04B36687BB35}" destId="{257C1C5E-8D43-854B-80F3-77F51E49548E}" srcOrd="7" destOrd="0" presId="urn:microsoft.com/office/officeart/2005/8/layout/arrow2"/>
    <dgm:cxn modelId="{D231BEFB-8C94-E24D-909F-ACD0E2C3E0BF}" type="presParOf" srcId="{0DC9437E-D02E-4041-B755-04B36687BB35}" destId="{754C180F-74BC-4344-9DC6-684E34E9FB04}" srcOrd="8" destOrd="0" presId="urn:microsoft.com/office/officeart/2005/8/layout/arrow2"/>
    <dgm:cxn modelId="{589505C5-E76F-A54A-A725-5870AD914AD9}" type="presParOf" srcId="{0DC9437E-D02E-4041-B755-04B36687BB35}" destId="{F1F9014C-AFE6-0B4D-93E6-7B22694B3AD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91710-81BB-F745-8543-64317CAF12F5}">
      <dsp:nvSpPr>
        <dsp:cNvPr id="0" name=""/>
        <dsp:cNvSpPr/>
      </dsp:nvSpPr>
      <dsp:spPr>
        <a:xfrm>
          <a:off x="661822" y="0"/>
          <a:ext cx="10868355" cy="679272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B6974-73BE-7343-8436-1B0E3F5C8602}">
      <dsp:nvSpPr>
        <dsp:cNvPr id="0" name=""/>
        <dsp:cNvSpPr/>
      </dsp:nvSpPr>
      <dsp:spPr>
        <a:xfrm>
          <a:off x="2042103" y="4688336"/>
          <a:ext cx="282577" cy="282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ABDE-DE6C-F447-98AD-4E670AB5A95F}">
      <dsp:nvSpPr>
        <dsp:cNvPr id="0" name=""/>
        <dsp:cNvSpPr/>
      </dsp:nvSpPr>
      <dsp:spPr>
        <a:xfrm>
          <a:off x="2183392" y="4829625"/>
          <a:ext cx="2532326" cy="1963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3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2183392" y="4829625"/>
        <a:ext cx="2532326" cy="1963096"/>
      </dsp:txXfrm>
    </dsp:sp>
    <dsp:sp modelId="{901323FD-9313-BE43-B6F4-D5BBE97A8614}">
      <dsp:nvSpPr>
        <dsp:cNvPr id="0" name=""/>
        <dsp:cNvSpPr/>
      </dsp:nvSpPr>
      <dsp:spPr>
        <a:xfrm>
          <a:off x="4536391" y="2842074"/>
          <a:ext cx="510812" cy="510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84867-81E3-CF4F-8C86-A11BE0D31428}">
      <dsp:nvSpPr>
        <dsp:cNvPr id="0" name=""/>
        <dsp:cNvSpPr/>
      </dsp:nvSpPr>
      <dsp:spPr>
        <a:xfrm>
          <a:off x="4791797" y="3097481"/>
          <a:ext cx="2608405" cy="369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66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baseline="30000" dirty="0"/>
            <a:t> </a:t>
          </a:r>
        </a:p>
      </dsp:txBody>
      <dsp:txXfrm>
        <a:off x="4791797" y="3097481"/>
        <a:ext cx="2608405" cy="3695240"/>
      </dsp:txXfrm>
    </dsp:sp>
    <dsp:sp modelId="{1C2F2A4E-AC01-F047-8BD7-20BE015A4D01}">
      <dsp:nvSpPr>
        <dsp:cNvPr id="0" name=""/>
        <dsp:cNvSpPr/>
      </dsp:nvSpPr>
      <dsp:spPr>
        <a:xfrm>
          <a:off x="7536057" y="1718558"/>
          <a:ext cx="706443" cy="706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8A6CF-1390-FC41-868A-1BA4954B2011}">
      <dsp:nvSpPr>
        <dsp:cNvPr id="0" name=""/>
        <dsp:cNvSpPr/>
      </dsp:nvSpPr>
      <dsp:spPr>
        <a:xfrm>
          <a:off x="7889278" y="2071780"/>
          <a:ext cx="2608405" cy="472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33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 </a:t>
          </a:r>
        </a:p>
      </dsp:txBody>
      <dsp:txXfrm>
        <a:off x="7889278" y="2071780"/>
        <a:ext cx="2608405" cy="4720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91710-81BB-F745-8543-64317CAF12F5}">
      <dsp:nvSpPr>
        <dsp:cNvPr id="0" name=""/>
        <dsp:cNvSpPr/>
      </dsp:nvSpPr>
      <dsp:spPr>
        <a:xfrm>
          <a:off x="562068" y="0"/>
          <a:ext cx="10357816" cy="647363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ED92B-E029-664C-8D30-52CC2EF03E7C}">
      <dsp:nvSpPr>
        <dsp:cNvPr id="0" name=""/>
        <dsp:cNvSpPr/>
      </dsp:nvSpPr>
      <dsp:spPr>
        <a:xfrm>
          <a:off x="1582313" y="4813794"/>
          <a:ext cx="238229" cy="238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9FFB4-6949-4342-A0FF-B47C82398B59}">
      <dsp:nvSpPr>
        <dsp:cNvPr id="0" name=""/>
        <dsp:cNvSpPr/>
      </dsp:nvSpPr>
      <dsp:spPr>
        <a:xfrm>
          <a:off x="1701428" y="4932909"/>
          <a:ext cx="1356873" cy="154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3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1701428" y="4932909"/>
        <a:ext cx="1356873" cy="1540725"/>
      </dsp:txXfrm>
    </dsp:sp>
    <dsp:sp modelId="{03CE1D0A-5776-4C48-BA54-6EA041541680}">
      <dsp:nvSpPr>
        <dsp:cNvPr id="0" name=""/>
        <dsp:cNvSpPr/>
      </dsp:nvSpPr>
      <dsp:spPr>
        <a:xfrm>
          <a:off x="2871861" y="3574741"/>
          <a:ext cx="372881" cy="372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8209D-7F61-8941-AFF1-74FA7F31DD91}">
      <dsp:nvSpPr>
        <dsp:cNvPr id="0" name=""/>
        <dsp:cNvSpPr/>
      </dsp:nvSpPr>
      <dsp:spPr>
        <a:xfrm>
          <a:off x="3058302" y="3761181"/>
          <a:ext cx="1719397" cy="271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8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baseline="30000" dirty="0"/>
            <a:t> </a:t>
          </a:r>
        </a:p>
      </dsp:txBody>
      <dsp:txXfrm>
        <a:off x="3058302" y="3761181"/>
        <a:ext cx="1719397" cy="2712453"/>
      </dsp:txXfrm>
    </dsp:sp>
    <dsp:sp modelId="{9DD01A69-7165-B241-97AF-1F5BA832ABD0}">
      <dsp:nvSpPr>
        <dsp:cNvPr id="0" name=""/>
        <dsp:cNvSpPr/>
      </dsp:nvSpPr>
      <dsp:spPr>
        <a:xfrm>
          <a:off x="4529112" y="2586864"/>
          <a:ext cx="497175" cy="49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5E0C2-1D43-8E47-B640-FB266755BFE8}">
      <dsp:nvSpPr>
        <dsp:cNvPr id="0" name=""/>
        <dsp:cNvSpPr/>
      </dsp:nvSpPr>
      <dsp:spPr>
        <a:xfrm>
          <a:off x="4777699" y="2835452"/>
          <a:ext cx="1999058" cy="3638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44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 </a:t>
          </a:r>
        </a:p>
      </dsp:txBody>
      <dsp:txXfrm>
        <a:off x="4777699" y="2835452"/>
        <a:ext cx="1999058" cy="3638182"/>
      </dsp:txXfrm>
    </dsp:sp>
    <dsp:sp modelId="{72EF25FF-EC2B-5A40-BC8F-EC53D9CCBD1A}">
      <dsp:nvSpPr>
        <dsp:cNvPr id="0" name=""/>
        <dsp:cNvSpPr/>
      </dsp:nvSpPr>
      <dsp:spPr>
        <a:xfrm>
          <a:off x="6455665" y="1815207"/>
          <a:ext cx="642184" cy="642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1C5E-8D43-854B-80F3-77F51E49548E}">
      <dsp:nvSpPr>
        <dsp:cNvPr id="0" name=""/>
        <dsp:cNvSpPr/>
      </dsp:nvSpPr>
      <dsp:spPr>
        <a:xfrm>
          <a:off x="6776758" y="2136299"/>
          <a:ext cx="2071563" cy="433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80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6776758" y="2136299"/>
        <a:ext cx="2071563" cy="4337335"/>
      </dsp:txXfrm>
    </dsp:sp>
    <dsp:sp modelId="{754C180F-74BC-4344-9DC6-684E34E9FB04}">
      <dsp:nvSpPr>
        <dsp:cNvPr id="0" name=""/>
        <dsp:cNvSpPr/>
      </dsp:nvSpPr>
      <dsp:spPr>
        <a:xfrm>
          <a:off x="8439187" y="1299905"/>
          <a:ext cx="818267" cy="818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9014C-AFE6-0B4D-93E6-7B22694B3ADA}">
      <dsp:nvSpPr>
        <dsp:cNvPr id="0" name=""/>
        <dsp:cNvSpPr/>
      </dsp:nvSpPr>
      <dsp:spPr>
        <a:xfrm>
          <a:off x="8848321" y="1709039"/>
          <a:ext cx="2071563" cy="4764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58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 </a:t>
          </a:r>
        </a:p>
      </dsp:txBody>
      <dsp:txXfrm>
        <a:off x="8848321" y="1709039"/>
        <a:ext cx="2071563" cy="476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8E76-E712-1140-B7BF-92AFCA78E22A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08FA6-313F-1241-A1F4-D4F5BE9109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94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058A2-305D-4C01-FFD3-CBE401BCE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9331B7-F8FF-8BF9-7DF3-7E72B3C76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2EC8C2-26A6-0090-E97B-06006D6F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3421-3F0D-C9F3-7447-234EFEB0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5F525-A570-F348-C32E-8BC4C4BF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8CFFE-7035-D57A-5FD0-905FBCDD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14FA21-6021-3502-292A-C494EA9D9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45C7A-722F-4DD7-D16A-ECAF4AFC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DCE74-4978-3EF9-377A-5746E2AA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24F3F-3D2F-9C49-AE02-5AE0FD9C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0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6321DE-A50E-3107-E46E-92FA729AD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CD8B6C-3BF7-736F-9DEA-8C851D674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9AB52-9681-53DB-87DA-2A123469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117BA-34C6-D9A6-BA56-9F2799AB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5BBCA5-4730-3A96-60B9-77074FC0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17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28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74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36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3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60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27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66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2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4946B-09B9-CDC6-EA96-F76569B2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3B1EB-EFA9-1196-6FA6-C0BAEA18A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451AD-F746-D029-2A61-5D8A70CA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5DEA09-8EE0-C366-B19A-9DD24CC8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16021-E214-E415-AE97-70B391B9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16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682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08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02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AABD2-D5BB-9AD6-9A00-ACB83607C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170987-5CF2-9517-633F-7A0A6C58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CB671-8879-8EF4-401C-9DEA750D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25C180-B152-66C1-9A16-548A7897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BE2E6-5EB6-B44D-7B47-4B787EE9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1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83E3D-2650-64E0-D90A-9EEB90B7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858D3-7B22-5E4E-AF03-5D890D4F3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336B7-CDE0-A85B-4BBD-47FBC1D4E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EBD4D7-81C8-3F88-CDCC-37B6B76D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368FC7-5E78-5FA1-94DD-8DA4557A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4746A-B435-CD86-E625-FC8DBD2D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4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2C6DD-1423-0A38-5C53-07752E2C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FDEFE-04BD-61E8-A408-0DF95AA5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C77214-845A-1106-AF41-A6A40943F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26BE50-2154-3ABA-8A39-84748AFEC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E530F4-BA5F-C8FE-D309-E832BE434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4E4264-C189-FA39-BF93-83236236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17868F-F184-0EA8-6D2A-F448EBD4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38E745-1533-57E6-3DB3-7911D938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87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C7688-7FA4-8A6D-99C7-6CD0D2DC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1268CB-AEE0-903D-6245-8B3907AE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21C314-B6A2-EE80-818A-0DFFC0CD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24FFD3-0AAB-98B0-891F-70A70864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54A827-7C4A-DA4B-E079-EC8C0E50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2ECD3A-605E-2F6C-CE89-3DF79708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68CDE8-00A9-BB7C-3D8C-6A41B59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43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9F181-FBBD-58AB-A23A-B7F86439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7E21A3-4FDE-A33A-9838-B4846F25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6EB48E-293C-018A-3FF6-046937844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093A4A-4841-A944-B284-2E7A6E10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5FF09E-B4A4-3E09-F4D7-5E3E8542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49427-405C-311D-A039-9389A660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0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BA8D5-F92B-9A92-8917-506D2268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614222-47B6-C8C9-2F73-5FCFC48A4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716216-E898-7D65-3ED1-EC1363610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37F7C-964F-EB14-B3AF-A6EFF38B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D82EB3-F4D6-1258-623E-127CFDEC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4069D8-C675-1376-AD61-39828820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1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A99A97-1688-9C2E-62E3-B74036C4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087116-D243-AB54-2F2C-61FE52561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F5030-7F5C-C8ED-460C-8C6DF5415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61A5-8CEF-0842-943B-6BE71CE19B80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438691-9A1A-7B20-3C4B-9BB83F661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5EDE0-5D43-BD35-274D-A7088A5AB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EB3E-B997-4742-902C-91ADC3F72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04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904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809297" y="1122363"/>
            <a:ext cx="1056289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r-FR" b="1" dirty="0">
                <a:solidFill>
                  <a:schemeClr val="accent1"/>
                </a:solidFill>
              </a:rPr>
              <a:t>Kick-off meeting of the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 err="1">
                <a:solidFill>
                  <a:schemeClr val="accent1"/>
                </a:solidFill>
              </a:rPr>
              <a:t>ePIC</a:t>
            </a:r>
            <a:r>
              <a:rPr lang="fr-FR" b="1" dirty="0">
                <a:solidFill>
                  <a:schemeClr val="accent1"/>
                </a:solidFill>
              </a:rPr>
              <a:t> Charter </a:t>
            </a:r>
            <a:r>
              <a:rPr lang="fr-FR" b="1" dirty="0" err="1">
                <a:solidFill>
                  <a:schemeClr val="accent1"/>
                </a:solidFill>
              </a:rPr>
              <a:t>Committee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sz="3200" b="1" dirty="0">
                <a:solidFill>
                  <a:schemeClr val="accent1"/>
                </a:solidFill>
              </a:rPr>
              <a:t>August 15</a:t>
            </a:r>
            <a:r>
              <a:rPr lang="fr-FR" sz="3200" b="1" baseline="30000" dirty="0">
                <a:solidFill>
                  <a:schemeClr val="accent1"/>
                </a:solidFill>
              </a:rPr>
              <a:t>th</a:t>
            </a:r>
            <a:r>
              <a:rPr lang="fr-FR" sz="3200" b="1" dirty="0">
                <a:solidFill>
                  <a:schemeClr val="accent1"/>
                </a:solidFill>
              </a:rPr>
              <a:t>, 2022</a:t>
            </a:r>
            <a:endParaRPr sz="2200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26028" y="3602038"/>
            <a:ext cx="1136765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r-FR" sz="3200" b="1" dirty="0"/>
              <a:t>Victoria Greene </a:t>
            </a:r>
            <a:r>
              <a:rPr lang="fr-FR" sz="3200" dirty="0"/>
              <a:t>(Vanderbilt), </a:t>
            </a:r>
            <a:r>
              <a:rPr lang="fr-FR" sz="3200" b="1" dirty="0"/>
              <a:t>Franck </a:t>
            </a:r>
            <a:r>
              <a:rPr lang="fr-FR" sz="3200" b="1" dirty="0" err="1"/>
              <a:t>Sabatié</a:t>
            </a:r>
            <a:r>
              <a:rPr lang="fr-FR" sz="3200" b="1" dirty="0"/>
              <a:t> </a:t>
            </a:r>
            <a:r>
              <a:rPr lang="fr-FR" sz="3200" dirty="0"/>
              <a:t>(CEA-Saclay)</a:t>
            </a:r>
            <a:endParaRPr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BF1F7B-E089-A606-A478-A9581100B033}"/>
              </a:ext>
            </a:extLst>
          </p:cNvPr>
          <p:cNvSpPr txBox="1"/>
          <p:nvPr/>
        </p:nvSpPr>
        <p:spPr>
          <a:xfrm>
            <a:off x="3470564" y="4530436"/>
            <a:ext cx="483978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Introduction and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Charter </a:t>
            </a:r>
            <a:r>
              <a:rPr lang="fr-FR" sz="2400" dirty="0" err="1"/>
              <a:t>Committee</a:t>
            </a:r>
            <a:r>
              <a:rPr lang="fr-FR" sz="2400" dirty="0"/>
              <a:t> </a:t>
            </a:r>
            <a:r>
              <a:rPr lang="fr-FR" sz="2400" dirty="0" err="1"/>
              <a:t>organization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Practical</a:t>
            </a:r>
            <a:r>
              <a:rPr lang="fr-FR" sz="2400" dirty="0"/>
              <a:t> </a:t>
            </a:r>
            <a:r>
              <a:rPr lang="fr-FR" sz="2400" dirty="0" err="1"/>
              <a:t>matters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AOB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35E53-9226-A5B9-F920-543D4116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Apology</a:t>
            </a:r>
            <a:r>
              <a:rPr lang="fr-FR" sz="3200" dirty="0"/>
              <a:t> for time-zone issue</a:t>
            </a:r>
          </a:p>
          <a:p>
            <a:pPr lvl="1"/>
            <a:r>
              <a:rPr lang="fr-FR" sz="2800" dirty="0"/>
              <a:t>Due to </a:t>
            </a:r>
            <a:r>
              <a:rPr lang="fr-FR" sz="2800" dirty="0" err="1"/>
              <a:t>this</a:t>
            </a:r>
            <a:r>
              <a:rPr lang="fr-FR" sz="2800" dirty="0"/>
              <a:t>, Ralf Seidl </a:t>
            </a:r>
            <a:r>
              <a:rPr lang="fr-FR" sz="2800" dirty="0" err="1"/>
              <a:t>is</a:t>
            </a:r>
            <a:r>
              <a:rPr lang="fr-FR" sz="2800" dirty="0"/>
              <a:t> not able to </a:t>
            </a:r>
            <a:r>
              <a:rPr lang="fr-FR" sz="2800" dirty="0" err="1"/>
              <a:t>join</a:t>
            </a:r>
            <a:r>
              <a:rPr lang="fr-FR" sz="2800" dirty="0"/>
              <a:t>.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200" b="1" dirty="0" err="1">
                <a:solidFill>
                  <a:srgbClr val="FF0000"/>
                </a:solidFill>
              </a:rPr>
              <a:t>Please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allow</a:t>
            </a:r>
            <a:r>
              <a:rPr lang="fr-FR" sz="3200" b="1" dirty="0">
                <a:solidFill>
                  <a:srgbClr val="FF0000"/>
                </a:solidFill>
              </a:rPr>
              <a:t> us to record </a:t>
            </a:r>
            <a:r>
              <a:rPr lang="fr-FR" sz="3200" b="1" dirty="0" err="1">
                <a:solidFill>
                  <a:srgbClr val="FF0000"/>
                </a:solidFill>
              </a:rPr>
              <a:t>this</a:t>
            </a:r>
            <a:r>
              <a:rPr lang="fr-FR" sz="3200" b="1" dirty="0">
                <a:solidFill>
                  <a:srgbClr val="FF0000"/>
                </a:solidFill>
              </a:rPr>
              <a:t> meeting !</a:t>
            </a:r>
          </a:p>
          <a:p>
            <a:endParaRPr lang="fr-FR" sz="3200" dirty="0"/>
          </a:p>
        </p:txBody>
      </p:sp>
      <p:sp>
        <p:nvSpPr>
          <p:cNvPr id="6" name="Google Shape;223;p27">
            <a:extLst>
              <a:ext uri="{FF2B5EF4-FFF2-40B4-BE49-F238E27FC236}">
                <a16:creationId xmlns:a16="http://schemas.microsoft.com/office/drawing/2014/main" id="{3B2F6A20-FC12-428F-2FAA-29A67EBABAB9}"/>
              </a:ext>
            </a:extLst>
          </p:cNvPr>
          <p:cNvSpPr txBox="1"/>
          <p:nvPr/>
        </p:nvSpPr>
        <p:spPr>
          <a:xfrm>
            <a:off x="438805" y="229953"/>
            <a:ext cx="7728449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Foreword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83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3;p27">
            <a:extLst>
              <a:ext uri="{FF2B5EF4-FFF2-40B4-BE49-F238E27FC236}">
                <a16:creationId xmlns:a16="http://schemas.microsoft.com/office/drawing/2014/main" id="{6F9A70A8-AB4D-7EAA-FD31-82822EE8DBD8}"/>
              </a:ext>
            </a:extLst>
          </p:cNvPr>
          <p:cNvSpPr txBox="1"/>
          <p:nvPr/>
        </p:nvSpPr>
        <p:spPr>
          <a:xfrm>
            <a:off x="321043" y="289056"/>
            <a:ext cx="8289557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Timeline,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Board</a:t>
            </a:r>
            <a:endParaRPr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7791FE89-E7DE-831B-F001-E9A2D3B9B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7957"/>
              </p:ext>
            </p:extLst>
          </p:nvPr>
        </p:nvGraphicFramePr>
        <p:xfrm>
          <a:off x="0" y="65278"/>
          <a:ext cx="12192000" cy="679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03448F0-F255-72F1-0DDE-76FC95FEDE7A}"/>
              </a:ext>
            </a:extLst>
          </p:cNvPr>
          <p:cNvSpPr txBox="1"/>
          <p:nvPr/>
        </p:nvSpPr>
        <p:spPr>
          <a:xfrm>
            <a:off x="2521527" y="4180344"/>
            <a:ext cx="3574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+mn-lt"/>
              </a:rPr>
              <a:t>June 24</a:t>
            </a:r>
            <a:r>
              <a:rPr lang="fr-FR" sz="14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fr-FR" sz="1400" b="1" dirty="0">
                <a:solidFill>
                  <a:srgbClr val="FF0000"/>
                </a:solidFill>
                <a:latin typeface="+mn-lt"/>
              </a:rPr>
              <a:t>, 2022</a:t>
            </a:r>
          </a:p>
          <a:p>
            <a:r>
              <a:rPr lang="fr-FR" sz="1400" dirty="0">
                <a:latin typeface="+mn-lt"/>
              </a:rPr>
              <a:t>Vicki Greene and Franck </a:t>
            </a:r>
            <a:r>
              <a:rPr lang="fr-FR" sz="1400" dirty="0" err="1">
                <a:latin typeface="+mn-lt"/>
              </a:rPr>
              <a:t>Sabatié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appointed</a:t>
            </a:r>
            <a:r>
              <a:rPr lang="fr-FR" sz="1400" dirty="0">
                <a:latin typeface="+mn-lt"/>
              </a:rPr>
              <a:t> by SC to </a:t>
            </a:r>
            <a:r>
              <a:rPr lang="fr-FR" sz="1400" dirty="0" err="1">
                <a:latin typeface="+mn-lt"/>
              </a:rPr>
              <a:t>facilitate</a:t>
            </a:r>
            <a:r>
              <a:rPr lang="fr-FR" sz="1400" dirty="0">
                <a:latin typeface="+mn-lt"/>
              </a:rPr>
              <a:t> the formation of the EIC Project Detector Collaboration, </a:t>
            </a:r>
            <a:r>
              <a:rPr lang="fr-FR" sz="1400" dirty="0" err="1">
                <a:latin typeface="+mn-lt"/>
              </a:rPr>
              <a:t>starting</a:t>
            </a:r>
            <a:r>
              <a:rPr lang="fr-FR" sz="1400" dirty="0">
                <a:latin typeface="+mn-lt"/>
              </a:rPr>
              <a:t> by </a:t>
            </a:r>
            <a:r>
              <a:rPr lang="fr-FR" sz="1400" dirty="0" err="1">
                <a:latin typeface="+mn-lt"/>
              </a:rPr>
              <a:t>convening</a:t>
            </a:r>
            <a:r>
              <a:rPr lang="fr-FR" sz="1400" dirty="0">
                <a:latin typeface="+mn-lt"/>
              </a:rPr>
              <a:t> the </a:t>
            </a:r>
            <a:r>
              <a:rPr lang="fr-FR" sz="1400" dirty="0" err="1">
                <a:latin typeface="+mn-lt"/>
              </a:rPr>
              <a:t>Institutional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err="1">
                <a:latin typeface="+mn-lt"/>
              </a:rPr>
              <a:t>Representatives</a:t>
            </a:r>
            <a:r>
              <a:rPr lang="fr-FR" sz="1400" dirty="0">
                <a:latin typeface="+mn-lt"/>
              </a:rPr>
              <a:t> of the EIC Detector-1.</a:t>
            </a:r>
          </a:p>
          <a:p>
            <a:endParaRPr lang="fr-FR" sz="1400" dirty="0">
              <a:latin typeface="+mn-lt"/>
            </a:endParaRPr>
          </a:p>
          <a:p>
            <a:r>
              <a:rPr lang="fr-FR" sz="1400" u="sng" dirty="0">
                <a:latin typeface="+mn-lt"/>
              </a:rPr>
              <a:t>Charge:</a:t>
            </a: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+mn-lt"/>
              </a:rPr>
              <a:t>Prepare</a:t>
            </a:r>
            <a:r>
              <a:rPr lang="fr-FR" sz="1400" dirty="0">
                <a:latin typeface="+mn-lt"/>
              </a:rPr>
              <a:t> the formation of the collaboration </a:t>
            </a:r>
            <a:r>
              <a:rPr lang="fr-FR" sz="1400" dirty="0" err="1">
                <a:latin typeface="+mn-lt"/>
              </a:rPr>
              <a:t>bylaws</a:t>
            </a:r>
            <a:r>
              <a:rPr lang="fr-FR" sz="1400" dirty="0">
                <a:latin typeface="+mn-lt"/>
              </a:rPr>
              <a:t>/charter.</a:t>
            </a:r>
          </a:p>
          <a:p>
            <a:pPr marL="285750" indent="-285750">
              <a:buFontTx/>
              <a:buChar char="-"/>
            </a:pPr>
            <a:r>
              <a:rPr lang="fr-FR" sz="1400" dirty="0" err="1">
                <a:latin typeface="+mn-lt"/>
              </a:rPr>
              <a:t>Prepare</a:t>
            </a:r>
            <a:r>
              <a:rPr lang="fr-FR" sz="1400" dirty="0">
                <a:latin typeface="+mn-lt"/>
              </a:rPr>
              <a:t> and </a:t>
            </a:r>
            <a:r>
              <a:rPr lang="fr-FR" sz="1400" dirty="0" err="1">
                <a:latin typeface="+mn-lt"/>
              </a:rPr>
              <a:t>conduct</a:t>
            </a:r>
            <a:r>
              <a:rPr lang="fr-FR" sz="1400" dirty="0">
                <a:latin typeface="+mn-lt"/>
              </a:rPr>
              <a:t> the </a:t>
            </a:r>
            <a:r>
              <a:rPr lang="fr-FR" sz="1400" dirty="0" err="1"/>
              <a:t>bylaws</a:t>
            </a:r>
            <a:r>
              <a:rPr lang="fr-FR" sz="1400" dirty="0"/>
              <a:t>/charter </a:t>
            </a:r>
            <a:r>
              <a:rPr lang="fr-FR" sz="1400" dirty="0" err="1"/>
              <a:t>approval</a:t>
            </a:r>
            <a:r>
              <a:rPr lang="fr-FR" sz="1400" dirty="0"/>
              <a:t> process.</a:t>
            </a:r>
            <a:endParaRPr lang="fr-FR" sz="1400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987937-D5F6-16BC-7118-240CD9DF9F5A}"/>
              </a:ext>
            </a:extLst>
          </p:cNvPr>
          <p:cNvSpPr txBox="1"/>
          <p:nvPr/>
        </p:nvSpPr>
        <p:spPr>
          <a:xfrm>
            <a:off x="5216236" y="2812201"/>
            <a:ext cx="2794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  <a:latin typeface="+mn-lt"/>
              </a:rPr>
              <a:t>July 18</a:t>
            </a:r>
            <a:r>
              <a:rPr lang="fr-FR" sz="15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fr-FR" sz="1500" b="1" dirty="0">
                <a:solidFill>
                  <a:srgbClr val="FF0000"/>
                </a:solidFill>
                <a:latin typeface="+mn-lt"/>
              </a:rPr>
              <a:t>, 2022</a:t>
            </a:r>
          </a:p>
          <a:p>
            <a:r>
              <a:rPr lang="fr-FR" sz="1500" dirty="0">
                <a:latin typeface="+mn-lt"/>
              </a:rPr>
              <a:t>1</a:t>
            </a:r>
            <a:r>
              <a:rPr lang="fr-FR" sz="1500" baseline="30000" dirty="0">
                <a:latin typeface="+mn-lt"/>
              </a:rPr>
              <a:t>st</a:t>
            </a:r>
            <a:r>
              <a:rPr lang="fr-FR" sz="1500" dirty="0">
                <a:latin typeface="+mn-lt"/>
              </a:rPr>
              <a:t> meeting of </a:t>
            </a:r>
            <a:r>
              <a:rPr lang="fr-FR" sz="1500" dirty="0" err="1">
                <a:latin typeface="+mn-lt"/>
              </a:rPr>
              <a:t>Institutional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Representatives</a:t>
            </a:r>
            <a:r>
              <a:rPr lang="fr-FR" sz="1500" dirty="0">
                <a:latin typeface="+mn-lt"/>
              </a:rPr>
              <a:t> </a:t>
            </a:r>
            <a:r>
              <a:rPr lang="fr-FR" sz="1500" dirty="0" err="1">
                <a:latin typeface="+mn-lt"/>
              </a:rPr>
              <a:t>convened</a:t>
            </a:r>
            <a:r>
              <a:rPr lang="fr-FR" sz="1500" dirty="0">
                <a:latin typeface="+mn-lt"/>
              </a:rPr>
              <a:t> by VG and FS to </a:t>
            </a:r>
            <a:r>
              <a:rPr lang="fr-FR" sz="1500" dirty="0" err="1">
                <a:latin typeface="+mn-lt"/>
              </a:rPr>
              <a:t>discuss</a:t>
            </a:r>
            <a:r>
              <a:rPr lang="fr-FR" sz="1500" dirty="0">
                <a:latin typeface="+mn-lt"/>
              </a:rPr>
              <a:t> formation of an </a:t>
            </a:r>
            <a:r>
              <a:rPr lang="fr-FR" sz="1500" dirty="0" err="1">
                <a:latin typeface="+mn-lt"/>
              </a:rPr>
              <a:t>Institutional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Board</a:t>
            </a:r>
            <a:r>
              <a:rPr lang="fr-FR" sz="1500" dirty="0">
                <a:latin typeface="+mn-lt"/>
              </a:rPr>
              <a:t> (</a:t>
            </a:r>
            <a:r>
              <a:rPr lang="fr-FR" sz="1500" dirty="0" err="1">
                <a:latin typeface="+mn-lt"/>
              </a:rPr>
              <a:t>voting</a:t>
            </a:r>
            <a:r>
              <a:rPr lang="fr-FR" sz="1500" dirty="0">
                <a:latin typeface="+mn-lt"/>
              </a:rPr>
              <a:t> body).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511F65-B27A-67B4-7EF9-63D28504F832}"/>
              </a:ext>
            </a:extLst>
          </p:cNvPr>
          <p:cNvSpPr txBox="1"/>
          <p:nvPr/>
        </p:nvSpPr>
        <p:spPr>
          <a:xfrm>
            <a:off x="8381999" y="2060857"/>
            <a:ext cx="3827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  <a:latin typeface="+mn-lt"/>
              </a:rPr>
              <a:t>July 26</a:t>
            </a:r>
            <a:r>
              <a:rPr lang="fr-FR" sz="15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fr-FR" sz="1500" b="1" dirty="0">
                <a:solidFill>
                  <a:srgbClr val="FF0000"/>
                </a:solidFill>
                <a:latin typeface="+mn-lt"/>
              </a:rPr>
              <a:t>, 2022</a:t>
            </a:r>
          </a:p>
          <a:p>
            <a:r>
              <a:rPr lang="fr-FR" sz="1500" dirty="0">
                <a:latin typeface="+mn-lt"/>
              </a:rPr>
              <a:t>Following a comment </a:t>
            </a:r>
            <a:r>
              <a:rPr lang="fr-FR" sz="1500" dirty="0" err="1">
                <a:latin typeface="+mn-lt"/>
              </a:rPr>
              <a:t>period</a:t>
            </a:r>
            <a:r>
              <a:rPr lang="fr-FR" sz="1500" dirty="0">
                <a:latin typeface="+mn-lt"/>
              </a:rPr>
              <a:t>, a </a:t>
            </a:r>
            <a:r>
              <a:rPr lang="fr-FR" sz="1500" dirty="0" err="1">
                <a:latin typeface="+mn-lt"/>
              </a:rPr>
              <a:t>text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describing</a:t>
            </a:r>
            <a:r>
              <a:rPr lang="fr-FR" sz="1500" dirty="0">
                <a:latin typeface="+mn-lt"/>
              </a:rPr>
              <a:t> the </a:t>
            </a:r>
            <a:r>
              <a:rPr lang="fr-FR" sz="1500" dirty="0" err="1">
                <a:latin typeface="+mn-lt"/>
              </a:rPr>
              <a:t>role</a:t>
            </a:r>
            <a:r>
              <a:rPr lang="fr-FR" sz="1500" dirty="0">
                <a:latin typeface="+mn-lt"/>
              </a:rPr>
              <a:t> of an IB in </a:t>
            </a:r>
            <a:r>
              <a:rPr lang="fr-FR" sz="1500" dirty="0" err="1">
                <a:latin typeface="+mn-lt"/>
              </a:rPr>
              <a:t>this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preliminary</a:t>
            </a:r>
            <a:r>
              <a:rPr lang="fr-FR" sz="1500" dirty="0">
                <a:latin typeface="+mn-lt"/>
              </a:rPr>
              <a:t> collaboration stage as </a:t>
            </a:r>
            <a:r>
              <a:rPr lang="fr-FR" sz="1500" dirty="0" err="1">
                <a:latin typeface="+mn-lt"/>
              </a:rPr>
              <a:t>well</a:t>
            </a:r>
            <a:r>
              <a:rPr lang="fr-FR" sz="1500" dirty="0">
                <a:latin typeface="+mn-lt"/>
              </a:rPr>
              <a:t> as the </a:t>
            </a:r>
            <a:r>
              <a:rPr lang="fr-FR" sz="1500" dirty="0" err="1">
                <a:latin typeface="+mn-lt"/>
              </a:rPr>
              <a:t>voting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rules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was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adopted</a:t>
            </a:r>
            <a:r>
              <a:rPr lang="fr-FR" sz="1500" dirty="0">
                <a:latin typeface="+mn-lt"/>
              </a:rPr>
              <a:t> by consensus by the </a:t>
            </a:r>
            <a:r>
              <a:rPr lang="fr-FR" sz="1500" dirty="0" err="1">
                <a:latin typeface="+mn-lt"/>
              </a:rPr>
              <a:t>members</a:t>
            </a:r>
            <a:r>
              <a:rPr lang="fr-FR" sz="1500" dirty="0">
                <a:latin typeface="+mn-lt"/>
              </a:rPr>
              <a:t> of the IR.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469DBF-E8F5-D001-29C1-9945819A3C6D}"/>
              </a:ext>
            </a:extLst>
          </p:cNvPr>
          <p:cNvSpPr txBox="1"/>
          <p:nvPr/>
        </p:nvSpPr>
        <p:spPr>
          <a:xfrm rot="20358418">
            <a:off x="8990680" y="3888896"/>
            <a:ext cx="245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 err="1">
                <a:latin typeface="+mn-lt"/>
              </a:rPr>
              <a:t>We</a:t>
            </a:r>
            <a:r>
              <a:rPr lang="fr-FR" sz="1800" b="1" dirty="0">
                <a:latin typeface="+mn-lt"/>
              </a:rPr>
              <a:t> </a:t>
            </a:r>
            <a:r>
              <a:rPr lang="fr-FR" sz="1800" b="1" dirty="0" err="1">
                <a:latin typeface="+mn-lt"/>
              </a:rPr>
              <a:t>now</a:t>
            </a:r>
            <a:r>
              <a:rPr lang="fr-FR" sz="1800" b="1" dirty="0">
                <a:latin typeface="+mn-lt"/>
              </a:rPr>
              <a:t> have an </a:t>
            </a:r>
            <a:r>
              <a:rPr lang="fr-FR" sz="1800" b="1" dirty="0" err="1">
                <a:latin typeface="+mn-lt"/>
              </a:rPr>
              <a:t>Institutional</a:t>
            </a:r>
            <a:r>
              <a:rPr lang="fr-FR" sz="1800" b="1" dirty="0">
                <a:latin typeface="+mn-lt"/>
              </a:rPr>
              <a:t> </a:t>
            </a:r>
            <a:r>
              <a:rPr lang="fr-FR" sz="1800" b="1" dirty="0" err="1">
                <a:latin typeface="+mn-lt"/>
              </a:rPr>
              <a:t>board</a:t>
            </a:r>
            <a:r>
              <a:rPr lang="fr-FR" sz="1800" b="1" dirty="0">
                <a:latin typeface="+mn-lt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53524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/>
        </p:nvSpPr>
        <p:spPr>
          <a:xfrm>
            <a:off x="438806" y="229953"/>
            <a:ext cx="10515600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EPIC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Board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-FR" sz="4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Adopted</a:t>
            </a:r>
            <a:endParaRPr i="1" dirty="0">
              <a:solidFill>
                <a:srgbClr val="FF0000"/>
              </a:solidFill>
            </a:endParaRPr>
          </a:p>
        </p:txBody>
      </p:sp>
      <p:sp>
        <p:nvSpPr>
          <p:cNvPr id="225" name="Google Shape;22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7/26/22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Institutional Representatives meeting</a:t>
            </a: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6F84DF-660B-5015-A2A2-2AB54391F36D}"/>
              </a:ext>
            </a:extLst>
          </p:cNvPr>
          <p:cNvSpPr txBox="1"/>
          <p:nvPr/>
        </p:nvSpPr>
        <p:spPr>
          <a:xfrm>
            <a:off x="357447" y="1166842"/>
            <a:ext cx="112249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The EPIC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(IB) </a:t>
            </a:r>
            <a:r>
              <a:rPr lang="fr-FR" sz="1800" dirty="0" err="1"/>
              <a:t>consists</a:t>
            </a:r>
            <a:r>
              <a:rPr lang="fr-FR" sz="1800" dirty="0"/>
              <a:t> of </a:t>
            </a:r>
            <a:r>
              <a:rPr lang="fr-FR" sz="1800" dirty="0" err="1"/>
              <a:t>representatives</a:t>
            </a:r>
            <a:r>
              <a:rPr lang="fr-FR" sz="1800" dirty="0"/>
              <a:t> of all </a:t>
            </a:r>
            <a:r>
              <a:rPr lang="fr-FR" sz="1800" dirty="0" err="1"/>
              <a:t>participating</a:t>
            </a:r>
            <a:r>
              <a:rPr lang="fr-FR" sz="1800" dirty="0"/>
              <a:t> institutions.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composed</a:t>
            </a:r>
            <a:r>
              <a:rPr lang="fr-FR" sz="1800" dirty="0"/>
              <a:t> of one </a:t>
            </a:r>
            <a:r>
              <a:rPr lang="fr-FR" sz="1800" dirty="0" err="1"/>
              <a:t>individual</a:t>
            </a:r>
            <a:r>
              <a:rPr lang="fr-FR" sz="1800" dirty="0"/>
              <a:t> </a:t>
            </a:r>
            <a:r>
              <a:rPr lang="fr-FR" sz="1800" dirty="0" err="1"/>
              <a:t>Representative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each</a:t>
            </a:r>
            <a:r>
              <a:rPr lang="fr-FR" sz="1800" dirty="0"/>
              <a:t> </a:t>
            </a:r>
            <a:r>
              <a:rPr lang="fr-FR" sz="1800" dirty="0" err="1"/>
              <a:t>member</a:t>
            </a:r>
            <a:r>
              <a:rPr lang="fr-FR" sz="1800" dirty="0"/>
              <a:t> institution. </a:t>
            </a:r>
            <a:r>
              <a:rPr lang="fr-FR" sz="1800" dirty="0" err="1"/>
              <a:t>Each</a:t>
            </a:r>
            <a:r>
              <a:rPr lang="fr-FR" sz="1800" dirty="0"/>
              <a:t> </a:t>
            </a:r>
            <a:r>
              <a:rPr lang="fr-FR" sz="1800" dirty="0" err="1"/>
              <a:t>member</a:t>
            </a:r>
            <a:r>
              <a:rPr lang="fr-FR" sz="1800" dirty="0"/>
              <a:t> institution selects </a:t>
            </a:r>
            <a:r>
              <a:rPr lang="fr-FR" sz="1800" dirty="0" err="1"/>
              <a:t>its</a:t>
            </a:r>
            <a:r>
              <a:rPr lang="fr-FR" sz="1800" dirty="0"/>
              <a:t> </a:t>
            </a:r>
            <a:r>
              <a:rPr lang="fr-FR" sz="1800" dirty="0" err="1"/>
              <a:t>own</a:t>
            </a:r>
            <a:r>
              <a:rPr lang="fr-FR" sz="1800" dirty="0"/>
              <a:t> </a:t>
            </a:r>
            <a:r>
              <a:rPr lang="fr-FR" sz="1800" dirty="0" err="1"/>
              <a:t>Representative</a:t>
            </a:r>
            <a:r>
              <a:rPr lang="fr-FR" sz="1800" dirty="0"/>
              <a:t>.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</a:t>
            </a:r>
            <a:r>
              <a:rPr lang="fr-FR" sz="1800" dirty="0" err="1"/>
              <a:t>makes</a:t>
            </a:r>
            <a:r>
              <a:rPr lang="fr-FR" sz="1800" dirty="0"/>
              <a:t> all major </a:t>
            </a:r>
            <a:r>
              <a:rPr lang="fr-FR" sz="1800" dirty="0" err="1"/>
              <a:t>policy</a:t>
            </a:r>
            <a:r>
              <a:rPr lang="fr-FR" sz="1800" dirty="0"/>
              <a:t> </a:t>
            </a:r>
            <a:r>
              <a:rPr lang="fr-FR" sz="1800" dirty="0" err="1"/>
              <a:t>decisions</a:t>
            </a:r>
            <a:r>
              <a:rPr lang="fr-FR" sz="1800" dirty="0"/>
              <a:t> </a:t>
            </a:r>
            <a:r>
              <a:rPr lang="fr-FR" sz="1800" dirty="0" err="1"/>
              <a:t>within</a:t>
            </a:r>
            <a:r>
              <a:rPr lang="fr-FR" sz="1800" dirty="0"/>
              <a:t> the collaboration. </a:t>
            </a:r>
            <a:r>
              <a:rPr lang="fr-FR" sz="1800" dirty="0" err="1"/>
              <a:t>Initially</a:t>
            </a:r>
            <a:r>
              <a:rPr lang="fr-FR" sz="1800" dirty="0"/>
              <a:t>,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chairs </a:t>
            </a: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/>
              <a:t>chosen</a:t>
            </a:r>
            <a:r>
              <a:rPr lang="fr-FR" sz="1800" dirty="0"/>
              <a:t> by the EIC Detector 1 pro-</a:t>
            </a:r>
            <a:r>
              <a:rPr lang="fr-FR" sz="1800" dirty="0" err="1"/>
              <a:t>tempore</a:t>
            </a:r>
            <a:r>
              <a:rPr lang="fr-FR" sz="1800" dirty="0"/>
              <a:t> </a:t>
            </a:r>
            <a:r>
              <a:rPr lang="fr-FR" sz="1800" dirty="0" err="1"/>
              <a:t>steering</a:t>
            </a:r>
            <a:r>
              <a:rPr lang="fr-FR" sz="1800" dirty="0"/>
              <a:t> </a:t>
            </a:r>
            <a:r>
              <a:rPr lang="fr-FR" sz="1800" dirty="0" err="1"/>
              <a:t>committee</a:t>
            </a:r>
            <a:r>
              <a:rPr lang="fr-FR" sz="1800" dirty="0"/>
              <a:t>: Victoria Greene and Franck </a:t>
            </a:r>
            <a:r>
              <a:rPr lang="fr-FR" sz="1800" dirty="0" err="1"/>
              <a:t>Sabatié</a:t>
            </a:r>
            <a:r>
              <a:rPr lang="fr-FR" sz="1800" dirty="0"/>
              <a:t>.</a:t>
            </a:r>
          </a:p>
          <a:p>
            <a:endParaRPr lang="fr-FR" sz="1800" dirty="0"/>
          </a:p>
          <a:p>
            <a:r>
              <a:rPr lang="fr-FR" sz="1800" dirty="0">
                <a:highlight>
                  <a:srgbClr val="FFFF00"/>
                </a:highlight>
              </a:rPr>
              <a:t>The initial </a:t>
            </a:r>
            <a:r>
              <a:rPr lang="fr-FR" sz="1800" dirty="0" err="1">
                <a:highlight>
                  <a:srgbClr val="FFFF00"/>
                </a:highlight>
              </a:rPr>
              <a:t>activity</a:t>
            </a:r>
            <a:r>
              <a:rPr lang="fr-FR" sz="1800" dirty="0">
                <a:highlight>
                  <a:srgbClr val="FFFF00"/>
                </a:highlight>
              </a:rPr>
              <a:t> of the IB </a:t>
            </a:r>
            <a:r>
              <a:rPr lang="fr-FR" sz="1800" dirty="0" err="1">
                <a:highlight>
                  <a:srgbClr val="FFFF00"/>
                </a:highlight>
              </a:rPr>
              <a:t>is</a:t>
            </a:r>
            <a:r>
              <a:rPr lang="fr-FR" sz="1800" dirty="0">
                <a:highlight>
                  <a:srgbClr val="FFFF00"/>
                </a:highlight>
              </a:rPr>
              <a:t> to (i) </a:t>
            </a:r>
            <a:r>
              <a:rPr lang="fr-FR" sz="1800" dirty="0" err="1">
                <a:highlight>
                  <a:srgbClr val="FFFF00"/>
                </a:highlight>
              </a:rPr>
              <a:t>nominate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members</a:t>
            </a:r>
            <a:r>
              <a:rPr lang="fr-FR" sz="1800" dirty="0">
                <a:highlight>
                  <a:srgbClr val="FFFF00"/>
                </a:highlight>
              </a:rPr>
              <a:t> for a charter/</a:t>
            </a:r>
            <a:r>
              <a:rPr lang="fr-FR" sz="1800" dirty="0" err="1">
                <a:highlight>
                  <a:srgbClr val="FFFF00"/>
                </a:highlight>
              </a:rPr>
              <a:t>bylaws</a:t>
            </a:r>
            <a:r>
              <a:rPr lang="fr-FR" sz="1800" dirty="0">
                <a:highlight>
                  <a:srgbClr val="FFFF00"/>
                </a:highlight>
              </a:rPr>
              <a:t> drafting </a:t>
            </a:r>
            <a:r>
              <a:rPr lang="fr-FR" sz="1800" dirty="0" err="1">
                <a:highlight>
                  <a:srgbClr val="FFFF00"/>
                </a:highlight>
              </a:rPr>
              <a:t>committee</a:t>
            </a:r>
            <a:r>
              <a:rPr lang="fr-FR" sz="1800" dirty="0">
                <a:highlight>
                  <a:srgbClr val="FFFF00"/>
                </a:highlight>
              </a:rPr>
              <a:t>, and (ii) </a:t>
            </a:r>
            <a:r>
              <a:rPr lang="fr-FR" sz="1800" dirty="0" err="1">
                <a:highlight>
                  <a:srgbClr val="FFFF00"/>
                </a:highlight>
              </a:rPr>
              <a:t>adopt</a:t>
            </a:r>
            <a:r>
              <a:rPr lang="fr-FR" sz="1800" dirty="0">
                <a:highlight>
                  <a:srgbClr val="FFFF00"/>
                </a:highlight>
              </a:rPr>
              <a:t> the charter/</a:t>
            </a:r>
            <a:r>
              <a:rPr lang="fr-FR" sz="1800" dirty="0" err="1">
                <a:highlight>
                  <a:srgbClr val="FFFF00"/>
                </a:highlight>
              </a:rPr>
              <a:t>bylaws</a:t>
            </a:r>
            <a:r>
              <a:rPr lang="fr-FR" sz="1800" dirty="0">
                <a:highlight>
                  <a:srgbClr val="FFFF00"/>
                </a:highlight>
              </a:rPr>
              <a:t> once the </a:t>
            </a:r>
            <a:r>
              <a:rPr lang="fr-FR" sz="1800" dirty="0" err="1">
                <a:highlight>
                  <a:srgbClr val="FFFF00"/>
                </a:highlight>
              </a:rPr>
              <a:t>committee</a:t>
            </a:r>
            <a:r>
              <a:rPr lang="fr-FR" sz="1800" dirty="0">
                <a:highlight>
                  <a:srgbClr val="FFFF00"/>
                </a:highlight>
              </a:rPr>
              <a:t> has </a:t>
            </a:r>
            <a:r>
              <a:rPr lang="fr-FR" sz="1800" dirty="0" err="1">
                <a:highlight>
                  <a:srgbClr val="FFFF00"/>
                </a:highlight>
              </a:rPr>
              <a:t>drafted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them</a:t>
            </a:r>
            <a:r>
              <a:rPr lang="fr-FR" sz="1800" dirty="0">
                <a:highlight>
                  <a:srgbClr val="FFFF00"/>
                </a:highlight>
              </a:rPr>
              <a:t>. Adoption of the charter/</a:t>
            </a:r>
            <a:r>
              <a:rPr lang="fr-FR" sz="1800" dirty="0" err="1">
                <a:highlight>
                  <a:srgbClr val="FFFF00"/>
                </a:highlight>
              </a:rPr>
              <a:t>bylaws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will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require</a:t>
            </a:r>
            <a:r>
              <a:rPr lang="fr-FR" sz="1800" dirty="0">
                <a:highlight>
                  <a:srgbClr val="FFFF00"/>
                </a:highlight>
              </a:rPr>
              <a:t> a 2/3 </a:t>
            </a:r>
            <a:r>
              <a:rPr lang="fr-FR" sz="1800" dirty="0" err="1">
                <a:highlight>
                  <a:srgbClr val="FFFF00"/>
                </a:highlight>
              </a:rPr>
              <a:t>majority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/>
              <a:t>of all </a:t>
            </a:r>
            <a:r>
              <a:rPr lang="fr-FR" sz="1800" dirty="0">
                <a:highlight>
                  <a:srgbClr val="FFFF00"/>
                </a:highlight>
              </a:rPr>
              <a:t>votes </a:t>
            </a:r>
            <a:r>
              <a:rPr lang="fr-FR" sz="1800" dirty="0" err="1">
                <a:highlight>
                  <a:srgbClr val="FFFF00"/>
                </a:highlight>
              </a:rPr>
              <a:t>cast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within</a:t>
            </a:r>
            <a:r>
              <a:rPr lang="fr-FR" sz="1800" dirty="0">
                <a:highlight>
                  <a:srgbClr val="FFFF00"/>
                </a:highlight>
              </a:rPr>
              <a:t> the </a:t>
            </a:r>
            <a:r>
              <a:rPr lang="fr-FR" sz="1800" dirty="0" err="1">
                <a:highlight>
                  <a:srgbClr val="FFFF00"/>
                </a:highlight>
              </a:rPr>
              <a:t>Institutional</a:t>
            </a:r>
            <a:r>
              <a:rPr lang="fr-FR" sz="1800" dirty="0">
                <a:highlight>
                  <a:srgbClr val="FFFF00"/>
                </a:highlight>
              </a:rPr>
              <a:t> </a:t>
            </a:r>
            <a:r>
              <a:rPr lang="fr-FR" sz="1800" dirty="0" err="1">
                <a:highlight>
                  <a:srgbClr val="FFFF00"/>
                </a:highlight>
              </a:rPr>
              <a:t>Board</a:t>
            </a:r>
            <a:r>
              <a:rPr lang="fr-FR" sz="1800" dirty="0"/>
              <a:t>. Following the adoption of the collaboration </a:t>
            </a:r>
            <a:r>
              <a:rPr lang="fr-FR" sz="1800" dirty="0" err="1"/>
              <a:t>bylaws</a:t>
            </a:r>
            <a:r>
              <a:rPr lang="fr-FR" sz="1800" dirty="0"/>
              <a:t>, the </a:t>
            </a:r>
            <a:r>
              <a:rPr lang="fr-FR" sz="1800" dirty="0" err="1"/>
              <a:t>Chairperson</a:t>
            </a:r>
            <a:r>
              <a:rPr lang="fr-FR" sz="1800" dirty="0"/>
              <a:t>(s) and the Vice </a:t>
            </a:r>
            <a:r>
              <a:rPr lang="fr-FR" sz="1800" dirty="0" err="1"/>
              <a:t>Chairperson</a:t>
            </a:r>
            <a:r>
              <a:rPr lang="fr-FR" sz="1800" dirty="0"/>
              <a:t> of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elected</a:t>
            </a:r>
            <a:r>
              <a:rPr lang="fr-FR" sz="1800" dirty="0"/>
              <a:t> by a vote of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among</a:t>
            </a:r>
            <a:r>
              <a:rPr lang="fr-FR" sz="1800" dirty="0"/>
              <a:t> </a:t>
            </a:r>
            <a:r>
              <a:rPr lang="fr-FR" sz="1800" dirty="0" err="1"/>
              <a:t>its</a:t>
            </a:r>
            <a:r>
              <a:rPr lang="fr-FR" sz="1800" dirty="0"/>
              <a:t> </a:t>
            </a:r>
            <a:r>
              <a:rPr lang="fr-FR" sz="1800" dirty="0" err="1"/>
              <a:t>ranks</a:t>
            </a:r>
            <a:r>
              <a:rPr lang="fr-FR" sz="1800" dirty="0"/>
              <a:t>, as </a:t>
            </a:r>
            <a:r>
              <a:rPr lang="fr-FR" sz="1800" dirty="0" err="1"/>
              <a:t>described</a:t>
            </a:r>
            <a:r>
              <a:rPr lang="fr-FR" sz="1800" dirty="0"/>
              <a:t> by the </a:t>
            </a:r>
            <a:r>
              <a:rPr lang="fr-FR" sz="1800" dirty="0" err="1"/>
              <a:t>newly</a:t>
            </a:r>
            <a:r>
              <a:rPr lang="fr-FR" sz="1800" dirty="0"/>
              <a:t> </a:t>
            </a:r>
            <a:r>
              <a:rPr lang="fr-FR" sz="1800" dirty="0" err="1"/>
              <a:t>adopted</a:t>
            </a:r>
            <a:r>
              <a:rPr lang="fr-FR" sz="1800" dirty="0"/>
              <a:t> charter.</a:t>
            </a:r>
          </a:p>
          <a:p>
            <a:endParaRPr lang="fr-FR" sz="1800" dirty="0"/>
          </a:p>
          <a:p>
            <a:r>
              <a:rPr lang="fr-FR" sz="1800" dirty="0"/>
              <a:t>Meetings of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, by default, </a:t>
            </a:r>
            <a:r>
              <a:rPr lang="fr-FR" sz="1800" dirty="0" err="1"/>
              <a:t>be</a:t>
            </a:r>
            <a:r>
              <a:rPr lang="fr-FR" sz="1800" dirty="0"/>
              <a:t> open to all </a:t>
            </a:r>
            <a:r>
              <a:rPr lang="fr-FR" sz="1800" dirty="0" err="1"/>
              <a:t>members</a:t>
            </a:r>
            <a:r>
              <a:rPr lang="fr-FR" sz="1800" dirty="0"/>
              <a:t> of the collaboration </a:t>
            </a:r>
            <a:r>
              <a:rPr lang="fr-FR" sz="1800" dirty="0" err="1"/>
              <a:t>unless</a:t>
            </a:r>
            <a:r>
              <a:rPr lang="fr-FR" sz="1800" dirty="0"/>
              <a:t> </a:t>
            </a:r>
            <a:r>
              <a:rPr lang="fr-FR" sz="1800" dirty="0" err="1"/>
              <a:t>declared</a:t>
            </a:r>
            <a:r>
              <a:rPr lang="fr-FR" sz="1800" dirty="0"/>
              <a:t> </a:t>
            </a:r>
            <a:r>
              <a:rPr lang="fr-FR" sz="1800" dirty="0" err="1"/>
              <a:t>closed</a:t>
            </a:r>
            <a:r>
              <a:rPr lang="fr-FR" sz="1800" dirty="0"/>
              <a:t> by the Chair(s). If a </a:t>
            </a:r>
            <a:r>
              <a:rPr lang="fr-FR" sz="1800" dirty="0" err="1"/>
              <a:t>Representative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not </a:t>
            </a:r>
            <a:r>
              <a:rPr lang="fr-FR" sz="1800" dirty="0" err="1"/>
              <a:t>available</a:t>
            </a:r>
            <a:r>
              <a:rPr lang="fr-FR" sz="1800" dirty="0"/>
              <a:t> for a </a:t>
            </a:r>
            <a:r>
              <a:rPr lang="fr-FR" sz="1800" dirty="0" err="1"/>
              <a:t>specific</a:t>
            </a:r>
            <a:r>
              <a:rPr lang="fr-FR" sz="1800" dirty="0"/>
              <a:t>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meeting, an </a:t>
            </a:r>
            <a:r>
              <a:rPr lang="fr-FR" sz="1800" dirty="0" err="1"/>
              <a:t>alternate</a:t>
            </a:r>
            <a:r>
              <a:rPr lang="fr-FR" sz="1800" dirty="0"/>
              <a:t> </a:t>
            </a:r>
            <a:r>
              <a:rPr lang="fr-FR" sz="1800" dirty="0" err="1"/>
              <a:t>may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appointed</a:t>
            </a:r>
            <a:r>
              <a:rPr lang="fr-FR" sz="1800" dirty="0"/>
              <a:t> if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person</a:t>
            </a:r>
            <a:r>
              <a:rPr lang="fr-FR" sz="1800" dirty="0"/>
              <a:t>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designated</a:t>
            </a:r>
            <a:r>
              <a:rPr lang="fr-FR" sz="1800" dirty="0"/>
              <a:t> to the </a:t>
            </a:r>
            <a:r>
              <a:rPr lang="fr-FR" sz="1800" dirty="0" err="1"/>
              <a:t>Institutional</a:t>
            </a:r>
            <a:r>
              <a:rPr lang="fr-FR" sz="1800" dirty="0"/>
              <a:t> </a:t>
            </a:r>
            <a:r>
              <a:rPr lang="fr-FR" sz="1800" dirty="0" err="1"/>
              <a:t>Board</a:t>
            </a:r>
            <a:r>
              <a:rPr lang="fr-FR" sz="1800" dirty="0"/>
              <a:t> chair at least 24 </a:t>
            </a:r>
            <a:r>
              <a:rPr lang="fr-FR" sz="1800" dirty="0" err="1"/>
              <a:t>hours</a:t>
            </a:r>
            <a:r>
              <a:rPr lang="fr-FR" sz="1800" dirty="0"/>
              <a:t> </a:t>
            </a:r>
            <a:r>
              <a:rPr lang="fr-FR" sz="1800" dirty="0" err="1"/>
              <a:t>before</a:t>
            </a:r>
            <a:r>
              <a:rPr lang="fr-FR" sz="1800" dirty="0"/>
              <a:t> the meeting.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1991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7CBCA0-6D29-F902-89F5-FE993B7B6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7069888B-04DE-2CA5-EDB0-A7607FFE62CB}"/>
              </a:ext>
            </a:extLst>
          </p:cNvPr>
          <p:cNvGraphicFramePr/>
          <p:nvPr/>
        </p:nvGraphicFramePr>
        <p:xfrm>
          <a:off x="0" y="65277"/>
          <a:ext cx="11481953" cy="647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8DED456-BE12-E642-C616-9215E3E321E0}"/>
              </a:ext>
            </a:extLst>
          </p:cNvPr>
          <p:cNvSpPr txBox="1"/>
          <p:nvPr/>
        </p:nvSpPr>
        <p:spPr>
          <a:xfrm>
            <a:off x="1555173" y="5369361"/>
            <a:ext cx="292935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  <a:latin typeface="+mn-lt"/>
              </a:rPr>
              <a:t>July 25</a:t>
            </a:r>
            <a:r>
              <a:rPr lang="fr-FR" sz="1500" b="1" baseline="30000" dirty="0">
                <a:solidFill>
                  <a:srgbClr val="FF0000"/>
                </a:solidFill>
                <a:latin typeface="+mn-lt"/>
              </a:rPr>
              <a:t>th</a:t>
            </a:r>
          </a:p>
          <a:p>
            <a:r>
              <a:rPr lang="fr-FR" sz="1500" dirty="0">
                <a:latin typeface="+mn-lt"/>
              </a:rPr>
              <a:t>An email </a:t>
            </a:r>
            <a:r>
              <a:rPr lang="fr-FR" sz="1500" dirty="0" err="1">
                <a:latin typeface="+mn-lt"/>
              </a:rPr>
              <a:t>was</a:t>
            </a:r>
            <a:r>
              <a:rPr lang="fr-FR" sz="1500" dirty="0">
                <a:latin typeface="+mn-lt"/>
              </a:rPr>
              <a:t> sent to the IR </a:t>
            </a:r>
            <a:r>
              <a:rPr lang="fr-FR" sz="1500" dirty="0" err="1">
                <a:latin typeface="+mn-lt"/>
              </a:rPr>
              <a:t>list</a:t>
            </a:r>
            <a:r>
              <a:rPr lang="fr-FR" sz="1500" dirty="0">
                <a:latin typeface="+mn-lt"/>
              </a:rPr>
              <a:t> to </a:t>
            </a:r>
            <a:r>
              <a:rPr lang="fr-FR" sz="1500" b="1" dirty="0" err="1">
                <a:latin typeface="+mn-lt"/>
              </a:rPr>
              <a:t>collect</a:t>
            </a:r>
            <a:r>
              <a:rPr lang="fr-FR" sz="1500" b="1" dirty="0">
                <a:latin typeface="+mn-lt"/>
              </a:rPr>
              <a:t> nominations for a </a:t>
            </a:r>
            <a:r>
              <a:rPr lang="fr-FR" sz="1500" b="1" dirty="0" err="1">
                <a:latin typeface="+mn-lt"/>
              </a:rPr>
              <a:t>bylaws</a:t>
            </a:r>
            <a:r>
              <a:rPr lang="fr-FR" sz="1500" b="1" dirty="0">
                <a:latin typeface="+mn-lt"/>
              </a:rPr>
              <a:t>/charter </a:t>
            </a:r>
            <a:r>
              <a:rPr lang="fr-FR" sz="1500" b="1" dirty="0" err="1">
                <a:latin typeface="+mn-lt"/>
              </a:rPr>
              <a:t>committee</a:t>
            </a:r>
            <a:r>
              <a:rPr lang="fr-FR" sz="1500" dirty="0">
                <a:latin typeface="+mn-lt"/>
              </a:rPr>
              <a:t>. </a:t>
            </a:r>
            <a:r>
              <a:rPr lang="fr-FR" sz="1500" u="sng" dirty="0">
                <a:highlight>
                  <a:srgbClr val="FFFF00"/>
                </a:highlight>
                <a:latin typeface="+mn-lt"/>
              </a:rPr>
              <a:t>Deadline</a:t>
            </a:r>
            <a:r>
              <a:rPr lang="fr-FR" sz="1500" dirty="0">
                <a:highlight>
                  <a:srgbClr val="FFFF00"/>
                </a:highlight>
                <a:latin typeface="+mn-lt"/>
              </a:rPr>
              <a:t>: July 31</a:t>
            </a:r>
            <a:r>
              <a:rPr lang="fr-FR" sz="1500" baseline="30000" dirty="0">
                <a:highlight>
                  <a:srgbClr val="FFFF00"/>
                </a:highlight>
                <a:latin typeface="+mn-lt"/>
              </a:rPr>
              <a:t>st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8C6952-A761-FFE5-F5A3-3E677D4B574D}"/>
              </a:ext>
            </a:extLst>
          </p:cNvPr>
          <p:cNvSpPr txBox="1"/>
          <p:nvPr/>
        </p:nvSpPr>
        <p:spPr>
          <a:xfrm>
            <a:off x="3342407" y="3854018"/>
            <a:ext cx="321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  <a:latin typeface="+mn-lt"/>
              </a:rPr>
              <a:t>August 5</a:t>
            </a:r>
            <a:r>
              <a:rPr lang="fr-FR" sz="1500" b="1" baseline="30000" dirty="0">
                <a:solidFill>
                  <a:srgbClr val="FF0000"/>
                </a:solidFill>
                <a:latin typeface="+mn-lt"/>
              </a:rPr>
              <a:t>th</a:t>
            </a:r>
          </a:p>
          <a:p>
            <a:r>
              <a:rPr lang="fr-FR" sz="1500" b="1" dirty="0" err="1">
                <a:latin typeface="+mn-lt"/>
              </a:rPr>
              <a:t>Appointment</a:t>
            </a:r>
            <a:r>
              <a:rPr lang="fr-FR" sz="1500" b="1" dirty="0">
                <a:latin typeface="+mn-lt"/>
              </a:rPr>
              <a:t> of </a:t>
            </a:r>
            <a:r>
              <a:rPr lang="fr-FR" sz="1500" b="1" dirty="0" err="1">
                <a:latin typeface="+mn-lt"/>
              </a:rPr>
              <a:t>committee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b="1" dirty="0" err="1">
                <a:latin typeface="+mn-lt"/>
              </a:rPr>
              <a:t>members</a:t>
            </a:r>
            <a:r>
              <a:rPr lang="fr-FR" sz="1500" b="1" dirty="0">
                <a:latin typeface="+mn-lt"/>
              </a:rPr>
              <a:t>. </a:t>
            </a:r>
            <a:r>
              <a:rPr lang="fr-FR" sz="1500" dirty="0" err="1">
                <a:latin typeface="+mn-lt"/>
              </a:rPr>
              <a:t>Announcement</a:t>
            </a:r>
            <a:r>
              <a:rPr lang="fr-FR" sz="1500" dirty="0">
                <a:latin typeface="+mn-lt"/>
              </a:rPr>
              <a:t> of the composition of the </a:t>
            </a:r>
            <a:r>
              <a:rPr lang="fr-FR" sz="1500" dirty="0" err="1">
                <a:latin typeface="+mn-lt"/>
              </a:rPr>
              <a:t>committee</a:t>
            </a:r>
            <a:r>
              <a:rPr lang="fr-FR" sz="1500" dirty="0">
                <a:latin typeface="+mn-lt"/>
              </a:rPr>
              <a:t> to all.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267877-9A04-2B8B-25DE-944CCF772189}"/>
              </a:ext>
            </a:extLst>
          </p:cNvPr>
          <p:cNvSpPr txBox="1"/>
          <p:nvPr/>
        </p:nvSpPr>
        <p:spPr>
          <a:xfrm>
            <a:off x="5088080" y="3167755"/>
            <a:ext cx="30791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  <a:latin typeface="+mn-lt"/>
              </a:rPr>
              <a:t>August 15</a:t>
            </a:r>
            <a:r>
              <a:rPr lang="fr-FR" sz="1500" b="1" baseline="30000" dirty="0">
                <a:solidFill>
                  <a:srgbClr val="FF0000"/>
                </a:solidFill>
                <a:latin typeface="+mn-lt"/>
              </a:rPr>
              <a:t>th</a:t>
            </a:r>
          </a:p>
          <a:p>
            <a:r>
              <a:rPr lang="fr-FR" sz="1500" dirty="0">
                <a:latin typeface="+mn-lt"/>
              </a:rPr>
              <a:t>VG and FS </a:t>
            </a:r>
            <a:r>
              <a:rPr lang="fr-FR" sz="1500" dirty="0" err="1">
                <a:latin typeface="+mn-lt"/>
              </a:rPr>
              <a:t>convene</a:t>
            </a:r>
            <a:r>
              <a:rPr lang="fr-FR" sz="1500" dirty="0">
                <a:latin typeface="+mn-lt"/>
              </a:rPr>
              <a:t> and charge the </a:t>
            </a:r>
            <a:r>
              <a:rPr lang="fr-FR" sz="1500" dirty="0" err="1">
                <a:latin typeface="+mn-lt"/>
              </a:rPr>
              <a:t>bylaws</a:t>
            </a:r>
            <a:r>
              <a:rPr lang="fr-FR" sz="1500" dirty="0">
                <a:latin typeface="+mn-lt"/>
              </a:rPr>
              <a:t>/charter </a:t>
            </a:r>
            <a:r>
              <a:rPr lang="fr-FR" sz="1500" dirty="0" err="1">
                <a:latin typeface="+mn-lt"/>
              </a:rPr>
              <a:t>committee</a:t>
            </a:r>
            <a:r>
              <a:rPr lang="fr-FR" sz="1500" dirty="0">
                <a:latin typeface="+mn-lt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AA95C8-48A5-9A84-2B54-52025FEA61E6}"/>
              </a:ext>
            </a:extLst>
          </p:cNvPr>
          <p:cNvSpPr txBox="1"/>
          <p:nvPr/>
        </p:nvSpPr>
        <p:spPr>
          <a:xfrm>
            <a:off x="9550976" y="1725792"/>
            <a:ext cx="2743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err="1">
                <a:solidFill>
                  <a:srgbClr val="FF0000"/>
                </a:solidFill>
                <a:latin typeface="+mn-lt"/>
              </a:rPr>
              <a:t>Late</a:t>
            </a:r>
            <a:r>
              <a:rPr lang="fr-FR" sz="1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500" b="1" dirty="0" err="1">
                <a:solidFill>
                  <a:srgbClr val="FF0000"/>
                </a:solidFill>
                <a:latin typeface="+mn-lt"/>
              </a:rPr>
              <a:t>september</a:t>
            </a:r>
            <a:endParaRPr lang="fr-FR" sz="1500" b="1" dirty="0">
              <a:solidFill>
                <a:srgbClr val="FF0000"/>
              </a:solidFill>
              <a:latin typeface="+mn-lt"/>
            </a:endParaRPr>
          </a:p>
          <a:p>
            <a:endParaRPr lang="fr-FR" sz="15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1500" b="1" dirty="0">
                <a:latin typeface="+mn-lt"/>
              </a:rPr>
              <a:t>IB </a:t>
            </a:r>
            <a:r>
              <a:rPr lang="fr-FR" sz="1500" b="1" dirty="0" err="1">
                <a:latin typeface="+mn-lt"/>
              </a:rPr>
              <a:t>adopts</a:t>
            </a:r>
            <a:r>
              <a:rPr lang="fr-FR" sz="1500" b="1" dirty="0">
                <a:latin typeface="+mn-lt"/>
              </a:rPr>
              <a:t> </a:t>
            </a:r>
            <a:r>
              <a:rPr lang="fr-FR" sz="1500" b="1" dirty="0" err="1">
                <a:latin typeface="+mn-lt"/>
              </a:rPr>
              <a:t>bylaws</a:t>
            </a:r>
            <a:r>
              <a:rPr lang="fr-FR" sz="1500" b="1" dirty="0">
                <a:latin typeface="+mn-lt"/>
              </a:rPr>
              <a:t>/charter !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A099BB-DC44-0A80-91F5-6B17060287F5}"/>
              </a:ext>
            </a:extLst>
          </p:cNvPr>
          <p:cNvSpPr txBox="1"/>
          <p:nvPr/>
        </p:nvSpPr>
        <p:spPr>
          <a:xfrm>
            <a:off x="7151541" y="2425984"/>
            <a:ext cx="30791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err="1">
                <a:solidFill>
                  <a:srgbClr val="FF0000"/>
                </a:solidFill>
                <a:latin typeface="+mn-lt"/>
              </a:rPr>
              <a:t>Mid-september</a:t>
            </a:r>
            <a:endParaRPr lang="fr-FR" sz="15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1500" dirty="0" err="1">
                <a:latin typeface="+mn-lt"/>
              </a:rPr>
              <a:t>Bylaws</a:t>
            </a:r>
            <a:r>
              <a:rPr lang="fr-FR" sz="1500" dirty="0">
                <a:latin typeface="+mn-lt"/>
              </a:rPr>
              <a:t>/charter </a:t>
            </a:r>
            <a:r>
              <a:rPr lang="fr-FR" sz="1500" dirty="0" err="1">
                <a:latin typeface="+mn-lt"/>
              </a:rPr>
              <a:t>ready</a:t>
            </a:r>
            <a:r>
              <a:rPr lang="fr-FR" sz="1500" dirty="0">
                <a:latin typeface="+mn-lt"/>
              </a:rPr>
              <a:t> to </a:t>
            </a:r>
            <a:r>
              <a:rPr lang="fr-FR" sz="1500" dirty="0" err="1">
                <a:latin typeface="+mn-lt"/>
              </a:rPr>
              <a:t>be</a:t>
            </a:r>
            <a:r>
              <a:rPr lang="fr-FR" sz="1500" dirty="0">
                <a:latin typeface="+mn-lt"/>
              </a:rPr>
              <a:t> </a:t>
            </a:r>
            <a:r>
              <a:rPr lang="fr-FR" sz="1500" dirty="0" err="1">
                <a:latin typeface="+mn-lt"/>
              </a:rPr>
              <a:t>distributed</a:t>
            </a:r>
            <a:r>
              <a:rPr lang="fr-FR" sz="1500" dirty="0">
                <a:latin typeface="+mn-lt"/>
              </a:rPr>
              <a:t> to IB for feedback.</a:t>
            </a:r>
          </a:p>
        </p:txBody>
      </p:sp>
      <p:sp>
        <p:nvSpPr>
          <p:cNvPr id="11" name="Google Shape;223;p27">
            <a:extLst>
              <a:ext uri="{FF2B5EF4-FFF2-40B4-BE49-F238E27FC236}">
                <a16:creationId xmlns:a16="http://schemas.microsoft.com/office/drawing/2014/main" id="{3EB41833-CA05-88E7-7BFC-C7DF620CD805}"/>
              </a:ext>
            </a:extLst>
          </p:cNvPr>
          <p:cNvSpPr txBox="1"/>
          <p:nvPr/>
        </p:nvSpPr>
        <p:spPr>
          <a:xfrm>
            <a:off x="438805" y="229953"/>
            <a:ext cx="7728449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Timeline,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Bylaws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/Charter</a:t>
            </a:r>
            <a:endParaRPr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7441CE-D555-8884-290A-D887630D92F2}"/>
              </a:ext>
            </a:extLst>
          </p:cNvPr>
          <p:cNvSpPr txBox="1"/>
          <p:nvPr/>
        </p:nvSpPr>
        <p:spPr>
          <a:xfrm>
            <a:off x="4668540" y="5666950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In </a:t>
            </a:r>
            <a:r>
              <a:rPr lang="fr-FR" sz="1600" b="1" dirty="0" err="1"/>
              <a:t>parallel</a:t>
            </a:r>
            <a:r>
              <a:rPr lang="fr-FR" sz="1600" b="1" dirty="0"/>
              <a:t>, </a:t>
            </a:r>
            <a:r>
              <a:rPr lang="fr-FR" sz="1600" b="1" dirty="0" err="1"/>
              <a:t>we</a:t>
            </a:r>
            <a:r>
              <a:rPr lang="fr-FR" sz="1600" b="1" dirty="0"/>
              <a:t> </a:t>
            </a:r>
            <a:r>
              <a:rPr lang="fr-FR" sz="1600" b="1" dirty="0" err="1"/>
              <a:t>would</a:t>
            </a:r>
            <a:r>
              <a:rPr lang="fr-FR" sz="1600" b="1" dirty="0"/>
              <a:t> like to:</a:t>
            </a:r>
          </a:p>
          <a:p>
            <a:r>
              <a:rPr lang="fr-FR" sz="1600" dirty="0"/>
              <a:t>• Appoint </a:t>
            </a:r>
            <a:r>
              <a:rPr lang="fr-FR" sz="1600" dirty="0" err="1"/>
              <a:t>members</a:t>
            </a:r>
            <a:r>
              <a:rPr lang="fr-FR" sz="1600" dirty="0"/>
              <a:t> of the DEI </a:t>
            </a:r>
            <a:r>
              <a:rPr lang="fr-FR" sz="1600" dirty="0" err="1"/>
              <a:t>committee</a:t>
            </a:r>
            <a:r>
              <a:rPr lang="fr-FR" sz="1600" dirty="0"/>
              <a:t>.</a:t>
            </a:r>
          </a:p>
          <a:p>
            <a:r>
              <a:rPr lang="fr-FR" sz="1600" dirty="0"/>
              <a:t>• </a:t>
            </a:r>
            <a:r>
              <a:rPr lang="fr-FR" sz="1600" dirty="0" err="1"/>
              <a:t>Convene</a:t>
            </a:r>
            <a:r>
              <a:rPr lang="fr-FR" sz="1600" dirty="0"/>
              <a:t> and charge the DEI </a:t>
            </a:r>
            <a:r>
              <a:rPr lang="fr-FR" sz="1600" dirty="0" err="1"/>
              <a:t>committee</a:t>
            </a:r>
            <a:r>
              <a:rPr lang="fr-FR" sz="1600" dirty="0"/>
              <a:t> 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developing</a:t>
            </a:r>
            <a:r>
              <a:rPr lang="fr-FR" sz="1600" dirty="0"/>
              <a:t> code of </a:t>
            </a:r>
            <a:r>
              <a:rPr lang="fr-FR" sz="1600" dirty="0" err="1"/>
              <a:t>conduct</a:t>
            </a:r>
            <a:r>
              <a:rPr lang="fr-FR" sz="1600" dirty="0"/>
              <a:t>.</a:t>
            </a:r>
          </a:p>
          <a:p>
            <a:endParaRPr lang="fr-FR" sz="1600" dirty="0"/>
          </a:p>
        </p:txBody>
      </p:sp>
      <p:sp>
        <p:nvSpPr>
          <p:cNvPr id="12" name="Espace réservé du contenu 6">
            <a:extLst>
              <a:ext uri="{FF2B5EF4-FFF2-40B4-BE49-F238E27FC236}">
                <a16:creationId xmlns:a16="http://schemas.microsoft.com/office/drawing/2014/main" id="{87D3D44A-E224-401F-4B30-4D6A15F52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761" y="3774320"/>
            <a:ext cx="4178878" cy="19316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Pietro </a:t>
            </a:r>
            <a:r>
              <a:rPr lang="fr-FR" sz="1500" dirty="0" err="1"/>
              <a:t>Antonioli</a:t>
            </a:r>
            <a:r>
              <a:rPr lang="fr-FR" sz="1500" dirty="0"/>
              <a:t> (INFN-</a:t>
            </a:r>
            <a:r>
              <a:rPr lang="fr-FR" sz="1500" dirty="0" err="1"/>
              <a:t>Bologna</a:t>
            </a:r>
            <a:r>
              <a:rPr lang="fr-FR" sz="15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Olga </a:t>
            </a:r>
            <a:r>
              <a:rPr lang="fr-FR" sz="1500" dirty="0" err="1"/>
              <a:t>Evdokimov</a:t>
            </a:r>
            <a:r>
              <a:rPr lang="fr-FR" sz="1500" dirty="0"/>
              <a:t> (</a:t>
            </a:r>
            <a:r>
              <a:rPr lang="fr-FR" sz="1500" dirty="0" err="1"/>
              <a:t>University</a:t>
            </a:r>
            <a:r>
              <a:rPr lang="fr-FR" sz="1500" dirty="0"/>
              <a:t> of Illinois at Chicago)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Douglas </a:t>
            </a:r>
            <a:r>
              <a:rPr lang="fr-FR" sz="1500" dirty="0" err="1"/>
              <a:t>Higinbotham</a:t>
            </a:r>
            <a:r>
              <a:rPr lang="fr-FR" sz="1500" dirty="0"/>
              <a:t> (Jefferson </a:t>
            </a:r>
            <a:r>
              <a:rPr lang="fr-FR" sz="1500" dirty="0" err="1"/>
              <a:t>Lab</a:t>
            </a:r>
            <a:r>
              <a:rPr lang="fr-FR" sz="15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Barbara </a:t>
            </a:r>
            <a:r>
              <a:rPr lang="fr-FR" sz="1500" dirty="0" err="1"/>
              <a:t>Jacak</a:t>
            </a:r>
            <a:r>
              <a:rPr lang="fr-FR" sz="1500" dirty="0"/>
              <a:t> (</a:t>
            </a:r>
            <a:r>
              <a:rPr lang="fr-FR" sz="1500" dirty="0" err="1"/>
              <a:t>University</a:t>
            </a:r>
            <a:r>
              <a:rPr lang="fr-FR" sz="1500" dirty="0"/>
              <a:t> California Berkeley)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 err="1"/>
              <a:t>Zein</a:t>
            </a:r>
            <a:r>
              <a:rPr lang="fr-FR" sz="1500" dirty="0"/>
              <a:t>-Eddine </a:t>
            </a:r>
            <a:r>
              <a:rPr lang="fr-FR" sz="1500" dirty="0" err="1"/>
              <a:t>Meziani</a:t>
            </a:r>
            <a:r>
              <a:rPr lang="fr-FR" sz="1500" dirty="0"/>
              <a:t> (ANL)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Rosi Reed (</a:t>
            </a:r>
            <a:r>
              <a:rPr lang="fr-FR" sz="1500" dirty="0" err="1"/>
              <a:t>Lehigh</a:t>
            </a:r>
            <a:r>
              <a:rPr lang="fr-FR" sz="1500" dirty="0"/>
              <a:t> </a:t>
            </a:r>
            <a:r>
              <a:rPr lang="fr-FR" sz="1500" dirty="0" err="1"/>
              <a:t>University</a:t>
            </a:r>
            <a:r>
              <a:rPr lang="fr-FR" sz="15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Ralf Seidl (RIKEN)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500" dirty="0"/>
              <a:t>Peter Steinberg (BNL)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500" dirty="0"/>
          </a:p>
        </p:txBody>
      </p:sp>
      <p:sp>
        <p:nvSpPr>
          <p:cNvPr id="14" name="Flèche droite rayée 13">
            <a:extLst>
              <a:ext uri="{FF2B5EF4-FFF2-40B4-BE49-F238E27FC236}">
                <a16:creationId xmlns:a16="http://schemas.microsoft.com/office/drawing/2014/main" id="{CAAD3B83-7656-9765-252B-E08834377942}"/>
              </a:ext>
            </a:extLst>
          </p:cNvPr>
          <p:cNvSpPr/>
          <p:nvPr/>
        </p:nvSpPr>
        <p:spPr>
          <a:xfrm>
            <a:off x="6733309" y="4347379"/>
            <a:ext cx="1001856" cy="2350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48C59D80-990B-FA90-57DC-AE1C5CE11EE9}"/>
              </a:ext>
            </a:extLst>
          </p:cNvPr>
          <p:cNvSpPr/>
          <p:nvPr/>
        </p:nvSpPr>
        <p:spPr>
          <a:xfrm>
            <a:off x="5220951" y="1877216"/>
            <a:ext cx="520025" cy="9648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FD5E56-7AE4-CD89-69C0-24E125647839}"/>
              </a:ext>
            </a:extLst>
          </p:cNvPr>
          <p:cNvSpPr txBox="1"/>
          <p:nvPr/>
        </p:nvSpPr>
        <p:spPr>
          <a:xfrm>
            <a:off x="4831773" y="1506683"/>
            <a:ext cx="134953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b="1" dirty="0" err="1"/>
              <a:t>We</a:t>
            </a:r>
            <a:r>
              <a:rPr lang="fr-FR" b="1" dirty="0"/>
              <a:t> are </a:t>
            </a:r>
            <a:r>
              <a:rPr lang="fr-FR" b="1" dirty="0" err="1"/>
              <a:t>here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630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1785C1A-D0B1-9427-F618-431C66966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24" y="1805204"/>
            <a:ext cx="3320425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BAB96F-FEA0-0EC6-CD1B-C8C1E3F4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84" y="3917118"/>
            <a:ext cx="2847458" cy="24617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25FFF66-2454-5D90-C414-4F6EEF2C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69" y="4149971"/>
            <a:ext cx="2847458" cy="24617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4724B5-16B4-AC1E-AD3D-B2E916A6B1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CEB806AD-AAD6-3944-1BAF-86B43E2F7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9" y="1805204"/>
            <a:ext cx="3206249" cy="4351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1D88866-2E64-E350-078B-3ED76CF1D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6" y="2425314"/>
            <a:ext cx="306451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6BEB0CC-A4EB-194B-3C39-91251E2FC4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7"/>
          <a:stretch/>
        </p:blipFill>
        <p:spPr>
          <a:xfrm>
            <a:off x="7382173" y="4341560"/>
            <a:ext cx="2568589" cy="24988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42AB1C-9DC5-EB6F-F277-B2C02622E766}"/>
              </a:ext>
            </a:extLst>
          </p:cNvPr>
          <p:cNvSpPr txBox="1"/>
          <p:nvPr/>
        </p:nvSpPr>
        <p:spPr>
          <a:xfrm>
            <a:off x="7477425" y="1072695"/>
            <a:ext cx="4561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ATHENA and ECCE have </a:t>
            </a:r>
            <a:r>
              <a:rPr lang="fr-FR" sz="1600" b="1" dirty="0" err="1"/>
              <a:t>worked</a:t>
            </a:r>
            <a:r>
              <a:rPr lang="fr-FR" sz="1600" b="1" dirty="0"/>
              <a:t> on charters/</a:t>
            </a:r>
            <a:r>
              <a:rPr lang="fr-FR" sz="1600" b="1" dirty="0" err="1"/>
              <a:t>bylaws</a:t>
            </a:r>
            <a:r>
              <a:rPr lang="fr-FR" sz="1600" b="1" dirty="0"/>
              <a:t>/codes of </a:t>
            </a:r>
            <a:r>
              <a:rPr lang="fr-FR" sz="1600" b="1" dirty="0" err="1"/>
              <a:t>conduct</a:t>
            </a:r>
            <a:r>
              <a:rPr lang="fr-FR" sz="1600" b="1" dirty="0"/>
              <a:t>.</a:t>
            </a:r>
          </a:p>
          <a:p>
            <a:endParaRPr lang="fr-FR" sz="1600" dirty="0"/>
          </a:p>
          <a:p>
            <a:r>
              <a:rPr lang="fr-FR" sz="1600" b="1" dirty="0" err="1"/>
              <a:t>ATHENA’s</a:t>
            </a:r>
            <a:r>
              <a:rPr lang="fr-FR" sz="1600" b="1" dirty="0"/>
              <a:t> Charter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particularily</a:t>
            </a:r>
            <a:r>
              <a:rPr lang="fr-FR" sz="1600" b="1" dirty="0"/>
              <a:t> </a:t>
            </a:r>
            <a:r>
              <a:rPr lang="fr-FR" sz="1600" b="1" dirty="0" err="1"/>
              <a:t>well-developed</a:t>
            </a:r>
            <a:r>
              <a:rPr lang="fr-FR" sz="1600" b="1" dirty="0"/>
              <a:t> and </a:t>
            </a:r>
            <a:r>
              <a:rPr lang="fr-FR" sz="1600" b="1" dirty="0" err="1"/>
              <a:t>was</a:t>
            </a:r>
            <a:r>
              <a:rPr lang="fr-FR" sz="1600" b="1" dirty="0"/>
              <a:t> </a:t>
            </a:r>
            <a:r>
              <a:rPr lang="fr-FR" sz="1600" b="1" dirty="0" err="1"/>
              <a:t>approved</a:t>
            </a:r>
            <a:r>
              <a:rPr lang="fr-FR" sz="1600" b="1" dirty="0"/>
              <a:t>.</a:t>
            </a:r>
          </a:p>
          <a:p>
            <a:endParaRPr lang="fr-FR" sz="1600" b="1" dirty="0"/>
          </a:p>
          <a:p>
            <a:r>
              <a:rPr lang="fr-FR" sz="1600" b="1" dirty="0"/>
              <a:t>ECCE </a:t>
            </a:r>
            <a:r>
              <a:rPr lang="fr-FR" sz="1600" b="1" dirty="0" err="1"/>
              <a:t>produced</a:t>
            </a:r>
            <a:r>
              <a:rPr lang="fr-FR" sz="1600" b="1" dirty="0"/>
              <a:t> and </a:t>
            </a:r>
            <a:r>
              <a:rPr lang="fr-FR" sz="1600" b="1" dirty="0" err="1"/>
              <a:t>adopted</a:t>
            </a:r>
            <a:r>
              <a:rPr lang="fr-FR" sz="1600" b="1" dirty="0"/>
              <a:t> a Code of </a:t>
            </a:r>
            <a:r>
              <a:rPr lang="fr-FR" sz="1600" b="1" dirty="0" err="1"/>
              <a:t>Conduct</a:t>
            </a:r>
            <a:r>
              <a:rPr lang="fr-FR" sz="1600" b="1" dirty="0"/>
              <a:t>.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All the </a:t>
            </a:r>
            <a:r>
              <a:rPr lang="fr-FR" sz="1600" b="1" dirty="0" err="1"/>
              <a:t>work</a:t>
            </a:r>
            <a:r>
              <a:rPr lang="fr-FR" sz="1600" b="1" dirty="0"/>
              <a:t> </a:t>
            </a:r>
            <a:r>
              <a:rPr lang="fr-FR" sz="1600" b="1" dirty="0" err="1"/>
              <a:t>done</a:t>
            </a:r>
            <a:r>
              <a:rPr lang="fr-FR" sz="1600" b="1" dirty="0"/>
              <a:t> </a:t>
            </a:r>
            <a:r>
              <a:rPr lang="fr-FR" sz="1600" b="1" dirty="0" err="1"/>
              <a:t>is</a:t>
            </a:r>
            <a:r>
              <a:rPr lang="fr-FR" sz="1600" b="1" dirty="0"/>
              <a:t> an </a:t>
            </a:r>
            <a:r>
              <a:rPr lang="fr-FR" sz="1600" b="1" dirty="0" err="1"/>
              <a:t>invaluable</a:t>
            </a:r>
            <a:r>
              <a:rPr lang="fr-FR" sz="1600" b="1" dirty="0"/>
              <a:t> </a:t>
            </a:r>
            <a:r>
              <a:rPr lang="fr-FR" sz="1600" b="1" dirty="0" err="1"/>
              <a:t>resource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starting</a:t>
            </a:r>
            <a:r>
              <a:rPr lang="fr-FR" sz="1600" b="1" dirty="0"/>
              <a:t> point </a:t>
            </a:r>
            <a:r>
              <a:rPr lang="fr-FR" sz="1600" dirty="0"/>
              <a:t>for the EPIC charter/</a:t>
            </a:r>
            <a:r>
              <a:rPr lang="fr-FR" sz="1600" dirty="0" err="1"/>
              <a:t>bylaws</a:t>
            </a:r>
            <a:r>
              <a:rPr lang="fr-FR" sz="1600" dirty="0"/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17CBD5C-8A3B-2505-DEE5-6B51BC806DC3}"/>
              </a:ext>
            </a:extLst>
          </p:cNvPr>
          <p:cNvSpPr txBox="1">
            <a:spLocks/>
          </p:cNvSpPr>
          <p:nvPr/>
        </p:nvSpPr>
        <p:spPr>
          <a:xfrm>
            <a:off x="438806" y="229953"/>
            <a:ext cx="11753194" cy="708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Charter/bylaws – We are not starting from scratch!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54BDB9A-DCB3-489C-97F0-25B0F0083AE6}"/>
              </a:ext>
            </a:extLst>
          </p:cNvPr>
          <p:cNvSpPr txBox="1"/>
          <p:nvPr/>
        </p:nvSpPr>
        <p:spPr>
          <a:xfrm>
            <a:off x="4728582" y="551663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28 pages of</a:t>
            </a:r>
          </a:p>
          <a:p>
            <a:r>
              <a:rPr lang="fr-FR" dirty="0">
                <a:solidFill>
                  <a:srgbClr val="FF0000"/>
                </a:solidFill>
              </a:rPr>
              <a:t>charter and </a:t>
            </a:r>
            <a:r>
              <a:rPr lang="fr-FR" dirty="0" err="1">
                <a:solidFill>
                  <a:srgbClr val="FF0000"/>
                </a:solidFill>
              </a:rPr>
              <a:t>policies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34B739-C29E-3B98-E0E0-BD05A923B890}"/>
              </a:ext>
            </a:extLst>
          </p:cNvPr>
          <p:cNvSpPr txBox="1"/>
          <p:nvPr/>
        </p:nvSpPr>
        <p:spPr>
          <a:xfrm>
            <a:off x="1406931" y="5833130"/>
            <a:ext cx="24128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 pages of </a:t>
            </a:r>
            <a:r>
              <a:rPr lang="fr-FR" dirty="0" err="1">
                <a:solidFill>
                  <a:srgbClr val="FF0000"/>
                </a:solidFill>
              </a:rPr>
              <a:t>bylaws</a:t>
            </a:r>
            <a:r>
              <a:rPr lang="fr-FR" dirty="0">
                <a:solidFill>
                  <a:srgbClr val="FF0000"/>
                </a:solidFill>
              </a:rPr>
              <a:t> and</a:t>
            </a:r>
          </a:p>
          <a:p>
            <a:r>
              <a:rPr lang="fr-FR" dirty="0">
                <a:solidFill>
                  <a:srgbClr val="FF0000"/>
                </a:solidFill>
              </a:rPr>
              <a:t>6 pages of Code of </a:t>
            </a:r>
            <a:r>
              <a:rPr lang="fr-FR" dirty="0" err="1">
                <a:solidFill>
                  <a:srgbClr val="FF0000"/>
                </a:solidFill>
              </a:rPr>
              <a:t>Conduct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4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4B681E-386B-F643-93F5-EAE79727AC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223;p27">
            <a:extLst>
              <a:ext uri="{FF2B5EF4-FFF2-40B4-BE49-F238E27FC236}">
                <a16:creationId xmlns:a16="http://schemas.microsoft.com/office/drawing/2014/main" id="{4AFBB501-487D-564F-A331-0FD67E19B5AB}"/>
              </a:ext>
            </a:extLst>
          </p:cNvPr>
          <p:cNvSpPr txBox="1"/>
          <p:nvPr/>
        </p:nvSpPr>
        <p:spPr>
          <a:xfrm>
            <a:off x="438805" y="229953"/>
            <a:ext cx="7728449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Timeline,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EAC268-9604-FBDD-A22C-68AE005253D9}"/>
              </a:ext>
            </a:extLst>
          </p:cNvPr>
          <p:cNvSpPr txBox="1"/>
          <p:nvPr/>
        </p:nvSpPr>
        <p:spPr>
          <a:xfrm>
            <a:off x="438804" y="1381991"/>
            <a:ext cx="11448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The charter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describe</a:t>
            </a:r>
            <a:r>
              <a:rPr lang="fr-FR" sz="2400" dirty="0"/>
              <a:t> how the </a:t>
            </a:r>
            <a:r>
              <a:rPr lang="fr-FR" sz="2400" dirty="0" err="1"/>
              <a:t>next</a:t>
            </a:r>
            <a:r>
              <a:rPr lang="fr-FR" sz="2400" dirty="0"/>
              <a:t> stage </a:t>
            </a:r>
            <a:r>
              <a:rPr lang="fr-FR" sz="2400" dirty="0" err="1"/>
              <a:t>happens</a:t>
            </a:r>
            <a:r>
              <a:rPr lang="fr-FR" sz="2400" dirty="0"/>
              <a:t>. In </a:t>
            </a:r>
            <a:r>
              <a:rPr lang="fr-FR" sz="2400" dirty="0" err="1"/>
              <a:t>principle</a:t>
            </a:r>
            <a:r>
              <a:rPr lang="fr-FR" sz="2400" dirty="0"/>
              <a:t> VG and FS job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finished</a:t>
            </a:r>
            <a:r>
              <a:rPr lang="fr-FR" sz="2400" dirty="0"/>
              <a:t> </a:t>
            </a:r>
            <a:r>
              <a:rPr lang="fr-FR" sz="2400" dirty="0" err="1"/>
              <a:t>here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 err="1"/>
              <a:t>However</a:t>
            </a:r>
            <a:r>
              <a:rPr lang="fr-FR" sz="2400" dirty="0"/>
              <a:t> </a:t>
            </a:r>
            <a:r>
              <a:rPr lang="fr-FR" sz="2400" dirty="0" err="1"/>
              <a:t>we</a:t>
            </a:r>
            <a:r>
              <a:rPr lang="fr-FR" sz="2400" dirty="0"/>
              <a:t> can imagine the </a:t>
            </a:r>
            <a:r>
              <a:rPr lang="fr-FR" sz="2400" dirty="0" err="1"/>
              <a:t>following</a:t>
            </a:r>
            <a:r>
              <a:rPr lang="fr-FR" sz="2400" dirty="0"/>
              <a:t> in an </a:t>
            </a:r>
            <a:r>
              <a:rPr lang="fr-FR" sz="2400" dirty="0" err="1"/>
              <a:t>optimistic</a:t>
            </a:r>
            <a:r>
              <a:rPr lang="fr-FR" sz="2400" dirty="0"/>
              <a:t> timeline:</a:t>
            </a:r>
          </a:p>
          <a:p>
            <a:endParaRPr lang="fr-FR" sz="2400" dirty="0"/>
          </a:p>
          <a:p>
            <a:pPr marL="285750" indent="-285750">
              <a:buFontTx/>
              <a:buChar char="-"/>
            </a:pPr>
            <a:r>
              <a:rPr lang="fr-FR" sz="2400" dirty="0" err="1"/>
              <a:t>Early</a:t>
            </a:r>
            <a:r>
              <a:rPr lang="fr-FR" sz="2400" dirty="0"/>
              <a:t> </a:t>
            </a:r>
            <a:r>
              <a:rPr lang="fr-FR" sz="2400" dirty="0" err="1"/>
              <a:t>October</a:t>
            </a:r>
            <a:r>
              <a:rPr lang="fr-FR" sz="2400" dirty="0"/>
              <a:t>: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fr-FR" sz="2400" dirty="0"/>
              <a:t>The IB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elect</a:t>
            </a:r>
            <a:r>
              <a:rPr lang="fr-FR" sz="2400" dirty="0"/>
              <a:t> </a:t>
            </a:r>
            <a:r>
              <a:rPr lang="fr-FR" sz="2400" dirty="0" err="1"/>
              <a:t>its</a:t>
            </a:r>
            <a:r>
              <a:rPr lang="fr-FR" sz="2400" dirty="0"/>
              <a:t> chair, vice-chair.</a:t>
            </a:r>
          </a:p>
          <a:p>
            <a:pPr marL="342900" lvl="8" indent="-342900">
              <a:buFont typeface="Courier New" panose="02070309020205020404" pitchFamily="49" charset="0"/>
              <a:buChar char="o"/>
            </a:pPr>
            <a:r>
              <a:rPr lang="fr-FR" sz="2400" dirty="0" err="1"/>
              <a:t>Since</a:t>
            </a:r>
            <a:r>
              <a:rPr lang="fr-FR" sz="2400" dirty="0"/>
              <a:t> the </a:t>
            </a:r>
            <a:r>
              <a:rPr lang="fr-FR" sz="2400" dirty="0" err="1"/>
              <a:t>bylaws</a:t>
            </a:r>
            <a:r>
              <a:rPr lang="fr-FR" sz="2400" dirty="0"/>
              <a:t>/charter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define</a:t>
            </a:r>
            <a:r>
              <a:rPr lang="fr-FR" sz="2400" dirty="0"/>
              <a:t> </a:t>
            </a:r>
            <a:r>
              <a:rPr lang="fr-FR" sz="2400" dirty="0" err="1"/>
              <a:t>what</a:t>
            </a:r>
            <a:r>
              <a:rPr lang="fr-FR" sz="2400" dirty="0"/>
              <a:t> a </a:t>
            </a:r>
            <a:r>
              <a:rPr lang="fr-FR" sz="2400" dirty="0" err="1"/>
              <a:t>collaborator</a:t>
            </a:r>
            <a:r>
              <a:rPr lang="fr-FR" sz="2400" dirty="0"/>
              <a:t> in good standing </a:t>
            </a:r>
            <a:r>
              <a:rPr lang="fr-FR" sz="2400" dirty="0" err="1"/>
              <a:t>is</a:t>
            </a:r>
            <a:r>
              <a:rPr lang="fr-FR" sz="2400" dirty="0"/>
              <a:t>,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collect</a:t>
            </a:r>
            <a:r>
              <a:rPr lang="fr-FR" sz="2400" dirty="0"/>
              <a:t> the full </a:t>
            </a:r>
            <a:r>
              <a:rPr lang="fr-FR" sz="2400" dirty="0" err="1"/>
              <a:t>list</a:t>
            </a:r>
            <a:r>
              <a:rPr lang="fr-FR" sz="2400" dirty="0"/>
              <a:t> of </a:t>
            </a:r>
            <a:r>
              <a:rPr lang="fr-FR" sz="2400" dirty="0" err="1"/>
              <a:t>collaborators</a:t>
            </a:r>
            <a:r>
              <a:rPr lang="fr-F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The IB leadership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fr-FR" sz="2400" dirty="0" err="1"/>
              <a:t>organize</a:t>
            </a:r>
            <a:r>
              <a:rPr lang="fr-FR" sz="2400" dirty="0"/>
              <a:t> the collaboration leadership </a:t>
            </a:r>
            <a:r>
              <a:rPr lang="fr-FR" sz="2400" dirty="0" err="1"/>
              <a:t>election</a:t>
            </a:r>
            <a:r>
              <a:rPr lang="fr-FR" sz="2400" dirty="0"/>
              <a:t>.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End of </a:t>
            </a:r>
            <a:r>
              <a:rPr lang="fr-FR" sz="2400" dirty="0" err="1"/>
              <a:t>October</a:t>
            </a:r>
            <a:r>
              <a:rPr lang="fr-FR" sz="2400" dirty="0"/>
              <a:t>: </a:t>
            </a:r>
            <a:r>
              <a:rPr lang="fr-FR" sz="2400" dirty="0" err="1"/>
              <a:t>we</a:t>
            </a:r>
            <a:r>
              <a:rPr lang="fr-FR" sz="2400" dirty="0"/>
              <a:t> have an </a:t>
            </a:r>
            <a:r>
              <a:rPr lang="fr-FR" sz="2400" dirty="0" err="1"/>
              <a:t>elected</a:t>
            </a:r>
            <a:r>
              <a:rPr lang="fr-FR" sz="2400" dirty="0"/>
              <a:t> collaboration leadership !</a:t>
            </a:r>
          </a:p>
        </p:txBody>
      </p:sp>
    </p:spTree>
    <p:extLst>
      <p:ext uri="{BB962C8B-B14F-4D97-AF65-F5344CB8AC3E}">
        <p14:creationId xmlns:p14="http://schemas.microsoft.com/office/powerpoint/2010/main" val="134730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2CCAC-265C-D586-6EBE-6E9C781B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46"/>
            <a:ext cx="10515600" cy="526819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Pick chair/</a:t>
            </a:r>
            <a:r>
              <a:rPr lang="fr-FR" dirty="0" err="1"/>
              <a:t>co</a:t>
            </a:r>
            <a:r>
              <a:rPr lang="fr-FR" dirty="0"/>
              <a:t>-chair: </a:t>
            </a:r>
            <a:r>
              <a:rPr lang="fr-FR" b="1" dirty="0" err="1">
                <a:solidFill>
                  <a:srgbClr val="FF0000"/>
                </a:solidFill>
              </a:rPr>
              <a:t>any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volunteers</a:t>
            </a:r>
            <a:r>
              <a:rPr lang="fr-FR" b="1" dirty="0">
                <a:solidFill>
                  <a:srgbClr val="FF0000"/>
                </a:solidFill>
              </a:rPr>
              <a:t> ?</a:t>
            </a:r>
          </a:p>
          <a:p>
            <a:r>
              <a:rPr lang="fr-FR" dirty="0"/>
              <a:t>Vicki and Franck </a:t>
            </a:r>
            <a:r>
              <a:rPr lang="fr-FR" dirty="0" err="1"/>
              <a:t>will</a:t>
            </a:r>
            <a:r>
              <a:rPr lang="fr-FR" dirty="0"/>
              <a:t> not </a:t>
            </a:r>
            <a:r>
              <a:rPr lang="fr-FR" dirty="0" err="1"/>
              <a:t>actively</a:t>
            </a:r>
            <a:r>
              <a:rPr lang="fr-FR" dirty="0"/>
              <a:t> </a:t>
            </a:r>
            <a:r>
              <a:rPr lang="fr-FR" dirty="0" err="1"/>
              <a:t>participate</a:t>
            </a:r>
            <a:r>
              <a:rPr lang="fr-FR" dirty="0"/>
              <a:t> in the process but </a:t>
            </a:r>
            <a:r>
              <a:rPr lang="fr-FR" dirty="0" err="1"/>
              <a:t>stay</a:t>
            </a:r>
            <a:r>
              <a:rPr lang="fr-FR" dirty="0"/>
              <a:t> in as ex-</a:t>
            </a:r>
            <a:r>
              <a:rPr lang="fr-FR" dirty="0" err="1"/>
              <a:t>officio</a:t>
            </a:r>
            <a:r>
              <a:rPr lang="fr-FR" dirty="0"/>
              <a:t>. The </a:t>
            </a:r>
            <a:r>
              <a:rPr lang="fr-FR" dirty="0" err="1"/>
              <a:t>rest</a:t>
            </a:r>
            <a:r>
              <a:rPr lang="fr-FR" dirty="0"/>
              <a:t> of the </a:t>
            </a:r>
            <a:r>
              <a:rPr lang="fr-FR" dirty="0" err="1"/>
              <a:t>committee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do the </a:t>
            </a:r>
            <a:r>
              <a:rPr lang="fr-FR" dirty="0" err="1"/>
              <a:t>heavy</a:t>
            </a:r>
            <a:r>
              <a:rPr lang="fr-FR" dirty="0"/>
              <a:t> lifting.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handle</a:t>
            </a:r>
            <a:r>
              <a:rPr lang="fr-FR" dirty="0"/>
              <a:t> the interaction </a:t>
            </a:r>
            <a:r>
              <a:rPr lang="fr-FR" dirty="0" err="1"/>
              <a:t>with</a:t>
            </a:r>
            <a:r>
              <a:rPr lang="fr-FR" dirty="0"/>
              <a:t> the IB and SC.</a:t>
            </a:r>
          </a:p>
          <a:p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Career</a:t>
            </a:r>
            <a:r>
              <a:rPr lang="fr-FR" dirty="0"/>
              <a:t> nominations: </a:t>
            </a:r>
            <a:r>
              <a:rPr lang="fr-FR" dirty="0" err="1"/>
              <a:t>two</a:t>
            </a:r>
            <a:r>
              <a:rPr lang="fr-FR" dirty="0"/>
              <a:t> people.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start a </a:t>
            </a:r>
            <a:r>
              <a:rPr lang="fr-FR" dirty="0" err="1"/>
              <a:t>poll</a:t>
            </a:r>
            <a:r>
              <a:rPr lang="fr-FR" dirty="0"/>
              <a:t> ASAP.</a:t>
            </a:r>
          </a:p>
          <a:p>
            <a:r>
              <a:rPr lang="fr-FR" dirty="0"/>
              <a:t>DEI: (4-5 people)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working</a:t>
            </a:r>
            <a:r>
              <a:rPr lang="fr-FR" dirty="0"/>
              <a:t> on </a:t>
            </a:r>
            <a:r>
              <a:rPr lang="fr-FR" dirty="0" err="1"/>
              <a:t>it</a:t>
            </a:r>
            <a:endParaRPr lang="fr-FR" dirty="0"/>
          </a:p>
          <a:p>
            <a:pPr lvl="1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charter </a:t>
            </a:r>
            <a:r>
              <a:rPr lang="fr-FR" dirty="0" err="1"/>
              <a:t>committee</a:t>
            </a:r>
            <a:r>
              <a:rPr lang="fr-FR" dirty="0"/>
              <a:t>.</a:t>
            </a:r>
          </a:p>
          <a:p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matters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Will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shortly</a:t>
            </a:r>
            <a:r>
              <a:rPr lang="fr-FR" dirty="0"/>
              <a:t> the </a:t>
            </a:r>
            <a:r>
              <a:rPr lang="fr-FR" dirty="0" err="1"/>
              <a:t>word</a:t>
            </a:r>
            <a:r>
              <a:rPr lang="fr-FR" dirty="0"/>
              <a:t> files of the ECCE </a:t>
            </a:r>
            <a:r>
              <a:rPr lang="fr-FR" dirty="0" err="1"/>
              <a:t>CoC</a:t>
            </a:r>
            <a:r>
              <a:rPr lang="fr-FR" dirty="0"/>
              <a:t> and ATHENA charter/</a:t>
            </a:r>
            <a:r>
              <a:rPr lang="fr-FR" dirty="0" err="1"/>
              <a:t>policies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Document management :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discussed</a:t>
            </a:r>
            <a:r>
              <a:rPr lang="fr-FR" dirty="0"/>
              <a:t>, </a:t>
            </a:r>
            <a:r>
              <a:rPr lang="fr-FR" strike="sngStrike" dirty="0" err="1"/>
              <a:t>Overleaf</a:t>
            </a:r>
            <a:r>
              <a:rPr lang="fr-FR" dirty="0"/>
              <a:t>? </a:t>
            </a:r>
            <a:r>
              <a:rPr lang="fr-FR" b="1" dirty="0">
                <a:solidFill>
                  <a:srgbClr val="FF0000"/>
                </a:solidFill>
              </a:rPr>
              <a:t>Google doc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Indico</a:t>
            </a:r>
            <a:r>
              <a:rPr lang="fr-FR" dirty="0"/>
              <a:t>: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 BNL to </a:t>
            </a:r>
            <a:r>
              <a:rPr lang="fr-FR" dirty="0" err="1"/>
              <a:t>create</a:t>
            </a:r>
            <a:r>
              <a:rPr lang="fr-FR" dirty="0"/>
              <a:t> a Charter </a:t>
            </a:r>
            <a:r>
              <a:rPr lang="fr-FR" dirty="0" err="1"/>
              <a:t>Indico</a:t>
            </a:r>
            <a:r>
              <a:rPr lang="fr-FR" dirty="0"/>
              <a:t> area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can all </a:t>
            </a:r>
            <a:r>
              <a:rPr lang="fr-FR" dirty="0" err="1"/>
              <a:t>organize</a:t>
            </a:r>
            <a:r>
              <a:rPr lang="fr-FR" dirty="0"/>
              <a:t> meetings.</a:t>
            </a:r>
          </a:p>
          <a:p>
            <a:pPr lvl="1"/>
            <a:r>
              <a:rPr lang="fr-FR" dirty="0" err="1"/>
              <a:t>Working</a:t>
            </a:r>
            <a:r>
              <a:rPr lang="fr-FR" dirty="0"/>
              <a:t> groups </a:t>
            </a:r>
            <a:r>
              <a:rPr lang="fr-FR" dirty="0" err="1"/>
              <a:t>definition</a:t>
            </a:r>
            <a:r>
              <a:rPr lang="fr-FR" dirty="0"/>
              <a:t>: </a:t>
            </a:r>
            <a:r>
              <a:rPr lang="fr-FR" dirty="0" err="1"/>
              <a:t>next</a:t>
            </a:r>
            <a:r>
              <a:rPr lang="fr-FR" dirty="0"/>
              <a:t> slide.</a:t>
            </a:r>
          </a:p>
          <a:p>
            <a:pPr lvl="1"/>
            <a:endParaRPr lang="fr-FR" dirty="0"/>
          </a:p>
        </p:txBody>
      </p:sp>
      <p:sp>
        <p:nvSpPr>
          <p:cNvPr id="6" name="Google Shape;223;p27">
            <a:extLst>
              <a:ext uri="{FF2B5EF4-FFF2-40B4-BE49-F238E27FC236}">
                <a16:creationId xmlns:a16="http://schemas.microsoft.com/office/drawing/2014/main" id="{06CDE558-8207-C391-8D79-BCDC892DD6AA}"/>
              </a:ext>
            </a:extLst>
          </p:cNvPr>
          <p:cNvSpPr txBox="1"/>
          <p:nvPr/>
        </p:nvSpPr>
        <p:spPr>
          <a:xfrm>
            <a:off x="438805" y="229953"/>
            <a:ext cx="7728449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matters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52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9C7EF9-22FA-7BDC-3875-38C0B0BF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173"/>
            <a:ext cx="10515600" cy="531870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WG1: Code of </a:t>
            </a:r>
            <a:r>
              <a:rPr lang="fr-FR" dirty="0" err="1"/>
              <a:t>Conduct</a:t>
            </a:r>
            <a:r>
              <a:rPr lang="fr-FR" dirty="0"/>
              <a:t> : </a:t>
            </a:r>
            <a:r>
              <a:rPr lang="fr-FR" dirty="0" err="1"/>
              <a:t>handled</a:t>
            </a:r>
            <a:r>
              <a:rPr lang="fr-FR" dirty="0"/>
              <a:t> by DEI –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Olga, Rosi</a:t>
            </a:r>
          </a:p>
          <a:p>
            <a:r>
              <a:rPr lang="fr-FR" dirty="0"/>
              <a:t>WG2: </a:t>
            </a:r>
            <a:r>
              <a:rPr lang="fr-FR" dirty="0" err="1"/>
              <a:t>Membership</a:t>
            </a:r>
            <a:r>
              <a:rPr lang="fr-FR" dirty="0"/>
              <a:t> (urgent) -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Doug, Peter, Pietro</a:t>
            </a:r>
          </a:p>
          <a:p>
            <a:r>
              <a:rPr lang="fr-FR" dirty="0"/>
              <a:t>WG3: </a:t>
            </a:r>
            <a:r>
              <a:rPr lang="fr-FR" dirty="0" err="1"/>
              <a:t>Institutional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(</a:t>
            </a:r>
            <a:r>
              <a:rPr lang="fr-FR" dirty="0" err="1"/>
              <a:t>starting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temporary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) -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Barbara, Pietro,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Zein</a:t>
            </a: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-Eddine,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Olga</a:t>
            </a:r>
          </a:p>
          <a:p>
            <a:r>
              <a:rPr lang="fr-FR" dirty="0"/>
              <a:t>WG4: </a:t>
            </a:r>
            <a:r>
              <a:rPr lang="fr-FR" dirty="0" err="1"/>
              <a:t>Spokesperson</a:t>
            </a:r>
            <a:r>
              <a:rPr lang="fr-FR" dirty="0"/>
              <a:t>(s) and </a:t>
            </a:r>
            <a:r>
              <a:rPr lang="fr-FR" dirty="0" err="1"/>
              <a:t>executive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–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Barbara, Rosi, Pietro, Ralf,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Zein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-Eddine, Olga</a:t>
            </a:r>
          </a:p>
          <a:p>
            <a:r>
              <a:rPr lang="fr-FR" dirty="0"/>
              <a:t>WG5: Election </a:t>
            </a:r>
            <a:r>
              <a:rPr lang="fr-FR" dirty="0" err="1"/>
              <a:t>policy</a:t>
            </a:r>
            <a:r>
              <a:rPr lang="fr-FR" dirty="0"/>
              <a:t> –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Doug, Peter, Rosi</a:t>
            </a:r>
          </a:p>
          <a:p>
            <a:r>
              <a:rPr lang="fr-FR" dirty="0"/>
              <a:t>WG6: Publications &amp; </a:t>
            </a:r>
            <a:r>
              <a:rPr lang="fr-FR" dirty="0" err="1"/>
              <a:t>Conferences</a:t>
            </a:r>
            <a:r>
              <a:rPr lang="fr-FR" dirty="0"/>
              <a:t> (</a:t>
            </a:r>
            <a:r>
              <a:rPr lang="fr-FR" dirty="0" err="1"/>
              <a:t>less</a:t>
            </a:r>
            <a:r>
              <a:rPr lang="fr-FR" dirty="0"/>
              <a:t> urgent) –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Ralf, </a:t>
            </a:r>
            <a:r>
              <a:rPr lang="fr-FR" dirty="0">
                <a:solidFill>
                  <a:srgbClr val="FF0000"/>
                </a:solidFill>
              </a:rPr>
              <a:t>XX, XX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sure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WGs</a:t>
            </a:r>
            <a:r>
              <a:rPr lang="fr-FR" dirty="0"/>
              <a:t> have time-zone-compatible </a:t>
            </a:r>
            <a:r>
              <a:rPr lang="fr-FR" dirty="0" err="1"/>
              <a:t>members</a:t>
            </a:r>
            <a:r>
              <a:rPr lang="fr-FR" dirty="0"/>
              <a:t>!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suggest</a:t>
            </a:r>
            <a:r>
              <a:rPr lang="fr-FR" dirty="0"/>
              <a:t> </a:t>
            </a:r>
            <a:r>
              <a:rPr lang="fr-FR" dirty="0" err="1"/>
              <a:t>everyone</a:t>
            </a:r>
            <a:r>
              <a:rPr lang="fr-FR" dirty="0"/>
              <a:t> </a:t>
            </a:r>
            <a:r>
              <a:rPr lang="fr-FR" dirty="0" err="1"/>
              <a:t>picks</a:t>
            </a:r>
            <a:r>
              <a:rPr lang="fr-FR" dirty="0"/>
              <a:t> 2 </a:t>
            </a:r>
            <a:r>
              <a:rPr lang="fr-FR" dirty="0" err="1"/>
              <a:t>WGs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 1 observer </a:t>
            </a:r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DEI on </a:t>
            </a:r>
            <a:r>
              <a:rPr lang="fr-FR" dirty="0" err="1"/>
              <a:t>CoC</a:t>
            </a:r>
            <a:r>
              <a:rPr lang="fr-FR" dirty="0"/>
              <a:t> and 3 </a:t>
            </a:r>
            <a:r>
              <a:rPr lang="fr-FR" dirty="0" err="1"/>
              <a:t>members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of the 5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WGs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members</a:t>
            </a:r>
            <a:r>
              <a:rPr lang="fr-FR" dirty="0"/>
              <a:t> can </a:t>
            </a:r>
            <a:r>
              <a:rPr lang="fr-FR" dirty="0" err="1"/>
              <a:t>participate</a:t>
            </a:r>
            <a:r>
              <a:rPr lang="fr-FR" dirty="0"/>
              <a:t> to </a:t>
            </a:r>
            <a:r>
              <a:rPr lang="fr-FR" dirty="0" err="1"/>
              <a:t>any</a:t>
            </a:r>
            <a:r>
              <a:rPr lang="fr-FR" dirty="0"/>
              <a:t> WG.</a:t>
            </a:r>
          </a:p>
          <a:p>
            <a:r>
              <a:rPr lang="fr-FR" dirty="0"/>
              <a:t>Vicki and Franck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ex-</a:t>
            </a:r>
            <a:r>
              <a:rPr lang="fr-FR" dirty="0" err="1"/>
              <a:t>officio</a:t>
            </a:r>
            <a:r>
              <a:rPr lang="fr-FR" dirty="0"/>
              <a:t>.</a:t>
            </a:r>
          </a:p>
        </p:txBody>
      </p:sp>
      <p:sp>
        <p:nvSpPr>
          <p:cNvPr id="6" name="Google Shape;223;p27">
            <a:extLst>
              <a:ext uri="{FF2B5EF4-FFF2-40B4-BE49-F238E27FC236}">
                <a16:creationId xmlns:a16="http://schemas.microsoft.com/office/drawing/2014/main" id="{93FD399E-51F1-7E81-8447-1F9B194056F5}"/>
              </a:ext>
            </a:extLst>
          </p:cNvPr>
          <p:cNvSpPr txBox="1"/>
          <p:nvPr/>
        </p:nvSpPr>
        <p:spPr>
          <a:xfrm>
            <a:off x="438805" y="229953"/>
            <a:ext cx="7728449" cy="70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fr-FR" sz="4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fr-FR" sz="4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Groups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3782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1075</Words>
  <Application>Microsoft Macintosh PowerPoint</Application>
  <PresentationFormat>Grand écran</PresentationFormat>
  <Paragraphs>113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Thème Office</vt:lpstr>
      <vt:lpstr>Office Theme</vt:lpstr>
      <vt:lpstr>Kick-off meeting of the ePIC Charter Committee August 15th,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 of the ePIC Charter Committee</dc:title>
  <dc:creator>Franck Sabatié</dc:creator>
  <cp:lastModifiedBy>Franck Sabatié</cp:lastModifiedBy>
  <cp:revision>8</cp:revision>
  <dcterms:created xsi:type="dcterms:W3CDTF">2022-08-15T14:05:43Z</dcterms:created>
  <dcterms:modified xsi:type="dcterms:W3CDTF">2022-08-15T17:06:41Z</dcterms:modified>
</cp:coreProperties>
</file>