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457"/>
    <a:srgbClr val="0B8043"/>
    <a:srgbClr val="F4511E"/>
    <a:srgbClr val="E4C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DA9-747A-5828-C785-4518111A6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70" y="0"/>
            <a:ext cx="8394109" cy="798678"/>
          </a:xfrm>
        </p:spPr>
        <p:txBody>
          <a:bodyPr/>
          <a:lstStyle/>
          <a:p>
            <a:r>
              <a:rPr lang="en-US" dirty="0"/>
              <a:t>TPC Completion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D1D7-739F-988E-C575-CA337832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7449" y="6414471"/>
            <a:ext cx="2754551" cy="443529"/>
          </a:xfrm>
        </p:spPr>
        <p:txBody>
          <a:bodyPr/>
          <a:lstStyle/>
          <a:p>
            <a:r>
              <a:rPr lang="en-US" dirty="0"/>
              <a:t>TK Hemmick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7E65E-7B63-ADC2-DB1A-24CD5E1E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7" y="722443"/>
            <a:ext cx="7479548" cy="2572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359B0-23FB-F866-1B58-06C10D12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7" y="3429000"/>
            <a:ext cx="7479548" cy="3357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D8B90-84DB-4943-9812-8ADD3D673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27" t="3879" r="1036"/>
          <a:stretch/>
        </p:blipFill>
        <p:spPr>
          <a:xfrm>
            <a:off x="8553821" y="868218"/>
            <a:ext cx="3434980" cy="1723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06CE85-319D-10C6-7C34-BEEEC147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437" y="2893502"/>
            <a:ext cx="4292986" cy="32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D40B-F845-D41A-E768-566A3AE1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46981"/>
          </a:xfrm>
        </p:spPr>
        <p:txBody>
          <a:bodyPr/>
          <a:lstStyle/>
          <a:p>
            <a:r>
              <a:rPr lang="en-US" dirty="0"/>
              <a:t>Outer Field Cage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DF82-CFC6-B255-29A3-90A7917F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9" y="3826420"/>
            <a:ext cx="4915462" cy="1403198"/>
          </a:xfrm>
        </p:spPr>
        <p:txBody>
          <a:bodyPr/>
          <a:lstStyle/>
          <a:p>
            <a:r>
              <a:rPr lang="en-US" dirty="0"/>
              <a:t>Using weekends to keep weekly schedule.</a:t>
            </a:r>
          </a:p>
          <a:p>
            <a:r>
              <a:rPr lang="en-US" dirty="0"/>
              <a:t>Henry </a:t>
            </a:r>
            <a:r>
              <a:rPr lang="en-US" dirty="0" err="1"/>
              <a:t>Klest</a:t>
            </a:r>
            <a:r>
              <a:rPr lang="en-US" dirty="0"/>
              <a:t> reconfigured tensioner to meet first deadline early.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871E9-B0F6-CE01-DAE4-61EB5063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2" y="504515"/>
            <a:ext cx="4631299" cy="3340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F05B7-4F72-6793-0889-0E0619873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44" y="3787753"/>
            <a:ext cx="3035188" cy="2275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A65CAC-91E2-C312-56F0-BB4967C3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152" y="2813519"/>
            <a:ext cx="2572673" cy="3429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CA9812-5886-E533-8B53-6BA92C58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86" y="327305"/>
            <a:ext cx="2902007" cy="217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FD8D10-0771-7A4A-4F4C-CD65A7310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0832"/>
            <a:ext cx="2505962" cy="33400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C2680C-B069-F4A5-409F-B3770F22DC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260" b="33970"/>
          <a:stretch/>
        </p:blipFill>
        <p:spPr>
          <a:xfrm>
            <a:off x="397503" y="4933955"/>
            <a:ext cx="5012469" cy="175780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136120-892A-DCD1-AA6E-3183DB72789E}"/>
              </a:ext>
            </a:extLst>
          </p:cNvPr>
          <p:cNvCxnSpPr/>
          <p:nvPr/>
        </p:nvCxnSpPr>
        <p:spPr>
          <a:xfrm>
            <a:off x="4692073" y="2290618"/>
            <a:ext cx="1302327" cy="2939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83A3C7-0419-8D43-CB04-444ADB6BA5EC}"/>
              </a:ext>
            </a:extLst>
          </p:cNvPr>
          <p:cNvCxnSpPr>
            <a:cxnSpLocks/>
          </p:cNvCxnSpPr>
          <p:nvPr/>
        </p:nvCxnSpPr>
        <p:spPr>
          <a:xfrm>
            <a:off x="5153891" y="2101416"/>
            <a:ext cx="4947641" cy="1840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48C8675-1184-F77D-F020-DCC9DF47D917}"/>
              </a:ext>
            </a:extLst>
          </p:cNvPr>
          <p:cNvSpPr txBox="1"/>
          <p:nvPr/>
        </p:nvSpPr>
        <p:spPr>
          <a:xfrm>
            <a:off x="6178285" y="3125337"/>
            <a:ext cx="23182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Concentric Cylinders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B3320D-670C-4BF8-F33F-931FBCCEB37B}"/>
              </a:ext>
            </a:extLst>
          </p:cNvPr>
          <p:cNvSpPr txBox="1"/>
          <p:nvPr/>
        </p:nvSpPr>
        <p:spPr>
          <a:xfrm>
            <a:off x="9236554" y="2101416"/>
            <a:ext cx="23198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WW1 Up and waiting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C4E54B-E04F-FE0F-009A-FBB0FF3819CD}"/>
              </a:ext>
            </a:extLst>
          </p:cNvPr>
          <p:cNvSpPr txBox="1"/>
          <p:nvPr/>
        </p:nvSpPr>
        <p:spPr>
          <a:xfrm>
            <a:off x="5791368" y="5636951"/>
            <a:ext cx="24432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Before Field Cage Lift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F39ABC-5925-1F80-A538-CA10BE80FC8A}"/>
              </a:ext>
            </a:extLst>
          </p:cNvPr>
          <p:cNvSpPr txBox="1"/>
          <p:nvPr/>
        </p:nvSpPr>
        <p:spPr>
          <a:xfrm>
            <a:off x="9250980" y="5812856"/>
            <a:ext cx="22910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Field Cage Lift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5608B-B69D-BB85-8A61-21D38400DB2B}"/>
              </a:ext>
            </a:extLst>
          </p:cNvPr>
          <p:cNvSpPr txBox="1"/>
          <p:nvPr/>
        </p:nvSpPr>
        <p:spPr>
          <a:xfrm>
            <a:off x="680176" y="6487936"/>
            <a:ext cx="42666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“Bench Test” (P6 Milestone) Completed</a:t>
            </a:r>
          </a:p>
        </p:txBody>
      </p:sp>
    </p:spTree>
    <p:extLst>
      <p:ext uri="{BB962C8B-B14F-4D97-AF65-F5344CB8AC3E}">
        <p14:creationId xmlns:p14="http://schemas.microsoft.com/office/powerpoint/2010/main" val="339290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99BD326-434F-88EF-DCC3-71A5F553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3" y="247085"/>
            <a:ext cx="2439873" cy="32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9A7B857-94AC-443C-5DED-040B13A0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54" y="247084"/>
            <a:ext cx="2439873" cy="32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297CE-041D-F81E-D840-27E8F1E8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46545"/>
          </a:xfrm>
        </p:spPr>
        <p:txBody>
          <a:bodyPr/>
          <a:lstStyle/>
          <a:p>
            <a:r>
              <a:rPr lang="en-US" dirty="0"/>
              <a:t>Central Membrane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2F72E9-7CCA-C6E7-69A3-49A65CD235FD}"/>
              </a:ext>
            </a:extLst>
          </p:cNvPr>
          <p:cNvCxnSpPr>
            <a:cxnSpLocks/>
          </p:cNvCxnSpPr>
          <p:nvPr/>
        </p:nvCxnSpPr>
        <p:spPr>
          <a:xfrm flipV="1">
            <a:off x="4173684" y="2268742"/>
            <a:ext cx="1295460" cy="4313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50C5BC6-6015-F874-DB70-55B1C5262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46" y="675448"/>
            <a:ext cx="4027338" cy="290450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7C245A-5D8A-51A7-2D88-5900301EDFD1}"/>
              </a:ext>
            </a:extLst>
          </p:cNvPr>
          <p:cNvCxnSpPr>
            <a:cxnSpLocks/>
          </p:cNvCxnSpPr>
          <p:nvPr/>
        </p:nvCxnSpPr>
        <p:spPr>
          <a:xfrm flipV="1">
            <a:off x="4173684" y="1889185"/>
            <a:ext cx="4777503" cy="1000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58C2957-A262-9EF0-E0F8-87430874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2" y="3959514"/>
            <a:ext cx="8596668" cy="1719500"/>
          </a:xfrm>
        </p:spPr>
        <p:txBody>
          <a:bodyPr/>
          <a:lstStyle/>
          <a:p>
            <a:r>
              <a:rPr lang="en-US" dirty="0"/>
              <a:t>Successful completion of Central Membrane.</a:t>
            </a:r>
          </a:p>
          <a:p>
            <a:r>
              <a:rPr lang="en-US" dirty="0"/>
              <a:t>Advanced the schedule of this when chain-fall failed.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346646-7B19-92EF-7F9B-647C7BA5B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719" y="3786401"/>
            <a:ext cx="4818876" cy="27098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82304B-31BC-7B4A-B719-5CDAA3B8EB28}"/>
              </a:ext>
            </a:extLst>
          </p:cNvPr>
          <p:cNvSpPr txBox="1"/>
          <p:nvPr/>
        </p:nvSpPr>
        <p:spPr>
          <a:xfrm>
            <a:off x="7062886" y="5519933"/>
            <a:ext cx="310694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Survey:  </a:t>
            </a:r>
          </a:p>
          <a:p>
            <a:r>
              <a:rPr lang="en-US" dirty="0"/>
              <a:t>Every stripe vs survey marks</a:t>
            </a:r>
          </a:p>
          <a:p>
            <a:r>
              <a:rPr lang="en-US" dirty="0"/>
              <a:t>Every mark to each other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331DA-C7BF-E980-D0B3-2EC87A8A8D07}"/>
              </a:ext>
            </a:extLst>
          </p:cNvPr>
          <p:cNvSpPr txBox="1"/>
          <p:nvPr/>
        </p:nvSpPr>
        <p:spPr>
          <a:xfrm>
            <a:off x="7771414" y="3026283"/>
            <a:ext cx="23984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Bond all but one gap.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259A1D-4FDB-721A-A246-6AF2E53809F6}"/>
              </a:ext>
            </a:extLst>
          </p:cNvPr>
          <p:cNvSpPr txBox="1"/>
          <p:nvPr/>
        </p:nvSpPr>
        <p:spPr>
          <a:xfrm>
            <a:off x="4821913" y="3062962"/>
            <a:ext cx="8707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At SBU</a:t>
            </a:r>
          </a:p>
        </p:txBody>
      </p:sp>
    </p:spTree>
    <p:extLst>
      <p:ext uri="{BB962C8B-B14F-4D97-AF65-F5344CB8AC3E}">
        <p14:creationId xmlns:p14="http://schemas.microsoft.com/office/powerpoint/2010/main" val="25966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E584-E1AF-7A39-2342-E2CEC205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36121"/>
          </a:xfrm>
        </p:spPr>
        <p:txBody>
          <a:bodyPr/>
          <a:lstStyle/>
          <a:p>
            <a:r>
              <a:rPr lang="en-US" dirty="0"/>
              <a:t>Instrumentation &amp;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20A7-57CE-6FE0-C696-7CE6FDB1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25" y="3124933"/>
            <a:ext cx="8115684" cy="3162845"/>
          </a:xfrm>
        </p:spPr>
        <p:txBody>
          <a:bodyPr>
            <a:normAutofit/>
          </a:bodyPr>
          <a:lstStyle/>
          <a:p>
            <a:r>
              <a:rPr lang="en-US" dirty="0"/>
              <a:t>Mitigation Strategies:</a:t>
            </a:r>
          </a:p>
          <a:p>
            <a:pPr lvl="1"/>
            <a:r>
              <a:rPr lang="en-US" dirty="0"/>
              <a:t>Cooling blocks plumbed/tested in a dummy status on the empty WW2.</a:t>
            </a:r>
          </a:p>
          <a:p>
            <a:pPr lvl="2"/>
            <a:r>
              <a:rPr lang="en-US" dirty="0"/>
              <a:t>Completes work of tube lengths in advance.</a:t>
            </a:r>
          </a:p>
          <a:p>
            <a:pPr lvl="2"/>
            <a:r>
              <a:rPr lang="en-US" dirty="0"/>
              <a:t>Lessens time required for later installation/testing.</a:t>
            </a:r>
          </a:p>
          <a:p>
            <a:r>
              <a:rPr lang="en-US" dirty="0"/>
              <a:t>TPC FEE project given extra person power (</a:t>
            </a:r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Eshe</a:t>
            </a:r>
            <a:r>
              <a:rPr lang="en-US" dirty="0"/>
              <a:t>…SBU postdoc)</a:t>
            </a:r>
          </a:p>
          <a:p>
            <a:pPr lvl="1"/>
            <a:r>
              <a:rPr lang="en-US" dirty="0"/>
              <a:t>FEE installation projection driven by availability status.</a:t>
            </a:r>
          </a:p>
          <a:p>
            <a:pPr lvl="1"/>
            <a:r>
              <a:rPr lang="en-US" dirty="0"/>
              <a:t>Availability looks good (50% of WW1 complete, rate looks good).</a:t>
            </a:r>
          </a:p>
          <a:p>
            <a:pPr lvl="1"/>
            <a:r>
              <a:rPr lang="en-US" dirty="0"/>
              <a:t>Testing of FEE mitigation:  Outside clean room.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48FEE-E92C-B820-60EE-C3718E5D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" y="618713"/>
            <a:ext cx="8530988" cy="243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DE3A-6ECA-7721-FFD8-5ABA7F4D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396" y="1837425"/>
            <a:ext cx="3412906" cy="454890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E06D84-F8AA-E950-7A65-708C6830F4A2}"/>
              </a:ext>
            </a:extLst>
          </p:cNvPr>
          <p:cNvCxnSpPr/>
          <p:nvPr/>
        </p:nvCxnSpPr>
        <p:spPr>
          <a:xfrm flipV="1">
            <a:off x="6096000" y="4608945"/>
            <a:ext cx="3842327" cy="1366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90A921-BF93-E3E9-6ADC-9485AACEF4A7}"/>
              </a:ext>
            </a:extLst>
          </p:cNvPr>
          <p:cNvSpPr txBox="1"/>
          <p:nvPr/>
        </p:nvSpPr>
        <p:spPr>
          <a:xfrm>
            <a:off x="8549512" y="5714375"/>
            <a:ext cx="334867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Clean Room Foyer.</a:t>
            </a:r>
          </a:p>
          <a:p>
            <a:r>
              <a:rPr lang="en-US" sz="1600" dirty="0"/>
              <a:t>Remove changing room &amp; cabinets</a:t>
            </a:r>
          </a:p>
        </p:txBody>
      </p:sp>
    </p:spTree>
    <p:extLst>
      <p:ext uri="{BB962C8B-B14F-4D97-AF65-F5344CB8AC3E}">
        <p14:creationId xmlns:p14="http://schemas.microsoft.com/office/powerpoint/2010/main" val="19907339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177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TPC Completion Schedule</vt:lpstr>
      <vt:lpstr>Outer Field Cage Completion</vt:lpstr>
      <vt:lpstr>Central Membrane</vt:lpstr>
      <vt:lpstr>Instrumentation &amp;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Completion Schedule</dc:title>
  <dc:creator>Thomas Hemmick</dc:creator>
  <cp:lastModifiedBy>Thomas Hemmick</cp:lastModifiedBy>
  <cp:revision>8</cp:revision>
  <dcterms:created xsi:type="dcterms:W3CDTF">2022-06-23T12:03:07Z</dcterms:created>
  <dcterms:modified xsi:type="dcterms:W3CDTF">2022-09-01T13:25:56Z</dcterms:modified>
</cp:coreProperties>
</file>