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media/image1.png" ContentType="image/png"/>
  <Override PartName="/ppt/media/image3.jpeg" ContentType="image/jpeg"/>
  <Override PartName="/ppt/media/image2.png" ContentType="image/pn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0" y="316440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16492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340812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81624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340812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681624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0" y="744120"/>
            <a:ext cx="1008000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1008000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27720" y="27360"/>
            <a:ext cx="8700480" cy="27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0" y="744120"/>
            <a:ext cx="1008000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16492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0" y="316440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516492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340812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81624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340812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681624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0" y="744120"/>
            <a:ext cx="1008000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1008000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1008000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27720" y="27360"/>
            <a:ext cx="8700480" cy="27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516492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0" y="316440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/>
          </p:nvPr>
        </p:nvSpPr>
        <p:spPr>
          <a:xfrm>
            <a:off x="516492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340812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81624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/>
          </p:nvPr>
        </p:nvSpPr>
        <p:spPr>
          <a:xfrm>
            <a:off x="340812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/>
          </p:nvPr>
        </p:nvSpPr>
        <p:spPr>
          <a:xfrm>
            <a:off x="681624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0" y="744120"/>
            <a:ext cx="1008000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1008000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27720" y="27360"/>
            <a:ext cx="8700480" cy="27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516492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0" y="316440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/>
          </p:nvPr>
        </p:nvSpPr>
        <p:spPr>
          <a:xfrm>
            <a:off x="516492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340812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6816240" y="74412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/>
          </p:nvPr>
        </p:nvSpPr>
        <p:spPr>
          <a:xfrm>
            <a:off x="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/>
          </p:nvPr>
        </p:nvSpPr>
        <p:spPr>
          <a:xfrm>
            <a:off x="340812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/>
          </p:nvPr>
        </p:nvSpPr>
        <p:spPr>
          <a:xfrm>
            <a:off x="6816240" y="3164400"/>
            <a:ext cx="32454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27720" y="27360"/>
            <a:ext cx="8700480" cy="27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4633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5164920" y="316440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5164920" y="744120"/>
            <a:ext cx="491868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0" y="3164400"/>
            <a:ext cx="10080000" cy="2210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0"/>
            <a:ext cx="10080000" cy="660600"/>
          </a:xfrm>
          <a:prstGeom prst="rect">
            <a:avLst/>
          </a:prstGeom>
          <a:solidFill>
            <a:srgbClr val="2089d7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Click to edit Master title style</a:t>
            </a:r>
            <a:endParaRPr b="0" lang="en-US" sz="3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0" y="744120"/>
            <a:ext cx="10080000" cy="4633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Edit Master text styles</a:t>
            </a:r>
            <a:endParaRPr b="1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Second level</a:t>
            </a:r>
            <a:endParaRPr b="1" lang="en-U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Third level</a:t>
            </a:r>
            <a:endParaRPr b="1" lang="en-U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US" sz="1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Fourth level</a:t>
            </a:r>
            <a:endParaRPr b="1" lang="en-US" sz="16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100000"/>
              </a:lnSpc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Fifth level</a:t>
            </a:r>
            <a:endParaRPr b="1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Date Placeholder 2"/>
          <p:cNvSpPr txBox="1"/>
          <p:nvPr/>
        </p:nvSpPr>
        <p:spPr>
          <a:xfrm>
            <a:off x="360" y="5449680"/>
            <a:ext cx="2351880" cy="188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Sept 1, 2022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8725320" y="5393160"/>
            <a:ext cx="1426680" cy="301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220B11B6-B5DC-4B82-8850-7BA4340F1C89}" type="slidenum">
              <a:rPr b="0" lang="en-US" sz="1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5" name="Footer Placeholder 4_0"/>
          <p:cNvSpPr txBox="1"/>
          <p:nvPr/>
        </p:nvSpPr>
        <p:spPr>
          <a:xfrm>
            <a:off x="3218040" y="5430240"/>
            <a:ext cx="3643920" cy="227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PMG monthly meeting</a:t>
            </a:r>
            <a:endParaRPr b="0" lang="en-US" sz="1200" spc="-1" strike="noStrike">
              <a:latin typeface="Times New Roman"/>
            </a:endParaRPr>
          </a:p>
        </p:txBody>
      </p:sp>
      <p:pic>
        <p:nvPicPr>
          <p:cNvPr id="6" name="" descr=""/>
          <p:cNvPicPr/>
          <p:nvPr/>
        </p:nvPicPr>
        <p:blipFill>
          <a:blip r:embed="rId2"/>
          <a:stretch/>
        </p:blipFill>
        <p:spPr>
          <a:xfrm>
            <a:off x="8900640" y="0"/>
            <a:ext cx="1179360" cy="6634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260360" y="734760"/>
            <a:ext cx="7559640" cy="1973520"/>
          </a:xfrm>
          <a:prstGeom prst="rect">
            <a:avLst/>
          </a:prstGeom>
          <a:solidFill>
            <a:srgbClr val="0099ff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290960" y="2900160"/>
            <a:ext cx="7498080" cy="217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title"/>
          </p:nvPr>
        </p:nvSpPr>
        <p:spPr>
          <a:xfrm>
            <a:off x="893160" y="734760"/>
            <a:ext cx="8293680" cy="1974960"/>
          </a:xfrm>
          <a:prstGeom prst="rect">
            <a:avLst/>
          </a:prstGeom>
          <a:solidFill>
            <a:srgbClr val="0099ff"/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400" spc="-1" strike="noStrike">
                <a:solidFill>
                  <a:srgbClr val="ffffff"/>
                </a:solidFill>
                <a:latin typeface="Arial"/>
                <a:ea typeface="Helvetica Neue"/>
              </a:rPr>
              <a:t>Click to edit Master title style</a:t>
            </a:r>
            <a:endParaRPr b="0" lang="en-US" sz="4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6" name="Picture 2" descr="https://www.sphenix.bnl.gov/web/system/files/u7/sphenix-logo-white-bg.png"/>
          <p:cNvPicPr/>
          <p:nvPr/>
        </p:nvPicPr>
        <p:blipFill>
          <a:blip r:embed="rId2"/>
          <a:stretch/>
        </p:blipFill>
        <p:spPr>
          <a:xfrm>
            <a:off x="8859960" y="40680"/>
            <a:ext cx="1182960" cy="58788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85" name="Slide Number Placeholder 3"/>
          <p:cNvSpPr txBox="1"/>
          <p:nvPr/>
        </p:nvSpPr>
        <p:spPr>
          <a:xfrm>
            <a:off x="8725680" y="5393160"/>
            <a:ext cx="1426680" cy="301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r">
              <a:lnSpc>
                <a:spcPct val="100000"/>
              </a:lnSpc>
              <a:buNone/>
            </a:pPr>
            <a:fld id="{E1B9C50A-9B97-41A5-BD6C-F9343EB374BC}" type="slidenum">
              <a:rPr b="0" lang="en-US" sz="1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965880" y="734760"/>
            <a:ext cx="8148240" cy="1973520"/>
          </a:xfrm>
          <a:prstGeom prst="rect">
            <a:avLst/>
          </a:prstGeom>
          <a:solidFill>
            <a:srgbClr val="0099ff"/>
          </a:solidFill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rgbClr val="ffffff"/>
                </a:solidFill>
                <a:latin typeface="Arial"/>
                <a:ea typeface="Helvetica Neue"/>
              </a:rPr>
              <a:t>TPOT Status</a:t>
            </a:r>
            <a:endParaRPr b="0" lang="en-US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9" name="Subtitle 2_1"/>
          <p:cNvSpPr txBox="1"/>
          <p:nvPr/>
        </p:nvSpPr>
        <p:spPr>
          <a:xfrm>
            <a:off x="1261080" y="3127680"/>
            <a:ext cx="7559640" cy="847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latin typeface="Arial"/>
              </a:rPr>
              <a:t>Hugo Pereira Da Costa (LANL), 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latin typeface="Arial"/>
              </a:rPr>
              <a:t>for the TPOT team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pc="-1" strike="noStrike">
                <a:latin typeface="Arial"/>
              </a:rPr>
              <a:t>PMG meeting, Sept. 1, 2022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3970" spc="-1" strike="noStrike">
                <a:solidFill>
                  <a:srgbClr val="ffffff"/>
                </a:solidFill>
                <a:latin typeface="Arial"/>
              </a:rPr>
              <a:t>Updates since PMG 2022/07/14</a:t>
            </a:r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1" name=""/>
          <p:cNvSpPr txBox="1"/>
          <p:nvPr/>
        </p:nvSpPr>
        <p:spPr>
          <a:xfrm>
            <a:off x="19440" y="793800"/>
            <a:ext cx="9999000" cy="4386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en-US" sz="1400" spc="-1" strike="noStrike">
                <a:latin typeface="Arial"/>
              </a:rPr>
              <a:t>Micromegas detectors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All modules produced, shipped to BNL, received, leak-tested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All modules in gas at either BNL or SBU (4 modules at BNL in Ar, 6 modules at SBU in N</a:t>
            </a:r>
            <a:r>
              <a:rPr b="0" lang="en-US" sz="1400" spc="-1" strike="noStrike" baseline="-8000">
                <a:latin typeface="Arial"/>
              </a:rPr>
              <a:t>2</a:t>
            </a:r>
            <a:r>
              <a:rPr b="0" lang="en-US" sz="1400" spc="-1" strike="noStrike">
                <a:latin typeface="Arial"/>
              </a:rPr>
              <a:t>)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One bottle of Ar/iC4H10 available at SBU for HV tests. Missing are HV Mainframe and modules</a:t>
            </a:r>
            <a:endParaRPr b="0" lang="en-US" sz="1400" spc="-1" strike="noStrike">
              <a:latin typeface="Arial"/>
            </a:endParaRPr>
          </a:p>
          <a:p>
            <a:r>
              <a:rPr b="1" lang="en-US" sz="1400" spc="-1" strike="noStrike">
                <a:latin typeface="Arial"/>
              </a:rPr>
              <a:t>Mechanics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All parts for TPOT support structure received at BNL. Some needed small modifications. Assembly about to begin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TPOT transportation cart, built at MIT/BATES is completed. Will be shipped to BNL ~ Sept. 12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TPOT installation mechanics: design in progress, fixtures built at MIT/BATES. Meeting with Russ and others on Sept. 6. 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Contract between BNL and LANL, needed to place remaining orders on TPOT installation mechanics, about to be finalized</a:t>
            </a:r>
            <a:endParaRPr b="0" lang="en-US" sz="1400" spc="-1" strike="noStrike">
              <a:latin typeface="Arial"/>
            </a:endParaRPr>
          </a:p>
          <a:p>
            <a:r>
              <a:rPr b="1" lang="en-US" sz="1400" spc="-1" strike="noStrike">
                <a:latin typeface="Arial"/>
              </a:rPr>
              <a:t>Others</a:t>
            </a:r>
            <a:r>
              <a:rPr b="0" lang="en-US" sz="1400" spc="-1" strike="noStrike">
                <a:latin typeface="Arial"/>
              </a:rPr>
              <a:t> 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All FEE boards for TPOT readily available and being tested (burnt). 14/20 FEE boards “burnt”. </a:t>
            </a:r>
            <a:endParaRPr b="0" lang="en-US" sz="1400" spc="-1" strike="noStrike">
              <a:latin typeface="Arial"/>
            </a:endParaRPr>
          </a:p>
          <a:p>
            <a:pPr marL="216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Placing orders for remaining items: </a:t>
            </a:r>
            <a:endParaRPr b="0" lang="en-US" sz="1400" spc="-1" strike="noStrike">
              <a:latin typeface="Arial"/>
            </a:endParaRPr>
          </a:p>
          <a:p>
            <a:pPr lvl="1" marL="432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HV cables (pending validation from BNL engineers concerning cable diameter),</a:t>
            </a:r>
            <a:endParaRPr b="0" lang="en-US" sz="1400" spc="-1" strike="noStrike">
              <a:latin typeface="Arial"/>
            </a:endParaRPr>
          </a:p>
          <a:p>
            <a:pPr lvl="1" marL="432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gas and cooling lines,</a:t>
            </a:r>
            <a:endParaRPr b="0" lang="en-US" sz="1400" spc="-1" strike="noStrike">
              <a:latin typeface="Arial"/>
            </a:endParaRPr>
          </a:p>
          <a:p>
            <a:pPr lvl="1" marL="432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SHV bulkhead connectors at patch panel</a:t>
            </a:r>
            <a:endParaRPr b="0" lang="en-US" sz="1400" spc="-1" strike="noStrike">
              <a:latin typeface="Arial"/>
            </a:endParaRPr>
          </a:p>
          <a:p>
            <a:pPr lvl="1" marL="432000" indent="-216000">
              <a:spcAft>
                <a:spcPts val="36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latin typeface="Arial"/>
              </a:rPr>
              <a:t>etc.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3970" spc="-1" strike="noStrike">
                <a:solidFill>
                  <a:srgbClr val="ffffff"/>
                </a:solidFill>
                <a:latin typeface="Arial"/>
              </a:rPr>
              <a:t>High level milestones and risk</a:t>
            </a:r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63" name="Table 1"/>
          <p:cNvGraphicFramePr/>
          <p:nvPr/>
        </p:nvGraphicFramePr>
        <p:xfrm>
          <a:off x="5040" y="1289160"/>
          <a:ext cx="10049760" cy="3984120"/>
        </p:xfrm>
        <a:graphic>
          <a:graphicData uri="http://schemas.openxmlformats.org/drawingml/2006/table">
            <a:tbl>
              <a:tblPr/>
              <a:tblGrid>
                <a:gridCol w="4503960"/>
                <a:gridCol w="1857240"/>
                <a:gridCol w="2823840"/>
                <a:gridCol w="865080"/>
              </a:tblGrid>
              <a:tr h="293760"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Milestone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date</a:t>
                      </a:r>
                      <a:endParaRPr b="1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Status</a:t>
                      </a:r>
                      <a:endParaRPr b="1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risk</a:t>
                      </a:r>
                      <a:endParaRPr b="1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</a:tr>
              <a:tr h="216000"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Number of TPOT modules produced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Today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10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00a933"/>
                    </a:solidFill>
                  </a:tcPr>
                </a:tc>
              </a:tr>
              <a:tr h="264600"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FEA analysis finished and reviewed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18/05/22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FDR happened. more FEA analyses requested. Agreed with TC to move forward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00a933"/>
                    </a:solidFill>
                  </a:tcPr>
                </a:tc>
              </a:tr>
              <a:tr h="216000"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First batch of 5 TPOT Modules assembled &amp; tested (Saclay)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06/03/22 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OpenSymbol"/>
                          <a:ea typeface="OpenSymbol"/>
                        </a:rPr>
                        <a:t>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07/06/22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 modules assembled, test ongoing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00a933"/>
                    </a:solidFill>
                  </a:tcPr>
                </a:tc>
              </a:tr>
              <a:tr h="264600"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FEE to detector fabricated and tested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06/23/22 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OpenSymbol"/>
                          <a:ea typeface="OpenSymbol"/>
                        </a:rPr>
                        <a:t>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07/23/22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cables/boards received on 6/21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00a933"/>
                    </a:solidFill>
                  </a:tcPr>
                </a:tc>
              </a:tr>
              <a:tr h="264600"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HV system tested 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06/16/22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happened on Week 21 (May 23)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>
                      <a:noFill/>
                    </a:lnB>
                    <a:solidFill>
                      <a:srgbClr val="00a933"/>
                    </a:solidFill>
                  </a:tcPr>
                </a:tc>
              </a:tr>
              <a:tr h="216000"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Second batch of 5 TPOT modules assembled &amp; tested (Saclay) 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07/15/22 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OpenSymbol"/>
                          <a:ea typeface="OpenSymbol"/>
                        </a:rPr>
                        <a:t> 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07/22/22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done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00a933"/>
                    </a:solidFill>
                  </a:tcPr>
                </a:tc>
              </a:tr>
              <a:tr h="216000"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Characterization of all TPOT modules at SBU 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OpenSymbol"/>
                        </a:rPr>
                        <a:t>08/08/22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 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OpenSymbol"/>
                          <a:ea typeface="OpenSymbol"/>
                        </a:rPr>
                        <a:t>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OpenSymbol"/>
                        </a:rPr>
                        <a:t> 09/09/22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delayed due to HV availability at SBU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low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64600"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Gas system designed, ES&amp;H reviewed and tested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07/07/22 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OpenSymbol"/>
                          <a:ea typeface="OpenSymbol"/>
                        </a:rPr>
                        <a:t> ?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designed and ESRC reviewed on 6/21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low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264600"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TPOT mechanical support assembled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OpenSymbol"/>
                        </a:rPr>
                        <a:t>08/19/22 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OpenSymbol"/>
                          <a:ea typeface="OpenSymbol"/>
                        </a:rPr>
                        <a:t> 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OpenSymbol"/>
                        </a:rPr>
                        <a:t>09/16/22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delayed due to last minute modifications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0000" rIns="90000" tIns="46800" bIns="468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Arial"/>
                        </a:rPr>
                        <a:t>low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ff00"/>
                    </a:solidFill>
                  </a:tcPr>
                </a:tc>
              </a:tr>
              <a:tr h="26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installation of modules on support structures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OpenSymbol"/>
                        </a:rPr>
                        <a:t>08/26/22 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OpenSymbol"/>
                          <a:ea typeface="OpenSymbol"/>
                        </a:rPr>
                        <a:t>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OpenSymbol"/>
                        </a:rPr>
                        <a:t> 09/23/22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pending validation of the modules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moderate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>
                      <a:noFill/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bf00"/>
                    </a:solidFill>
                  </a:tcPr>
                </a:tc>
              </a:tr>
              <a:tr h="26244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End of TPOT assembly 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  <a:ea typeface="Noto Sans CJK SC"/>
                        </a:rPr>
                        <a:t>09/30/22 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OpenSymbol"/>
                          <a:ea typeface="OpenSymbol"/>
                        </a:rPr>
                        <a:t></a:t>
                      </a: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10/21/22  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moderate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bf00"/>
                    </a:solidFill>
                  </a:tcPr>
                </a:tc>
              </a:tr>
              <a:tr h="216000"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Installation of TPOT in sPHENIX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10/24/22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(also depends on sPHENIX schedule)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>
                      <a:noFill/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n-US" sz="12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moderate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fbf00"/>
                    </a:solidFill>
                  </a:tcPr>
                </a:tc>
              </a:tr>
            </a:tbl>
          </a:graphicData>
        </a:graphic>
      </p:graphicFrame>
      <p:sp>
        <p:nvSpPr>
          <p:cNvPr id="164" name=""/>
          <p:cNvSpPr txBox="1"/>
          <p:nvPr/>
        </p:nvSpPr>
        <p:spPr>
          <a:xfrm>
            <a:off x="0" y="703080"/>
            <a:ext cx="10080000" cy="4899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400" spc="-1" strike="noStrike">
                <a:latin typeface="Arial"/>
              </a:rPr>
              <a:t>With respect to PMG meeting on 6/24, dates have shifted further, but risk is now lower as they are more firm. </a:t>
            </a:r>
            <a:br>
              <a:rPr sz="1400"/>
            </a:br>
            <a:r>
              <a:rPr b="0" lang="en-US" sz="1400" spc="-1" strike="noStrike">
                <a:latin typeface="Arial"/>
              </a:rPr>
              <a:t>Delivery date unchanged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3124440" y="702360"/>
            <a:ext cx="3742200" cy="3066120"/>
          </a:xfrm>
          <a:prstGeom prst="rect">
            <a:avLst/>
          </a:prstGeom>
          <a:ln w="0">
            <a:noFill/>
          </a:ln>
        </p:spPr>
      </p:pic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27720" y="27360"/>
            <a:ext cx="8700480" cy="601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3970" spc="-1" strike="noStrike">
                <a:solidFill>
                  <a:srgbClr val="ffffff"/>
                </a:solidFill>
                <a:latin typeface="Arial"/>
              </a:rPr>
              <a:t>Pictures</a:t>
            </a:r>
            <a:endParaRPr b="0" lang="en-US" sz="397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2"/>
          <a:stretch/>
        </p:blipFill>
        <p:spPr>
          <a:xfrm>
            <a:off x="88920" y="725040"/>
            <a:ext cx="2996640" cy="2247840"/>
          </a:xfrm>
          <a:prstGeom prst="rect">
            <a:avLst/>
          </a:prstGeom>
          <a:ln w="0">
            <a:noFill/>
          </a:ln>
        </p:spPr>
      </p:pic>
      <p:pic>
        <p:nvPicPr>
          <p:cNvPr id="168" name="" descr=""/>
          <p:cNvPicPr/>
          <p:nvPr/>
        </p:nvPicPr>
        <p:blipFill>
          <a:blip r:embed="rId3"/>
          <a:stretch/>
        </p:blipFill>
        <p:spPr>
          <a:xfrm>
            <a:off x="6938640" y="774360"/>
            <a:ext cx="3082320" cy="2311200"/>
          </a:xfrm>
          <a:prstGeom prst="rect">
            <a:avLst/>
          </a:prstGeom>
          <a:ln w="0">
            <a:noFill/>
          </a:ln>
        </p:spPr>
      </p:pic>
      <p:pic>
        <p:nvPicPr>
          <p:cNvPr id="169" name="" descr=""/>
          <p:cNvPicPr/>
          <p:nvPr/>
        </p:nvPicPr>
        <p:blipFill>
          <a:blip r:embed="rId4"/>
          <a:stretch/>
        </p:blipFill>
        <p:spPr>
          <a:xfrm>
            <a:off x="85680" y="3070440"/>
            <a:ext cx="3002760" cy="2252520"/>
          </a:xfrm>
          <a:prstGeom prst="rect">
            <a:avLst/>
          </a:prstGeom>
          <a:ln w="0">
            <a:noFill/>
          </a:ln>
        </p:spPr>
      </p:pic>
      <p:sp>
        <p:nvSpPr>
          <p:cNvPr id="170" name=""/>
          <p:cNvSpPr txBox="1"/>
          <p:nvPr/>
        </p:nvSpPr>
        <p:spPr>
          <a:xfrm>
            <a:off x="88920" y="2711880"/>
            <a:ext cx="171540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TPOT modules at BNL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71" name=""/>
          <p:cNvSpPr txBox="1"/>
          <p:nvPr/>
        </p:nvSpPr>
        <p:spPr>
          <a:xfrm>
            <a:off x="1800" y="5182560"/>
            <a:ext cx="216036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Assembled mid-span support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72" name=""/>
          <p:cNvSpPr txBox="1"/>
          <p:nvPr/>
        </p:nvSpPr>
        <p:spPr>
          <a:xfrm>
            <a:off x="7006320" y="2824560"/>
            <a:ext cx="151416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Gas system at SBU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5"/>
          <a:stretch/>
        </p:blipFill>
        <p:spPr>
          <a:xfrm>
            <a:off x="6952320" y="3162960"/>
            <a:ext cx="3058920" cy="2293920"/>
          </a:xfrm>
          <a:prstGeom prst="rect">
            <a:avLst/>
          </a:prstGeom>
          <a:ln w="0">
            <a:noFill/>
          </a:ln>
        </p:spPr>
      </p:pic>
      <p:sp>
        <p:nvSpPr>
          <p:cNvPr id="174" name=""/>
          <p:cNvSpPr txBox="1"/>
          <p:nvPr/>
        </p:nvSpPr>
        <p:spPr>
          <a:xfrm>
            <a:off x="7031880" y="5106600"/>
            <a:ext cx="175212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HV Mainframe at LANL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175" name=""/>
          <p:cNvSpPr txBox="1"/>
          <p:nvPr/>
        </p:nvSpPr>
        <p:spPr>
          <a:xfrm>
            <a:off x="3184200" y="3459960"/>
            <a:ext cx="1732320" cy="261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US" sz="1200" spc="-1" strike="noStrike">
                <a:highlight>
                  <a:srgbClr val="ffff00"/>
                </a:highlight>
                <a:latin typeface="Arial"/>
              </a:rPr>
              <a:t>TPOT modules at SBU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31618</TotalTime>
  <Application>LibreOffice/7.3.4.2$Linux_X86_64 LibreOffice_project/30$Build-2</Application>
  <AppVersion>15.0000</AppVersion>
  <Company>BNL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2015-10-24T00:32:43Z</dcterms:created>
  <dc:creator>EdwardOBrien</dc:creator>
  <dc:description/>
  <dc:language>en-US</dc:language>
  <cp:lastModifiedBy/>
  <cp:lastPrinted>2015-10-28T19:08:40Z</cp:lastPrinted>
  <dcterms:modified xsi:type="dcterms:W3CDTF">2022-09-01T07:48:25Z</dcterms:modified>
  <cp:revision>1628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(16:9)</vt:lpwstr>
  </property>
  <property fmtid="{D5CDD505-2E9C-101B-9397-08002B2CF9AE}" pid="3" name="Slides">
    <vt:r8>2</vt:r8>
  </property>
</Properties>
</file>