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013" r:id="rId2"/>
    <p:sldId id="1025" r:id="rId3"/>
    <p:sldId id="1015" r:id="rId4"/>
    <p:sldId id="1009" r:id="rId5"/>
    <p:sldId id="1008" r:id="rId6"/>
    <p:sldId id="1017" r:id="rId7"/>
    <p:sldId id="1018" r:id="rId8"/>
    <p:sldId id="1019" r:id="rId9"/>
    <p:sldId id="972" r:id="rId10"/>
    <p:sldId id="1012" r:id="rId11"/>
    <p:sldId id="1011" r:id="rId12"/>
    <p:sldId id="1010" r:id="rId13"/>
    <p:sldId id="1027" r:id="rId14"/>
    <p:sldId id="1028" r:id="rId15"/>
    <p:sldId id="983" r:id="rId16"/>
    <p:sldId id="1029" r:id="rId17"/>
    <p:sldId id="1021" r:id="rId18"/>
    <p:sldId id="1030" r:id="rId19"/>
    <p:sldId id="1022" r:id="rId20"/>
    <p:sldId id="1023" r:id="rId21"/>
    <p:sldId id="1024" r:id="rId22"/>
    <p:sldId id="1026" r:id="rId23"/>
    <p:sldId id="998" r:id="rId24"/>
  </p:sldIdLst>
  <p:sldSz cx="9144000" cy="5143500" type="screen16x9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08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1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26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34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5430" algn="l" defTabSz="914174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2512" algn="l" defTabSz="914174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199600" algn="l" defTabSz="914174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6686" algn="l" defTabSz="914174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F3FF"/>
    <a:srgbClr val="66CCFF"/>
    <a:srgbClr val="108001"/>
    <a:srgbClr val="0080FF"/>
    <a:srgbClr val="008000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6" autoAdjust="0"/>
    <p:restoredTop sz="99805" autoAdjust="0"/>
  </p:normalViewPr>
  <p:slideViewPr>
    <p:cSldViewPr>
      <p:cViewPr>
        <p:scale>
          <a:sx n="125" d="100"/>
          <a:sy n="125" d="100"/>
        </p:scale>
        <p:origin x="-496" y="-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641" cy="4641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609" y="0"/>
            <a:ext cx="2982641" cy="4641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8/31/22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2982641" cy="464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609" y="8830627"/>
            <a:ext cx="2982641" cy="4641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641" cy="464184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609" y="0"/>
            <a:ext cx="2982641" cy="464184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8/31/22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8500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6108"/>
            <a:ext cx="5505450" cy="418242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2982641" cy="464184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609" y="8830627"/>
            <a:ext cx="2982641" cy="464184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08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17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26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34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5430" algn="l" defTabSz="914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2" algn="l" defTabSz="914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6" algn="l" defTabSz="914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xmlns="" id="{1E90A388-E728-4DE3-A08C-542A8436EB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8275" indent="-218275"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4458">
              <a:defRPr/>
            </a:pPr>
            <a:fld id="{EAD3E15B-FCA5-45C8-AFAF-77F64F827860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pPr defTabSz="924458">
                <a:defRPr/>
              </a:pPr>
              <a:t>4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xmlns="" id="{F2A74431-DFFD-47AC-B7B5-417916C9C5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0538" y="776288"/>
            <a:ext cx="6818312" cy="3835400"/>
          </a:xfrm>
          <a:solidFill>
            <a:srgbClr val="FFFFFF"/>
          </a:solidFill>
          <a:ln/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xmlns="" id="{C362979A-BCD6-4995-8013-E467FAE646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80576" y="4856401"/>
            <a:ext cx="6239830" cy="46013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13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91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xmlns="" id="{99F26B80-FED6-48BB-808A-0E848E9AA7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3E8BB3E6-EC88-442A-AABC-71B4615E22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8B4FDAE-A6A8-4934-AAA5-368531EAF1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2CAE3-5761-4640-B57F-9E1024E8008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4972050"/>
            <a:ext cx="2133600" cy="17145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 smtClean="0"/>
              <a:t>9/1/22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91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4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4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4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4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4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4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18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19" tIns="45710" rIns="91419" bIns="4571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13"/>
            <a:ext cx="2895600" cy="207169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19" tIns="45710" rIns="91419" bIns="4571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301635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xmlns="" id="{E21E0E1C-C51F-4944-BAEC-91317141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"/>
            <a:ext cx="1454584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5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08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17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26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34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812" indent="-34281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769" indent="-28568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2716" indent="-22854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599800" indent="-22854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6889" indent="-22854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3970" indent="-228542" algn="l" defTabSz="914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9" indent="-228542" algn="l" defTabSz="914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2" algn="l" defTabSz="914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2" algn="l" defTabSz="914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4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1008 I&amp;F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19150"/>
            <a:ext cx="8382000" cy="3775476"/>
          </a:xfrm>
        </p:spPr>
        <p:txBody>
          <a:bodyPr/>
          <a:lstStyle/>
          <a:p>
            <a:r>
              <a:rPr lang="en-US" sz="2000" dirty="0" smtClean="0"/>
              <a:t>Overall Project Status</a:t>
            </a:r>
          </a:p>
          <a:p>
            <a:r>
              <a:rPr lang="en-US" sz="2000" dirty="0" smtClean="0"/>
              <a:t>Remaining </a:t>
            </a:r>
            <a:r>
              <a:rPr lang="en-US" sz="2000" dirty="0"/>
              <a:t>MIE items for PD-4, </a:t>
            </a:r>
            <a:r>
              <a:rPr lang="en-US" sz="2000" dirty="0" smtClean="0"/>
              <a:t>KPPs</a:t>
            </a:r>
          </a:p>
          <a:p>
            <a:r>
              <a:rPr lang="en-US" sz="2000" dirty="0" smtClean="0"/>
              <a:t>Schedule</a:t>
            </a:r>
            <a:r>
              <a:rPr lang="en-US" sz="2000" dirty="0"/>
              <a:t>, magnet mapping </a:t>
            </a:r>
          </a:p>
          <a:p>
            <a:r>
              <a:rPr lang="en-US" sz="2000" dirty="0" smtClean="0"/>
              <a:t>USI </a:t>
            </a:r>
            <a:r>
              <a:rPr lang="en-US" sz="2000" dirty="0"/>
              <a:t>plan </a:t>
            </a:r>
          </a:p>
          <a:p>
            <a:r>
              <a:rPr lang="en-US" sz="2000" dirty="0" smtClean="0"/>
              <a:t>Status </a:t>
            </a:r>
            <a:r>
              <a:rPr lang="en-US" sz="2000" dirty="0"/>
              <a:t>of IRR/ARR planning </a:t>
            </a:r>
          </a:p>
          <a:p>
            <a:r>
              <a:rPr lang="en-US" sz="2000" dirty="0" smtClean="0"/>
              <a:t>Schedule </a:t>
            </a:r>
            <a:r>
              <a:rPr lang="en-US" sz="2000" dirty="0"/>
              <a:t>for post magnet mapping installation activities (TPC, INTT,MVTX)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7213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CEF724-2E2B-31A8-F1BB-EE65BC7A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1E26EB-7DC8-5973-437A-76245EDCE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66750"/>
            <a:ext cx="5638800" cy="4267200"/>
          </a:xfrm>
        </p:spPr>
        <p:txBody>
          <a:bodyPr/>
          <a:lstStyle/>
          <a:p>
            <a:r>
              <a:rPr lang="en-US" dirty="0"/>
              <a:t>We have contracted with a very, very experienced group at CERN to map our magnet</a:t>
            </a:r>
          </a:p>
          <a:p>
            <a:r>
              <a:rPr lang="en-US" dirty="0"/>
              <a:t>Calibrated 3D Hall probes, pneumatic motors, precision position measurements, and analysis of raw data</a:t>
            </a:r>
          </a:p>
          <a:p>
            <a:r>
              <a:rPr lang="en-US" dirty="0"/>
              <a:t>This is our best opportunity to compare the calculations of the field carried out by Wuzheng Meng and Kin Yip with measurement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725B05-8A2F-99A3-775B-565F45F61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6A282F-2EFF-F571-8C1E-5B1498626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F93D77-8BFE-B297-3C1A-ED385C0B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1589C-E703-044C-B732-0A5D3C1F72A6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xmlns="" id="{CB80266F-CA80-6332-025C-9E371453A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380" y="666750"/>
            <a:ext cx="3750798" cy="2057400"/>
          </a:xfrm>
          <a:prstGeom prst="rect">
            <a:avLst/>
          </a:prstGeom>
        </p:spPr>
      </p:pic>
      <p:pic>
        <p:nvPicPr>
          <p:cNvPr id="10" name="Picture 9" descr="A group of men in hardhats standing in front of a large machine&#10;&#10;Description automatically generated with low confidence">
            <a:extLst>
              <a:ext uri="{FF2B5EF4-FFF2-40B4-BE49-F238E27FC236}">
                <a16:creationId xmlns:a16="http://schemas.microsoft.com/office/drawing/2014/main" xmlns="" id="{440D8993-44E8-3238-81C2-B30417399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012" y="2955130"/>
            <a:ext cx="2302338" cy="172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05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F70899-778B-FDBE-CCA4-D503A0A2F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66750"/>
            <a:ext cx="2819400" cy="2047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D46EBE-FC90-D008-6BAE-DE078AD218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8"/>
          <a:stretch/>
        </p:blipFill>
        <p:spPr>
          <a:xfrm>
            <a:off x="304800" y="2886034"/>
            <a:ext cx="2740102" cy="2238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15BF2D-F923-6601-86F1-1AAFB0334A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634962"/>
            <a:ext cx="3505200" cy="2190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F13904-D19D-0BAE-2CA0-A720EA408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924" y="2936114"/>
            <a:ext cx="3895876" cy="21442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C7E2F5-06A4-3F3A-7B84-DA83260B0E56}"/>
              </a:ext>
            </a:extLst>
          </p:cNvPr>
          <p:cNvSpPr txBox="1"/>
          <p:nvPr/>
        </p:nvSpPr>
        <p:spPr>
          <a:xfrm>
            <a:off x="685800" y="590550"/>
            <a:ext cx="2060901" cy="1962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b="1" i="1"/>
              <a:t>sPHENIX Magnet Mapping Rails Installation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B5A5F1E-F418-BB4F-8CA3-5969CD86BC51}"/>
              </a:ext>
            </a:extLst>
          </p:cNvPr>
          <p:cNvSpPr txBox="1"/>
          <p:nvPr/>
        </p:nvSpPr>
        <p:spPr>
          <a:xfrm>
            <a:off x="381000" y="2724150"/>
            <a:ext cx="2592296" cy="1962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b="1" i="1"/>
              <a:t>Nine EMCAL rows are left out to install magnet mapper.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8F515F8-0DAB-F527-37E2-9BA8A59DE36F}"/>
              </a:ext>
            </a:extLst>
          </p:cNvPr>
          <p:cNvSpPr txBox="1"/>
          <p:nvPr/>
        </p:nvSpPr>
        <p:spPr>
          <a:xfrm>
            <a:off x="3810000" y="590550"/>
            <a:ext cx="3328075" cy="1962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b="1" i="1"/>
              <a:t>Magnet mapping operations will take place on the north side of sPHENIX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CF20033-D873-2E21-01A1-AD561AE246C7}"/>
              </a:ext>
            </a:extLst>
          </p:cNvPr>
          <p:cNvSpPr txBox="1"/>
          <p:nvPr/>
        </p:nvSpPr>
        <p:spPr>
          <a:xfrm>
            <a:off x="4495800" y="2800350"/>
            <a:ext cx="3177793" cy="1962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b="1" i="1"/>
              <a:t>The sPHENIX mapping apparatus was used on several other detectors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Mapping Plan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373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sPHENIX Near Term Schedule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pic>
        <p:nvPicPr>
          <p:cNvPr id="6" name="Picture 5" descr="Screen Shot 2022-08-18 at 11.59.11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66750"/>
            <a:ext cx="8305800" cy="4181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4476750"/>
            <a:ext cx="498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 Mapping begins 11/1 and will last 2 weeks.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684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sPHENIX Safety Approvals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742950"/>
            <a:ext cx="8382000" cy="3851676"/>
          </a:xfrm>
        </p:spPr>
        <p:txBody>
          <a:bodyPr/>
          <a:lstStyle/>
          <a:p>
            <a:r>
              <a:rPr lang="en-US" sz="2000" dirty="0" smtClean="0"/>
              <a:t>BHSO has started reviewing the revised sPHENIX USI. Expect a response from BHSO by Sept 9.</a:t>
            </a:r>
          </a:p>
          <a:p>
            <a:r>
              <a:rPr lang="en-US" sz="2000" dirty="0" smtClean="0"/>
              <a:t>ASE/SAD seems to me to be making good progress. </a:t>
            </a:r>
            <a:r>
              <a:rPr lang="en-US" sz="2000" dirty="0"/>
              <a:t>I</a:t>
            </a:r>
            <a:r>
              <a:rPr lang="en-US" sz="2000" dirty="0" smtClean="0"/>
              <a:t> meet on average twice/week with the CAD safety team to work on it.  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1322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160" y="0"/>
            <a:ext cx="8229600" cy="546497"/>
          </a:xfrm>
        </p:spPr>
        <p:txBody>
          <a:bodyPr/>
          <a:lstStyle/>
          <a:p>
            <a:r>
              <a:rPr lang="en-US" sz="3200" dirty="0" smtClean="0"/>
              <a:t>Installation Schedule Including Magnet Mapping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870416"/>
              </p:ext>
            </p:extLst>
          </p:nvPr>
        </p:nvGraphicFramePr>
        <p:xfrm>
          <a:off x="152400" y="971550"/>
          <a:ext cx="8534400" cy="29667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48000"/>
                <a:gridCol w="1219200"/>
                <a:gridCol w="1143000"/>
                <a:gridCol w="1066800"/>
                <a:gridCol w="1066800"/>
                <a:gridCol w="990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Tasks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Nov 22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Dec 22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Jan 23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Feb 23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Mar 23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Magnet Mapping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Install</a:t>
                      </a:r>
                      <a:r>
                        <a:rPr lang="en-US" sz="1400" baseline="0" dirty="0" smtClean="0"/>
                        <a:t> TPOT EMCal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Install TPC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Install/</a:t>
                      </a:r>
                      <a:r>
                        <a:rPr lang="en-US" sz="1400" dirty="0" err="1" smtClean="0"/>
                        <a:t>Bakeout</a:t>
                      </a:r>
                      <a:r>
                        <a:rPr lang="en-US" sz="1400" dirty="0" smtClean="0"/>
                        <a:t>  </a:t>
                      </a:r>
                      <a:r>
                        <a:rPr lang="en-US" sz="1400" dirty="0" err="1" smtClean="0"/>
                        <a:t>Beampipe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Install MVTX/INTT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Install MBD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Ready for commissioning with beam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3200400" y="1352550"/>
            <a:ext cx="5105400" cy="2514600"/>
            <a:chOff x="3200400" y="1657350"/>
            <a:chExt cx="5105400" cy="2514600"/>
          </a:xfrm>
        </p:grpSpPr>
        <p:sp>
          <p:nvSpPr>
            <p:cNvPr id="9" name="Rectangle 8"/>
            <p:cNvSpPr/>
            <p:nvPr/>
          </p:nvSpPr>
          <p:spPr>
            <a:xfrm>
              <a:off x="3200400" y="1657350"/>
              <a:ext cx="609600" cy="304800"/>
            </a:xfrm>
            <a:prstGeom prst="rect">
              <a:avLst/>
            </a:prstGeom>
            <a:solidFill>
              <a:srgbClr val="008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2 </a:t>
              </a:r>
              <a:r>
                <a:rPr lang="en-US" sz="1200" dirty="0" err="1" smtClean="0"/>
                <a:t>wks</a:t>
              </a:r>
              <a:endParaRPr lang="en-US" sz="12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038350"/>
              <a:ext cx="914400" cy="304800"/>
            </a:xfrm>
            <a:prstGeom prst="rect">
              <a:avLst/>
            </a:prstGeom>
            <a:solidFill>
              <a:srgbClr val="008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3 </a:t>
              </a:r>
              <a:r>
                <a:rPr lang="en-US" sz="1200" dirty="0" err="1" smtClean="0"/>
                <a:t>wks</a:t>
              </a:r>
              <a:endParaRPr lang="en-US" sz="1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24400" y="2419350"/>
              <a:ext cx="1143000" cy="304800"/>
            </a:xfrm>
            <a:prstGeom prst="rect">
              <a:avLst/>
            </a:prstGeom>
            <a:solidFill>
              <a:srgbClr val="008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4 </a:t>
              </a:r>
              <a:r>
                <a:rPr lang="en-US" sz="1200" dirty="0" err="1" smtClean="0"/>
                <a:t>wks</a:t>
              </a:r>
              <a:endParaRPr lang="en-US" sz="12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15000" y="2800350"/>
              <a:ext cx="609600" cy="304800"/>
            </a:xfrm>
            <a:prstGeom prst="rect">
              <a:avLst/>
            </a:prstGeom>
            <a:solidFill>
              <a:srgbClr val="008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2 </a:t>
              </a:r>
              <a:r>
                <a:rPr lang="en-US" sz="1200" dirty="0" err="1" smtClean="0"/>
                <a:t>wks</a:t>
              </a:r>
              <a:endParaRPr lang="en-US" sz="12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24600" y="3181350"/>
              <a:ext cx="1905000" cy="304800"/>
            </a:xfrm>
            <a:prstGeom prst="rect">
              <a:avLst/>
            </a:prstGeom>
            <a:solidFill>
              <a:srgbClr val="008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6-8 </a:t>
              </a:r>
              <a:r>
                <a:rPr lang="en-US" sz="1200" dirty="0" err="1" smtClean="0"/>
                <a:t>wks</a:t>
              </a:r>
              <a:endParaRPr lang="en-US" sz="12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96200" y="3562350"/>
              <a:ext cx="533400" cy="304800"/>
            </a:xfrm>
            <a:prstGeom prst="rect">
              <a:avLst/>
            </a:prstGeom>
            <a:solidFill>
              <a:srgbClr val="008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2 </a:t>
              </a:r>
              <a:r>
                <a:rPr lang="en-US" sz="1200" dirty="0" err="1" smtClean="0"/>
                <a:t>wks</a:t>
              </a:r>
              <a:endParaRPr lang="en-US" sz="12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8153400" y="4019550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883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683" y="216123"/>
            <a:ext cx="8286750" cy="222028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Risks and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98" y="742950"/>
            <a:ext cx="8842302" cy="4176444"/>
          </a:xfrm>
        </p:spPr>
        <p:txBody>
          <a:bodyPr>
            <a:normAutofit/>
          </a:bodyPr>
          <a:lstStyle/>
          <a:p>
            <a:pPr marL="342884" indent="-342884"/>
            <a:r>
              <a:rPr lang="en-US" sz="2000" dirty="0"/>
              <a:t>Maintaining labor force for the next </a:t>
            </a:r>
            <a:r>
              <a:rPr lang="en-US" sz="2000" dirty="0" smtClean="0"/>
              <a:t>7 </a:t>
            </a:r>
            <a:r>
              <a:rPr lang="en-US" sz="2000" dirty="0"/>
              <a:t>months. Especially important are: </a:t>
            </a:r>
          </a:p>
          <a:p>
            <a:pPr lvl="1">
              <a:buFont typeface="Lucida Grande"/>
              <a:buChar char="-"/>
            </a:pPr>
            <a:r>
              <a:rPr lang="en-US" sz="1600" dirty="0" smtClean="0"/>
              <a:t>Technicians and trades  </a:t>
            </a:r>
            <a:r>
              <a:rPr lang="en-US" sz="1600" dirty="0"/>
              <a:t>for fab and assembly and </a:t>
            </a:r>
            <a:r>
              <a:rPr lang="en-US" sz="1600" dirty="0" smtClean="0"/>
              <a:t>installation. </a:t>
            </a:r>
            <a:r>
              <a:rPr lang="en-US" sz="1600" dirty="0" smtClean="0"/>
              <a:t>Will likely need additional ETs/electricians for rack completion and cabling to keep to the aggressive schedule.</a:t>
            </a:r>
            <a:endParaRPr lang="en-US" sz="1600" dirty="0"/>
          </a:p>
          <a:p>
            <a:pPr lvl="1">
              <a:buFont typeface="Lucida Grande"/>
              <a:buChar char="-"/>
            </a:pPr>
            <a:r>
              <a:rPr lang="en-US" sz="1600" b="0" dirty="0"/>
              <a:t>Visiting students, postdocs and scientists for QA, testing and commissioning.</a:t>
            </a:r>
          </a:p>
          <a:p>
            <a:pPr lvl="1">
              <a:buFont typeface="Lucida Grande"/>
              <a:buChar char="-"/>
            </a:pPr>
            <a:r>
              <a:rPr lang="en-US" sz="1600" b="0" dirty="0"/>
              <a:t>We have been successful in borrowing techs from  other parts of BNL</a:t>
            </a:r>
            <a:r>
              <a:rPr lang="en-US" sz="1600" b="0" dirty="0" smtClean="0"/>
              <a:t>.</a:t>
            </a:r>
            <a:endParaRPr lang="en-US" sz="1600" b="0" dirty="0"/>
          </a:p>
          <a:p>
            <a:r>
              <a:rPr lang="en-US" sz="2000" dirty="0"/>
              <a:t>Need  BHSO USI approval </a:t>
            </a:r>
            <a:r>
              <a:rPr lang="en-US" sz="2000" dirty="0" smtClean="0"/>
              <a:t>by mid-September for </a:t>
            </a:r>
            <a:r>
              <a:rPr lang="en-US" sz="2000" dirty="0"/>
              <a:t>Magnet Mapping </a:t>
            </a:r>
            <a:r>
              <a:rPr lang="en-US" sz="2000" dirty="0" smtClean="0"/>
              <a:t>to commence in Oct-Nov. </a:t>
            </a:r>
            <a:r>
              <a:rPr lang="en-US" sz="2000" dirty="0"/>
              <a:t>Need BHSO ASE/SAD approval for sPHENIX Operations in RHIC Run-23 beginning </a:t>
            </a:r>
            <a:r>
              <a:rPr lang="en-US" sz="2000" dirty="0" smtClean="0"/>
              <a:t>Mar </a:t>
            </a:r>
            <a:r>
              <a:rPr lang="en-US" sz="2000" dirty="0"/>
              <a:t>2023.</a:t>
            </a:r>
          </a:p>
          <a:p>
            <a:pPr marL="0" indent="0">
              <a:buNone/>
            </a:pPr>
            <a:endParaRPr lang="en-US" dirty="0"/>
          </a:p>
          <a:p>
            <a:pPr marL="285736" indent="-285736">
              <a:buFont typeface="Arial"/>
              <a:buChar char="•"/>
            </a:pPr>
            <a:endParaRPr lang="en-US" sz="1800" dirty="0"/>
          </a:p>
          <a:p>
            <a:pPr marL="342884" lvl="1" indent="0">
              <a:buNone/>
            </a:pPr>
            <a:endParaRPr lang="en-US" sz="1600" dirty="0"/>
          </a:p>
          <a:p>
            <a:pPr marL="342884" indent="-342884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390776" y="4980333"/>
            <a:ext cx="1683815" cy="140038"/>
          </a:xfrm>
          <a:prstGeom prst="rect">
            <a:avLst/>
          </a:prstGeom>
        </p:spPr>
        <p:txBody>
          <a:bodyPr/>
          <a:lstStyle/>
          <a:p>
            <a:fld id="{716D9922-87B3-6043-9531-5184EA303DC1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1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EF1412-55EC-40BC-85FB-46A22C2AE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9A0A689-771C-42DE-A122-56A0F2823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14350"/>
            <a:ext cx="9067800" cy="4629150"/>
          </a:xfrm>
        </p:spPr>
        <p:txBody>
          <a:bodyPr/>
          <a:lstStyle/>
          <a:p>
            <a:r>
              <a:rPr lang="en-US" sz="1400" b="1" dirty="0"/>
              <a:t>sPHENIX installation is proceeding well.</a:t>
            </a:r>
            <a:endParaRPr lang="en-US" sz="1400" dirty="0"/>
          </a:p>
          <a:p>
            <a:pPr lvl="1"/>
            <a:r>
              <a:rPr lang="en-US" sz="1300" dirty="0" smtClean="0"/>
              <a:t>sPHENIX rolled-in to 1008 IP. Survey says that we’re at the data-taking point</a:t>
            </a:r>
            <a:r>
              <a:rPr lang="en-US" sz="1300" dirty="0" smtClean="0"/>
              <a:t>. </a:t>
            </a:r>
            <a:r>
              <a:rPr lang="en-US" sz="1300" dirty="0" smtClean="0"/>
              <a:t>Cryo hook-up to RHIC nearly complete.</a:t>
            </a:r>
            <a:endParaRPr lang="en-US" sz="1300" dirty="0"/>
          </a:p>
          <a:p>
            <a:pPr lvl="1"/>
            <a:r>
              <a:rPr lang="en-US" sz="1300" dirty="0" smtClean="0"/>
              <a:t>EMCal  installation underway</a:t>
            </a:r>
            <a:r>
              <a:rPr lang="en-US" sz="1300" dirty="0" smtClean="0"/>
              <a:t>.</a:t>
            </a:r>
            <a:endParaRPr lang="en-US" sz="1400" dirty="0"/>
          </a:p>
          <a:p>
            <a:r>
              <a:rPr lang="en-US" sz="1400" b="1" dirty="0" smtClean="0"/>
              <a:t>2.5 </a:t>
            </a:r>
            <a:r>
              <a:rPr lang="en-US" sz="1400" b="1" dirty="0"/>
              <a:t>month float between </a:t>
            </a:r>
            <a:r>
              <a:rPr lang="en-US" sz="1400" b="1" dirty="0" smtClean="0"/>
              <a:t>MIE early </a:t>
            </a:r>
            <a:r>
              <a:rPr lang="en-US" sz="1400" b="1" dirty="0"/>
              <a:t>completion date and PD-4</a:t>
            </a:r>
            <a:r>
              <a:rPr lang="en-US" sz="1400" b="1" dirty="0" smtClean="0"/>
              <a:t>. No float on I&amp;F</a:t>
            </a:r>
            <a:endParaRPr lang="en-US" sz="1400" b="1" dirty="0" smtClean="0"/>
          </a:p>
          <a:p>
            <a:r>
              <a:rPr lang="en-US" sz="1400" b="1" dirty="0" smtClean="0"/>
              <a:t>KKPs nearly complete. One for TPC, one for DAQ/Trigger remaining.</a:t>
            </a:r>
            <a:endParaRPr lang="en-US" sz="1400" b="1" dirty="0"/>
          </a:p>
          <a:p>
            <a:r>
              <a:rPr lang="en-US" sz="1400" dirty="0"/>
              <a:t>Continued great progress in </a:t>
            </a:r>
            <a:r>
              <a:rPr lang="en-US" sz="1400" dirty="0" smtClean="0"/>
              <a:t>sPHENIX. 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Remaining deliverables: </a:t>
            </a:r>
            <a:r>
              <a:rPr lang="en-US" sz="1400" b="1" dirty="0" smtClean="0">
                <a:solidFill>
                  <a:srgbClr val="000000"/>
                </a:solidFill>
              </a:rPr>
              <a:t>TPC assembly and test, LL1, MBD D/S, JACK board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endParaRPr lang="en-US" sz="1400" dirty="0"/>
          </a:p>
          <a:p>
            <a:pPr marL="342882" indent="-285750"/>
            <a:r>
              <a:rPr lang="en-US" sz="1400" b="1" dirty="0" smtClean="0"/>
              <a:t>The TPC detector assembly is on the critical path.</a:t>
            </a:r>
            <a:endParaRPr lang="en-US" sz="1400" b="1" dirty="0"/>
          </a:p>
          <a:p>
            <a:r>
              <a:rPr lang="en-US" sz="1400" b="0" dirty="0" smtClean="0">
                <a:cs typeface="Calibri" panose="020F0502020204030204" pitchFamily="34" charset="0"/>
              </a:rPr>
              <a:t>Need </a:t>
            </a:r>
            <a:r>
              <a:rPr lang="en-US" sz="1400" b="0" dirty="0">
                <a:cs typeface="Calibri" panose="020F0502020204030204" pitchFamily="34" charset="0"/>
              </a:rPr>
              <a:t>to order one more electronics </a:t>
            </a:r>
            <a:r>
              <a:rPr lang="en-US" sz="1400" b="0" dirty="0" smtClean="0">
                <a:cs typeface="Calibri" panose="020F0502020204030204" pitchFamily="34" charset="0"/>
              </a:rPr>
              <a:t>board (TPC JACK controller board). First article JACK board is ready to test.</a:t>
            </a:r>
            <a:endParaRPr lang="en-US" sz="1400" dirty="0"/>
          </a:p>
          <a:p>
            <a:r>
              <a:rPr lang="en-US" sz="1400" b="1" dirty="0"/>
              <a:t>We have been successful in securing technicians and engineers from other parts of BNL: CAD, IO, SMD, NSLSII</a:t>
            </a:r>
          </a:p>
          <a:p>
            <a:pPr lvl="1"/>
            <a:r>
              <a:rPr lang="en-US" sz="1400" b="0" dirty="0"/>
              <a:t>Need to maintain this level of technical support until the start of RHIC run </a:t>
            </a:r>
            <a:r>
              <a:rPr lang="en-US" sz="1400" b="0" dirty="0" smtClean="0"/>
              <a:t>2023</a:t>
            </a:r>
            <a:r>
              <a:rPr lang="en-US" sz="1400" b="0" dirty="0" smtClean="0"/>
              <a:t>.</a:t>
            </a:r>
          </a:p>
          <a:p>
            <a:pPr lvl="1"/>
            <a:r>
              <a:rPr lang="en-US" sz="1400" b="0" dirty="0" smtClean="0"/>
              <a:t>Will likely need additional ETs and continued support of trades to meet aggressive schedule. </a:t>
            </a:r>
            <a:endParaRPr lang="en-US" sz="1400" b="0" dirty="0"/>
          </a:p>
          <a:p>
            <a:pPr lvl="1"/>
            <a:r>
              <a:rPr lang="en-US" sz="1400" b="0" dirty="0" smtClean="0"/>
              <a:t> </a:t>
            </a:r>
            <a:endParaRPr lang="en-US" sz="1400" dirty="0"/>
          </a:p>
          <a:p>
            <a:r>
              <a:rPr lang="en-US" sz="1400" b="1" dirty="0" smtClean="0">
                <a:solidFill>
                  <a:srgbClr val="0080FF"/>
                </a:solidFill>
              </a:rPr>
              <a:t>With DOE agreement we have </a:t>
            </a:r>
            <a:r>
              <a:rPr lang="en-US" sz="1400" b="1" dirty="0" smtClean="0">
                <a:solidFill>
                  <a:srgbClr val="0080FF"/>
                </a:solidFill>
              </a:rPr>
              <a:t>removed DCMIIs, diffuse laser and diffuse laser fibers from MIE P6 with PCR 34 . KPPs and PMP deliverables are not affected</a:t>
            </a:r>
            <a:r>
              <a:rPr lang="en-US" sz="1400" b="1" dirty="0" smtClean="0">
                <a:solidFill>
                  <a:srgbClr val="0080FF"/>
                </a:solidFill>
              </a:rPr>
              <a:t>.</a:t>
            </a:r>
          </a:p>
          <a:p>
            <a:r>
              <a:rPr lang="en-US" sz="1600" b="1" dirty="0"/>
              <a:t>Challenges remain: </a:t>
            </a:r>
            <a:r>
              <a:rPr lang="en-US" sz="1600" dirty="0"/>
              <a:t>USI approval for magnet mapping followed by ASE/SAD, overall installation schedule has no float to start up date of RHIC Run-</a:t>
            </a:r>
            <a:r>
              <a:rPr lang="en-US" sz="1600" dirty="0" smtClean="0"/>
              <a:t>2023</a:t>
            </a:r>
            <a:r>
              <a:rPr lang="en-US" sz="1600" dirty="0"/>
              <a:t>.</a:t>
            </a: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93A2B43-FE56-4612-9388-500A9FC88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4649651-13F2-459C-BAD0-0067FFC2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811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903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Review Schedule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819150"/>
            <a:ext cx="8382000" cy="3775476"/>
          </a:xfrm>
        </p:spPr>
        <p:txBody>
          <a:bodyPr/>
          <a:lstStyle/>
          <a:p>
            <a:r>
              <a:rPr lang="en-US" dirty="0" smtClean="0"/>
              <a:t>MIE scope Review				1</a:t>
            </a:r>
            <a:r>
              <a:rPr lang="en-US" baseline="30000" dirty="0" smtClean="0"/>
              <a:t>st</a:t>
            </a:r>
            <a:r>
              <a:rPr lang="en-US" dirty="0" smtClean="0"/>
              <a:t> half of Nov 2022</a:t>
            </a:r>
          </a:p>
          <a:p>
            <a:r>
              <a:rPr lang="en-US" dirty="0" smtClean="0"/>
              <a:t>PD-4 Review				2</a:t>
            </a:r>
            <a:r>
              <a:rPr lang="en-US" baseline="30000" dirty="0" smtClean="0"/>
              <a:t>nd</a:t>
            </a:r>
            <a:r>
              <a:rPr lang="en-US" dirty="0" smtClean="0"/>
              <a:t> half of Nov 2022</a:t>
            </a:r>
          </a:p>
          <a:p>
            <a:r>
              <a:rPr lang="en-US" dirty="0" smtClean="0"/>
              <a:t>IRR						Dec 2022</a:t>
            </a:r>
          </a:p>
          <a:p>
            <a:r>
              <a:rPr lang="en-US" dirty="0" smtClean="0"/>
              <a:t>ARR						Jan 2022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9876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sPHENIX MIE Deliverables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pic>
        <p:nvPicPr>
          <p:cNvPr id="6" name="Picture 5" descr="Screen Shot 2022-02-02 at 11.52.1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819150"/>
            <a:ext cx="8229600" cy="38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4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22-09-01 at 12.12.32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66750"/>
            <a:ext cx="5681900" cy="4248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5" y="57150"/>
            <a:ext cx="8810526" cy="468694"/>
          </a:xfrm>
        </p:spPr>
        <p:txBody>
          <a:bodyPr>
            <a:noAutofit/>
          </a:bodyPr>
          <a:lstStyle/>
          <a:p>
            <a:r>
              <a:rPr lang="en-US" sz="2800" b="0" dirty="0" smtClean="0"/>
              <a:t>  sPHENIX Installed at IP. EMCal Installation Ongoing </a:t>
            </a:r>
            <a:endParaRPr lang="en-US" sz="2800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15382" y="4869657"/>
            <a:ext cx="324365" cy="273844"/>
          </a:xfrm>
          <a:prstGeom prst="rect">
            <a:avLst/>
          </a:prstGeom>
        </p:spPr>
        <p:txBody>
          <a:bodyPr/>
          <a:lstStyle/>
          <a:p>
            <a:fld id="{0AE0C637-5835-444B-B8C0-92C25AFA2084}" type="slidenum">
              <a:rPr lang="en-US" altLang="en-US" sz="1200" smtClean="0"/>
              <a:pPr/>
              <a:t>2</a:t>
            </a:fld>
            <a:endParaRPr lang="en-US" altLang="en-US" sz="1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4930775"/>
            <a:ext cx="2133600" cy="1714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4930775"/>
            <a:ext cx="2895600" cy="2174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solidFill>
                  <a:schemeClr val="bg1"/>
                </a:solidFill>
              </a:rPr>
              <a:t>PMG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11" descr="Screen Shot 2022-08-18 at 1.47.07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6" y="689327"/>
            <a:ext cx="3080695" cy="41509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67491" y="927205"/>
            <a:ext cx="269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sPHENIX in the 1008 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971550"/>
            <a:ext cx="3010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 8 EMCal sector-pairs installed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As of 8/31/22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28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sPHENIX MIE KPP’s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672482"/>
              </p:ext>
            </p:extLst>
          </p:nvPr>
        </p:nvGraphicFramePr>
        <p:xfrm>
          <a:off x="304800" y="742951"/>
          <a:ext cx="8763000" cy="414909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611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02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4295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System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Demonstration or Measurement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Threshold KKP’s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Objective KPP’s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Time Projection Chamber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90% live channels based on laser,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pulser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95% live channels based on laser,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pulser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5790"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Time Projection Chamber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Ion back flow ≤ 2% per GEM module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avgd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 over active area of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ea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 GEM module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Same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5790"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Time Projection Chamber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Preinstall, Bench tests w/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90% single hit efficiency/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mip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 track, averaged  over active TPC volume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95% single hit efficiency/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mip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 track, averaged over active TPC volume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Time Projection Chamber</a:t>
                      </a:r>
                    </a:p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Front End Electronics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Preinstall, Fee stand alone bench tests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Cross talk ≤ 2% per channel averaged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over all channels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Same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EM Calorimeter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90% live channels based on LED,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95% live channels based on LED,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Hadronic Calorimeter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90% live channels based on LED,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95% live channels based on LED,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27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sPHENIX MIE KPP’s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344815"/>
              </p:ext>
            </p:extLst>
          </p:nvPr>
        </p:nvGraphicFramePr>
        <p:xfrm>
          <a:off x="228600" y="819151"/>
          <a:ext cx="8686800" cy="356489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28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6012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System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Demonstration or Measurement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Threshold KKP’s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Objective KPP’s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579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EM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</a:rPr>
                        <a:t> Ca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lorimeter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Each sector w/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an absolute energy precalibration of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≤ 35% RMS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Same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579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Hadronic Calorimeter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Each sector w/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an absolute energy precalibration of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≤ 20% RMS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Same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579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Min Bias Trigger Detector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90% live channels based on laser.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120 ps/channel timing resolution w/ bench test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95% live channels based on laser.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100 ps/channel timing resolution w/ bench test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DAQ/Trigger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Event rate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kHz w/ random </a:t>
                      </a:r>
                      <a:r>
                        <a:rPr lang="en-US" sz="1100" baseline="0" dirty="0" err="1">
                          <a:solidFill>
                            <a:srgbClr val="000000"/>
                          </a:solidFill>
                        </a:rPr>
                        <a:t>pulser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15 kHz w/ random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pulser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DAQ/Trigger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Data Logging rate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10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Gbit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/s with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pulser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Same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477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4"/>
            <a:ext cx="8229600" cy="546497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="0" dirty="0">
                <a:latin typeface="Calibri"/>
                <a:cs typeface="Calibri"/>
              </a:rPr>
              <a:t>TPC </a:t>
            </a:r>
            <a:r>
              <a:rPr lang="en-US" dirty="0">
                <a:latin typeface="Calibri"/>
                <a:cs typeface="Calibri"/>
              </a:rPr>
              <a:t>Status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200" y="590550"/>
            <a:ext cx="8991600" cy="2057400"/>
          </a:xfrm>
        </p:spPr>
        <p:txBody>
          <a:bodyPr/>
          <a:lstStyle/>
          <a:p>
            <a:r>
              <a:rPr lang="en-US" sz="1400" dirty="0" smtClean="0"/>
              <a:t>Outer and Inner </a:t>
            </a:r>
            <a:r>
              <a:rPr lang="en-US" sz="1400" dirty="0"/>
              <a:t>field </a:t>
            </a:r>
            <a:r>
              <a:rPr lang="en-US" sz="1400" dirty="0" smtClean="0"/>
              <a:t>cages complete. Both have passed HV stress tests.</a:t>
            </a:r>
          </a:p>
          <a:p>
            <a:r>
              <a:rPr lang="en-US" sz="1400" dirty="0" smtClean="0"/>
              <a:t>Central membrane complete. At SBU and ready to install.</a:t>
            </a:r>
            <a:endParaRPr lang="en-US" sz="1400" dirty="0"/>
          </a:p>
          <a:p>
            <a:r>
              <a:rPr lang="en-US" sz="1400" dirty="0"/>
              <a:t>All 72 quad GEM modules complete. HV tests </a:t>
            </a:r>
            <a:r>
              <a:rPr lang="en-US" sz="1400" dirty="0" smtClean="0"/>
              <a:t>good. Gain and IBF mapped good.</a:t>
            </a:r>
          </a:p>
          <a:p>
            <a:r>
              <a:rPr lang="en-US" sz="1400" dirty="0" smtClean="0"/>
              <a:t>TPC End Caps (Wagon Wheels) are being populated with GEM Modules.</a:t>
            </a:r>
            <a:endParaRPr lang="en-US" sz="1400" dirty="0"/>
          </a:p>
          <a:p>
            <a:r>
              <a:rPr lang="en-US" sz="1400" dirty="0" smtClean="0"/>
              <a:t>Initial testing of TPC Fee complete. Board by board performance testing underway.  </a:t>
            </a:r>
          </a:p>
          <a:p>
            <a:r>
              <a:rPr lang="en-US" sz="1400" dirty="0" smtClean="0"/>
              <a:t>FELIX board firmware continues to be developed. </a:t>
            </a:r>
          </a:p>
          <a:p>
            <a:r>
              <a:rPr lang="en-US" sz="1400" dirty="0" smtClean="0"/>
              <a:t>TPC Assembly complete and testing to begin at SBU in September.</a:t>
            </a:r>
            <a:endParaRPr lang="en-US" sz="1400" dirty="0"/>
          </a:p>
          <a:p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B932B3A-BA38-40C7-ADEE-2A1902CEB265}" type="slidenum">
              <a:rPr lang="en-US" altLang="en-US"/>
              <a:pPr/>
              <a:t>22</a:t>
            </a:fld>
            <a:endParaRPr lang="en-US" alt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3514" y="2419350"/>
            <a:ext cx="4139285" cy="2724150"/>
          </a:xfrm>
          <a:prstGeom prst="rect">
            <a:avLst/>
          </a:prstGeom>
        </p:spPr>
      </p:pic>
      <p:pic>
        <p:nvPicPr>
          <p:cNvPr id="3" name="Picture 2" descr="Screen Shot 2022-09-01 at 12.44.21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053" y="2419350"/>
            <a:ext cx="1990947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4857750"/>
            <a:ext cx="1981200" cy="246221"/>
          </a:xfrm>
          <a:prstGeom prst="rect">
            <a:avLst/>
          </a:prstGeom>
          <a:solidFill>
            <a:srgbClr val="0080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Outer &amp; Inner Field Cage Together</a:t>
            </a:r>
            <a:endParaRPr lang="en-US" sz="1000" dirty="0">
              <a:solidFill>
                <a:srgbClr val="FFFFFF"/>
              </a:solidFill>
            </a:endParaRPr>
          </a:p>
        </p:txBody>
      </p:sp>
      <p:pic>
        <p:nvPicPr>
          <p:cNvPr id="11" name="Picture 10" descr="Screen Shot 2022-09-01 at 12.55.11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14600"/>
            <a:ext cx="3019636" cy="22669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200" y="4476750"/>
            <a:ext cx="979755" cy="261610"/>
          </a:xfrm>
          <a:prstGeom prst="rect">
            <a:avLst/>
          </a:prstGeom>
          <a:solidFill>
            <a:srgbClr val="0080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TPC Assembly</a:t>
            </a:r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0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Rack Production Update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3181350"/>
            <a:ext cx="4114800" cy="584776"/>
          </a:xfrm>
          <a:prstGeom prst="rect">
            <a:avLst/>
          </a:prstGeom>
          <a:solidFill>
            <a:srgbClr val="0080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Need 31 racks.  26 racks started. 11 complete. Additional 8 just need water piping.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742950"/>
            <a:ext cx="1692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Rack Thermistor test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0" name="Picture 9" descr="Screen Shot 2022-08-18 at 11.42.5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590550"/>
            <a:ext cx="5181600" cy="2490914"/>
          </a:xfrm>
          <a:prstGeom prst="rect">
            <a:avLst/>
          </a:prstGeom>
        </p:spPr>
      </p:pic>
      <p:pic>
        <p:nvPicPr>
          <p:cNvPr id="11" name="Picture 10" descr="Screen Shot 2022-08-18 at 11.47.50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895350"/>
            <a:ext cx="3905169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2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72675E-07CA-4A5F-8FB9-F209194D3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82" y="6032"/>
            <a:ext cx="7984580" cy="546497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Cryo Installation on </a:t>
            </a:r>
            <a:r>
              <a:rPr lang="en-US" b="0" dirty="0" smtClean="0"/>
              <a:t>sPHENIX Carriage</a:t>
            </a:r>
            <a:endParaRPr lang="en-US" b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D84F4E6-9BA5-4A1F-AF34-982554F0220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en-US" sz="1200" smtClean="0"/>
              <a:t>9/1/22</a:t>
            </a:r>
            <a:endParaRPr lang="en-US" altLang="en-US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D92DF24-936D-4104-80B2-8234A8360DB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1200" smtClean="0"/>
              <a:t>PMG</a:t>
            </a: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0187E29-AEA6-4BD5-BE46-F1C6422D17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/>
          <a:lstStyle/>
          <a:p>
            <a:pPr algn="ctr"/>
            <a:fld id="{0AE0C637-5835-444B-B8C0-92C25AFA2084}" type="slidenum">
              <a:rPr lang="en-US" altLang="en-US" sz="1200" smtClean="0"/>
              <a:pPr algn="ctr"/>
              <a:t>3</a:t>
            </a:fld>
            <a:endParaRPr lang="en-US" altLang="en-US" sz="1200" dirty="0"/>
          </a:p>
        </p:txBody>
      </p:sp>
      <p:pic>
        <p:nvPicPr>
          <p:cNvPr id="6" name="Picture 5" descr="Screen Shot 2022-08-26 at 12.04.4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616117"/>
            <a:ext cx="6400800" cy="44184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590550"/>
            <a:ext cx="637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Cryo jumper lines between sPHENIX Magnet/Platform and RHIC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166600" y="860752"/>
            <a:ext cx="3138084" cy="1154663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1299749"/>
            <a:ext cx="2441128" cy="2308324"/>
          </a:xfrm>
          <a:prstGeom prst="rect">
            <a:avLst/>
          </a:prstGeom>
          <a:solidFill>
            <a:srgbClr val="0F80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Work of CAD cryo, SMD and BNL trades has been outstanding. 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These groups have been critical to the  completion of the platform, installing the magnet valve box, He cold box and cryo jumpers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43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C61994-FA4D-3A74-3367-E6B4AC25A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074" y="0"/>
            <a:ext cx="1902926" cy="160629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57430868-99F6-4C9C-9EE2-D1871AF146FF}"/>
              </a:ext>
            </a:extLst>
          </p:cNvPr>
          <p:cNvSpPr txBox="1">
            <a:spLocks/>
          </p:cNvSpPr>
          <p:nvPr/>
        </p:nvSpPr>
        <p:spPr>
          <a:xfrm>
            <a:off x="38214" y="0"/>
            <a:ext cx="9105786" cy="59055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8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panose="020B0600070205080204" pitchFamily="34" charset="-128"/>
                <a:cs typeface="MS PGothic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dirty="0" smtClean="0">
                <a:ea typeface="Cambria" panose="02040503050406030204" pitchFamily="18" charset="0"/>
                <a:cs typeface="Arial" panose="020B0604020202020204" pitchFamily="34" charset="0"/>
              </a:rPr>
              <a:t>INTT </a:t>
            </a:r>
            <a:r>
              <a:rPr lang="en-US" sz="4000" dirty="0" smtClean="0">
                <a:ea typeface="Cambria" panose="02040503050406030204" pitchFamily="18" charset="0"/>
                <a:cs typeface="Arial" panose="020B0604020202020204" pitchFamily="34" charset="0"/>
              </a:rPr>
              <a:t>Complete This Week</a:t>
            </a:r>
            <a:endParaRPr lang="en-US" sz="4000" dirty="0"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C29556-4DC8-45A7-A476-17009429B12B}"/>
              </a:ext>
            </a:extLst>
          </p:cNvPr>
          <p:cNvSpPr txBox="1"/>
          <p:nvPr/>
        </p:nvSpPr>
        <p:spPr>
          <a:xfrm>
            <a:off x="0" y="742950"/>
            <a:ext cx="6019800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The  INTT is two half-barrels (E &amp; W) silicon strip detectors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West half barrel is complete and tested.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East half barrel is assembled, but needs cooling added plus testing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East half barrel should be completed by Friday 9/2.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8B4FDAE-A6A8-4934-AAA5-368531EAF123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2" name="Picture 1" descr="Screen Shot 2022-08-31 at 11.41.35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600" y="1631950"/>
            <a:ext cx="2737265" cy="3522980"/>
          </a:xfrm>
          <a:prstGeom prst="rect">
            <a:avLst/>
          </a:prstGeom>
        </p:spPr>
      </p:pic>
      <p:pic>
        <p:nvPicPr>
          <p:cNvPr id="9" name="Picture 8" descr="Screen Shot 2022-08-31 at 11.43.49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" y="1665465"/>
            <a:ext cx="5095240" cy="347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340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3BCC40-6B67-1A41-FAE0-901588334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" y="0"/>
            <a:ext cx="7594600" cy="576858"/>
          </a:xfrm>
        </p:spPr>
        <p:txBody>
          <a:bodyPr/>
          <a:lstStyle/>
          <a:p>
            <a:r>
              <a:rPr lang="en-US" sz="4000" dirty="0" smtClean="0"/>
              <a:t>MVTX </a:t>
            </a:r>
            <a:r>
              <a:rPr lang="en-US" sz="4000" dirty="0" smtClean="0"/>
              <a:t> Complete and Ready to Ship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E27EFB-CB81-D3B1-EC25-C5DD23E0B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42950"/>
            <a:ext cx="4191000" cy="3429000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Both half-detectors </a:t>
            </a:r>
            <a:r>
              <a:rPr lang="en-US" sz="1600" dirty="0" smtClean="0"/>
              <a:t>complete</a:t>
            </a:r>
            <a:r>
              <a:rPr lang="en-US" sz="1600" dirty="0" smtClean="0"/>
              <a:t> </a:t>
            </a:r>
            <a:r>
              <a:rPr lang="en-US" sz="1600" dirty="0" smtClean="0"/>
              <a:t>at LBNL!</a:t>
            </a:r>
            <a:endParaRPr lang="en-US" sz="1600" dirty="0"/>
          </a:p>
          <a:p>
            <a:pPr lvl="1"/>
            <a:r>
              <a:rPr lang="en-US" sz="1600" dirty="0"/>
              <a:t>Shipping to </a:t>
            </a:r>
            <a:r>
              <a:rPr lang="en-US" sz="1600" dirty="0" smtClean="0"/>
              <a:t>BNL next </a:t>
            </a:r>
            <a:r>
              <a:rPr lang="en-US" sz="1600" dirty="0" smtClean="0"/>
              <a:t>3-4 </a:t>
            </a:r>
            <a:r>
              <a:rPr lang="en-US" sz="1600" dirty="0" smtClean="0"/>
              <a:t>weeks </a:t>
            </a:r>
            <a:endParaRPr lang="en-US" sz="1600" dirty="0"/>
          </a:p>
          <a:p>
            <a:pPr marL="342900" lvl="1" indent="0">
              <a:buNone/>
            </a:pPr>
            <a:endParaRPr lang="en-US" sz="1600" dirty="0"/>
          </a:p>
          <a:p>
            <a:r>
              <a:rPr lang="en-US" sz="1600" dirty="0"/>
              <a:t>Cooling systems</a:t>
            </a:r>
          </a:p>
          <a:p>
            <a:pPr lvl="1"/>
            <a:r>
              <a:rPr lang="en-US" sz="1600" dirty="0"/>
              <a:t>Stave cooling system ready at BNL </a:t>
            </a:r>
          </a:p>
          <a:p>
            <a:pPr lvl="1"/>
            <a:r>
              <a:rPr lang="en-US" sz="1600" dirty="0"/>
              <a:t>One rack cooling system arrived at BNL this morning</a:t>
            </a:r>
          </a:p>
          <a:p>
            <a:pPr lvl="1"/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rack cooling in progress at LANL</a:t>
            </a:r>
          </a:p>
          <a:p>
            <a:endParaRPr lang="en-US" sz="1600" dirty="0"/>
          </a:p>
          <a:p>
            <a:r>
              <a:rPr lang="en-US" sz="1600" dirty="0"/>
              <a:t>Half-detector QA and commissioning at BNL</a:t>
            </a:r>
          </a:p>
          <a:p>
            <a:pPr lvl="1"/>
            <a:r>
              <a:rPr lang="en-US" sz="1600" dirty="0"/>
              <a:t>Insertion system test </a:t>
            </a:r>
            <a:r>
              <a:rPr lang="en-US" sz="1600" dirty="0" smtClean="0"/>
              <a:t>at BNL in </a:t>
            </a:r>
            <a:r>
              <a:rPr lang="en-US" sz="1600" dirty="0" smtClean="0"/>
              <a:t>2 weeks </a:t>
            </a:r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6223354-7CA9-F77C-913B-15FF1625E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5528850" y="1757774"/>
            <a:ext cx="4463059" cy="228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ound, floor&#10;&#10;Description automatically generated">
            <a:extLst>
              <a:ext uri="{FF2B5EF4-FFF2-40B4-BE49-F238E27FC236}">
                <a16:creationId xmlns:a16="http://schemas.microsoft.com/office/drawing/2014/main" xmlns="" id="{E9E7ED93-35E4-6418-0FC1-3B904BCA0A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758" y="666750"/>
            <a:ext cx="1994303" cy="44630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8F1CE9-1E19-DF15-A6FE-43760ACD2284}"/>
              </a:ext>
            </a:extLst>
          </p:cNvPr>
          <p:cNvSpPr txBox="1"/>
          <p:nvPr/>
        </p:nvSpPr>
        <p:spPr>
          <a:xfrm>
            <a:off x="4659168" y="2571750"/>
            <a:ext cx="1580075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Half-detector-1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122EAB-FD06-5615-C8E8-94FC0FFB9C6A}"/>
              </a:ext>
            </a:extLst>
          </p:cNvPr>
          <p:cNvSpPr txBox="1"/>
          <p:nvPr/>
        </p:nvSpPr>
        <p:spPr>
          <a:xfrm>
            <a:off x="7048189" y="2530635"/>
            <a:ext cx="1580075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Half-detector-2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9276F19E-B5FC-1796-3A81-2CF7FC7EC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9/1/22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BBFC66C2-3937-A99E-6978-2E11AA08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3E8A-7D3C-1944-9BFE-BF4C10A3D655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45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900" y="767893"/>
            <a:ext cx="5098771" cy="4308935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1400" b="1" dirty="0"/>
              <a:t>All</a:t>
            </a:r>
            <a:r>
              <a:rPr lang="en-US" sz="1400" dirty="0"/>
              <a:t> </a:t>
            </a:r>
            <a:r>
              <a:rPr lang="en-US" sz="1400" b="1" dirty="0"/>
              <a:t>OHCal sectors complete, installed, tested</a:t>
            </a:r>
            <a:r>
              <a:rPr lang="en-US" sz="1400" dirty="0" smtClean="0"/>
              <a:t>.  </a:t>
            </a:r>
            <a:endParaRPr lang="en-US" sz="1400" dirty="0"/>
          </a:p>
          <a:p>
            <a:r>
              <a:rPr lang="en-US" sz="1400" b="1" dirty="0"/>
              <a:t>All</a:t>
            </a:r>
            <a:r>
              <a:rPr lang="en-US" sz="1400" dirty="0"/>
              <a:t> </a:t>
            </a:r>
            <a:r>
              <a:rPr lang="en-US" sz="1400" b="1" dirty="0"/>
              <a:t>IHCal sectors complete, </a:t>
            </a:r>
            <a:r>
              <a:rPr lang="en-US" sz="1400" b="1" dirty="0" smtClean="0"/>
              <a:t>installed, </a:t>
            </a:r>
            <a:r>
              <a:rPr lang="en-US" sz="1400" b="1" dirty="0"/>
              <a:t>tested</a:t>
            </a:r>
            <a:r>
              <a:rPr lang="en-US" sz="1400" dirty="0"/>
              <a:t>. </a:t>
            </a:r>
            <a:r>
              <a:rPr lang="en-US" sz="1400" dirty="0" smtClean="0"/>
              <a:t> </a:t>
            </a:r>
            <a:endParaRPr lang="en-US" sz="1400" dirty="0">
              <a:cs typeface="Calibri" panose="020F0502020204030204" pitchFamily="34" charset="0"/>
            </a:endParaRPr>
          </a:p>
          <a:p>
            <a:r>
              <a:rPr lang="en-US" sz="1400" b="1" dirty="0"/>
              <a:t>All  EMCal sectors </a:t>
            </a:r>
            <a:r>
              <a:rPr lang="en-US" sz="1400" b="1" dirty="0" smtClean="0"/>
              <a:t>complete</a:t>
            </a:r>
            <a:r>
              <a:rPr lang="en-US" sz="1400" dirty="0" smtClean="0"/>
              <a:t>, </a:t>
            </a:r>
            <a:r>
              <a:rPr lang="en-US" sz="1400" b="1" dirty="0" smtClean="0"/>
              <a:t>tested</a:t>
            </a:r>
            <a:r>
              <a:rPr lang="en-US" sz="1400" dirty="0" smtClean="0"/>
              <a:t>, </a:t>
            </a:r>
            <a:r>
              <a:rPr lang="en-US" sz="1400" b="1" dirty="0" smtClean="0"/>
              <a:t>16</a:t>
            </a:r>
            <a:r>
              <a:rPr lang="en-US" sz="1400" b="1" dirty="0" smtClean="0"/>
              <a:t>/64</a:t>
            </a:r>
            <a:r>
              <a:rPr lang="en-US" sz="1400" b="1" dirty="0" smtClean="0"/>
              <a:t> </a:t>
            </a:r>
            <a:r>
              <a:rPr lang="en-US" sz="1400" b="1" dirty="0" smtClean="0"/>
              <a:t>installed</a:t>
            </a:r>
            <a:endParaRPr lang="en-US" sz="1400" b="1" dirty="0"/>
          </a:p>
          <a:p>
            <a:r>
              <a:rPr lang="en-US" sz="1400" b="1" dirty="0"/>
              <a:t>All Calorimeter </a:t>
            </a:r>
            <a:r>
              <a:rPr lang="en-US" sz="1400" b="1" dirty="0" smtClean="0"/>
              <a:t>electronics complete, tested. </a:t>
            </a:r>
            <a:r>
              <a:rPr lang="en-US" sz="1400" dirty="0" smtClean="0"/>
              <a:t>  </a:t>
            </a:r>
            <a:endParaRPr lang="en-US" sz="1400" dirty="0"/>
          </a:p>
          <a:p>
            <a:r>
              <a:rPr lang="en-US" sz="1400" b="1" dirty="0"/>
              <a:t>All TPC det components at </a:t>
            </a:r>
            <a:r>
              <a:rPr lang="en-US" sz="1400" b="1" dirty="0" smtClean="0"/>
              <a:t>SBU/BNL </a:t>
            </a:r>
            <a:r>
              <a:rPr lang="en-US" sz="1400" b="1" dirty="0" smtClean="0"/>
              <a:t> </a:t>
            </a:r>
            <a:endParaRPr lang="en-US" sz="1400" b="1" dirty="0" smtClean="0"/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 </a:t>
            </a:r>
            <a:r>
              <a:rPr lang="en-US" sz="1400" b="1" dirty="0" smtClean="0"/>
              <a:t>TPC </a:t>
            </a:r>
            <a:r>
              <a:rPr lang="en-US" sz="1400" b="1" dirty="0" smtClean="0"/>
              <a:t>assembly started</a:t>
            </a:r>
            <a:endParaRPr lang="en-US" sz="1400" dirty="0" smtClean="0"/>
          </a:p>
          <a:p>
            <a:r>
              <a:rPr lang="en-US" sz="1400" b="1" dirty="0" smtClean="0"/>
              <a:t>TPC electronics: Fee boards complete and tested. FELIX boards complete and tested.   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 JACK first article production board assembly started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b="1" dirty="0" smtClean="0"/>
              <a:t>DAQ</a:t>
            </a:r>
            <a:r>
              <a:rPr lang="en-US" sz="1400" b="1" dirty="0"/>
              <a:t>/Trigger: Large switch, DAQ computers, Buffer boxes, GTM/GL1 complete</a:t>
            </a:r>
            <a:r>
              <a:rPr lang="en-US" sz="1400" dirty="0" smtClean="0">
                <a:solidFill>
                  <a:srgbClr val="0F80FF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 1</a:t>
            </a:r>
            <a:r>
              <a:rPr lang="en-US" sz="1400" b="1" baseline="30000" dirty="0" smtClean="0">
                <a:solidFill>
                  <a:srgbClr val="000000"/>
                </a:solidFill>
              </a:rPr>
              <a:t>st</a:t>
            </a:r>
            <a:r>
              <a:rPr lang="en-US" sz="1400" b="1" dirty="0" smtClean="0">
                <a:solidFill>
                  <a:srgbClr val="000000"/>
                </a:solidFill>
              </a:rPr>
              <a:t> article LL1 (3/18) production boards at </a:t>
            </a:r>
            <a:r>
              <a:rPr lang="en-US" sz="1400" b="1" dirty="0" smtClean="0">
                <a:solidFill>
                  <a:srgbClr val="000000"/>
                </a:solidFill>
              </a:rPr>
              <a:t>Nevis</a:t>
            </a:r>
            <a:endParaRPr lang="en-US" sz="1400" dirty="0" smtClean="0">
              <a:solidFill>
                <a:srgbClr val="0F8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1</a:t>
            </a:r>
            <a:r>
              <a:rPr lang="en-US" sz="1400" b="1" baseline="30000" dirty="0" smtClean="0">
                <a:solidFill>
                  <a:srgbClr val="000000"/>
                </a:solidFill>
              </a:rPr>
              <a:t>st</a:t>
            </a:r>
            <a:r>
              <a:rPr lang="en-US" sz="1400" b="1" dirty="0" smtClean="0">
                <a:solidFill>
                  <a:srgbClr val="000000"/>
                </a:solidFill>
              </a:rPr>
              <a:t> article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MBD D/</a:t>
            </a:r>
            <a:r>
              <a:rPr lang="en-US" sz="1400" b="1" dirty="0" smtClean="0">
                <a:solidFill>
                  <a:srgbClr val="000000"/>
                </a:solidFill>
              </a:rPr>
              <a:t>S (2/16) </a:t>
            </a:r>
            <a:r>
              <a:rPr lang="en-US" sz="1400" b="1" dirty="0" smtClean="0">
                <a:solidFill>
                  <a:srgbClr val="000000"/>
                </a:solidFill>
              </a:rPr>
              <a:t>boards </a:t>
            </a:r>
            <a:r>
              <a:rPr lang="en-US" sz="1400" b="1" dirty="0" smtClean="0">
                <a:solidFill>
                  <a:srgbClr val="000000"/>
                </a:solidFill>
              </a:rPr>
              <a:t>at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Nevis 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 Expect balance of LL1 and MBD D/S boards in October</a:t>
            </a:r>
            <a:endParaRPr lang="en-US" sz="1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8" y="4"/>
            <a:ext cx="9113157" cy="546497"/>
          </a:xfrm>
        </p:spPr>
        <p:txBody>
          <a:bodyPr>
            <a:noAutofit/>
          </a:bodyPr>
          <a:lstStyle/>
          <a:p>
            <a:r>
              <a:rPr lang="en-US" sz="3200" b="0" dirty="0"/>
              <a:t>  sPHENIX MIE Status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31250" y="5143500"/>
            <a:ext cx="3752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8000"/>
                </a:solidFill>
              </a:rPr>
              <a:t>.</a:t>
            </a:r>
          </a:p>
          <a:p>
            <a:endParaRPr lang="en-US" sz="1500" dirty="0">
              <a:solidFill>
                <a:srgbClr val="008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230894" y="4910120"/>
            <a:ext cx="2133600" cy="1714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en-US" sz="1200" smtClean="0"/>
              <a:t>9/1/22</a:t>
            </a:r>
            <a:endParaRPr lang="en-US" altLang="en-US" sz="12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171031" y="4869660"/>
            <a:ext cx="2895600" cy="207169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1200" smtClean="0"/>
              <a:t>PMG</a:t>
            </a:r>
            <a:endParaRPr lang="en-US" sz="1200" dirty="0"/>
          </a:p>
        </p:txBody>
      </p:sp>
      <p:pic>
        <p:nvPicPr>
          <p:cNvPr id="9" name="Picture 8" descr="Screen Shot 2022-08-26 at 12.16.35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636" y="666753"/>
            <a:ext cx="4038136" cy="30270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0" y="666750"/>
            <a:ext cx="2945638" cy="369332"/>
          </a:xfrm>
          <a:prstGeom prst="rect">
            <a:avLst/>
          </a:prstGeom>
          <a:solidFill>
            <a:srgbClr val="0F80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Prep for TPC assembly at SBU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2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High Priority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" y="590550"/>
            <a:ext cx="9148983" cy="4552950"/>
          </a:xfrm>
        </p:spPr>
        <p:txBody>
          <a:bodyPr/>
          <a:lstStyle/>
          <a:p>
            <a:r>
              <a:rPr lang="en-US" sz="1600" b="1" dirty="0">
                <a:solidFill>
                  <a:srgbClr val="0080FF"/>
                </a:solidFill>
              </a:rPr>
              <a:t>C</a:t>
            </a:r>
            <a:r>
              <a:rPr lang="en-US" sz="1600" b="1" dirty="0" smtClean="0">
                <a:solidFill>
                  <a:srgbClr val="0080FF"/>
                </a:solidFill>
              </a:rPr>
              <a:t>omplete </a:t>
            </a:r>
            <a:r>
              <a:rPr lang="en-US" sz="1600" b="1" dirty="0">
                <a:solidFill>
                  <a:srgbClr val="0080FF"/>
                </a:solidFill>
              </a:rPr>
              <a:t>the MIE deliverables and write our KPPs report. </a:t>
            </a:r>
            <a:r>
              <a:rPr lang="en-US" sz="1600" b="1" dirty="0" smtClean="0">
                <a:solidFill>
                  <a:srgbClr val="0080FF"/>
                </a:solidFill>
              </a:rPr>
              <a:t> </a:t>
            </a:r>
            <a:endParaRPr lang="en-US" sz="1600" b="1" dirty="0">
              <a:solidFill>
                <a:srgbClr val="0080FF"/>
              </a:solidFill>
            </a:endParaRPr>
          </a:p>
          <a:p>
            <a:r>
              <a:rPr lang="en-US" sz="1600" b="1" dirty="0" smtClean="0"/>
              <a:t>Complete Installation of 23 EMCal  sector pairs prior to installation of mapping equipment.</a:t>
            </a:r>
            <a:endParaRPr lang="en-US" sz="1600" b="1" dirty="0"/>
          </a:p>
          <a:p>
            <a:r>
              <a:rPr lang="en-US" sz="1600" b="1" dirty="0" smtClean="0"/>
              <a:t>Complete Installation </a:t>
            </a:r>
            <a:r>
              <a:rPr lang="en-US" sz="1600" b="1" dirty="0" smtClean="0"/>
              <a:t>of </a:t>
            </a:r>
            <a:r>
              <a:rPr lang="en-US" sz="1600" b="1" dirty="0"/>
              <a:t>all </a:t>
            </a:r>
            <a:r>
              <a:rPr lang="en-US" sz="1600" b="1" dirty="0" smtClean="0"/>
              <a:t>cryo, power and controls jumpers from cryo deck to platform </a:t>
            </a:r>
            <a:r>
              <a:rPr lang="en-US" sz="1600" b="1" dirty="0" smtClean="0"/>
              <a:t> </a:t>
            </a:r>
            <a:endParaRPr lang="en-US" sz="1600" b="1" dirty="0"/>
          </a:p>
          <a:p>
            <a:r>
              <a:rPr lang="en-US" sz="1600" b="1" dirty="0" smtClean="0"/>
              <a:t>Magnet </a:t>
            </a:r>
            <a:r>
              <a:rPr lang="en-US" sz="1600" b="1" dirty="0"/>
              <a:t>mapping. Get mapping equipment shipped from CERN to BNL. </a:t>
            </a:r>
            <a:r>
              <a:rPr lang="en-US" sz="1600" b="1" dirty="0">
                <a:solidFill>
                  <a:srgbClr val="0F80FF"/>
                </a:solidFill>
              </a:rPr>
              <a:t> </a:t>
            </a:r>
            <a:r>
              <a:rPr lang="en-US" sz="1600" b="1" dirty="0" smtClean="0"/>
              <a:t>   </a:t>
            </a:r>
          </a:p>
          <a:p>
            <a:r>
              <a:rPr lang="en-US" sz="1600" b="1" dirty="0"/>
              <a:t>Get USI approved.  Prep for IRR and ARR. </a:t>
            </a:r>
          </a:p>
          <a:p>
            <a:r>
              <a:rPr lang="en-US" sz="1600" b="1" dirty="0" smtClean="0"/>
              <a:t>Install carriage racks and power.</a:t>
            </a:r>
          </a:p>
          <a:p>
            <a:r>
              <a:rPr lang="en-US" sz="1600" b="1" dirty="0" smtClean="0"/>
              <a:t>Begin to cable the detector.</a:t>
            </a:r>
          </a:p>
          <a:p>
            <a:r>
              <a:rPr lang="en-US" sz="1600" b="1" dirty="0" smtClean="0"/>
              <a:t>Maintain the sPHENIX technical work force. Need for ET’s for next few months. </a:t>
            </a:r>
            <a:endParaRPr lang="en-US" sz="1600" dirty="0" smtClean="0"/>
          </a:p>
          <a:p>
            <a:r>
              <a:rPr lang="en-US" sz="1600" dirty="0" smtClean="0"/>
              <a:t>Keep remaining </a:t>
            </a:r>
            <a:r>
              <a:rPr lang="en-US" sz="1600" dirty="0"/>
              <a:t>electronics on </a:t>
            </a:r>
            <a:r>
              <a:rPr lang="en-US" sz="1600" dirty="0" smtClean="0"/>
              <a:t>schedule: </a:t>
            </a:r>
            <a:r>
              <a:rPr lang="en-US" sz="1600" b="1" dirty="0" smtClean="0"/>
              <a:t>LL1</a:t>
            </a:r>
            <a:r>
              <a:rPr lang="en-US" sz="1600" b="1" dirty="0"/>
              <a:t>, </a:t>
            </a:r>
            <a:r>
              <a:rPr lang="en-US" sz="1600" b="1" dirty="0" smtClean="0"/>
              <a:t>MBD </a:t>
            </a:r>
            <a:r>
              <a:rPr lang="en-US" sz="1600" b="1" dirty="0"/>
              <a:t>D/S</a:t>
            </a:r>
            <a:r>
              <a:rPr lang="en-US" sz="1600" b="1" dirty="0" smtClean="0"/>
              <a:t>, JACK</a:t>
            </a:r>
          </a:p>
          <a:p>
            <a:r>
              <a:rPr lang="en-US" sz="1600" dirty="0" smtClean="0"/>
              <a:t>Assemble the TPC </a:t>
            </a:r>
            <a:endParaRPr lang="en-US" sz="1600" dirty="0"/>
          </a:p>
          <a:p>
            <a:r>
              <a:rPr lang="en-US" sz="1600" dirty="0" smtClean="0"/>
              <a:t>Install remaining detectors.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677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019"/>
            <a:ext cx="8686800" cy="546497"/>
          </a:xfrm>
        </p:spPr>
        <p:txBody>
          <a:bodyPr/>
          <a:lstStyle/>
          <a:p>
            <a:r>
              <a:rPr lang="en-US" sz="4000" dirty="0" smtClean="0"/>
              <a:t>Deliverables for MIE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42950"/>
            <a:ext cx="8839200" cy="3851676"/>
          </a:xfrm>
        </p:spPr>
        <p:txBody>
          <a:bodyPr/>
          <a:lstStyle/>
          <a:p>
            <a:r>
              <a:rPr lang="en-US" dirty="0" smtClean="0"/>
              <a:t>Complete the </a:t>
            </a:r>
            <a:r>
              <a:rPr lang="en-US" dirty="0" smtClean="0"/>
              <a:t>remaining deliverables </a:t>
            </a:r>
            <a:r>
              <a:rPr lang="en-US" dirty="0" smtClean="0"/>
              <a:t>for the PMP</a:t>
            </a:r>
          </a:p>
          <a:p>
            <a:pPr lvl="1"/>
            <a:r>
              <a:rPr lang="en-US" dirty="0" smtClean="0"/>
              <a:t>TPC assembly</a:t>
            </a:r>
          </a:p>
          <a:p>
            <a:pPr lvl="1"/>
            <a:r>
              <a:rPr lang="en-US" dirty="0" smtClean="0"/>
              <a:t>LL1, JACK, MBD D/S </a:t>
            </a:r>
            <a:endParaRPr lang="en-US" b="0" dirty="0" smtClean="0">
              <a:solidFill>
                <a:srgbClr val="0080FF"/>
              </a:solidFill>
            </a:endParaRPr>
          </a:p>
          <a:p>
            <a:r>
              <a:rPr lang="en-US" dirty="0" smtClean="0"/>
              <a:t>Complete KPP tests for deliverables and write up</a:t>
            </a:r>
          </a:p>
          <a:p>
            <a:pPr lvl="1"/>
            <a:r>
              <a:rPr lang="en-US" dirty="0" smtClean="0"/>
              <a:t>Most of the KPP’s can be written up as complete except TBC:</a:t>
            </a:r>
          </a:p>
          <a:p>
            <a:pPr lvl="2"/>
            <a:r>
              <a:rPr lang="en-US" dirty="0" smtClean="0">
                <a:solidFill>
                  <a:srgbClr val="0F80FF"/>
                </a:solidFill>
              </a:rPr>
              <a:t>DAQ 10 kHz throughput test</a:t>
            </a:r>
          </a:p>
          <a:p>
            <a:pPr lvl="2"/>
            <a:r>
              <a:rPr lang="en-US" dirty="0" smtClean="0">
                <a:solidFill>
                  <a:srgbClr val="0F80FF"/>
                </a:solidFill>
              </a:rPr>
              <a:t>TPC &gt; 90% single hit efficiency/mip track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081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96" y="3"/>
            <a:ext cx="8807241" cy="546497"/>
          </a:xfrm>
        </p:spPr>
        <p:txBody>
          <a:bodyPr>
            <a:noAutofit/>
          </a:bodyPr>
          <a:lstStyle/>
          <a:p>
            <a:r>
              <a:rPr lang="en-US" sz="2500" dirty="0"/>
              <a:t> </a:t>
            </a:r>
            <a:r>
              <a:rPr lang="en-US" sz="2800" b="0" dirty="0">
                <a:latin typeface="Calibri"/>
                <a:cs typeface="Calibri"/>
              </a:rPr>
              <a:t>1008 Infrastructure &amp; Facility Upgrade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0550"/>
            <a:ext cx="5715000" cy="4428786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Carriage/Cradle assembled in 1008 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Carriage XY tables, 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h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ydraulics 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installed</a:t>
            </a:r>
          </a:p>
          <a:p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SC- Magnet  installed in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1008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IR track reinforcement complete. 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Large Support Rings installed</a:t>
            </a: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All 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LHe cryo components delivered. </a:t>
            </a:r>
            <a:r>
              <a:rPr lang="en-US" sz="1400" b="1" dirty="0" smtClean="0">
                <a:solidFill>
                  <a:srgbClr val="0080FF"/>
                </a:solidFill>
                <a:latin typeface="Calibri"/>
                <a:cs typeface="Calibri"/>
              </a:rPr>
              <a:t>  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IHCal installed. EMCal ready to install.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Magnet pole tips at BNL installation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complete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Rack Platform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complete today</a:t>
            </a:r>
          </a:p>
          <a:p>
            <a:r>
              <a:rPr lang="en-US" sz="1400" b="1" dirty="0">
                <a:solidFill>
                  <a:srgbClr val="000000"/>
                </a:solidFill>
                <a:cs typeface="Calibri"/>
              </a:rPr>
              <a:t>LN2 &amp; warm piping parts delivered, installation </a:t>
            </a:r>
            <a:r>
              <a:rPr lang="en-US" sz="1400" b="1" dirty="0" smtClean="0">
                <a:solidFill>
                  <a:srgbClr val="000000"/>
                </a:solidFill>
                <a:cs typeface="Calibri"/>
              </a:rPr>
              <a:t>partially complete</a:t>
            </a: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Chiller platform, TPC/MVTX/INTT installation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fixtures/brackets 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in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fab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Conventional beam pipe components, Beam pipe/MBD/sEPD support </a:t>
            </a:r>
            <a:r>
              <a:rPr lang="en-US" sz="1400" b="1" dirty="0" smtClean="0">
                <a:solidFill>
                  <a:srgbClr val="000000"/>
                </a:solidFill>
              </a:rPr>
              <a:t>brackets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1400" b="1" dirty="0" smtClean="0">
                <a:solidFill>
                  <a:srgbClr val="0080FF"/>
                </a:solidFill>
              </a:rPr>
              <a:t>Magnet </a:t>
            </a:r>
            <a:r>
              <a:rPr lang="en-US" sz="1400" b="1" dirty="0">
                <a:solidFill>
                  <a:srgbClr val="0080FF"/>
                </a:solidFill>
              </a:rPr>
              <a:t>Mapping contract w/ </a:t>
            </a:r>
            <a:r>
              <a:rPr lang="en-US" sz="1400" b="1" dirty="0" smtClean="0">
                <a:solidFill>
                  <a:srgbClr val="0080FF"/>
                </a:solidFill>
              </a:rPr>
              <a:t>CERN </a:t>
            </a:r>
            <a:r>
              <a:rPr lang="en-US" sz="1400" b="1" dirty="0" smtClean="0">
                <a:solidFill>
                  <a:srgbClr val="0080FF"/>
                </a:solidFill>
              </a:rPr>
              <a:t>is </a:t>
            </a:r>
            <a:r>
              <a:rPr lang="en-US" sz="1400" b="1" dirty="0">
                <a:solidFill>
                  <a:srgbClr val="0080FF"/>
                </a:solidFill>
              </a:rPr>
              <a:t>b</a:t>
            </a:r>
            <a:r>
              <a:rPr lang="en-US" sz="1400" b="1" dirty="0" smtClean="0">
                <a:solidFill>
                  <a:srgbClr val="0080FF"/>
                </a:solidFill>
              </a:rPr>
              <a:t>eing worked on by</a:t>
            </a:r>
            <a:r>
              <a:rPr lang="en-US" sz="1400" b="1" dirty="0" smtClean="0">
                <a:solidFill>
                  <a:srgbClr val="0080FF"/>
                </a:solidFill>
              </a:rPr>
              <a:t> BNL PPM. PPM needs CERN to sign one more form before sending them the final contract to sign. Negotiation on contract with CERN began Oct 2021.  </a:t>
            </a:r>
            <a:endParaRPr lang="en-US" sz="1600" b="1" dirty="0" smtClean="0">
              <a:solidFill>
                <a:srgbClr val="0080FF"/>
              </a:solidFill>
            </a:endParaRPr>
          </a:p>
          <a:p>
            <a:endParaRPr lang="en-US" sz="1600" b="1" dirty="0">
              <a:solidFill>
                <a:srgbClr val="0080FF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0080FF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/>
          <a:lstStyle/>
          <a:p>
            <a:fld id="{4B932B3A-BA38-40C7-ADEE-2A1902CEB265}" type="slidenum">
              <a:rPr lang="en-US" altLang="en-US" sz="1100">
                <a:latin typeface="Calibri"/>
                <a:cs typeface="Calibri"/>
              </a:rPr>
              <a:pPr/>
              <a:t>9</a:t>
            </a:fld>
            <a:endParaRPr lang="en-US" altLang="en-US" sz="1100" dirty="0">
              <a:latin typeface="Calibri"/>
              <a:cs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9/1/22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18778" y="1276350"/>
            <a:ext cx="192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Platform assembly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22-08-18 at 1.42.55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1" y="666749"/>
            <a:ext cx="3352800" cy="450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4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186554</TotalTime>
  <Words>1872</Words>
  <Application>Microsoft Macintosh PowerPoint</Application>
  <PresentationFormat>On-screen Show (16:9)</PresentationFormat>
  <Paragraphs>293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1008 I&amp;F Status</vt:lpstr>
      <vt:lpstr>  sPHENIX Installed at IP. EMCal Installation Ongoing </vt:lpstr>
      <vt:lpstr>Cryo Installation on sPHENIX Carriage</vt:lpstr>
      <vt:lpstr>PowerPoint Presentation</vt:lpstr>
      <vt:lpstr>MVTX  Complete and Ready to Ship</vt:lpstr>
      <vt:lpstr>  sPHENIX MIE Status  </vt:lpstr>
      <vt:lpstr> High Priority Issues</vt:lpstr>
      <vt:lpstr>Deliverables for MIE</vt:lpstr>
      <vt:lpstr> 1008 Infrastructure &amp; Facility Upgrade Status</vt:lpstr>
      <vt:lpstr>Magnet mapping</vt:lpstr>
      <vt:lpstr>Magnet Mapping Plan</vt:lpstr>
      <vt:lpstr>sPHENIX Near Term Schedule</vt:lpstr>
      <vt:lpstr>sPHENIX Safety Approvals</vt:lpstr>
      <vt:lpstr>Installation Schedule Including Magnet Mapping</vt:lpstr>
      <vt:lpstr>Risks and Challenges</vt:lpstr>
      <vt:lpstr>Summary</vt:lpstr>
      <vt:lpstr>Back Up</vt:lpstr>
      <vt:lpstr>Future Review Schedule</vt:lpstr>
      <vt:lpstr>sPHENIX MIE Deliverables</vt:lpstr>
      <vt:lpstr>sPHENIX MIE KPP’s</vt:lpstr>
      <vt:lpstr>sPHENIX MIE KPP’s</vt:lpstr>
      <vt:lpstr> TPC Status</vt:lpstr>
      <vt:lpstr>Rack Production Update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Edward O'Brien</cp:lastModifiedBy>
  <cp:revision>1393</cp:revision>
  <cp:lastPrinted>2017-10-23T16:33:50Z</cp:lastPrinted>
  <dcterms:created xsi:type="dcterms:W3CDTF">2015-10-24T00:32:43Z</dcterms:created>
  <dcterms:modified xsi:type="dcterms:W3CDTF">2022-09-01T06:44:47Z</dcterms:modified>
</cp:coreProperties>
</file>