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432" r:id="rId3"/>
    <p:sldId id="421" r:id="rId4"/>
    <p:sldId id="429" r:id="rId5"/>
    <p:sldId id="433" r:id="rId6"/>
    <p:sldId id="430" r:id="rId7"/>
    <p:sldId id="422" r:id="rId8"/>
    <p:sldId id="428" r:id="rId9"/>
    <p:sldId id="43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>
        <p:scale>
          <a:sx n="59" d="100"/>
          <a:sy n="59" d="100"/>
        </p:scale>
        <p:origin x="702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5EE52-2572-4493-8FC0-4A92295ADBDE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323C3-6BFE-4CB6-B147-A870E6066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8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34874A80-E972-8A30-716A-35DCDEF4240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0772DD0E-71F6-060F-12C3-992EADF6F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C4186EFE-2227-41DB-F268-90600148B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0EBE64-B05E-47DF-A205-FD827EC0F911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07591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A478B2A5-D056-4D5F-9BBC-041AA975AF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5AC3B1CE-45A7-2534-9C43-91E9C44FFC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64166DC-30C9-E047-D246-620AB698C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D2AC75B-08DF-4DE1-9E49-E902CA7ACCF4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7926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>
            <a:extLst>
              <a:ext uri="{FF2B5EF4-FFF2-40B4-BE49-F238E27FC236}">
                <a16:creationId xmlns:a16="http://schemas.microsoft.com/office/drawing/2014/main" id="{520FF59B-B1D9-0735-69C0-EA3295F19E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>
            <a:extLst>
              <a:ext uri="{FF2B5EF4-FFF2-40B4-BE49-F238E27FC236}">
                <a16:creationId xmlns:a16="http://schemas.microsoft.com/office/drawing/2014/main" id="{042F5198-46BB-9A96-5EF4-0DA294445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04" name="Slide Number Placeholder 3">
            <a:extLst>
              <a:ext uri="{FF2B5EF4-FFF2-40B4-BE49-F238E27FC236}">
                <a16:creationId xmlns:a16="http://schemas.microsoft.com/office/drawing/2014/main" id="{F9F19A64-1752-D0DA-2C89-D849345CE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FB05694-E1E6-4E8D-8140-C4B650158CFC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87344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2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42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8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95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5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5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2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1B58C-0C0C-4D2E-A704-4E379CBDB53B}" type="datetimeFigureOut">
              <a:rPr lang="en-US" smtClean="0"/>
              <a:t>2022/08/22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82BE-9DC2-4313-BB26-6553544C1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8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sabs.harvard.edu/cgi-bin/author_form?author=Sowinski,+J&amp;fullauthor=Sowinski,%20James&amp;charset=UTF-8&amp;db_key=PH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491156-DD4E-F346-CF1D-27B9EEF32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70" y="1107445"/>
            <a:ext cx="5229726" cy="5604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6CA2E4-92C6-F60A-9165-05E6145A62AE}"/>
              </a:ext>
            </a:extLst>
          </p:cNvPr>
          <p:cNvSpPr txBox="1"/>
          <p:nvPr/>
        </p:nvSpPr>
        <p:spPr>
          <a:xfrm>
            <a:off x="197224" y="233082"/>
            <a:ext cx="880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Thank you, Jim, for &gt;40 years of productive collaboration!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6A6B6-7635-534F-0106-1F5DC59F154B}"/>
              </a:ext>
            </a:extLst>
          </p:cNvPr>
          <p:cNvSpPr txBox="1"/>
          <p:nvPr/>
        </p:nvSpPr>
        <p:spPr>
          <a:xfrm>
            <a:off x="199052" y="1302866"/>
            <a:ext cx="337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Jim and I were both trained in nuclear spin physics at U. Wisconsin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E28C43B-1779-B864-82A3-24AF90F891CB}"/>
              </a:ext>
            </a:extLst>
          </p:cNvPr>
          <p:cNvSpPr/>
          <p:nvPr/>
        </p:nvSpPr>
        <p:spPr>
          <a:xfrm>
            <a:off x="4528664" y="2032481"/>
            <a:ext cx="511371" cy="619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517812-CA55-ED34-D3D7-48AF0F4DA59B}"/>
              </a:ext>
            </a:extLst>
          </p:cNvPr>
          <p:cNvSpPr/>
          <p:nvPr/>
        </p:nvSpPr>
        <p:spPr>
          <a:xfrm>
            <a:off x="7684282" y="1872858"/>
            <a:ext cx="511371" cy="619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2B57DBC-75DD-DFFA-FCFB-F0C73DFC2B49}"/>
              </a:ext>
            </a:extLst>
          </p:cNvPr>
          <p:cNvSpPr/>
          <p:nvPr/>
        </p:nvSpPr>
        <p:spPr>
          <a:xfrm>
            <a:off x="7428596" y="1479218"/>
            <a:ext cx="511371" cy="619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C0B937-3949-DEFB-5635-63877A474585}"/>
              </a:ext>
            </a:extLst>
          </p:cNvPr>
          <p:cNvSpPr txBox="1"/>
          <p:nvPr/>
        </p:nvSpPr>
        <p:spPr>
          <a:xfrm>
            <a:off x="297232" y="5424589"/>
            <a:ext cx="337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0000"/>
                </a:solidFill>
              </a:rPr>
              <a:t>At June 2022 Memorial Symposium for Willy </a:t>
            </a:r>
            <a:r>
              <a:rPr lang="en-US" sz="2400" dirty="0" err="1">
                <a:solidFill>
                  <a:srgbClr val="FF0000"/>
                </a:solidFill>
              </a:rPr>
              <a:t>Haeberli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0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E16D723F-D920-BAEF-4FE7-75E55F805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8" y="1584706"/>
            <a:ext cx="4448796" cy="4810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3E8685-61EF-1FBE-0171-49636E7CF73E}"/>
              </a:ext>
            </a:extLst>
          </p:cNvPr>
          <p:cNvSpPr txBox="1"/>
          <p:nvPr/>
        </p:nvSpPr>
        <p:spPr>
          <a:xfrm>
            <a:off x="269508" y="325654"/>
            <a:ext cx="82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It started with a novel, but ornery, cryogenic polarized proton target (PPT)…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443F9-CE04-5547-C525-B115F5BD4C83}"/>
              </a:ext>
            </a:extLst>
          </p:cNvPr>
          <p:cNvSpPr txBox="1"/>
          <p:nvPr/>
        </p:nvSpPr>
        <p:spPr>
          <a:xfrm>
            <a:off x="4506684" y="4115717"/>
            <a:ext cx="4514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Jim was our YES (yttrium ethyl sulfate) man, wrangling the PPT to behave long enough to fuel precision measurements in the scattering of polarized neutrons from polarized protons at IUCF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A65524D-6EAA-BC71-57FB-BF92BCB475A1}"/>
              </a:ext>
            </a:extLst>
          </p:cNvPr>
          <p:cNvGrpSpPr/>
          <p:nvPr/>
        </p:nvGrpSpPr>
        <p:grpSpPr>
          <a:xfrm>
            <a:off x="3167748" y="4500682"/>
            <a:ext cx="1329795" cy="1410256"/>
            <a:chOff x="3167748" y="4680301"/>
            <a:chExt cx="1329795" cy="141025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440A47-D417-C335-11A7-B41638578458}"/>
                </a:ext>
              </a:extLst>
            </p:cNvPr>
            <p:cNvSpPr/>
            <p:nvPr/>
          </p:nvSpPr>
          <p:spPr>
            <a:xfrm>
              <a:off x="3167748" y="5143500"/>
              <a:ext cx="914400" cy="94705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677922E-CBE8-20AD-57F5-8C761D8116E7}"/>
                </a:ext>
              </a:extLst>
            </p:cNvPr>
            <p:cNvCxnSpPr/>
            <p:nvPr/>
          </p:nvCxnSpPr>
          <p:spPr>
            <a:xfrm flipV="1">
              <a:off x="4007691" y="4680301"/>
              <a:ext cx="489852" cy="685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31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12448528-08D7-DC3C-E0D7-92FBECB7B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845820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000" b="1"/>
              <a:t>Development of a Spin Refrigerator Polarized Proton Target.</a:t>
            </a:r>
          </a:p>
          <a:p>
            <a:pPr algn="ctr"/>
            <a:r>
              <a:rPr lang="en-US" altLang="en-US" sz="1800">
                <a:hlinkClick r:id="rId3"/>
              </a:rPr>
              <a:t>Sowinski, James</a:t>
            </a:r>
            <a:endParaRPr lang="en-US" altLang="en-US" sz="1800"/>
          </a:p>
          <a:p>
            <a:pPr algn="ctr"/>
            <a:r>
              <a:rPr lang="en-US" altLang="en-US" sz="1800"/>
              <a:t>Thesis (PH.D.)--THE UNIVERSITY OF WISCONSIN – MADISON</a:t>
            </a:r>
          </a:p>
          <a:p>
            <a:pPr algn="ctr"/>
            <a:endParaRPr lang="en-US" altLang="en-US"/>
          </a:p>
          <a:p>
            <a:r>
              <a:rPr lang="en-US" altLang="en-US" sz="1600"/>
              <a:t>A spin refrigerator type polarized proton target has been developed for use in intermediate energy nuclear physics experiments. In this type of target a yttrium ethyl sulfate (YES) crystal doped with ~.01% ytterbium ions is rotated at 20-100 rps in a 7-11kG magnetic field. The polarizing mechanism relies on the highly anisotropic g -factor of the Yb ions to transfer the large electron polarization to hydrogen nuclei in the crystal. 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5AE2B66C-ECAB-10E1-F4F6-4CE48B29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030538"/>
            <a:ext cx="8823325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225665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42FDDF9-E289-8A4B-0698-ABE157D7C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2" y="1612677"/>
            <a:ext cx="6387370" cy="50582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536CC-7CFA-4899-FCF8-B087A3453E59}"/>
              </a:ext>
            </a:extLst>
          </p:cNvPr>
          <p:cNvSpPr txBox="1"/>
          <p:nvPr/>
        </p:nvSpPr>
        <p:spPr>
          <a:xfrm>
            <a:off x="302165" y="60545"/>
            <a:ext cx="8270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From graduate student to post-doc to Research Scientist at IUCF, Jim was often a highly valued member of a triumvirate…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CA7529-C957-693A-1C6F-1D680E7409B4}"/>
              </a:ext>
            </a:extLst>
          </p:cNvPr>
          <p:cNvSpPr txBox="1"/>
          <p:nvPr/>
        </p:nvSpPr>
        <p:spPr>
          <a:xfrm>
            <a:off x="6662057" y="2351314"/>
            <a:ext cx="23282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Vigdor: </a:t>
            </a:r>
            <a:r>
              <a:rPr lang="en-US" sz="2400" b="1" i="1" dirty="0">
                <a:solidFill>
                  <a:srgbClr val="FF0000"/>
                </a:solidFill>
              </a:rPr>
              <a:t>“see no evil”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dirty="0"/>
              <a:t>Jacobs: </a:t>
            </a:r>
            <a:r>
              <a:rPr lang="en-US" sz="2400" b="1" i="1" dirty="0">
                <a:solidFill>
                  <a:srgbClr val="FF0000"/>
                </a:solidFill>
              </a:rPr>
              <a:t>“speak no evil”</a:t>
            </a:r>
          </a:p>
          <a:p>
            <a:endParaRPr lang="en-US" sz="2400" b="1" i="1" dirty="0">
              <a:solidFill>
                <a:srgbClr val="FF0000"/>
              </a:solidFill>
            </a:endParaRPr>
          </a:p>
          <a:p>
            <a:r>
              <a:rPr lang="en-US" sz="2400" b="1" dirty="0" err="1"/>
              <a:t>Sowinski</a:t>
            </a:r>
            <a:r>
              <a:rPr lang="en-US" sz="2400" b="1" dirty="0"/>
              <a:t>: </a:t>
            </a:r>
            <a:r>
              <a:rPr lang="en-US" sz="2400" b="1" i="1" dirty="0">
                <a:solidFill>
                  <a:srgbClr val="FF0000"/>
                </a:solidFill>
              </a:rPr>
              <a:t>“all ears”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78910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39FF27-8C83-8906-EB23-126AE469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283847"/>
            <a:ext cx="4448796" cy="62903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636807-568D-CAB7-01F7-E019F8234A2F}"/>
              </a:ext>
            </a:extLst>
          </p:cNvPr>
          <p:cNvSpPr txBox="1"/>
          <p:nvPr/>
        </p:nvSpPr>
        <p:spPr>
          <a:xfrm>
            <a:off x="212271" y="1289957"/>
            <a:ext cx="40821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In 1983, Jim and I co-organized a workshop on Physics with Polarized Beams on Polarized Targets</a:t>
            </a:r>
          </a:p>
        </p:txBody>
      </p:sp>
    </p:spTree>
    <p:extLst>
      <p:ext uri="{BB962C8B-B14F-4D97-AF65-F5344CB8AC3E}">
        <p14:creationId xmlns:p14="http://schemas.microsoft.com/office/powerpoint/2010/main" val="341762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B9BDB5-A6E9-BA91-56C9-CD53EFBD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159" y="1192190"/>
            <a:ext cx="6678940" cy="5567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74456C-2016-EBA0-77F9-72BA372C8CB1}"/>
              </a:ext>
            </a:extLst>
          </p:cNvPr>
          <p:cNvSpPr txBox="1"/>
          <p:nvPr/>
        </p:nvSpPr>
        <p:spPr>
          <a:xfrm>
            <a:off x="465455" y="125861"/>
            <a:ext cx="82703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After we joined STAR, Jim was deputy PM, overseeing mechanical design/construction of endcap calorimeter</a:t>
            </a:r>
          </a:p>
        </p:txBody>
      </p:sp>
    </p:spTree>
    <p:extLst>
      <p:ext uri="{BB962C8B-B14F-4D97-AF65-F5344CB8AC3E}">
        <p14:creationId xmlns:p14="http://schemas.microsoft.com/office/powerpoint/2010/main" val="89655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7" descr="EEMC_for_CERN_Courier_1">
            <a:extLst>
              <a:ext uri="{FF2B5EF4-FFF2-40B4-BE49-F238E27FC236}">
                <a16:creationId xmlns:a16="http://schemas.microsoft.com/office/drawing/2014/main" id="{5ADD6BB4-2017-46E8-BBBE-C357BBEB2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212738"/>
            <a:ext cx="80391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>
            <a:extLst>
              <a:ext uri="{FF2B5EF4-FFF2-40B4-BE49-F238E27FC236}">
                <a16:creationId xmlns:a16="http://schemas.microsoft.com/office/drawing/2014/main" id="{A112916C-9948-43DC-FD71-755C45856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79" y="15478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b="1" i="1" dirty="0">
                <a:solidFill>
                  <a:srgbClr val="0000FF"/>
                </a:solidFill>
                <a:latin typeface="Comic Sans MS" panose="030F0702030302020204" pitchFamily="66" charset="0"/>
              </a:rPr>
              <a:t>Shifting Effort to Spin Physics with STAR @ RHIC</a:t>
            </a:r>
          </a:p>
        </p:txBody>
      </p:sp>
    </p:spTree>
    <p:extLst>
      <p:ext uri="{BB962C8B-B14F-4D97-AF65-F5344CB8AC3E}">
        <p14:creationId xmlns:p14="http://schemas.microsoft.com/office/powerpoint/2010/main" val="1498785173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>
            <a:extLst>
              <a:ext uri="{FF2B5EF4-FFF2-40B4-BE49-F238E27FC236}">
                <a16:creationId xmlns:a16="http://schemas.microsoft.com/office/drawing/2014/main" id="{5CA62B00-42B6-367E-2E10-0422D7189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8018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6" descr="Portrait of Jehanne Simon-Gillo">
            <a:extLst>
              <a:ext uri="{FF2B5EF4-FFF2-40B4-BE49-F238E27FC236}">
                <a16:creationId xmlns:a16="http://schemas.microsoft.com/office/drawing/2014/main" id="{77FF9436-2115-9365-6CCD-FC2BA5FCE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8" descr="sowinski_james">
            <a:extLst>
              <a:ext uri="{FF2B5EF4-FFF2-40B4-BE49-F238E27FC236}">
                <a16:creationId xmlns:a16="http://schemas.microsoft.com/office/drawing/2014/main" id="{7E01C5F2-718F-BB10-9C09-6E4D9FFC8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0"/>
            <a:ext cx="2171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9">
            <a:extLst>
              <a:ext uri="{FF2B5EF4-FFF2-40B4-BE49-F238E27FC236}">
                <a16:creationId xmlns:a16="http://schemas.microsoft.com/office/drawing/2014/main" id="{B3C33782-D989-8084-C036-6F7CE8822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429000"/>
            <a:ext cx="21336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Tim Hallman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Associate Director of Science for Nuclear Physics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Former STAR Spokesman</a:t>
            </a:r>
          </a:p>
        </p:txBody>
      </p:sp>
      <p:sp>
        <p:nvSpPr>
          <p:cNvPr id="47110" name="Text Box 10">
            <a:extLst>
              <a:ext uri="{FF2B5EF4-FFF2-40B4-BE49-F238E27FC236}">
                <a16:creationId xmlns:a16="http://schemas.microsoft.com/office/drawing/2014/main" id="{FB76AE2B-5CC1-6638-BAE8-9C61EC69B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810000"/>
            <a:ext cx="2438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Jehanne Simon-Gillo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Division Director for Facilities &amp; Project Management, Office of Nuclear Physics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Former PHENIX Subsystem Manager</a:t>
            </a:r>
          </a:p>
        </p:txBody>
      </p:sp>
      <p:sp>
        <p:nvSpPr>
          <p:cNvPr id="47111" name="Text Box 11">
            <a:extLst>
              <a:ext uri="{FF2B5EF4-FFF2-40B4-BE49-F238E27FC236}">
                <a16:creationId xmlns:a16="http://schemas.microsoft.com/office/drawing/2014/main" id="{961F99F8-5049-3C32-86D0-C30CC6B94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33400"/>
            <a:ext cx="27432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Jim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Program Manager for Laboratory Operations, Office of Nuclear Physics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66CC"/>
                </a:solidFill>
              </a:rPr>
              <a:t>Former STAR Subsystem Deputy Manager, SPIN Working Group Co-Convenor</a:t>
            </a:r>
          </a:p>
        </p:txBody>
      </p:sp>
      <p:sp>
        <p:nvSpPr>
          <p:cNvPr id="49160" name="Text Box 12">
            <a:extLst>
              <a:ext uri="{FF2B5EF4-FFF2-40B4-BE49-F238E27FC236}">
                <a16:creationId xmlns:a16="http://schemas.microsoft.com/office/drawing/2014/main" id="{FFEB1F75-8CAA-DC25-1E16-FFFAF08FB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6042025"/>
            <a:ext cx="8458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i="1" dirty="0">
                <a:solidFill>
                  <a:srgbClr val="FF0000"/>
                </a:solidFill>
              </a:rPr>
              <a:t>Also include Paul Sorensen and Jim Thomas among RHIC folk guiding NP funding agencies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22F7A6A-CA12-949F-EC9F-24E8287D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 2010, Jim Joined a Rich RHIC Legacy at DOE ONP</a:t>
            </a:r>
          </a:p>
        </p:txBody>
      </p:sp>
      <p:sp>
        <p:nvSpPr>
          <p:cNvPr id="47114" name="Right Arrow 11">
            <a:extLst>
              <a:ext uri="{FF2B5EF4-FFF2-40B4-BE49-F238E27FC236}">
                <a16:creationId xmlns:a16="http://schemas.microsoft.com/office/drawing/2014/main" id="{243E6A5A-E0F5-AE93-D58A-49273E81C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2857500"/>
            <a:ext cx="812800" cy="35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7115" name="Right Arrow 12">
            <a:extLst>
              <a:ext uri="{FF2B5EF4-FFF2-40B4-BE49-F238E27FC236}">
                <a16:creationId xmlns:a16="http://schemas.microsoft.com/office/drawing/2014/main" id="{91120E85-1631-830E-F238-9DAA38792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0800" y="3403600"/>
            <a:ext cx="812800" cy="355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6009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1098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1128E5-B2D8-77C3-D59C-7202401AF73F}"/>
              </a:ext>
            </a:extLst>
          </p:cNvPr>
          <p:cNvSpPr txBox="1"/>
          <p:nvPr/>
        </p:nvSpPr>
        <p:spPr>
          <a:xfrm>
            <a:off x="857250" y="342899"/>
            <a:ext cx="742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In all his roles, Jim has always been constructive, eager to learn new things, and truly effective at getting jobs done!</a:t>
            </a:r>
          </a:p>
          <a:p>
            <a:pPr algn="ctr"/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Congratulations on a great career, Jim, and welcome back to Bloomington!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18D4B-2F30-221F-3B83-FA05B195B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51" y="3020556"/>
            <a:ext cx="3619050" cy="3619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BC0E2A-0869-AA6E-3595-11275C67F466}"/>
              </a:ext>
            </a:extLst>
          </p:cNvPr>
          <p:cNvSpPr txBox="1"/>
          <p:nvPr/>
        </p:nvSpPr>
        <p:spPr>
          <a:xfrm>
            <a:off x="4196443" y="3314700"/>
            <a:ext cx="4457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7030A0"/>
                </a:solidFill>
              </a:rPr>
              <a:t>(There’s probably still a place for you in the Community Band…)</a:t>
            </a:r>
          </a:p>
        </p:txBody>
      </p:sp>
    </p:spTree>
    <p:extLst>
      <p:ext uri="{BB962C8B-B14F-4D97-AF65-F5344CB8AC3E}">
        <p14:creationId xmlns:p14="http://schemas.microsoft.com/office/powerpoint/2010/main" val="11005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404</Words>
  <Application>Microsoft Office PowerPoint</Application>
  <PresentationFormat>On-screen Show (4:3)</PresentationFormat>
  <Paragraphs>37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Brookhaven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Vigdor</dc:creator>
  <cp:lastModifiedBy>Steven Vigdor</cp:lastModifiedBy>
  <cp:revision>5</cp:revision>
  <dcterms:created xsi:type="dcterms:W3CDTF">2022-08-19T16:48:26Z</dcterms:created>
  <dcterms:modified xsi:type="dcterms:W3CDTF">2022-08-22T16:41:52Z</dcterms:modified>
</cp:coreProperties>
</file>