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76" r:id="rId5"/>
    <p:sldMasterId id="2147483678" r:id="rId6"/>
    <p:sldMasterId id="2147483679" r:id="rId7"/>
    <p:sldMasterId id="2147483681" r:id="rId8"/>
    <p:sldMasterId id="2147483684" r:id="rId9"/>
    <p:sldMasterId id="2147483697" r:id="rId10"/>
    <p:sldMasterId id="2147483767" r:id="rId11"/>
    <p:sldMasterId id="2147484786" r:id="rId12"/>
  </p:sldMasterIdLst>
  <p:notesMasterIdLst>
    <p:notesMasterId r:id="rId17"/>
  </p:notesMasterIdLst>
  <p:handoutMasterIdLst>
    <p:handoutMasterId r:id="rId18"/>
  </p:handoutMasterIdLst>
  <p:sldIdLst>
    <p:sldId id="458" r:id="rId13"/>
    <p:sldId id="459" r:id="rId14"/>
    <p:sldId id="257" r:id="rId15"/>
    <p:sldId id="260" r:id="rId16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D7EFCF"/>
    <a:srgbClr val="81FF81"/>
    <a:srgbClr val="CC0099"/>
    <a:srgbClr val="CCFFFF"/>
    <a:srgbClr val="FF9900"/>
    <a:srgbClr val="008000"/>
    <a:srgbClr val="FFFFFF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1FCDD1-4646-E817-95E3-6332EAD3EB7E}" v="246" dt="2022-09-07T19:36:21.0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102"/>
      </p:cViewPr>
      <p:guideLst>
        <p:guide orient="horz" pos="1776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Cuevas" userId="S::cuevas@jlab.org::59641f5a-5c7b-4820-8fcc-4add6cf068b0" providerId="AD" clId="Web-{BF1FCDD1-4646-E817-95E3-6332EAD3EB7E}"/>
    <pc:docChg chg="delSld modSld sldOrd">
      <pc:chgData name="Chris Cuevas" userId="S::cuevas@jlab.org::59641f5a-5c7b-4820-8fcc-4add6cf068b0" providerId="AD" clId="Web-{BF1FCDD1-4646-E817-95E3-6332EAD3EB7E}" dt="2022-09-07T19:36:19.213" v="220" actId="20577"/>
      <pc:docMkLst>
        <pc:docMk/>
      </pc:docMkLst>
      <pc:sldChg chg="addSp modSp ord">
        <pc:chgData name="Chris Cuevas" userId="S::cuevas@jlab.org::59641f5a-5c7b-4820-8fcc-4add6cf068b0" providerId="AD" clId="Web-{BF1FCDD1-4646-E817-95E3-6332EAD3EB7E}" dt="2022-09-07T19:36:19.213" v="220" actId="20577"/>
        <pc:sldMkLst>
          <pc:docMk/>
          <pc:sldMk cId="1047162924" sldId="257"/>
        </pc:sldMkLst>
        <pc:spChg chg="add mod">
          <ac:chgData name="Chris Cuevas" userId="S::cuevas@jlab.org::59641f5a-5c7b-4820-8fcc-4add6cf068b0" providerId="AD" clId="Web-{BF1FCDD1-4646-E817-95E3-6332EAD3EB7E}" dt="2022-09-07T19:36:19.213" v="220" actId="20577"/>
          <ac:spMkLst>
            <pc:docMk/>
            <pc:sldMk cId="1047162924" sldId="257"/>
            <ac:spMk id="2" creationId="{D8456CDF-4B09-B231-DF6C-D67C3B36BC8A}"/>
          </ac:spMkLst>
        </pc:spChg>
        <pc:spChg chg="mod">
          <ac:chgData name="Chris Cuevas" userId="S::cuevas@jlab.org::59641f5a-5c7b-4820-8fcc-4add6cf068b0" providerId="AD" clId="Web-{BF1FCDD1-4646-E817-95E3-6332EAD3EB7E}" dt="2022-09-07T19:32:06.335" v="165" actId="20577"/>
          <ac:spMkLst>
            <pc:docMk/>
            <pc:sldMk cId="1047162924" sldId="257"/>
            <ac:spMk id="21" creationId="{00000000-0000-0000-0000-000000000000}"/>
          </ac:spMkLst>
        </pc:spChg>
      </pc:sldChg>
      <pc:sldChg chg="del">
        <pc:chgData name="Chris Cuevas" userId="S::cuevas@jlab.org::59641f5a-5c7b-4820-8fcc-4add6cf068b0" providerId="AD" clId="Web-{BF1FCDD1-4646-E817-95E3-6332EAD3EB7E}" dt="2022-09-07T19:10:30.334" v="0"/>
        <pc:sldMkLst>
          <pc:docMk/>
          <pc:sldMk cId="814556543" sldId="258"/>
        </pc:sldMkLst>
      </pc:sldChg>
      <pc:sldChg chg="del">
        <pc:chgData name="Chris Cuevas" userId="S::cuevas@jlab.org::59641f5a-5c7b-4820-8fcc-4add6cf068b0" providerId="AD" clId="Web-{BF1FCDD1-4646-E817-95E3-6332EAD3EB7E}" dt="2022-09-07T19:10:35.178" v="2"/>
        <pc:sldMkLst>
          <pc:docMk/>
          <pc:sldMk cId="3286374632" sldId="261"/>
        </pc:sldMkLst>
      </pc:sldChg>
      <pc:sldChg chg="del">
        <pc:chgData name="Chris Cuevas" userId="S::cuevas@jlab.org::59641f5a-5c7b-4820-8fcc-4add6cf068b0" providerId="AD" clId="Web-{BF1FCDD1-4646-E817-95E3-6332EAD3EB7E}" dt="2022-09-07T19:10:42.428" v="3"/>
        <pc:sldMkLst>
          <pc:docMk/>
          <pc:sldMk cId="1697760696" sldId="265"/>
        </pc:sldMkLst>
      </pc:sldChg>
      <pc:sldChg chg="modSp">
        <pc:chgData name="Chris Cuevas" userId="S::cuevas@jlab.org::59641f5a-5c7b-4820-8fcc-4add6cf068b0" providerId="AD" clId="Web-{BF1FCDD1-4646-E817-95E3-6332EAD3EB7E}" dt="2022-09-07T19:31:46.678" v="162" actId="20577"/>
        <pc:sldMkLst>
          <pc:docMk/>
          <pc:sldMk cId="0" sldId="458"/>
        </pc:sldMkLst>
        <pc:spChg chg="mod">
          <ac:chgData name="Chris Cuevas" userId="S::cuevas@jlab.org::59641f5a-5c7b-4820-8fcc-4add6cf068b0" providerId="AD" clId="Web-{BF1FCDD1-4646-E817-95E3-6332EAD3EB7E}" dt="2022-09-07T19:31:46.678" v="162" actId="20577"/>
          <ac:spMkLst>
            <pc:docMk/>
            <pc:sldMk cId="0" sldId="458"/>
            <ac:spMk id="18434" creationId="{00000000-0000-0000-0000-000000000000}"/>
          </ac:spMkLst>
        </pc:spChg>
      </pc:sldChg>
      <pc:sldChg chg="del">
        <pc:chgData name="Chris Cuevas" userId="S::cuevas@jlab.org::59641f5a-5c7b-4820-8fcc-4add6cf068b0" providerId="AD" clId="Web-{BF1FCDD1-4646-E817-95E3-6332EAD3EB7E}" dt="2022-09-07T19:10:32.912" v="1"/>
        <pc:sldMkLst>
          <pc:docMk/>
          <pc:sldMk cId="3751201065" sldId="46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7117" y="9201560"/>
            <a:ext cx="431765" cy="28499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1137F51F-F805-4552-9379-2A1410847AB7}" type="slidenum">
              <a:rPr lang="en-US" altLang="en-US" sz="10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677" y="4559833"/>
            <a:ext cx="5359848" cy="43190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9009" tIns="62809" rIns="129009" bIns="62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6313" cy="358933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62060" y="9118718"/>
            <a:ext cx="606821" cy="46541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E79C1E31-A4D3-484E-B708-E32C7F156659}" type="slidenum">
              <a:rPr lang="en-US" altLang="en-US" sz="22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4"/>
            <a:ext cx="8229600" cy="5287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25" y="274320"/>
            <a:ext cx="8572500" cy="480131"/>
          </a:xfrm>
        </p:spPr>
        <p:txBody>
          <a:bodyPr/>
          <a:lstStyle>
            <a:lvl1pPr>
              <a:lnSpc>
                <a:spcPct val="90000"/>
              </a:lnSpc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1" y="972589"/>
            <a:ext cx="8572500" cy="4728924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15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35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83CA9-BAEB-915D-03AD-DCAEF9C67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293917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18C-62A7-49FB-AE97-C82953EDF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388CF-8DBE-4624-BCEA-1C564282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4F0-B973-44DA-BA0F-A199C51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B7B1-E553-4BC8-B625-EC16946C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4C73-F78B-4AC4-B7F6-C48958C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42A5-FA1D-4B98-848B-566486EA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4DC9-CAFD-4A7E-899F-28BF0626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39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11B-85E3-4AEF-A446-BA50260F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EDC9C-B644-4FCC-AD53-6D632FE3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476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504-4FE2-4948-877C-19A41C5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64EAB-03F0-417A-93B7-75BA3F51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67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46448" y="6572280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200" dirty="0">
                <a:solidFill>
                  <a:schemeClr val="tx2"/>
                </a:solidFill>
                <a:latin typeface="Arial" charset="0"/>
              </a:rPr>
              <a:t>Page </a:t>
            </a:r>
            <a:fld id="{0E5792E2-69AA-4EAE-BE18-4172DAFD983A}" type="slidenum">
              <a:rPr lang="en-US" altLang="en-US" sz="1200">
                <a:solidFill>
                  <a:schemeClr val="tx2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3806A8E-8C04-4857-ABCC-A154842B7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9271A1D-5E99-424F-A846-877A5DD5E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D1D67C3-6B80-4225-823D-A1385EEA4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CE4A7E-C086-41A2-B2DE-C3F9FD504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1E3AD42-3DAF-4CF2-9F77-1FADBD1F3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8F83D8-C2D7-452A-B7DA-9C67B71C3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EE87B9-01D1-4FB8-8A57-73923B743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06D3ADD-1479-49EB-B749-3656A3D0E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FDBF951-3900-4CA7-9775-9253AC2DA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722D9-6713-4939-95E1-49F2093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FBA644F-5518-4FFE-ACD7-9FA54C728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375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4" y="30"/>
            <a:ext cx="879809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824" y="838204"/>
            <a:ext cx="879809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3162315" y="6426200"/>
            <a:ext cx="347821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Thomas Jefferson National Accelerator Facility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2775019" y="6564963"/>
            <a:ext cx="3961535" cy="295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dirty="0" err="1">
                <a:latin typeface="+mn-lt"/>
                <a:cs typeface="Times New Roman" pitchFamily="18" charset="0"/>
              </a:rPr>
              <a:t>ePIC</a:t>
            </a:r>
            <a:r>
              <a:rPr lang="en-US" sz="1200" b="1" i="1" dirty="0">
                <a:latin typeface="+mn-lt"/>
                <a:cs typeface="Times New Roman" pitchFamily="18" charset="0"/>
              </a:rPr>
              <a:t> DAQ WG Meeting</a:t>
            </a:r>
            <a:endParaRPr lang="en-US" sz="1200" b="1" i="1" baseline="0" dirty="0">
              <a:latin typeface="+mn-lt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baseline="0" dirty="0">
                <a:latin typeface="+mn-lt"/>
                <a:cs typeface="Times New Roman" pitchFamily="18" charset="0"/>
              </a:rPr>
              <a:t>2022 AUGUST 11</a:t>
            </a:r>
            <a:endParaRPr lang="en-US" sz="1200" b="1" i="1" dirty="0">
              <a:latin typeface="+mn-lt"/>
            </a:endParaRPr>
          </a:p>
        </p:txBody>
      </p:sp>
      <p:pic>
        <p:nvPicPr>
          <p:cNvPr id="3081" name="Picture 12" descr="NP-logo-Nl cop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642627" y="6611779"/>
            <a:ext cx="71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100" dirty="0">
                <a:solidFill>
                  <a:schemeClr val="tx2"/>
                </a:solidFill>
                <a:latin typeface="+mn-lt"/>
              </a:rPr>
              <a:t>Page</a:t>
            </a:r>
            <a:r>
              <a:rPr lang="en-US" altLang="en-US" sz="1000" dirty="0">
                <a:solidFill>
                  <a:schemeClr val="tx2"/>
                </a:solidFill>
                <a:latin typeface="+mn-lt"/>
              </a:rPr>
              <a:t> </a:t>
            </a:r>
            <a:fld id="{983D5F7C-045C-4AB9-A599-F0C7B394096A}" type="slidenum">
              <a:rPr lang="en-US" altLang="en-US" sz="1000">
                <a:solidFill>
                  <a:schemeClr val="tx2"/>
                </a:solidFill>
                <a:latin typeface="+mn-lt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7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29" r:id="rId14"/>
    <p:sldLayoutId id="214748478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2060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8000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632B8D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1604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5" name="Line 5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ChangeArrowheads="1"/>
          </p:cNvSpPr>
          <p:nvPr userDrawn="1"/>
        </p:nvSpPr>
        <p:spPr bwMode="auto">
          <a:xfrm>
            <a:off x="2965451" y="6399242"/>
            <a:ext cx="39227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8" name="Rectangle 8"/>
          <p:cNvSpPr>
            <a:spLocks noChangeArrowheads="1"/>
          </p:cNvSpPr>
          <p:nvPr userDrawn="1"/>
        </p:nvSpPr>
        <p:spPr bwMode="auto">
          <a:xfrm>
            <a:off x="6781951" y="6411943"/>
            <a:ext cx="4315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500" dirty="0">
                <a:solidFill>
                  <a:schemeClr val="bg1"/>
                </a:solidFill>
                <a:latin typeface="Arial" charset="0"/>
              </a:rPr>
              <a:t>Page </a:t>
            </a:r>
            <a:fld id="{625648E6-75A2-4084-9BDA-CAE54449ED1E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5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9" name="Picture 10" descr="NP-logo-Nl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5199065" y="6618318"/>
            <a:ext cx="2154237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cretaryVisit Dec14,2009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EAD17211-2279-48CE-B310-820E505882F5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5064125" y="661670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  <p:pic>
        <p:nvPicPr>
          <p:cNvPr id="6154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rgbClr val="FFFFFF"/>
                </a:solidFill>
                <a:latin typeface="Arial" charset="0"/>
              </a:rPr>
              <a:t>Page </a:t>
            </a:r>
            <a:fld id="{982DAD4D-F60D-4E4D-BE4D-85CEE671DFC4}" type="slidenum">
              <a:rPr lang="en-US" altLang="en-US" sz="800">
                <a:solidFill>
                  <a:srgbClr val="FFFFFF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5138738" y="659765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667000" y="6400830"/>
            <a:ext cx="4038600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NP-logo-Nl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6119828" y="6672293"/>
            <a:ext cx="1406525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IPR Apr 27-28,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65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F05D58-A6E7-451D-868A-BEEF5C5FD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838453" y="6383367"/>
            <a:ext cx="38719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4993" y="6397625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77DAB92E-050B-4567-949F-946D8722A3BA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5430839" y="6672293"/>
            <a:ext cx="215423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APS Meeting  02-16-10</a:t>
            </a:r>
          </a:p>
        </p:txBody>
      </p:sp>
      <p:pic>
        <p:nvPicPr>
          <p:cNvPr id="13322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78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txStyles>
    <p:titleStyle>
      <a:lvl1pPr algn="ctr" defTabSz="905622" rtl="0" eaLnBrk="1" latinLnBrk="0" hangingPunct="1">
        <a:spcBef>
          <a:spcPct val="0"/>
        </a:spcBef>
        <a:buNone/>
        <a:defRPr sz="43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9608" indent="-339608" algn="l" defTabSz="905622" rtl="0" eaLnBrk="1" latinLnBrk="0" hangingPunct="1">
        <a:spcBef>
          <a:spcPct val="20000"/>
        </a:spcBef>
        <a:buFont typeface="Arial" pitchFamily="34" charset="0"/>
        <a:buChar char="•"/>
        <a:defRPr sz="3169" kern="1200">
          <a:solidFill>
            <a:schemeClr val="tx1"/>
          </a:solidFill>
          <a:latin typeface="+mn-lt"/>
          <a:ea typeface="+mn-ea"/>
          <a:cs typeface="+mn-cs"/>
        </a:defRPr>
      </a:lvl1pPr>
      <a:lvl2pPr marL="735818" indent="-283007" algn="l" defTabSz="905622" rtl="0" eaLnBrk="1" latinLnBrk="0" hangingPunct="1">
        <a:spcBef>
          <a:spcPct val="20000"/>
        </a:spcBef>
        <a:buFont typeface="Arial" pitchFamily="34" charset="0"/>
        <a:buChar char="–"/>
        <a:defRPr sz="2773" kern="1200">
          <a:solidFill>
            <a:schemeClr val="tx1"/>
          </a:solidFill>
          <a:latin typeface="+mn-lt"/>
          <a:ea typeface="+mn-ea"/>
          <a:cs typeface="+mn-cs"/>
        </a:defRPr>
      </a:lvl2pPr>
      <a:lvl3pPr marL="1132027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2377" kern="1200">
          <a:solidFill>
            <a:schemeClr val="tx1"/>
          </a:solidFill>
          <a:latin typeface="+mn-lt"/>
          <a:ea typeface="+mn-ea"/>
          <a:cs typeface="+mn-cs"/>
        </a:defRPr>
      </a:lvl3pPr>
      <a:lvl4pPr marL="1584838" indent="-226405" algn="l" defTabSz="905622" rtl="0" eaLnBrk="1" latinLnBrk="0" hangingPunct="1">
        <a:spcBef>
          <a:spcPct val="20000"/>
        </a:spcBef>
        <a:buFont typeface="Arial" pitchFamily="34" charset="0"/>
        <a:buChar char="–"/>
        <a:defRPr sz="1981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indent="-226405" algn="l" defTabSz="905622" rtl="0" eaLnBrk="1" latinLnBrk="0" hangingPunct="1">
        <a:spcBef>
          <a:spcPct val="20000"/>
        </a:spcBef>
        <a:buFont typeface="Arial" pitchFamily="34" charset="0"/>
        <a:buChar char="»"/>
        <a:defRPr sz="1981" kern="1200">
          <a:solidFill>
            <a:schemeClr val="tx1"/>
          </a:solidFill>
          <a:latin typeface="+mn-lt"/>
          <a:ea typeface="+mn-ea"/>
          <a:cs typeface="+mn-cs"/>
        </a:defRPr>
      </a:lvl5pPr>
      <a:lvl6pPr marL="2490460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6pPr>
      <a:lvl7pPr marL="2943271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7pPr>
      <a:lvl8pPr marL="3396082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8pPr>
      <a:lvl9pPr marL="3848892" indent="-226405" algn="l" defTabSz="905622" rtl="0" eaLnBrk="1" latinLnBrk="0" hangingPunct="1">
        <a:spcBef>
          <a:spcPct val="20000"/>
        </a:spcBef>
        <a:buFont typeface="Arial" pitchFamily="34" charset="0"/>
        <a:buChar char="•"/>
        <a:defRPr sz="19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1pPr>
      <a:lvl2pPr marL="452811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2pPr>
      <a:lvl3pPr marL="905622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3pPr>
      <a:lvl4pPr marL="1358433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4pPr>
      <a:lvl5pPr marL="1811244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5pPr>
      <a:lvl6pPr marL="2264054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6pPr>
      <a:lvl7pPr marL="2716865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7pPr>
      <a:lvl8pPr marL="3169676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8pPr>
      <a:lvl9pPr marL="3622487" algn="l" defTabSz="905622" rtl="0" eaLnBrk="1" latinLnBrk="0" hangingPunct="1">
        <a:defRPr sz="1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vFz1Z9c4Ck7eaE_eMcJgzg_UNUsYwC1OnygzlX95yic/edit#heading=h.175xdrpf8ddv" TargetMode="External"/><Relationship Id="rId3" Type="http://schemas.openxmlformats.org/officeDocument/2006/relationships/hyperlink" Target="https://indico.bnl.gov/category/409/" TargetMode="External"/><Relationship Id="rId7" Type="http://schemas.openxmlformats.org/officeDocument/2006/relationships/hyperlink" Target="https://indico.jlab.org/event/519/timetable/#all.detailed" TargetMode="External"/><Relationship Id="rId2" Type="http://schemas.openxmlformats.org/officeDocument/2006/relationships/hyperlink" Target="mailto:eic-projdet-daq-l@lists.bnl.go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urldefense.com/v3/__https:/eic.cloud.mattermost.com/signup_user_complete/?id=i8gnmob4stdrpjfrezhegxs3ew__;!!P4SdNyxKAPE!Dok6D3DX-l6Q2Y56dyc59oDOnqGY4-IBet64rds-AFvUxiT49e8vuxJ8ZyCed87_STOGz7BXWeNyACzmhkas578PS3HGz43CsDu_0ZobHbZBQDCB$" TargetMode="External"/><Relationship Id="rId5" Type="http://schemas.openxmlformats.org/officeDocument/2006/relationships/hyperlink" Target="https://eic.cloud.mattermost.com/main/channels/det1-daq" TargetMode="External"/><Relationship Id="rId4" Type="http://schemas.openxmlformats.org/officeDocument/2006/relationships/hyperlink" Target="https://wiki.bnl.gov/eic-project-detector/index.php/DAQ" TargetMode="External"/><Relationship Id="rId9" Type="http://schemas.openxmlformats.org/officeDocument/2006/relationships/hyperlink" Target="https://docs.google.com/document/d/1X6Ms_oubcWx-8DUiExMFIJdCC6svWNbWKiz7OQjMCe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 err="1"/>
              <a:t>ePIC</a:t>
            </a:r>
            <a:r>
              <a:rPr lang="en-US" dirty="0"/>
              <a:t> DAQ WG Meeting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 Introduction: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575945" lvl="1" indent="-233045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Presentations :</a:t>
            </a:r>
            <a:endParaRPr lang="en-US" sz="18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EIC Beam Bunch Timing – Todd </a:t>
            </a:r>
            <a:r>
              <a:rPr lang="en-US" sz="1400" dirty="0" err="1"/>
              <a:t>Satogata</a:t>
            </a:r>
            <a:r>
              <a:rPr lang="en-US" sz="1400" dirty="0"/>
              <a:t> [JLAB] </a:t>
            </a: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EIC Beam Synchronous Timing Implementation Plans – James </a:t>
            </a:r>
            <a:r>
              <a:rPr lang="en-US" sz="1400" dirty="0" err="1"/>
              <a:t>Jamilkowski</a:t>
            </a:r>
            <a:r>
              <a:rPr lang="en-US" sz="1400" dirty="0"/>
              <a:t> [BNL]</a:t>
            </a: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Reports from other working groups? 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/>
              <a:t>Any other discussion points?</a:t>
            </a: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Adjourn</a:t>
            </a: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cs typeface="Arial"/>
              </a:rPr>
              <a:t>Next meeting:  Thursday 2022-September-15 at 09:00EST</a:t>
            </a: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>
              <a:cs typeface="Arial"/>
            </a:endParaRPr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Backup Info Slides</a:t>
            </a:r>
          </a:p>
        </p:txBody>
      </p:sp>
    </p:spTree>
    <p:extLst>
      <p:ext uri="{BB962C8B-B14F-4D97-AF65-F5344CB8AC3E}">
        <p14:creationId xmlns:p14="http://schemas.microsoft.com/office/powerpoint/2010/main" val="210772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/>
          <p:nvPr/>
        </p:nvSpPr>
        <p:spPr>
          <a:xfrm>
            <a:off x="225546" y="418931"/>
            <a:ext cx="164245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spc="252" dirty="0">
                <a:solidFill>
                  <a:srgbClr val="010101"/>
                </a:solidFill>
                <a:latin typeface="Arial"/>
                <a:cs typeface="Arial"/>
              </a:rPr>
              <a:t>•</a:t>
            </a:r>
            <a:endParaRPr sz="1684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93822" y="418931"/>
            <a:ext cx="6542154" cy="238977"/>
          </a:xfrm>
          <a:prstGeom prst="rect">
            <a:avLst/>
          </a:prstGeom>
        </p:spPr>
        <p:txBody>
          <a:bodyPr wrap="square" lIns="0" tIns="11571" rIns="0" bIns="0" rtlCol="0">
            <a:noAutofit/>
          </a:bodyPr>
          <a:lstStyle/>
          <a:p>
            <a:pPr marL="12578" defTabSz="905622" fontAlgn="auto">
              <a:lnSpc>
                <a:spcPts val="1821"/>
              </a:lnSpc>
              <a:spcBef>
                <a:spcPts val="0"/>
              </a:spcBef>
              <a:spcAft>
                <a:spcPts val="0"/>
              </a:spcAft>
            </a:pPr>
            <a:r>
              <a:rPr sz="1684" spc="-55" dirty="0">
                <a:solidFill>
                  <a:srgbClr val="010101"/>
                </a:solidFill>
                <a:latin typeface="Arial"/>
                <a:cs typeface="Arial"/>
              </a:rPr>
              <a:t>Streaming Data Acquisition System (SRO)</a:t>
            </a:r>
            <a:endParaRPr sz="1684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8345" y="703890"/>
            <a:ext cx="152523" cy="1008792"/>
          </a:xfrm>
          <a:prstGeom prst="rect">
            <a:avLst/>
          </a:prstGeom>
        </p:spPr>
        <p:txBody>
          <a:bodyPr wrap="square" lIns="0" tIns="11540" rIns="0" bIns="0" rtlCol="0">
            <a:noAutofit/>
          </a:bodyPr>
          <a:lstStyle/>
          <a:p>
            <a:pPr marL="12578" marR="962" algn="just" defTabSz="905622" fontAlgn="auto">
              <a:lnSpc>
                <a:spcPts val="1817"/>
              </a:lnSpc>
              <a:spcBef>
                <a:spcPts val="0"/>
              </a:spcBef>
              <a:spcAft>
                <a:spcPts val="0"/>
              </a:spcAft>
            </a:pPr>
            <a:r>
              <a:rPr sz="1684" b="0" dirty="0">
                <a:solidFill>
                  <a:srgbClr val="010101"/>
                </a:solidFill>
                <a:latin typeface="Times New Roman"/>
                <a:cs typeface="Times New Roman"/>
              </a:rPr>
              <a:t>o</a:t>
            </a:r>
            <a:endParaRPr sz="1684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7672" algn="just" defTabSz="905622" fontAlgn="auto">
              <a:lnSpc>
                <a:spcPts val="2019"/>
              </a:lnSpc>
              <a:spcBef>
                <a:spcPts val="94"/>
              </a:spcBef>
              <a:spcAft>
                <a:spcPts val="0"/>
              </a:spcAft>
            </a:pPr>
            <a:r>
              <a:rPr sz="1486" b="0" dirty="0">
                <a:solidFill>
                  <a:srgbClr val="010101"/>
                </a:solidFill>
                <a:latin typeface="Arial"/>
                <a:cs typeface="Arial"/>
              </a:rPr>
              <a:t>o o o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7565" y="712876"/>
            <a:ext cx="6391343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4" dirty="0">
                <a:solidFill>
                  <a:srgbClr val="010101"/>
                </a:solidFill>
                <a:latin typeface="Arial"/>
                <a:cs typeface="Arial"/>
              </a:rPr>
              <a:t>Widely  recommended  by experts:  EiC Computing Consortium,  EiC</a:t>
            </a:r>
            <a:endParaRPr sz="1585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40126" y="712876"/>
            <a:ext cx="667741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25" dirty="0">
                <a:solidFill>
                  <a:srgbClr val="010101"/>
                </a:solidFill>
                <a:latin typeface="Arial"/>
                <a:cs typeface="Arial"/>
              </a:rPr>
              <a:t>Yellow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134416" y="712876"/>
            <a:ext cx="684587" cy="226399"/>
          </a:xfrm>
          <a:prstGeom prst="rect">
            <a:avLst/>
          </a:prstGeom>
        </p:spPr>
        <p:txBody>
          <a:bodyPr wrap="square" lIns="0" tIns="10911" rIns="0" bIns="0" rtlCol="0">
            <a:noAutofit/>
          </a:bodyPr>
          <a:lstStyle/>
          <a:p>
            <a:pPr marL="12578" defTabSz="905622" fontAlgn="auto">
              <a:lnSpc>
                <a:spcPts val="1718"/>
              </a:lnSpc>
              <a:spcBef>
                <a:spcPts val="0"/>
              </a:spcBef>
              <a:spcAft>
                <a:spcPts val="0"/>
              </a:spcAft>
            </a:pPr>
            <a:r>
              <a:rPr sz="1585" b="0" spc="32" dirty="0">
                <a:solidFill>
                  <a:srgbClr val="010101"/>
                </a:solidFill>
                <a:latin typeface="Arial"/>
                <a:cs typeface="Arial"/>
              </a:rPr>
              <a:t>Report</a:t>
            </a:r>
            <a:endParaRPr sz="1585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046621" y="985691"/>
            <a:ext cx="5024292" cy="470406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19" dirty="0">
                <a:solidFill>
                  <a:srgbClr val="010101"/>
                </a:solidFill>
                <a:latin typeface="Arial"/>
                <a:cs typeface="Arial"/>
              </a:rPr>
              <a:t>No need to wait for all signals from single crossing to read</a:t>
            </a:r>
            <a:endParaRPr sz="1486" b="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578" marR="28301" defTabSz="905622" fontAlgn="auto">
              <a:lnSpc>
                <a:spcPct val="95825"/>
              </a:lnSpc>
              <a:spcBef>
                <a:spcPts val="231"/>
              </a:spcBef>
              <a:spcAft>
                <a:spcPts val="0"/>
              </a:spcAft>
            </a:pPr>
            <a:r>
              <a:rPr sz="1486" b="0" spc="12" dirty="0">
                <a:solidFill>
                  <a:srgbClr val="010101"/>
                </a:solidFill>
                <a:latin typeface="Arial"/>
                <a:cs typeface="Arial"/>
              </a:rPr>
              <a:t>Removes nearly all deadtime</a:t>
            </a:r>
            <a:endParaRPr sz="1486" b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87769" y="985691"/>
            <a:ext cx="335952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52" dirty="0">
                <a:solidFill>
                  <a:srgbClr val="010101"/>
                </a:solidFill>
                <a:latin typeface="Arial"/>
                <a:cs typeface="Arial"/>
              </a:rPr>
              <a:t>out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34915" y="985691"/>
            <a:ext cx="411150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8" dirty="0">
                <a:solidFill>
                  <a:srgbClr val="010101"/>
                </a:solidFill>
                <a:latin typeface="Arial"/>
                <a:cs typeface="Arial"/>
              </a:rPr>
              <a:t>data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46621" y="1498862"/>
            <a:ext cx="393431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16" dirty="0">
                <a:solidFill>
                  <a:srgbClr val="010101"/>
                </a:solidFill>
                <a:latin typeface="Arial"/>
                <a:cs typeface="Arial"/>
              </a:rPr>
              <a:t>Less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57157" y="1498862"/>
            <a:ext cx="2418810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38" dirty="0">
                <a:solidFill>
                  <a:srgbClr val="010101"/>
                </a:solidFill>
                <a:latin typeface="Arial"/>
                <a:cs typeface="Arial"/>
              </a:rPr>
              <a:t>restrictions for filter criteria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93210" y="1498862"/>
            <a:ext cx="357456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1" dirty="0">
                <a:solidFill>
                  <a:srgbClr val="010101"/>
                </a:solidFill>
                <a:latin typeface="Arial"/>
                <a:cs typeface="Arial"/>
              </a:rPr>
              <a:t>and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73560" y="1498862"/>
            <a:ext cx="964334" cy="213821"/>
          </a:xfrm>
          <a:prstGeom prst="rect">
            <a:avLst/>
          </a:prstGeom>
        </p:spPr>
        <p:txBody>
          <a:bodyPr wrap="square" lIns="0" tIns="10282" rIns="0" bIns="0" rtlCol="0">
            <a:noAutofit/>
          </a:bodyPr>
          <a:lstStyle/>
          <a:p>
            <a:pPr marL="12578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44" dirty="0">
                <a:solidFill>
                  <a:srgbClr val="010101"/>
                </a:solidFill>
                <a:latin typeface="Arial"/>
                <a:cs typeface="Arial"/>
              </a:rPr>
              <a:t>potentially</a:t>
            </a:r>
            <a:endParaRPr sz="1486" b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51603" y="1498862"/>
            <a:ext cx="749443" cy="213821"/>
          </a:xfrm>
          <a:prstGeom prst="rect">
            <a:avLst/>
          </a:prstGeom>
        </p:spPr>
        <p:txBody>
          <a:bodyPr wrap="square" lIns="0" tIns="10282" rIns="0" bIns="0" rtlCol="0" anchor="t">
            <a:noAutofit/>
          </a:bodyPr>
          <a:lstStyle/>
          <a:p>
            <a:pPr marL="12065" defTabSz="905622" fontAlgn="auto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r>
              <a:rPr sz="1486" b="0" spc="-19" dirty="0">
                <a:solidFill>
                  <a:srgbClr val="010101"/>
                </a:solidFill>
                <a:latin typeface="Arial"/>
                <a:cs typeface="Arial"/>
              </a:rPr>
              <a:t>less bias</a:t>
            </a:r>
            <a:endParaRPr lang="en-US" sz="1486" b="0" dirty="0">
              <a:solidFill>
                <a:srgbClr val="010101"/>
              </a:solidFill>
              <a:latin typeface="Arial"/>
              <a:cs typeface="Arial"/>
            </a:endParaRPr>
          </a:p>
          <a:p>
            <a:pPr marL="12065" defTabSz="905622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endParaRPr lang="en-US" sz="1450" b="0" spc="-19" dirty="0">
              <a:solidFill>
                <a:srgbClr val="010101"/>
              </a:solidFill>
              <a:latin typeface="Arial"/>
              <a:cs typeface="Arial"/>
            </a:endParaRPr>
          </a:p>
          <a:p>
            <a:pPr marL="12065" defTabSz="905622">
              <a:lnSpc>
                <a:spcPts val="1619"/>
              </a:lnSpc>
              <a:spcBef>
                <a:spcPts val="0"/>
              </a:spcBef>
              <a:spcAft>
                <a:spcPts val="0"/>
              </a:spcAft>
            </a:pPr>
            <a:endParaRPr lang="en-US" sz="1450" b="0" spc="-19" dirty="0">
              <a:solidFill>
                <a:srgbClr val="010101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9242" y="3349097"/>
            <a:ext cx="117379" cy="113199"/>
          </a:xfrm>
          <a:prstGeom prst="rect">
            <a:avLst/>
          </a:prstGeom>
        </p:spPr>
        <p:txBody>
          <a:bodyPr wrap="square" lIns="0" tIns="1258" rIns="0" bIns="0" rtlCol="0">
            <a:noAutofit/>
          </a:bodyPr>
          <a:lstStyle/>
          <a:p>
            <a:pPr marL="12578" defTabSz="905622" fontAlgn="auto">
              <a:lnSpc>
                <a:spcPct val="95825"/>
              </a:lnSpc>
              <a:spcBef>
                <a:spcPts val="0"/>
              </a:spcBef>
              <a:spcAft>
                <a:spcPts val="0"/>
              </a:spcAft>
            </a:pPr>
            <a:endParaRPr sz="693" b="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456CDF-4B09-B231-DF6C-D67C3B36BC8A}"/>
              </a:ext>
            </a:extLst>
          </p:cNvPr>
          <p:cNvSpPr txBox="1"/>
          <p:nvPr/>
        </p:nvSpPr>
        <p:spPr>
          <a:xfrm>
            <a:off x="563400" y="2183400"/>
            <a:ext cx="8260200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Times New Roman"/>
                <a:cs typeface="Times New Roman"/>
              </a:rPr>
              <a:t>Topics to discuss for 8-September: </a:t>
            </a:r>
            <a:endParaRPr lang="en-US" dirty="0">
              <a:cs typeface="Times New Roman" pitchFamily="18" charset="0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Requirements status: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 We have discussed interface information but are the requirements clear?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 </a:t>
            </a:r>
            <a:r>
              <a:rPr lang="en-US" sz="1600" b="0" dirty="0" err="1">
                <a:latin typeface="Times New Roman"/>
                <a:cs typeface="Times New Roman"/>
              </a:rPr>
              <a:t>Acceleraor</a:t>
            </a:r>
            <a:r>
              <a:rPr lang="en-US" sz="1600" b="0" dirty="0">
                <a:latin typeface="Times New Roman"/>
                <a:cs typeface="Times New Roman"/>
              </a:rPr>
              <a:t> timing - Reach out to </a:t>
            </a:r>
            <a:r>
              <a:rPr lang="en-US" sz="1600" b="0" dirty="0" err="1">
                <a:latin typeface="Times New Roman"/>
                <a:cs typeface="Times New Roman"/>
              </a:rPr>
              <a:t>Accelertor</a:t>
            </a:r>
            <a:r>
              <a:rPr lang="en-US" sz="1600" b="0" dirty="0">
                <a:latin typeface="Times New Roman"/>
                <a:cs typeface="Times New Roman"/>
              </a:rPr>
              <a:t> side.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 </a:t>
            </a:r>
            <a:r>
              <a:rPr lang="en-US" sz="1600" b="0" dirty="0" err="1">
                <a:latin typeface="Times New Roman"/>
                <a:cs typeface="Times New Roman"/>
              </a:rPr>
              <a:t>Yarda</a:t>
            </a:r>
            <a:r>
              <a:rPr lang="en-US" sz="1600" b="0" dirty="0">
                <a:latin typeface="Times New Roman"/>
                <a:cs typeface="Times New Roman"/>
              </a:rPr>
              <a:t>? Far Backward info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 Electronics group specific designs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--&gt; Start with 1 line diagrams for each detector </a:t>
            </a:r>
            <a:endParaRPr lang="en-US" sz="1600">
              <a:cs typeface="Times New Roman"/>
            </a:endParaRPr>
          </a:p>
          <a:p>
            <a:endParaRPr lang="en-US" sz="1600" b="0" dirty="0">
              <a:latin typeface="Times New Roman"/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Timing system mock up for EPIC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 Use existing design [</a:t>
            </a:r>
            <a:r>
              <a:rPr lang="en-US" sz="1600" b="0" dirty="0" err="1">
                <a:latin typeface="Times New Roman"/>
                <a:cs typeface="Times New Roman"/>
              </a:rPr>
              <a:t>sPHENIX</a:t>
            </a:r>
            <a:r>
              <a:rPr lang="en-US" sz="1600" b="0" dirty="0">
                <a:latin typeface="Times New Roman"/>
                <a:cs typeface="Times New Roman"/>
              </a:rPr>
              <a:t>] with Xilinx 10Gbps evaluation board with loop back testing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-- Replicate jitter tests and characterize performance </a:t>
            </a:r>
            <a:endParaRPr lang="en-US" sz="1600">
              <a:cs typeface="Times New Roman"/>
            </a:endParaRPr>
          </a:p>
          <a:p>
            <a:endParaRPr lang="en-US" sz="1600" b="0" dirty="0">
              <a:latin typeface="Times New Roman"/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Specific Task list related to activities for research projects: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-DAQ Timing System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-- Identify latest timing fanout ICs </a:t>
            </a:r>
            <a:endParaRPr lang="en-US" sz="1600"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-- Characterization/measurements of timing/jitter fluctuations VS temperature </a:t>
            </a:r>
            <a:endParaRPr lang="en-US" sz="1600">
              <a:cs typeface="Times New Roman"/>
            </a:endParaRPr>
          </a:p>
          <a:p>
            <a:endParaRPr lang="en-US" sz="1600" b="0" dirty="0">
              <a:latin typeface="Times New Roman"/>
              <a:cs typeface="Times New Roman"/>
            </a:endParaRPr>
          </a:p>
          <a:p>
            <a:r>
              <a:rPr lang="en-US" sz="1600" b="0" dirty="0">
                <a:latin typeface="Times New Roman"/>
                <a:cs typeface="Times New Roman"/>
              </a:rPr>
              <a:t>Organization of Streaming Readout - Doodle poll [</a:t>
            </a:r>
            <a:r>
              <a:rPr lang="en-US" sz="1600" b="0" dirty="0" err="1">
                <a:latin typeface="Times New Roman"/>
                <a:cs typeface="Times New Roman"/>
              </a:rPr>
              <a:t>Camsonne</a:t>
            </a:r>
            <a:r>
              <a:rPr lang="en-US" sz="1600" b="0" dirty="0">
                <a:latin typeface="Times New Roman"/>
                <a:cs typeface="Times New Roman"/>
              </a:rPr>
              <a:t>]</a:t>
            </a:r>
            <a:endParaRPr lang="en-US"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716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FB1528-870C-0016-3B06-48360131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 Worth Repeating (Thanks Jo!)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BF3-9F0E-FB59-1FCC-EDCEB00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2" y="754450"/>
            <a:ext cx="8917687" cy="5097709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sz="1400" dirty="0"/>
              <a:t>Mailing list: </a:t>
            </a:r>
            <a:r>
              <a:rPr lang="en-US" sz="1400" dirty="0">
                <a:hlinkClick r:id="rId2"/>
              </a:rPr>
              <a:t>eic-projdet-daq-l@lists.bnl.gov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Indico page: </a:t>
            </a:r>
            <a:r>
              <a:rPr lang="en-US" sz="1400" dirty="0">
                <a:hlinkClick r:id="rId3"/>
              </a:rPr>
              <a:t>https://indico.bnl.gov/category/409/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Wiki: </a:t>
            </a:r>
            <a:r>
              <a:rPr lang="en-US" sz="1400" dirty="0">
                <a:hlinkClick r:id="rId4"/>
              </a:rPr>
              <a:t>https://wiki.bnl.gov/eic-project-detector/index.php/DAQ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Schedule: alternating between Tue 3p EDT and Thu 9a EDT every 1.5 weeks, next meeting 6/14 at 15:00 EDT</a:t>
            </a:r>
          </a:p>
          <a:p>
            <a:pPr>
              <a:spcBef>
                <a:spcPts val="450"/>
              </a:spcBef>
            </a:pPr>
            <a:r>
              <a:rPr lang="en-US" sz="1400" dirty="0"/>
              <a:t>Agenda item “</a:t>
            </a:r>
            <a:r>
              <a:rPr lang="en-US" sz="1400" i="1" dirty="0"/>
              <a:t>Electronics Progress Reports from Detector Groups</a:t>
            </a:r>
            <a:r>
              <a:rPr lang="en-US" sz="1400" dirty="0"/>
              <a:t>” is meant for written bullets in the minutes of the indico timetable presenting for each detector group any plans, tests, progress on detector readout and electronics</a:t>
            </a:r>
          </a:p>
          <a:p>
            <a:pPr>
              <a:spcBef>
                <a:spcPts val="450"/>
              </a:spcBef>
            </a:pPr>
            <a:r>
              <a:rPr lang="en-US" sz="1400" u="sng" dirty="0" err="1"/>
              <a:t>Mattermost</a:t>
            </a:r>
            <a:r>
              <a:rPr lang="en-US" sz="1400" dirty="0"/>
              <a:t> channel: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https://eic.cloud.mattermost.com/main/channels/det1-daq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/>
              <a:t>(signup: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https://eic.cloud.mattermost.com/signup_user_complete/?id=i8gnmob4stdrpjfrezhegxs3ew</a:t>
            </a:r>
            <a:r>
              <a:rPr lang="en-US" sz="1400" dirty="0"/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Talks from last Streaming Readout Workshop: </a:t>
            </a:r>
            <a:r>
              <a:rPr lang="en-US" sz="1400" dirty="0">
                <a:hlinkClick r:id="rId7"/>
              </a:rPr>
              <a:t>https://indico.jlab.org/event/519/timetable/#all.detailed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u="sng" dirty="0"/>
              <a:t>Live Notes </a:t>
            </a:r>
            <a:r>
              <a:rPr lang="en-US" sz="1400" dirty="0"/>
              <a:t>from SRO workshop: </a:t>
            </a:r>
            <a:r>
              <a:rPr lang="en-US" sz="1400" dirty="0">
                <a:hlinkClick r:id="rId8"/>
              </a:rPr>
              <a:t>https://docs.google.com/document/d/1vFz1Z9c4Ck7eaE_eMcJgzg_UNUsYwC1OnygzlX95yic/edit#heading=h.175xdrpf8ddv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A </a:t>
            </a:r>
            <a:r>
              <a:rPr lang="en-US" sz="1400" u="sng" dirty="0"/>
              <a:t>summary report </a:t>
            </a:r>
            <a:r>
              <a:rPr lang="en-US" sz="1400" dirty="0"/>
              <a:t>for the SRO workshop is here: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https://docs.google.com/document/d/1X6Ms_oubcWx-8DUiExMFIJdCC6svWNbWKiz7OQjMCeQ/edit?usp=sharing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Next  workshop likely organized by this WG, with single-topic agenda (one day meeting at BNL?): first pressing item is </a:t>
            </a:r>
            <a:r>
              <a:rPr lang="en-US" sz="1400" u="sng" dirty="0"/>
              <a:t>definition of the electrical-optical interface for FEEs</a:t>
            </a:r>
            <a:r>
              <a:rPr lang="en-US" sz="1400" dirty="0"/>
              <a:t>, both hardware and logical (protocol); next item: </a:t>
            </a:r>
            <a:r>
              <a:rPr lang="en-US" sz="1400" u="sng" dirty="0"/>
              <a:t>timing distribution system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en-US" sz="135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B47555-5052-7E83-FDA7-575FA3D02EF2}"/>
              </a:ext>
            </a:extLst>
          </p:cNvPr>
          <p:cNvSpPr txBox="1">
            <a:spLocks/>
          </p:cNvSpPr>
          <p:nvPr/>
        </p:nvSpPr>
        <p:spPr>
          <a:xfrm>
            <a:off x="3092335" y="5746129"/>
            <a:ext cx="3086100" cy="196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00"/>
              <a:t>schambachjj@ornl.gov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26417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78c647d6ad3bcd54edd97f5160ac0362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ac5839a63ff18b59b5f56ae89fabac3a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12C817-E1CB-4858-A5B4-4DF9EC7B03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345C74-A1EF-4B2C-9B26-924A5E2D4EE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dcff909e-542d-4672-8557-4ef8d9009dce"/>
    <ds:schemaRef ds:uri="http://purl.org/dc/dcmitype/"/>
    <ds:schemaRef ds:uri="http://schemas.openxmlformats.org/package/2006/metadata/core-properties"/>
    <ds:schemaRef ds:uri="http://purl.org/dc/elements/1.1/"/>
    <ds:schemaRef ds:uri="426b74de-0581-4e94-90c0-1abf6215444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8DE8C09-69EE-4256-8AB2-07B2ACD06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914</Words>
  <Application>Microsoft Office PowerPoint</Application>
  <PresentationFormat>Letter Paper (8.5x11 in)</PresentationFormat>
  <Paragraphs>180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Custom Design</vt:lpstr>
      <vt:lpstr>7_Custom Design</vt:lpstr>
      <vt:lpstr>4_Custom Design</vt:lpstr>
      <vt:lpstr>Powerpoint Template Lehman Review June 07</vt:lpstr>
      <vt:lpstr>1_Powerpoint Template Lehman Review June 07</vt:lpstr>
      <vt:lpstr>1_Custom Design</vt:lpstr>
      <vt:lpstr>2_Custom Design</vt:lpstr>
      <vt:lpstr>3_Custom Design</vt:lpstr>
      <vt:lpstr>Office Theme</vt:lpstr>
      <vt:lpstr>ePIC DAQ WG Meeting</vt:lpstr>
      <vt:lpstr>Backup Info Slides</vt:lpstr>
      <vt:lpstr>PowerPoint Presentation</vt:lpstr>
      <vt:lpstr>Useful Links Worth Repeating (Thanks Jo!)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 Fast Electronics Group Report</dc:title>
  <dc:subject>BESAC</dc:subject>
  <dc:creator>RC Cuevas</dc:creator>
  <cp:keywords>Presentation Generic</cp:keywords>
  <cp:lastModifiedBy>Chris Cuevas</cp:lastModifiedBy>
  <cp:revision>186</cp:revision>
  <cp:lastPrinted>2018-08-27T14:54:49Z</cp:lastPrinted>
  <dcterms:created xsi:type="dcterms:W3CDTF">2005-02-01T21:25:50Z</dcterms:created>
  <dcterms:modified xsi:type="dcterms:W3CDTF">2022-09-07T19:36:22Z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