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2"/>
  </p:notesMasterIdLst>
  <p:sldIdLst>
    <p:sldId id="538" r:id="rId5"/>
    <p:sldId id="542" r:id="rId6"/>
    <p:sldId id="546" r:id="rId7"/>
    <p:sldId id="539" r:id="rId8"/>
    <p:sldId id="543" r:id="rId9"/>
    <p:sldId id="544" r:id="rId10"/>
    <p:sldId id="545" r:id="rId11"/>
  </p:sldIdLst>
  <p:sldSz cx="9144000" cy="6858000" type="screen4x3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B25BFF-E91D-4739-E56D-B9154BF61D7E}" name="Smith, Kevin S" initials="SKS" userId="S::ksmith@bnl.gov::b0fefe04-5b9b-4aa3-bd02-55e0ab79680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07B"/>
    <a:srgbClr val="305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3"/>
    <p:restoredTop sz="94661"/>
  </p:normalViewPr>
  <p:slideViewPr>
    <p:cSldViewPr snapToGrid="0">
      <p:cViewPr varScale="1">
        <p:scale>
          <a:sx n="132" d="100"/>
          <a:sy n="132" d="100"/>
        </p:scale>
        <p:origin x="91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59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eke, Ferdinand" userId="ffc4c7bc-7de1-4bd6-80f6-93e53c4f1716" providerId="ADAL" clId="{37976329-BE2B-4DFC-B731-CE8CDBAC23FB}"/>
    <pc:docChg chg="custSel addSld modSld">
      <pc:chgData name="Willeke, Ferdinand" userId="ffc4c7bc-7de1-4bd6-80f6-93e53c4f1716" providerId="ADAL" clId="{37976329-BE2B-4DFC-B731-CE8CDBAC23FB}" dt="2022-06-14T13:40:09.394" v="376" actId="20578"/>
      <pc:docMkLst>
        <pc:docMk/>
      </pc:docMkLst>
      <pc:sldChg chg="addSp delSp mod">
        <pc:chgData name="Willeke, Ferdinand" userId="ffc4c7bc-7de1-4bd6-80f6-93e53c4f1716" providerId="ADAL" clId="{37976329-BE2B-4DFC-B731-CE8CDBAC23FB}" dt="2022-06-14T13:38:53.878" v="367" actId="478"/>
        <pc:sldMkLst>
          <pc:docMk/>
          <pc:sldMk cId="1412934558" sldId="260"/>
        </pc:sldMkLst>
        <pc:spChg chg="add del">
          <ac:chgData name="Willeke, Ferdinand" userId="ffc4c7bc-7de1-4bd6-80f6-93e53c4f1716" providerId="ADAL" clId="{37976329-BE2B-4DFC-B731-CE8CDBAC23FB}" dt="2022-06-14T13:38:53.878" v="367" actId="478"/>
          <ac:spMkLst>
            <pc:docMk/>
            <pc:sldMk cId="1412934558" sldId="260"/>
            <ac:spMk id="7" creationId="{78800DB8-6476-4F60-8C32-FA1BF081456D}"/>
          </ac:spMkLst>
        </pc:spChg>
      </pc:sldChg>
      <pc:sldChg chg="add">
        <pc:chgData name="Willeke, Ferdinand" userId="ffc4c7bc-7de1-4bd6-80f6-93e53c4f1716" providerId="ADAL" clId="{37976329-BE2B-4DFC-B731-CE8CDBAC23FB}" dt="2022-06-14T13:39:40.219" v="369"/>
        <pc:sldMkLst>
          <pc:docMk/>
          <pc:sldMk cId="3277148942" sldId="276"/>
        </pc:sldMkLst>
      </pc:sldChg>
      <pc:sldChg chg="add">
        <pc:chgData name="Willeke, Ferdinand" userId="ffc4c7bc-7de1-4bd6-80f6-93e53c4f1716" providerId="ADAL" clId="{37976329-BE2B-4DFC-B731-CE8CDBAC23FB}" dt="2022-06-14T13:39:40.219" v="369"/>
        <pc:sldMkLst>
          <pc:docMk/>
          <pc:sldMk cId="1290196914" sldId="313"/>
        </pc:sldMkLst>
      </pc:sldChg>
      <pc:sldChg chg="modSp mod">
        <pc:chgData name="Willeke, Ferdinand" userId="ffc4c7bc-7de1-4bd6-80f6-93e53c4f1716" providerId="ADAL" clId="{37976329-BE2B-4DFC-B731-CE8CDBAC23FB}" dt="2022-06-14T12:18:45.098" v="11" actId="20577"/>
        <pc:sldMkLst>
          <pc:docMk/>
          <pc:sldMk cId="3718452666" sldId="538"/>
        </pc:sldMkLst>
        <pc:spChg chg="mod">
          <ac:chgData name="Willeke, Ferdinand" userId="ffc4c7bc-7de1-4bd6-80f6-93e53c4f1716" providerId="ADAL" clId="{37976329-BE2B-4DFC-B731-CE8CDBAC23FB}" dt="2022-06-14T12:18:45.098" v="11" actId="20577"/>
          <ac:spMkLst>
            <pc:docMk/>
            <pc:sldMk cId="3718452666" sldId="538"/>
            <ac:spMk id="2" creationId="{95494C06-80F4-431E-9537-0C4ABCF6379B}"/>
          </ac:spMkLst>
        </pc:spChg>
      </pc:sldChg>
      <pc:sldChg chg="addSp delSp modSp mod">
        <pc:chgData name="Willeke, Ferdinand" userId="ffc4c7bc-7de1-4bd6-80f6-93e53c4f1716" providerId="ADAL" clId="{37976329-BE2B-4DFC-B731-CE8CDBAC23FB}" dt="2022-06-14T12:33:30.318" v="359" actId="14100"/>
        <pc:sldMkLst>
          <pc:docMk/>
          <pc:sldMk cId="1130874179" sldId="540"/>
        </pc:sldMkLst>
        <pc:spChg chg="mod">
          <ac:chgData name="Willeke, Ferdinand" userId="ffc4c7bc-7de1-4bd6-80f6-93e53c4f1716" providerId="ADAL" clId="{37976329-BE2B-4DFC-B731-CE8CDBAC23FB}" dt="2022-06-14T12:32:45.429" v="352" actId="1076"/>
          <ac:spMkLst>
            <pc:docMk/>
            <pc:sldMk cId="1130874179" sldId="540"/>
            <ac:spMk id="2" creationId="{9BD1407F-0A50-4BF0-BB0B-45558EAF1B47}"/>
          </ac:spMkLst>
        </pc:spChg>
        <pc:spChg chg="mod">
          <ac:chgData name="Willeke, Ferdinand" userId="ffc4c7bc-7de1-4bd6-80f6-93e53c4f1716" providerId="ADAL" clId="{37976329-BE2B-4DFC-B731-CE8CDBAC23FB}" dt="2022-06-14T12:33:17.413" v="357" actId="1076"/>
          <ac:spMkLst>
            <pc:docMk/>
            <pc:sldMk cId="1130874179" sldId="540"/>
            <ac:spMk id="6" creationId="{39481566-13B1-4454-A01C-BF43B5D928CD}"/>
          </ac:spMkLst>
        </pc:spChg>
        <pc:spChg chg="mod">
          <ac:chgData name="Willeke, Ferdinand" userId="ffc4c7bc-7de1-4bd6-80f6-93e53c4f1716" providerId="ADAL" clId="{37976329-BE2B-4DFC-B731-CE8CDBAC23FB}" dt="2022-06-14T12:33:26.548" v="358" actId="1076"/>
          <ac:spMkLst>
            <pc:docMk/>
            <pc:sldMk cId="1130874179" sldId="540"/>
            <ac:spMk id="7" creationId="{1341648B-8DE6-43FB-888D-C8D4874EDC1F}"/>
          </ac:spMkLst>
        </pc:spChg>
        <pc:picChg chg="del">
          <ac:chgData name="Willeke, Ferdinand" userId="ffc4c7bc-7de1-4bd6-80f6-93e53c4f1716" providerId="ADAL" clId="{37976329-BE2B-4DFC-B731-CE8CDBAC23FB}" dt="2022-06-14T12:29:39.310" v="327" actId="478"/>
          <ac:picMkLst>
            <pc:docMk/>
            <pc:sldMk cId="1130874179" sldId="540"/>
            <ac:picMk id="5" creationId="{4F12AD52-86FF-4745-B62C-E5B17ED54A60}"/>
          </ac:picMkLst>
        </pc:picChg>
        <pc:picChg chg="add mod">
          <ac:chgData name="Willeke, Ferdinand" userId="ffc4c7bc-7de1-4bd6-80f6-93e53c4f1716" providerId="ADAL" clId="{37976329-BE2B-4DFC-B731-CE8CDBAC23FB}" dt="2022-06-14T12:33:30.318" v="359" actId="14100"/>
          <ac:picMkLst>
            <pc:docMk/>
            <pc:sldMk cId="1130874179" sldId="540"/>
            <ac:picMk id="8" creationId="{93DA236A-C749-43B1-ADAA-ACB33DEA82A9}"/>
          </ac:picMkLst>
        </pc:picChg>
      </pc:sldChg>
      <pc:sldChg chg="modSp mod">
        <pc:chgData name="Willeke, Ferdinand" userId="ffc4c7bc-7de1-4bd6-80f6-93e53c4f1716" providerId="ADAL" clId="{37976329-BE2B-4DFC-B731-CE8CDBAC23FB}" dt="2022-06-14T12:25:46.591" v="326" actId="1076"/>
        <pc:sldMkLst>
          <pc:docMk/>
          <pc:sldMk cId="1080270640" sldId="2243"/>
        </pc:sldMkLst>
        <pc:spChg chg="mod">
          <ac:chgData name="Willeke, Ferdinand" userId="ffc4c7bc-7de1-4bd6-80f6-93e53c4f1716" providerId="ADAL" clId="{37976329-BE2B-4DFC-B731-CE8CDBAC23FB}" dt="2022-06-14T12:25:46.591" v="326" actId="1076"/>
          <ac:spMkLst>
            <pc:docMk/>
            <pc:sldMk cId="1080270640" sldId="2243"/>
            <ac:spMk id="5" creationId="{D52E43C5-8DC9-4B15-A758-1B539F713192}"/>
          </ac:spMkLst>
        </pc:spChg>
      </pc:sldChg>
      <pc:sldChg chg="modSp mod">
        <pc:chgData name="Willeke, Ferdinand" userId="ffc4c7bc-7de1-4bd6-80f6-93e53c4f1716" providerId="ADAL" clId="{37976329-BE2B-4DFC-B731-CE8CDBAC23FB}" dt="2022-06-14T12:24:49.825" v="322" actId="1076"/>
        <pc:sldMkLst>
          <pc:docMk/>
          <pc:sldMk cId="1380804581" sldId="2245"/>
        </pc:sldMkLst>
        <pc:spChg chg="mod">
          <ac:chgData name="Willeke, Ferdinand" userId="ffc4c7bc-7de1-4bd6-80f6-93e53c4f1716" providerId="ADAL" clId="{37976329-BE2B-4DFC-B731-CE8CDBAC23FB}" dt="2022-06-14T12:24:49.825" v="322" actId="1076"/>
          <ac:spMkLst>
            <pc:docMk/>
            <pc:sldMk cId="1380804581" sldId="2245"/>
            <ac:spMk id="4" creationId="{EC80FB5F-B175-A1EB-6BBE-CD348B79C5F4}"/>
          </ac:spMkLst>
        </pc:spChg>
        <pc:picChg chg="mod">
          <ac:chgData name="Willeke, Ferdinand" userId="ffc4c7bc-7de1-4bd6-80f6-93e53c4f1716" providerId="ADAL" clId="{37976329-BE2B-4DFC-B731-CE8CDBAC23FB}" dt="2022-06-14T12:24:39.120" v="321" actId="1076"/>
          <ac:picMkLst>
            <pc:docMk/>
            <pc:sldMk cId="1380804581" sldId="2245"/>
            <ac:picMk id="6" creationId="{04C32089-ABBE-E117-9BDC-84E0090FD416}"/>
          </ac:picMkLst>
        </pc:picChg>
      </pc:sldChg>
      <pc:sldChg chg="modSp mod">
        <pc:chgData name="Willeke, Ferdinand" userId="ffc4c7bc-7de1-4bd6-80f6-93e53c4f1716" providerId="ADAL" clId="{37976329-BE2B-4DFC-B731-CE8CDBAC23FB}" dt="2022-06-14T12:41:20.974" v="365" actId="20577"/>
        <pc:sldMkLst>
          <pc:docMk/>
          <pc:sldMk cId="1397333745" sldId="2247"/>
        </pc:sldMkLst>
        <pc:spChg chg="mod">
          <ac:chgData name="Willeke, Ferdinand" userId="ffc4c7bc-7de1-4bd6-80f6-93e53c4f1716" providerId="ADAL" clId="{37976329-BE2B-4DFC-B731-CE8CDBAC23FB}" dt="2022-06-14T12:41:20.974" v="365" actId="20577"/>
          <ac:spMkLst>
            <pc:docMk/>
            <pc:sldMk cId="1397333745" sldId="2247"/>
            <ac:spMk id="3" creationId="{C36EEF17-0539-8833-3439-D5202662E81F}"/>
          </ac:spMkLst>
        </pc:spChg>
      </pc:sldChg>
      <pc:sldChg chg="modSp mod">
        <pc:chgData name="Willeke, Ferdinand" userId="ffc4c7bc-7de1-4bd6-80f6-93e53c4f1716" providerId="ADAL" clId="{37976329-BE2B-4DFC-B731-CE8CDBAC23FB}" dt="2022-06-14T12:20:08.604" v="13" actId="20577"/>
        <pc:sldMkLst>
          <pc:docMk/>
          <pc:sldMk cId="2990235290" sldId="2252"/>
        </pc:sldMkLst>
        <pc:spChg chg="mod">
          <ac:chgData name="Willeke, Ferdinand" userId="ffc4c7bc-7de1-4bd6-80f6-93e53c4f1716" providerId="ADAL" clId="{37976329-BE2B-4DFC-B731-CE8CDBAC23FB}" dt="2022-06-14T12:20:08.604" v="13" actId="20577"/>
          <ac:spMkLst>
            <pc:docMk/>
            <pc:sldMk cId="2990235290" sldId="2252"/>
            <ac:spMk id="3" creationId="{8FD98829-6F66-9F55-9945-1CA1EE442FA7}"/>
          </ac:spMkLst>
        </pc:spChg>
      </pc:sldChg>
      <pc:sldChg chg="modSp mod">
        <pc:chgData name="Willeke, Ferdinand" userId="ffc4c7bc-7de1-4bd6-80f6-93e53c4f1716" providerId="ADAL" clId="{37976329-BE2B-4DFC-B731-CE8CDBAC23FB}" dt="2022-06-14T12:24:08.388" v="319" actId="20577"/>
        <pc:sldMkLst>
          <pc:docMk/>
          <pc:sldMk cId="1718969537" sldId="2254"/>
        </pc:sldMkLst>
        <pc:spChg chg="mod">
          <ac:chgData name="Willeke, Ferdinand" userId="ffc4c7bc-7de1-4bd6-80f6-93e53c4f1716" providerId="ADAL" clId="{37976329-BE2B-4DFC-B731-CE8CDBAC23FB}" dt="2022-06-14T12:24:08.388" v="319" actId="20577"/>
          <ac:spMkLst>
            <pc:docMk/>
            <pc:sldMk cId="1718969537" sldId="2254"/>
            <ac:spMk id="3" creationId="{96C1597E-0C9D-80B1-2FC4-3DD47DCA647D}"/>
          </ac:spMkLst>
        </pc:spChg>
      </pc:sldChg>
      <pc:sldChg chg="modSp mod">
        <pc:chgData name="Willeke, Ferdinand" userId="ffc4c7bc-7de1-4bd6-80f6-93e53c4f1716" providerId="ADAL" clId="{37976329-BE2B-4DFC-B731-CE8CDBAC23FB}" dt="2022-06-14T12:25:36.879" v="325" actId="1076"/>
        <pc:sldMkLst>
          <pc:docMk/>
          <pc:sldMk cId="4059493451" sldId="2260"/>
        </pc:sldMkLst>
        <pc:spChg chg="mod">
          <ac:chgData name="Willeke, Ferdinand" userId="ffc4c7bc-7de1-4bd6-80f6-93e53c4f1716" providerId="ADAL" clId="{37976329-BE2B-4DFC-B731-CE8CDBAC23FB}" dt="2022-06-14T12:25:36.879" v="325" actId="1076"/>
          <ac:spMkLst>
            <pc:docMk/>
            <pc:sldMk cId="4059493451" sldId="2260"/>
            <ac:spMk id="4" creationId="{BF01047A-B93D-46C5-9345-D5B982E0E254}"/>
          </ac:spMkLst>
        </pc:spChg>
        <pc:picChg chg="mod">
          <ac:chgData name="Willeke, Ferdinand" userId="ffc4c7bc-7de1-4bd6-80f6-93e53c4f1716" providerId="ADAL" clId="{37976329-BE2B-4DFC-B731-CE8CDBAC23FB}" dt="2022-06-14T12:25:18.104" v="323" actId="1076"/>
          <ac:picMkLst>
            <pc:docMk/>
            <pc:sldMk cId="4059493451" sldId="2260"/>
            <ac:picMk id="8" creationId="{0CE795E2-DE9C-4F43-9AAF-7A688CF0BA08}"/>
          </ac:picMkLst>
        </pc:picChg>
      </pc:sldChg>
      <pc:sldChg chg="modSp add mod">
        <pc:chgData name="Willeke, Ferdinand" userId="ffc4c7bc-7de1-4bd6-80f6-93e53c4f1716" providerId="ADAL" clId="{37976329-BE2B-4DFC-B731-CE8CDBAC23FB}" dt="2022-06-14T13:40:09.394" v="376" actId="20578"/>
        <pc:sldMkLst>
          <pc:docMk/>
          <pc:sldMk cId="491848400" sldId="2261"/>
        </pc:sldMkLst>
        <pc:spChg chg="mod">
          <ac:chgData name="Willeke, Ferdinand" userId="ffc4c7bc-7de1-4bd6-80f6-93e53c4f1716" providerId="ADAL" clId="{37976329-BE2B-4DFC-B731-CE8CDBAC23FB}" dt="2022-06-14T13:39:59.092" v="375" actId="20577"/>
          <ac:spMkLst>
            <pc:docMk/>
            <pc:sldMk cId="491848400" sldId="2261"/>
            <ac:spMk id="2" creationId="{00000000-0000-0000-0000-000000000000}"/>
          </ac:spMkLst>
        </pc:spChg>
        <pc:spChg chg="mod">
          <ac:chgData name="Willeke, Ferdinand" userId="ffc4c7bc-7de1-4bd6-80f6-93e53c4f1716" providerId="ADAL" clId="{37976329-BE2B-4DFC-B731-CE8CDBAC23FB}" dt="2022-06-14T13:40:09.394" v="376" actId="20578"/>
          <ac:spMkLst>
            <pc:docMk/>
            <pc:sldMk cId="491848400" sldId="2261"/>
            <ac:spMk id="3" creationId="{00000000-0000-0000-0000-000000000000}"/>
          </ac:spMkLst>
        </pc:spChg>
      </pc:sldChg>
      <pc:sldChg chg="add">
        <pc:chgData name="Willeke, Ferdinand" userId="ffc4c7bc-7de1-4bd6-80f6-93e53c4f1716" providerId="ADAL" clId="{37976329-BE2B-4DFC-B731-CE8CDBAC23FB}" dt="2022-06-14T13:39:40.219" v="369"/>
        <pc:sldMkLst>
          <pc:docMk/>
          <pc:sldMk cId="1212767242" sldId="2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0" y="0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992255C-AFDB-4D22-8373-2F4CFC10746D}" type="datetimeFigureOut">
              <a:rPr lang="en-US" smtClean="0"/>
              <a:t>9/8/22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54350" y="868363"/>
            <a:ext cx="3127375" cy="2346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44724"/>
            <a:ext cx="7388860" cy="2736592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1366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0" y="6601366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23E146D-72E3-4D17-8794-005420F3EB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7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E146D-72E3-4D17-8794-005420F3EB3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801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290 bunches in h=315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E146D-72E3-4D17-8794-005420F3EB3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59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2790092"/>
            <a:ext cx="4741984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00192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362006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35314"/>
          </a:xfrm>
        </p:spPr>
        <p:txBody>
          <a:bodyPr>
            <a:normAutofit/>
          </a:bodyPr>
          <a:lstStyle>
            <a:lvl1pPr>
              <a:defRPr sz="36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19102"/>
            <a:ext cx="7886700" cy="5157861"/>
          </a:xfrm>
        </p:spPr>
        <p:txBody>
          <a:bodyPr/>
          <a:lstStyle>
            <a:lvl1pPr>
              <a:lnSpc>
                <a:spcPct val="100000"/>
              </a:lnSpc>
              <a:defRPr sz="2400"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16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362006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38538" y="6356351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43300" y="6349480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43300" y="6310311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6330691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6336954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4BE9006-42DF-4C65-9314-FEB6DE8658B3}" type="datetime1">
              <a:rPr lang="en-US" smtClean="0"/>
              <a:t>9/8/22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94C06-80F4-431E-9537-0C4ABCF63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8663" y="1049047"/>
            <a:ext cx="6851338" cy="322974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EIC Bunch Structure</a:t>
            </a:r>
            <a:br>
              <a:rPr lang="en-US" dirty="0"/>
            </a:br>
            <a:r>
              <a:rPr lang="en-US" sz="900" dirty="0"/>
              <a:t> </a:t>
            </a:r>
            <a:br>
              <a:rPr lang="en-US" sz="900" dirty="0"/>
            </a:br>
            <a:r>
              <a:rPr lang="en-US" sz="900" dirty="0"/>
              <a:t> </a:t>
            </a:r>
            <a:br>
              <a:rPr lang="en-US" dirty="0"/>
            </a:br>
            <a:r>
              <a:rPr lang="en-US" sz="2200" dirty="0"/>
              <a:t>T. Satogata, JLab/ODU </a:t>
            </a:r>
            <a:br>
              <a:rPr lang="en-US" sz="2200" dirty="0"/>
            </a:br>
            <a:r>
              <a:rPr lang="en-US" sz="2200" dirty="0"/>
              <a:t>EIC Accelerator Development/Pre-Ops L2 Deputy </a:t>
            </a:r>
            <a:br>
              <a:rPr lang="en-US" sz="2200" dirty="0"/>
            </a:br>
            <a:r>
              <a:rPr lang="en-US" sz="2200" dirty="0"/>
              <a:t>EIC Partner Project Associate Manager</a:t>
            </a:r>
            <a:br>
              <a:rPr lang="en-US" sz="2200" dirty="0"/>
            </a:br>
            <a:r>
              <a:rPr lang="en-US" sz="2200" dirty="0"/>
              <a:t>For the EIC Accelerator Design/Engineering Team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F717A0-11A7-4A09-B652-827EC0E24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4156" y="4677119"/>
            <a:ext cx="5295844" cy="7349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EPIC DAQ WB</a:t>
            </a:r>
            <a:br>
              <a:rPr lang="en-US" sz="2000" dirty="0"/>
            </a:br>
            <a:r>
              <a:rPr lang="en-US" sz="2000" dirty="0"/>
              <a:t>September 8, 2022</a:t>
            </a:r>
          </a:p>
        </p:txBody>
      </p:sp>
    </p:spTree>
    <p:extLst>
      <p:ext uri="{BB962C8B-B14F-4D97-AF65-F5344CB8AC3E}">
        <p14:creationId xmlns:p14="http://schemas.microsoft.com/office/powerpoint/2010/main" val="3718452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DDC7-8B10-D848-9A9D-DE3DBAD3A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Up-front caveats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3A1DC-1A8A-5C4E-9B91-52DDB4FE8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All parameters here are from CD-1 Conceptual Design Report (CDR)</a:t>
            </a:r>
          </a:p>
          <a:p>
            <a:pPr lvl="1"/>
            <a:r>
              <a:rPr lang="en-US"/>
              <a:t>Subject to (likely small) changes in baselining for CD-2</a:t>
            </a:r>
          </a:p>
          <a:p>
            <a:endParaRPr lang="en-US"/>
          </a:p>
          <a:p>
            <a:r>
              <a:rPr lang="en-US"/>
              <a:t>EIC design operating assumptions</a:t>
            </a:r>
          </a:p>
          <a:p>
            <a:pPr lvl="1"/>
            <a:r>
              <a:rPr lang="en-US"/>
              <a:t>Electron energy: ~5-18 GeV continuous</a:t>
            </a:r>
          </a:p>
          <a:p>
            <a:pPr lvl="2"/>
            <a:r>
              <a:rPr lang="en-US"/>
              <a:t>Design energy reference points are 5, 10, 18 GeV</a:t>
            </a:r>
          </a:p>
          <a:p>
            <a:pPr lvl="1"/>
            <a:r>
              <a:rPr lang="en-US"/>
              <a:t>Proton energy: 41, 100, 275 GeV, NOT continuous</a:t>
            </a:r>
          </a:p>
          <a:p>
            <a:pPr lvl="2"/>
            <a:r>
              <a:rPr lang="en-US"/>
              <a:t>Pathlength considerations create “no fly zone” in region between 41-100 GeV proton energies</a:t>
            </a:r>
          </a:p>
          <a:p>
            <a:pPr lvl="2"/>
            <a:r>
              <a:rPr lang="en-US"/>
              <a:t>Ion energies are similarly constrained, at Z/A ratio</a:t>
            </a:r>
          </a:p>
          <a:p>
            <a:pPr lvl="1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747CFD-E99E-7146-94C1-30BA31289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592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130A7-34B1-6D4F-A19C-B90908EFB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35314"/>
          </a:xfrm>
        </p:spPr>
        <p:txBody>
          <a:bodyPr>
            <a:normAutofit fontScale="90000"/>
          </a:bodyPr>
          <a:lstStyle/>
          <a:p>
            <a:r>
              <a:rPr lang="en-US"/>
              <a:t>EIC CDR Luminosity Curve and Limits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5F75A-A6EC-0E4F-B097-685F1DE3B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94A9534A-D429-7245-A3AA-D669CC6F5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1588" y="1121817"/>
            <a:ext cx="6403647" cy="44435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247D66-E770-6745-94D2-E29069271EE2}"/>
              </a:ext>
            </a:extLst>
          </p:cNvPr>
          <p:cNvSpPr txBox="1"/>
          <p:nvPr/>
        </p:nvSpPr>
        <p:spPr>
          <a:xfrm>
            <a:off x="5441530" y="4249186"/>
            <a:ext cx="83548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[GeV]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892812-9031-8C4E-92B8-748A9AB15E98}"/>
              </a:ext>
            </a:extLst>
          </p:cNvPr>
          <p:cNvSpPr txBox="1"/>
          <p:nvPr/>
        </p:nvSpPr>
        <p:spPr>
          <a:xfrm>
            <a:off x="6431858" y="4249185"/>
            <a:ext cx="3994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CCEAAD-4619-444F-882D-025522ADA5C1}"/>
              </a:ext>
            </a:extLst>
          </p:cNvPr>
          <p:cNvSpPr txBox="1"/>
          <p:nvPr/>
        </p:nvSpPr>
        <p:spPr>
          <a:xfrm>
            <a:off x="5098817" y="4249185"/>
            <a:ext cx="3994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B735CB-76B3-0743-B6FA-01027CC70B0F}"/>
              </a:ext>
            </a:extLst>
          </p:cNvPr>
          <p:cNvSpPr txBox="1"/>
          <p:nvPr/>
        </p:nvSpPr>
        <p:spPr>
          <a:xfrm>
            <a:off x="3418745" y="4249185"/>
            <a:ext cx="3994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640E80-AE98-C14F-B06F-2F69535F0090}"/>
              </a:ext>
            </a:extLst>
          </p:cNvPr>
          <p:cNvSpPr txBox="1"/>
          <p:nvPr/>
        </p:nvSpPr>
        <p:spPr>
          <a:xfrm>
            <a:off x="2745331" y="4249185"/>
            <a:ext cx="2920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09421A-FAD2-B64C-B047-E7BB8F273F7C}"/>
              </a:ext>
            </a:extLst>
          </p:cNvPr>
          <p:cNvSpPr txBox="1"/>
          <p:nvPr/>
        </p:nvSpPr>
        <p:spPr>
          <a:xfrm>
            <a:off x="2111861" y="4249185"/>
            <a:ext cx="2920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007C39-2163-4743-A372-AB972A025671}"/>
              </a:ext>
            </a:extLst>
          </p:cNvPr>
          <p:cNvSpPr txBox="1"/>
          <p:nvPr/>
        </p:nvSpPr>
        <p:spPr>
          <a:xfrm>
            <a:off x="5441530" y="4447490"/>
            <a:ext cx="83548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>
                <a:solidFill>
                  <a:srgbClr val="3051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[GeV]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863E87-481B-AC4A-899B-5D689CC86989}"/>
              </a:ext>
            </a:extLst>
          </p:cNvPr>
          <p:cNvSpPr txBox="1"/>
          <p:nvPr/>
        </p:nvSpPr>
        <p:spPr>
          <a:xfrm>
            <a:off x="6378156" y="4447489"/>
            <a:ext cx="5068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>
                <a:solidFill>
                  <a:srgbClr val="3051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58D74A-0192-FD4A-946F-D3B9ECF1FC70}"/>
              </a:ext>
            </a:extLst>
          </p:cNvPr>
          <p:cNvSpPr txBox="1"/>
          <p:nvPr/>
        </p:nvSpPr>
        <p:spPr>
          <a:xfrm>
            <a:off x="5045115" y="4447489"/>
            <a:ext cx="5068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>
                <a:solidFill>
                  <a:srgbClr val="3051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A9ACB3-37E4-A743-9934-64AB69FF7692}"/>
              </a:ext>
            </a:extLst>
          </p:cNvPr>
          <p:cNvSpPr txBox="1"/>
          <p:nvPr/>
        </p:nvSpPr>
        <p:spPr>
          <a:xfrm>
            <a:off x="3365044" y="4447489"/>
            <a:ext cx="5068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>
                <a:solidFill>
                  <a:srgbClr val="3051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E86093-ABB7-EB43-A119-0D7A87623EA4}"/>
              </a:ext>
            </a:extLst>
          </p:cNvPr>
          <p:cNvSpPr txBox="1"/>
          <p:nvPr/>
        </p:nvSpPr>
        <p:spPr>
          <a:xfrm>
            <a:off x="2637929" y="4447489"/>
            <a:ext cx="5068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>
                <a:solidFill>
                  <a:srgbClr val="3051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F456C4-2667-1E42-9A02-69BE9DE380FD}"/>
              </a:ext>
            </a:extLst>
          </p:cNvPr>
          <p:cNvSpPr txBox="1"/>
          <p:nvPr/>
        </p:nvSpPr>
        <p:spPr>
          <a:xfrm>
            <a:off x="2058161" y="4447489"/>
            <a:ext cx="3994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>
                <a:solidFill>
                  <a:srgbClr val="3051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A99C65-59DF-204E-83FE-1F4E09701A75}"/>
              </a:ext>
            </a:extLst>
          </p:cNvPr>
          <p:cNvSpPr txBox="1"/>
          <p:nvPr/>
        </p:nvSpPr>
        <p:spPr>
          <a:xfrm>
            <a:off x="5489131" y="3191719"/>
            <a:ext cx="1885453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10 MW SR limited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860509-4160-5F42-8DC7-D58B38EB7052}"/>
              </a:ext>
            </a:extLst>
          </p:cNvPr>
          <p:cNvSpPr txBox="1"/>
          <p:nvPr/>
        </p:nvSpPr>
        <p:spPr>
          <a:xfrm>
            <a:off x="2492773" y="1710677"/>
            <a:ext cx="1845378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5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Beam-beam limited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373A9C-48C7-C842-AA10-DF5C6BCC5C62}"/>
              </a:ext>
            </a:extLst>
          </p:cNvPr>
          <p:cNvSpPr txBox="1"/>
          <p:nvPr/>
        </p:nvSpPr>
        <p:spPr>
          <a:xfrm>
            <a:off x="1991753" y="3924679"/>
            <a:ext cx="2113079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500">
                <a:solidFill>
                  <a:srgbClr val="3051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space charge limited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76DAA8-4D68-1347-81EB-4581C5A03B2A}"/>
              </a:ext>
            </a:extLst>
          </p:cNvPr>
          <p:cNvSpPr txBox="1"/>
          <p:nvPr/>
        </p:nvSpPr>
        <p:spPr>
          <a:xfrm rot="20493614">
            <a:off x="3084433" y="2271314"/>
            <a:ext cx="2124299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5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size lumi scaling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E73774-A674-8146-B0A7-AA5B3F247A05}"/>
              </a:ext>
            </a:extLst>
          </p:cNvPr>
          <p:cNvSpPr txBox="1"/>
          <p:nvPr/>
        </p:nvSpPr>
        <p:spPr>
          <a:xfrm>
            <a:off x="770350" y="5707781"/>
            <a:ext cx="7603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</a:t>
            </a:r>
            <a:r>
              <a:rPr lang="en-US" baseline="-25000"/>
              <a:t>bunches</a:t>
            </a:r>
            <a:r>
              <a:rPr lang="en-US"/>
              <a:t> (timing) and bunch intensities modified at highest Ecm to optimize lumi </a:t>
            </a:r>
          </a:p>
        </p:txBody>
      </p:sp>
    </p:spTree>
    <p:extLst>
      <p:ext uri="{BB962C8B-B14F-4D97-AF65-F5344CB8AC3E}">
        <p14:creationId xmlns:p14="http://schemas.microsoft.com/office/powerpoint/2010/main" val="220597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04689-1E27-794C-97D0-2C2FA76A0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/>
              <a:t>EIC CDR Bunch Timings at Store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B753AC1-D295-8047-A39E-C2FDCEF264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738490"/>
              </p:ext>
            </p:extLst>
          </p:nvPr>
        </p:nvGraphicFramePr>
        <p:xfrm>
          <a:off x="628650" y="1019175"/>
          <a:ext cx="7854506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7716">
                  <a:extLst>
                    <a:ext uri="{9D8B030D-6E8A-4147-A177-3AD203B41FA5}">
                      <a16:colId xmlns:a16="http://schemas.microsoft.com/office/drawing/2014/main" val="2333280335"/>
                    </a:ext>
                  </a:extLst>
                </a:gridCol>
                <a:gridCol w="1201783">
                  <a:extLst>
                    <a:ext uri="{9D8B030D-6E8A-4147-A177-3AD203B41FA5}">
                      <a16:colId xmlns:a16="http://schemas.microsoft.com/office/drawing/2014/main" val="887112599"/>
                    </a:ext>
                  </a:extLst>
                </a:gridCol>
                <a:gridCol w="1623332">
                  <a:extLst>
                    <a:ext uri="{9D8B030D-6E8A-4147-A177-3AD203B41FA5}">
                      <a16:colId xmlns:a16="http://schemas.microsoft.com/office/drawing/2014/main" val="4266322476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566242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ESR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HSR (N</a:t>
                      </a:r>
                      <a:r>
                        <a:rPr lang="en-US" baseline="-25000"/>
                        <a:t>b</a:t>
                      </a:r>
                      <a:r>
                        <a:rPr lang="en-US"/>
                        <a:t>=290)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HSR (N</a:t>
                      </a:r>
                      <a:r>
                        <a:rPr lang="en-US" baseline="-25000"/>
                        <a:t>b</a:t>
                      </a:r>
                      <a:r>
                        <a:rPr lang="en-US"/>
                        <a:t>=1160)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643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Circumference C </a:t>
                      </a:r>
                      <a:r>
                        <a:rPr lang="en-US" sz="1400"/>
                        <a:t>[m]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3833.940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match T</a:t>
                      </a:r>
                      <a:r>
                        <a:rPr lang="en-US" baseline="-25000"/>
                        <a:t>rev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match T</a:t>
                      </a:r>
                      <a:r>
                        <a:rPr lang="en-US" baseline="-25000"/>
                        <a:t>rev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057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Revolution period T</a:t>
                      </a:r>
                      <a:r>
                        <a:rPr lang="en-US" baseline="-25000"/>
                        <a:t>rev</a:t>
                      </a:r>
                      <a:r>
                        <a:rPr lang="en-US"/>
                        <a:t>=C/c </a:t>
                      </a:r>
                      <a:r>
                        <a:rPr lang="en-US" sz="1400"/>
                        <a:t>[ms]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/>
                        <a:t>12.7886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17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RF harmonic number h </a:t>
                      </a:r>
                      <a:r>
                        <a:rPr lang="en-US" sz="1400"/>
                        <a:t>[-]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match HSR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2520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7560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727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RF bucket spacing T</a:t>
                      </a:r>
                      <a:r>
                        <a:rPr lang="en-US" baseline="-25000"/>
                        <a:t>b</a:t>
                      </a:r>
                      <a:r>
                        <a:rPr lang="en-US" baseline="0"/>
                        <a:t>=T</a:t>
                      </a:r>
                      <a:r>
                        <a:rPr lang="en-US" baseline="-25000"/>
                        <a:t>rev</a:t>
                      </a:r>
                      <a:r>
                        <a:rPr lang="en-US" baseline="0"/>
                        <a:t>/h </a:t>
                      </a:r>
                      <a:r>
                        <a:rPr lang="en-US" sz="1400" baseline="0"/>
                        <a:t>[ns]</a:t>
                      </a:r>
                    </a:p>
                    <a:p>
                      <a:r>
                        <a:rPr lang="en-US" sz="1400" baseline="0"/>
                        <a:t>          NOT bunch spacing!!!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match HSR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5.075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1.692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129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Number of bunches N</a:t>
                      </a:r>
                      <a:r>
                        <a:rPr lang="en-US" baseline="-25000"/>
                        <a:t>b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match HSR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655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0000"/>
                          </a:solidFill>
                        </a:rPr>
                        <a:t>Bunch spacing T</a:t>
                      </a:r>
                      <a:r>
                        <a:rPr lang="en-US" b="1" baseline="-25000">
                          <a:solidFill>
                            <a:srgbClr val="FF0000"/>
                          </a:solidFill>
                        </a:rPr>
                        <a:t>bun</a:t>
                      </a:r>
                      <a:r>
                        <a:rPr lang="en-US" b="1" baseline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b="1" baseline="0">
                          <a:solidFill>
                            <a:srgbClr val="FF0000"/>
                          </a:solidFill>
                        </a:rPr>
                        <a:t>[ns]</a:t>
                      </a:r>
                      <a:endParaRPr lang="en-US" sz="1400" b="1" baseline="-250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solidFill>
                            <a:srgbClr val="FF0000"/>
                          </a:solidFill>
                        </a:rPr>
                        <a:t>match HSR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40.599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10.150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129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baseline="0">
                          <a:solidFill>
                            <a:srgbClr val="FF0000"/>
                          </a:solidFill>
                        </a:rPr>
                        <a:t>Gap length </a:t>
                      </a:r>
                      <a:r>
                        <a:rPr lang="en-US" sz="1400" b="1" baseline="0">
                          <a:solidFill>
                            <a:srgbClr val="FF0000"/>
                          </a:solidFill>
                        </a:rPr>
                        <a:t>[ns]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solidFill>
                            <a:srgbClr val="FF0000"/>
                          </a:solidFill>
                        </a:rPr>
                        <a:t>match HSR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1015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1015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96647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1A24F-4144-354D-A932-65E914B85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3B265F-7458-CA48-83A7-718DFB9D99F0}"/>
              </a:ext>
            </a:extLst>
          </p:cNvPr>
          <p:cNvSpPr txBox="1"/>
          <p:nvPr/>
        </p:nvSpPr>
        <p:spPr>
          <a:xfrm>
            <a:off x="1024811" y="4400927"/>
            <a:ext cx="703833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T</a:t>
            </a:r>
            <a:r>
              <a:rPr lang="en-US" b="1" baseline="-25000"/>
              <a:t>rev</a:t>
            </a:r>
            <a:r>
              <a:rPr lang="en-US" b="1"/>
              <a:t> dominated by electrons</a:t>
            </a:r>
            <a:r>
              <a:rPr lang="en-US"/>
              <a:t>: ion energies constrained to match T</a:t>
            </a:r>
            <a:r>
              <a:rPr lang="en-US" baseline="-25000"/>
              <a:t>rev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HSR bunch spacing through cycle: 290 bunches injected into h=315 RF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1 T</a:t>
            </a:r>
            <a:r>
              <a:rPr lang="en-US" baseline="-25000"/>
              <a:t>b</a:t>
            </a:r>
            <a:r>
              <a:rPr lang="en-US"/>
              <a:t> spacing, 25 T</a:t>
            </a:r>
            <a:r>
              <a:rPr lang="en-US" baseline="-25000"/>
              <a:t>b</a:t>
            </a:r>
            <a:r>
              <a:rPr lang="en-US"/>
              <a:t> gap for h=315 (N</a:t>
            </a:r>
            <a:r>
              <a:rPr lang="en-US" baseline="-25000"/>
              <a:t>b</a:t>
            </a:r>
            <a:r>
              <a:rPr lang="en-US"/>
              <a:t>=290)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1 T</a:t>
            </a:r>
            <a:r>
              <a:rPr lang="en-US" baseline="-25000"/>
              <a:t>b</a:t>
            </a:r>
            <a:r>
              <a:rPr lang="en-US"/>
              <a:t> spacing (after 1</a:t>
            </a:r>
            <a:r>
              <a:rPr lang="en-US" baseline="30000"/>
              <a:t>st</a:t>
            </a:r>
            <a:r>
              <a:rPr lang="en-US"/>
              <a:t> split), 50 T</a:t>
            </a:r>
            <a:r>
              <a:rPr lang="en-US" baseline="-25000"/>
              <a:t>b</a:t>
            </a:r>
            <a:r>
              <a:rPr lang="en-US"/>
              <a:t> gap for h=630 (N</a:t>
            </a:r>
            <a:r>
              <a:rPr lang="en-US" baseline="-25000"/>
              <a:t>b</a:t>
            </a:r>
            <a:r>
              <a:rPr lang="en-US"/>
              <a:t>=580)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1 T</a:t>
            </a:r>
            <a:r>
              <a:rPr lang="en-US" baseline="-25000"/>
              <a:t>b</a:t>
            </a:r>
            <a:r>
              <a:rPr lang="en-US"/>
              <a:t> spacing (after 2</a:t>
            </a:r>
            <a:r>
              <a:rPr lang="en-US" baseline="30000"/>
              <a:t>nd</a:t>
            </a:r>
            <a:r>
              <a:rPr lang="en-US"/>
              <a:t> split), 100 T</a:t>
            </a:r>
            <a:r>
              <a:rPr lang="en-US" baseline="-25000"/>
              <a:t>b</a:t>
            </a:r>
            <a:r>
              <a:rPr lang="en-US"/>
              <a:t> gap for h=1260 (N</a:t>
            </a:r>
            <a:r>
              <a:rPr lang="en-US" baseline="-25000"/>
              <a:t>b</a:t>
            </a:r>
            <a:r>
              <a:rPr lang="en-US"/>
              <a:t>=1160)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2 T</a:t>
            </a:r>
            <a:r>
              <a:rPr lang="en-US" baseline="-25000"/>
              <a:t>b</a:t>
            </a:r>
            <a:r>
              <a:rPr lang="en-US"/>
              <a:t> spacing, 200 T</a:t>
            </a:r>
            <a:r>
              <a:rPr lang="en-US" baseline="-25000"/>
              <a:t>b</a:t>
            </a:r>
            <a:r>
              <a:rPr lang="en-US"/>
              <a:t> gap for h=2520 (N</a:t>
            </a:r>
            <a:r>
              <a:rPr lang="en-US" baseline="-25000"/>
              <a:t>b</a:t>
            </a:r>
            <a:r>
              <a:rPr lang="en-US"/>
              <a:t>=1160)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6 T</a:t>
            </a:r>
            <a:r>
              <a:rPr lang="en-US" baseline="-25000"/>
              <a:t>b</a:t>
            </a:r>
            <a:r>
              <a:rPr lang="en-US"/>
              <a:t> spacing, 600 T</a:t>
            </a:r>
            <a:r>
              <a:rPr lang="en-US" baseline="-25000"/>
              <a:t>b</a:t>
            </a:r>
            <a:r>
              <a:rPr lang="en-US"/>
              <a:t> gap for h=7560 (N</a:t>
            </a:r>
            <a:r>
              <a:rPr lang="en-US" baseline="-25000"/>
              <a:t>b</a:t>
            </a:r>
            <a:r>
              <a:rPr lang="en-US"/>
              <a:t>=1160)</a:t>
            </a:r>
          </a:p>
        </p:txBody>
      </p:sp>
    </p:spTree>
    <p:extLst>
      <p:ext uri="{BB962C8B-B14F-4D97-AF65-F5344CB8AC3E}">
        <p14:creationId xmlns:p14="http://schemas.microsoft.com/office/powerpoint/2010/main" val="2548921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401F0-A21E-734C-92FC-5A9741815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/>
              <a:t>EIC CDR Bunch Sizes at Store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E4D89-3A24-5C4D-A70E-B6C58EB96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995748"/>
            <a:ext cx="4396833" cy="3181215"/>
          </a:xfrm>
        </p:spPr>
        <p:txBody>
          <a:bodyPr>
            <a:normAutofit/>
          </a:bodyPr>
          <a:lstStyle/>
          <a:p>
            <a:r>
              <a:rPr lang="en-US" sz="2000"/>
              <a:t>The oft-shown animation of crab crossing is a bit misleading on transverse beam sizes</a:t>
            </a:r>
          </a:p>
          <a:p>
            <a:r>
              <a:rPr lang="en-US" sz="2000"/>
              <a:t>There will be (small) timing correlations to lab frame vertex location as beams pass through each other</a:t>
            </a:r>
          </a:p>
          <a:p>
            <a:pPr lvl="1"/>
            <a:r>
              <a:rPr lang="en-US" sz="1800"/>
              <a:t>Along direction of electron motion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D3BDD-FA71-EC44-B354-0A96E9306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01437A1A-AB63-C44B-963A-23E3F388C0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925689"/>
              </p:ext>
            </p:extLst>
          </p:nvPr>
        </p:nvGraphicFramePr>
        <p:xfrm>
          <a:off x="1630585" y="1019175"/>
          <a:ext cx="58828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7716">
                  <a:extLst>
                    <a:ext uri="{9D8B030D-6E8A-4147-A177-3AD203B41FA5}">
                      <a16:colId xmlns:a16="http://schemas.microsoft.com/office/drawing/2014/main" val="2333280335"/>
                    </a:ext>
                  </a:extLst>
                </a:gridCol>
                <a:gridCol w="1201783">
                  <a:extLst>
                    <a:ext uri="{9D8B030D-6E8A-4147-A177-3AD203B41FA5}">
                      <a16:colId xmlns:a16="http://schemas.microsoft.com/office/drawing/2014/main" val="887112599"/>
                    </a:ext>
                  </a:extLst>
                </a:gridCol>
                <a:gridCol w="1623333">
                  <a:extLst>
                    <a:ext uri="{9D8B030D-6E8A-4147-A177-3AD203B41FA5}">
                      <a16:colId xmlns:a16="http://schemas.microsoft.com/office/drawing/2014/main" val="42663224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ESR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HSR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643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RMS bunch length </a:t>
                      </a:r>
                      <a:r>
                        <a:rPr lang="en-US">
                          <a:latin typeface="Symbol" pitchFamily="2" charset="2"/>
                        </a:rPr>
                        <a:t>s</a:t>
                      </a:r>
                      <a:r>
                        <a:rPr lang="en-US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  <a:r>
                        <a:rPr lang="en-US" sz="1400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[</a:t>
                      </a:r>
                      <a:r>
                        <a:rPr lang="en-US" sz="1400"/>
                        <a:t>mm/ps]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7-9/23-30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75-60/250-200</a:t>
                      </a:r>
                      <a:endParaRPr lang="en-US" baseline="-25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057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RMS momentum spread </a:t>
                      </a:r>
                      <a:r>
                        <a:rPr lang="en-US" sz="1400"/>
                        <a:t>[10</a:t>
                      </a:r>
                      <a:r>
                        <a:rPr lang="en-US" sz="1400" baseline="30000"/>
                        <a:t>-4</a:t>
                      </a:r>
                      <a:r>
                        <a:rPr lang="en-US" sz="140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5.8-10.9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10.3-6.8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727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/>
                        <a:t>RMS horiz beam size </a:t>
                      </a:r>
                      <a:r>
                        <a:rPr lang="en-US" sz="1800">
                          <a:latin typeface="Symbol" pitchFamily="2" charset="2"/>
                        </a:rPr>
                        <a:t>s</a:t>
                      </a:r>
                      <a:r>
                        <a:rPr lang="en-US" sz="18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lang="en-US" sz="14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/>
                        <a:t>[um]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/>
                        <a:t>100-250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363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Symbol" pitchFamily="2" charset="2"/>
                        </a:rPr>
                        <a:t>s</a:t>
                      </a:r>
                      <a:r>
                        <a:rPr lang="en-US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  <a:r>
                        <a:rPr lang="en-US" sz="1800"/>
                        <a:t>/</a:t>
                      </a:r>
                      <a:r>
                        <a:rPr lang="en-US" sz="1800">
                          <a:latin typeface="Symbol" pitchFamily="2" charset="2"/>
                        </a:rPr>
                        <a:t>s</a:t>
                      </a:r>
                      <a:r>
                        <a:rPr lang="en-US" sz="18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lang="en-US" sz="1800"/>
                        <a:t> ratio </a:t>
                      </a:r>
                      <a:r>
                        <a:rPr lang="en-US" sz="1400"/>
                        <a:t>[-]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28-90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240-750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01927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938B01B-EE74-444B-B6AD-61C5B82CE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579" y="2992109"/>
            <a:ext cx="2812771" cy="153882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D7F04D-B461-FE4E-ACFA-0392E7E3AE9A}"/>
              </a:ext>
            </a:extLst>
          </p:cNvPr>
          <p:cNvCxnSpPr>
            <a:cxnSpLocks/>
          </p:cNvCxnSpPr>
          <p:nvPr/>
        </p:nvCxnSpPr>
        <p:spPr>
          <a:xfrm rot="1800000">
            <a:off x="7961972" y="5512418"/>
            <a:ext cx="36576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A157CC-B601-E14F-83DD-902E06AF8CA1}"/>
              </a:ext>
            </a:extLst>
          </p:cNvPr>
          <p:cNvCxnSpPr>
            <a:cxnSpLocks/>
          </p:cNvCxnSpPr>
          <p:nvPr/>
        </p:nvCxnSpPr>
        <p:spPr>
          <a:xfrm rot="19800000">
            <a:off x="3958683" y="5512420"/>
            <a:ext cx="292608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3957D60-63F1-E740-9B80-32D794D159D4}"/>
              </a:ext>
            </a:extLst>
          </p:cNvPr>
          <p:cNvSpPr txBox="1"/>
          <p:nvPr/>
        </p:nvSpPr>
        <p:spPr>
          <a:xfrm>
            <a:off x="6323203" y="5196468"/>
            <a:ext cx="13933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Approximate</a:t>
            </a:r>
          </a:p>
          <a:p>
            <a:pPr algn="ctr"/>
            <a:r>
              <a:rPr lang="en-US"/>
              <a:t>actual bunch</a:t>
            </a:r>
          </a:p>
          <a:p>
            <a:pPr algn="ctr"/>
            <a:r>
              <a:rPr lang="en-US"/>
              <a:t>x/z sizes</a:t>
            </a:r>
          </a:p>
        </p:txBody>
      </p:sp>
    </p:spTree>
    <p:extLst>
      <p:ext uri="{BB962C8B-B14F-4D97-AF65-F5344CB8AC3E}">
        <p14:creationId xmlns:p14="http://schemas.microsoft.com/office/powerpoint/2010/main" val="160103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C7B3A-938F-214A-85A3-FCB00469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CDR Parameters: High Divergence e-p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A976C-727A-E64A-9D17-AE433C717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52E54-AAB2-EC48-A255-3689D47FC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C53FF4-11EC-C64A-85D1-45D9CD4FC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94" y="858981"/>
            <a:ext cx="8647611" cy="55030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7467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B1FED-A942-AA4D-AB42-62475B2DC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CDR Parameters: High Acceptance e-p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36B66-5DFB-DC4A-9D7E-A7640FD7D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6CBFF-3562-2040-8E70-DC863D8E9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E8F9FC-ACF3-9C41-BC34-54CE138D59D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" y="859536"/>
            <a:ext cx="8650224" cy="550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35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42B07A94-C122-AF4A-B776-B6531AAFD1CE}" vid="{8277ED95-9917-D646-A591-4F3A7464B7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eaker xmlns="1ecc9c13-6064-41ea-9afd-745c093680e8">Ferdinand Willeke</Speak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677C012142B94181C297228CFC9194" ma:contentTypeVersion="3" ma:contentTypeDescription="Create a new document." ma:contentTypeScope="" ma:versionID="24369bc64a112acccffbae2607afbbc7">
  <xsd:schema xmlns:xsd="http://www.w3.org/2001/XMLSchema" xmlns:xs="http://www.w3.org/2001/XMLSchema" xmlns:p="http://schemas.microsoft.com/office/2006/metadata/properties" xmlns:ns2="1ecc9c13-6064-41ea-9afd-745c093680e8" targetNamespace="http://schemas.microsoft.com/office/2006/metadata/properties" ma:root="true" ma:fieldsID="51a4c0bc73add2590af38accb4965913" ns2:_="">
    <xsd:import namespace="1ecc9c13-6064-41ea-9afd-745c093680e8"/>
    <xsd:element name="properties">
      <xsd:complexType>
        <xsd:sequence>
          <xsd:element name="documentManagement">
            <xsd:complexType>
              <xsd:all>
                <xsd:element ref="ns2:Speaker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cc9c13-6064-41ea-9afd-745c093680e8" elementFormDefault="qualified">
    <xsd:import namespace="http://schemas.microsoft.com/office/2006/documentManagement/types"/>
    <xsd:import namespace="http://schemas.microsoft.com/office/infopath/2007/PartnerControls"/>
    <xsd:element name="Speaker" ma:index="8" nillable="true" ma:displayName="Speaker" ma:format="Dropdown" ma:internalName="Speaker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BE1C32-E9FB-4546-8A97-5A6C142FF51B}">
  <ds:schemaRefs>
    <ds:schemaRef ds:uri="b94e462a-e14f-46cf-92ac-1c9d627dba9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1ecc9c13-6064-41ea-9afd-745c093680e8"/>
  </ds:schemaRefs>
</ds:datastoreItem>
</file>

<file path=customXml/itemProps2.xml><?xml version="1.0" encoding="utf-8"?>
<ds:datastoreItem xmlns:ds="http://schemas.openxmlformats.org/officeDocument/2006/customXml" ds:itemID="{062265F2-8425-47D4-B883-E86218C529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DA7DBE-457C-4CDD-99A9-3DC3CFE006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cc9c13-6064-41ea-9afd-745c093680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EIC_PPT_Template_Rev0320</Template>
  <TotalTime>4392</TotalTime>
  <Words>510</Words>
  <Application>Microsoft Macintosh PowerPoint</Application>
  <PresentationFormat>On-screen Show (4:3)</PresentationFormat>
  <Paragraphs>99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Symbol</vt:lpstr>
      <vt:lpstr>Office Theme</vt:lpstr>
      <vt:lpstr>   EIC Bunch Structure     T. Satogata, JLab/ODU  EIC Accelerator Development/Pre-Ops L2 Deputy  EIC Partner Project Associate Manager For the EIC Accelerator Design/Engineering Team</vt:lpstr>
      <vt:lpstr>Up-front caveats</vt:lpstr>
      <vt:lpstr>EIC CDR Luminosity Curve and Limits</vt:lpstr>
      <vt:lpstr>EIC CDR Bunch Timings at Store</vt:lpstr>
      <vt:lpstr>EIC CDR Bunch Sizes at Store</vt:lpstr>
      <vt:lpstr>CDR Parameters: High Divergence e-p </vt:lpstr>
      <vt:lpstr>CDR Parameters: High Acceptance e-p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Russo, Thomas</dc:creator>
  <cp:lastModifiedBy>Todd Satogata</cp:lastModifiedBy>
  <cp:revision>381</cp:revision>
  <cp:lastPrinted>2022-07-26T13:09:49Z</cp:lastPrinted>
  <dcterms:created xsi:type="dcterms:W3CDTF">2021-06-04T12:40:30Z</dcterms:created>
  <dcterms:modified xsi:type="dcterms:W3CDTF">2022-09-08T12:13:15Z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8500</vt:r8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_ExtendedDescription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ContentTypeId">
    <vt:lpwstr>0x010100FE677C012142B94181C297228CFC9194</vt:lpwstr>
  </property>
</Properties>
</file>