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1476" r:id="rId3"/>
    <p:sldId id="1475" r:id="rId4"/>
    <p:sldId id="2255" r:id="rId5"/>
    <p:sldId id="2301" r:id="rId6"/>
    <p:sldId id="2303" r:id="rId7"/>
    <p:sldId id="2304" r:id="rId8"/>
    <p:sldId id="2306" r:id="rId9"/>
    <p:sldId id="2307" r:id="rId10"/>
    <p:sldId id="2308" r:id="rId11"/>
    <p:sldId id="224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9360BD-A560-7B4E-846B-B4F5A4E2A66D}" v="23" dt="2022-09-09T12:04:09.2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93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2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2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FF4B7-CC0D-CC44-B0E6-CE792885108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6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C356E-086B-0044-B74E-5E69526ECEB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8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355601" y="815976"/>
            <a:ext cx="11569700" cy="6042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2740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286" y="1858618"/>
            <a:ext cx="11102009" cy="2312596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of Accelerator Science and Technology for</a:t>
            </a:r>
            <a:br>
              <a:rPr lang="en-US" dirty="0"/>
            </a:br>
            <a:r>
              <a:rPr lang="en-US" dirty="0"/>
              <a:t>Early Career Scientist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739" y="5773229"/>
            <a:ext cx="10452061" cy="746185"/>
          </a:xfrm>
        </p:spPr>
        <p:txBody>
          <a:bodyPr/>
          <a:lstStyle/>
          <a:p>
            <a:r>
              <a:rPr lang="en-US" dirty="0"/>
              <a:t>9 September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739" y="4501444"/>
            <a:ext cx="10452061" cy="1259607"/>
          </a:xfrm>
        </p:spPr>
        <p:txBody>
          <a:bodyPr/>
          <a:lstStyle/>
          <a:p>
            <a:r>
              <a:rPr lang="en-US" dirty="0"/>
              <a:t>Wolfram Fischer</a:t>
            </a:r>
          </a:p>
          <a:p>
            <a:r>
              <a:rPr lang="en-US" dirty="0"/>
              <a:t>Deputy ALD for Accelerators NPP, C-AD Chair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5022-9AA1-6577-A1F1-9C3B8C5B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Career Award 2021</a:t>
            </a:r>
            <a:br>
              <a:rPr lang="en-US" dirty="0"/>
            </a:br>
            <a:r>
              <a:rPr lang="en-US" dirty="0"/>
              <a:t>Mengjia </a:t>
            </a:r>
            <a:r>
              <a:rPr lang="en-US" dirty="0" err="1"/>
              <a:t>Gaowei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E52E9-4707-DD1B-2813-D18F4B3DD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400" b="1" dirty="0"/>
              <a:t>“Cathode R&amp;D for high-intensity electron source </a:t>
            </a:r>
            <a:br>
              <a:rPr lang="en-US" sz="3400" b="1" dirty="0"/>
            </a:br>
            <a:r>
              <a:rPr lang="en-US" sz="3400" b="1" dirty="0"/>
              <a:t>in support of EIC”</a:t>
            </a:r>
          </a:p>
          <a:p>
            <a:endParaRPr lang="en-US" dirty="0"/>
          </a:p>
          <a:p>
            <a:r>
              <a:rPr lang="en-US" sz="3200" b="1" dirty="0"/>
              <a:t>Objectives: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Improve quantum efficiency with reproducible single crystal </a:t>
            </a:r>
            <a:br>
              <a:rPr lang="en-US" dirty="0"/>
            </a:br>
            <a:r>
              <a:rPr lang="en-US" dirty="0"/>
              <a:t>photocathode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Upgrade the cathode growth chamber with offline characterization</a:t>
            </a:r>
            <a:br>
              <a:rPr lang="en-US" dirty="0"/>
            </a:br>
            <a:r>
              <a:rPr lang="en-US" dirty="0"/>
              <a:t>capabilities by incorporating a reflection high energy electron </a:t>
            </a:r>
            <a:br>
              <a:rPr lang="en-US" dirty="0"/>
            </a:br>
            <a:r>
              <a:rPr lang="en-US" dirty="0"/>
              <a:t>diffraction (RHEED)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Develop the capability to transfer cathodes between the initial growth chamber, the materials diagnostic tools and the chamber for high current damage analysis and emittance measurement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Test the traditionally grown and single crystal cathodes at high emission current ~ 100 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Evaluate various protective mechanisms including 2-D material encapsulation and nanostructure enhancement, for high current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DE9E1-8951-30AB-3472-A3DFD489D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1028" name="Picture 4" descr="Photo of Mengjia Gaowei">
            <a:extLst>
              <a:ext uri="{FF2B5EF4-FFF2-40B4-BE49-F238E27FC236}">
                <a16:creationId xmlns:a16="http://schemas.microsoft.com/office/drawing/2014/main" id="{86EF274C-5226-C922-1820-6384A1BC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646" y="176280"/>
            <a:ext cx="3081353" cy="388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05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80EC5-67EB-4E01-B5A8-1DE1C09D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60" y="982034"/>
            <a:ext cx="11192440" cy="5811907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BNL-JLab partnership with national and international contribution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sited at BNL - uses RHIC hadron complex</a:t>
            </a:r>
            <a:br>
              <a:rPr lang="en-US" sz="2000" dirty="0"/>
            </a:br>
            <a:r>
              <a:rPr lang="en-US" sz="2000" dirty="0"/>
              <a:t>CD-1 June 2021 (Conceptual Design complete, cost range), </a:t>
            </a:r>
            <a:br>
              <a:rPr lang="en-US" sz="2000" dirty="0"/>
            </a:br>
            <a:r>
              <a:rPr lang="en-US" sz="2000" dirty="0"/>
              <a:t>operation 2032 (planned)   </a:t>
            </a:r>
          </a:p>
          <a:p>
            <a:pPr marL="0" indent="0"/>
            <a:endParaRPr lang="en-US" sz="300" dirty="0"/>
          </a:p>
          <a:p>
            <a:r>
              <a:rPr lang="en-US" sz="2000" b="1" dirty="0"/>
              <a:t>Hadron storage Ring (RHIC Rings)</a:t>
            </a:r>
            <a:r>
              <a:rPr lang="en-US" sz="2000" dirty="0"/>
              <a:t> </a:t>
            </a:r>
            <a:r>
              <a:rPr lang="en-US" sz="2000" b="1" dirty="0"/>
              <a:t>40-275 GeV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(</a:t>
            </a:r>
            <a:r>
              <a:rPr lang="en-US" sz="1800" b="1" dirty="0">
                <a:solidFill>
                  <a:srgbClr val="00B050"/>
                </a:solidFill>
              </a:rPr>
              <a:t>existing</a:t>
            </a:r>
            <a:r>
              <a:rPr lang="en-US" sz="1800" dirty="0">
                <a:solidFill>
                  <a:srgbClr val="00B050"/>
                </a:solidFill>
              </a:rPr>
              <a:t>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1160 bunches, 1A beam current  (3x RHIC)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small vertical beam emittance 1.5 nm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strong cooling (coherent electron cooling)</a:t>
            </a:r>
            <a:endParaRPr lang="en-US" sz="500" dirty="0"/>
          </a:p>
          <a:p>
            <a:r>
              <a:rPr lang="en-US" sz="1800" b="1" dirty="0"/>
              <a:t>Electron storage ring 2.5–18 GeV</a:t>
            </a:r>
            <a:r>
              <a:rPr lang="en-US" sz="1800" dirty="0"/>
              <a:t> (</a:t>
            </a:r>
            <a:r>
              <a:rPr lang="en-US" sz="1800" b="1" dirty="0">
                <a:solidFill>
                  <a:srgbClr val="FF0000"/>
                </a:solidFill>
              </a:rPr>
              <a:t>new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many bunches, large beam current, 2.5 A </a:t>
            </a:r>
            <a:r>
              <a:rPr lang="en-US" sz="1800" dirty="0">
                <a:sym typeface="Wingdings" panose="05000000000000000000" pitchFamily="2" charset="2"/>
              </a:rPr>
              <a:t> 9 MW S.R. power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SC RF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Full energy injection of polarized bunches</a:t>
            </a:r>
          </a:p>
          <a:p>
            <a:r>
              <a:rPr lang="en-US" sz="1800" b="1" dirty="0"/>
              <a:t>Electron rapid cycling synchrotron  0.4–</a:t>
            </a:r>
            <a:r>
              <a:rPr lang="en-US" sz="1800" dirty="0"/>
              <a:t>(</a:t>
            </a:r>
            <a:r>
              <a:rPr lang="en-US" sz="1800" b="1" dirty="0">
                <a:solidFill>
                  <a:srgbClr val="FF0000"/>
                </a:solidFill>
              </a:rPr>
              <a:t>new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1-2 Hz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Spin transparent due to high periodicity</a:t>
            </a:r>
            <a:endParaRPr lang="en-US" sz="500" dirty="0"/>
          </a:p>
          <a:p>
            <a:r>
              <a:rPr lang="en-US" sz="1800" b="1" dirty="0"/>
              <a:t>High luminosity interaction region(s) </a:t>
            </a:r>
            <a:r>
              <a:rPr lang="en-US" sz="1800" dirty="0"/>
              <a:t>(</a:t>
            </a:r>
            <a:r>
              <a:rPr lang="en-US" sz="1800" b="1" dirty="0">
                <a:solidFill>
                  <a:srgbClr val="FF0000"/>
                </a:solidFill>
              </a:rPr>
              <a:t>new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L = 10</a:t>
            </a:r>
            <a:r>
              <a:rPr lang="en-US" sz="1800" baseline="30000" dirty="0"/>
              <a:t>34 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Superconducting magnets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25 mrad full crossing angle with crab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Spin rotators (longitudinal spin)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Forward hadron instrumentation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E43C5-8DC9-4B15-A758-1B539F71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1FC24-658D-484E-9B3F-5AB82C1CD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317" y="772041"/>
            <a:ext cx="3771379" cy="2656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4419A2A-591D-4136-9983-42A98F67FF2C}"/>
              </a:ext>
            </a:extLst>
          </p:cNvPr>
          <p:cNvSpPr/>
          <p:nvPr/>
        </p:nvSpPr>
        <p:spPr>
          <a:xfrm>
            <a:off x="9905333" y="3083317"/>
            <a:ext cx="520504" cy="735610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73E8EF-6F67-B271-862B-A4632A5397A7}"/>
              </a:ext>
            </a:extLst>
          </p:cNvPr>
          <p:cNvSpPr txBox="1">
            <a:spLocks/>
          </p:cNvSpPr>
          <p:nvPr/>
        </p:nvSpPr>
        <p:spPr>
          <a:xfrm>
            <a:off x="432953" y="226576"/>
            <a:ext cx="11049000" cy="757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Electron-Ion Collider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C886D-6DAA-A7B4-0E1C-FB8ACA5ED343}"/>
              </a:ext>
            </a:extLst>
          </p:cNvPr>
          <p:cNvSpPr txBox="1"/>
          <p:nvPr/>
        </p:nvSpPr>
        <p:spPr>
          <a:xfrm>
            <a:off x="8304413" y="226576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Ferdinand Willeke et al.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4BBC7D-7460-8534-86DA-1F74C42BD45E}"/>
              </a:ext>
            </a:extLst>
          </p:cNvPr>
          <p:cNvGrpSpPr/>
          <p:nvPr/>
        </p:nvGrpSpPr>
        <p:grpSpPr>
          <a:xfrm>
            <a:off x="8050119" y="3802499"/>
            <a:ext cx="3859433" cy="2559508"/>
            <a:chOff x="8050119" y="3802499"/>
            <a:chExt cx="3859433" cy="25595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15C960-2099-4EE9-95C6-8AD89BB7F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0119" y="3802499"/>
              <a:ext cx="3859433" cy="25595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169733-634F-453A-A92A-595881FB1383}"/>
                </a:ext>
              </a:extLst>
            </p:cNvPr>
            <p:cNvSpPr txBox="1"/>
            <p:nvPr/>
          </p:nvSpPr>
          <p:spPr>
            <a:xfrm>
              <a:off x="9698695" y="4413127"/>
              <a:ext cx="765120" cy="40011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EIC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7A98E7C-FED1-CAA2-DFCB-0C46E0D1A0D2}"/>
              </a:ext>
            </a:extLst>
          </p:cNvPr>
          <p:cNvSpPr txBox="1"/>
          <p:nvPr/>
        </p:nvSpPr>
        <p:spPr>
          <a:xfrm>
            <a:off x="9753600" y="1394242"/>
            <a:ext cx="916853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 RHIC</a:t>
            </a:r>
          </a:p>
        </p:txBody>
      </p:sp>
    </p:spTree>
    <p:extLst>
      <p:ext uri="{BB962C8B-B14F-4D97-AF65-F5344CB8AC3E}">
        <p14:creationId xmlns:p14="http://schemas.microsoft.com/office/powerpoint/2010/main" val="1080270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20BB-470B-83CC-D533-6B70F497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C-AD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452F7-0BA6-A4FF-8A25-51D6E0E27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… develop, improve and operate the suite of particle / heavy ion accelerators used to carry out the program of accelerator-based experiments at BNL; </a:t>
            </a:r>
          </a:p>
          <a:p>
            <a:r>
              <a:rPr lang="en-US" dirty="0"/>
              <a:t>… to support the experimental program including design, construction and operation of the beam transports to the experiments plus support of detector and research needs of the experiments; </a:t>
            </a:r>
          </a:p>
          <a:p>
            <a:r>
              <a:rPr lang="en-US" dirty="0"/>
              <a:t>… to design and construct new accelerator facilities in support of the BNL and national missions. Department supports an international user community of over 1,500 scientists. </a:t>
            </a:r>
          </a:p>
          <a:p>
            <a:r>
              <a:rPr lang="en-US" dirty="0"/>
              <a:t>… perform all these functions in an environmentally responsible and safe manner under a rigorous conduct of operations approach.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095C9-7264-5A3F-E3B2-91F3C722B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67271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83737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Collider-Accelerator Department facilities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90FA1-2D75-0E49-ACC0-230A9E546D60}"/>
              </a:ext>
            </a:extLst>
          </p:cNvPr>
          <p:cNvSpPr txBox="1"/>
          <p:nvPr/>
        </p:nvSpPr>
        <p:spPr>
          <a:xfrm>
            <a:off x="186958" y="1438236"/>
            <a:ext cx="2860078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Uniquely flexible and </a:t>
            </a:r>
            <a:br>
              <a:rPr lang="en-US" dirty="0"/>
            </a:br>
            <a:r>
              <a:rPr lang="en-US" dirty="0"/>
              <a:t> only hadron collider in </a:t>
            </a:r>
            <a:br>
              <a:rPr lang="en-US" dirty="0"/>
            </a:br>
            <a:r>
              <a:rPr lang="en-US" dirty="0"/>
              <a:t> US for exploration of </a:t>
            </a:r>
            <a:br>
              <a:rPr lang="en-US" dirty="0"/>
            </a:br>
            <a:r>
              <a:rPr lang="en-US" dirty="0"/>
              <a:t> QCD phase diagram </a:t>
            </a:r>
            <a:br>
              <a:rPr lang="en-US" dirty="0"/>
            </a:br>
            <a:r>
              <a:rPr lang="en-US" dirty="0"/>
              <a:t> and proton spin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Injectors also used for </a:t>
            </a:r>
            <a:br>
              <a:rPr lang="en-US" dirty="0"/>
            </a:br>
            <a:r>
              <a:rPr lang="en-US" dirty="0"/>
              <a:t>application programs: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-</a:t>
            </a:r>
            <a:r>
              <a:rPr lang="en-US" dirty="0"/>
              <a:t> </a:t>
            </a:r>
            <a:r>
              <a:rPr lang="en-US" sz="1600" dirty="0">
                <a:solidFill>
                  <a:srgbClr val="0432FF"/>
                </a:solidFill>
              </a:rPr>
              <a:t>Linac/BLIP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isotope production</a:t>
            </a:r>
            <a:br>
              <a:rPr lang="en-US" sz="600" dirty="0">
                <a:solidFill>
                  <a:srgbClr val="0432FF"/>
                </a:solidFill>
              </a:rPr>
            </a:br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Booster/NSRL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space radiation studies</a:t>
            </a:r>
            <a:endParaRPr lang="en-US" sz="600" dirty="0">
              <a:solidFill>
                <a:srgbClr val="0432FF"/>
              </a:solidFill>
            </a:endParaRPr>
          </a:p>
          <a:p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Tandem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industrial/academic users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R&amp;D for future facilities</a:t>
            </a:r>
            <a:br>
              <a:rPr lang="en-US" dirty="0"/>
            </a:br>
            <a:r>
              <a:rPr lang="en-US" dirty="0"/>
              <a:t>and application </a:t>
            </a:r>
            <a:br>
              <a:rPr lang="en-US" dirty="0"/>
            </a:br>
            <a:r>
              <a:rPr lang="en-US" sz="1400" dirty="0">
                <a:solidFill>
                  <a:srgbClr val="0432FF"/>
                </a:solidFill>
              </a:rPr>
              <a:t>sources, cooling, pol. beams, …</a:t>
            </a:r>
            <a:r>
              <a:rPr lang="en-US" dirty="0">
                <a:solidFill>
                  <a:srgbClr val="0432FF"/>
                </a:solidFill>
              </a:rPr>
              <a:t>  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300" y="974045"/>
            <a:ext cx="9207700" cy="58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48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ABA52-C44E-C194-7887-2F16C25E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1115804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Accelerator Science and Technology:</a:t>
            </a:r>
            <a:br>
              <a:rPr lang="en-US" dirty="0"/>
            </a:br>
            <a:r>
              <a:rPr lang="en-US" dirty="0"/>
              <a:t>many subfields – in combination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9E726-FFD9-A00F-2D84-0360C3DD7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20079"/>
            <a:ext cx="11049000" cy="441273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Electrodynamics </a:t>
            </a:r>
            <a:r>
              <a:rPr lang="en-US" sz="2200" dirty="0">
                <a:solidFill>
                  <a:srgbClr val="0096FF"/>
                </a:solidFill>
              </a:rPr>
              <a:t>(guide and acceleration fields, diagnostics)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Classical mechanics </a:t>
            </a:r>
            <a:r>
              <a:rPr lang="en-US" sz="2200" dirty="0">
                <a:solidFill>
                  <a:srgbClr val="0096FF"/>
                </a:solidFill>
              </a:rPr>
              <a:t>(stability of chaotic hadron motion in storage ring)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Plasma physics </a:t>
            </a:r>
            <a:r>
              <a:rPr lang="en-US" sz="2200" dirty="0">
                <a:solidFill>
                  <a:srgbClr val="0096FF"/>
                </a:solidFill>
              </a:rPr>
              <a:t>(guns, cooling, discharge)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QED </a:t>
            </a:r>
            <a:r>
              <a:rPr lang="en-US" sz="2200" dirty="0">
                <a:solidFill>
                  <a:srgbClr val="0096FF"/>
                </a:solidFill>
              </a:rPr>
              <a:t>(heavy ion beam in collision losses dominated by bound-free pair production)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Superconductivity </a:t>
            </a:r>
            <a:r>
              <a:rPr lang="en-US" sz="2200" dirty="0">
                <a:solidFill>
                  <a:srgbClr val="0096FF"/>
                </a:solidFill>
              </a:rPr>
              <a:t>(magnets, RF, diagnostics)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Lasers </a:t>
            </a:r>
            <a:r>
              <a:rPr lang="en-US" sz="2200" dirty="0">
                <a:solidFill>
                  <a:srgbClr val="0096FF"/>
                </a:solidFill>
              </a:rPr>
              <a:t>(electron and ion sources)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Surface physics and chemistry </a:t>
            </a:r>
            <a:r>
              <a:rPr lang="en-US" sz="2200" dirty="0">
                <a:solidFill>
                  <a:srgbClr val="0096FF"/>
                </a:solidFill>
              </a:rPr>
              <a:t>(photo-cathodes, SRF surfaces)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Computing </a:t>
            </a:r>
            <a:r>
              <a:rPr lang="en-US" sz="2200" dirty="0">
                <a:solidFill>
                  <a:srgbClr val="0096FF"/>
                </a:solidFill>
              </a:rPr>
              <a:t>(accelerator controls, simulations of EM fields, particle motion, AI/ML)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Mechanical and electrical design, vacuum, cryogenics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A7776-7C37-7F8B-F222-B57A914B4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62852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558D05A-655E-48D6-BEE5-5A6C8F729379}" type="slidenum">
              <a:rPr lang="en-US" smtClean="0"/>
              <a:pPr>
                <a:defRPr/>
              </a:pPr>
              <a:t>5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8969" y="5313258"/>
            <a:ext cx="6917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RHIC Au+Au operation at full energy</a:t>
            </a:r>
          </a:p>
        </p:txBody>
      </p:sp>
      <p:pic>
        <p:nvPicPr>
          <p:cNvPr id="6" name="Picture 5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77" y="402224"/>
            <a:ext cx="5951257" cy="4105006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4E3200C-6955-5942-963D-DD30C4473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52" y="90281"/>
            <a:ext cx="4394200" cy="44660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AEC913-FD70-4B42-959F-646AD20B15B2}"/>
              </a:ext>
            </a:extLst>
          </p:cNvPr>
          <p:cNvGrpSpPr/>
          <p:nvPr/>
        </p:nvGrpSpPr>
        <p:grpSpPr>
          <a:xfrm>
            <a:off x="3376277" y="3979276"/>
            <a:ext cx="2842445" cy="1113967"/>
            <a:chOff x="3614815" y="5142155"/>
            <a:chExt cx="2842445" cy="111396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2DA51A-6283-3040-AFFC-F2D5C01F4F0C}"/>
                </a:ext>
              </a:extLst>
            </p:cNvPr>
            <p:cNvSpPr txBox="1"/>
            <p:nvPr/>
          </p:nvSpPr>
          <p:spPr>
            <a:xfrm>
              <a:off x="3614815" y="5671347"/>
              <a:ext cx="2842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can now be done in 1/2 day</a:t>
              </a:r>
              <a:br>
                <a:rPr lang="en-US" sz="1600" b="1" dirty="0">
                  <a:solidFill>
                    <a:srgbClr val="FF0000"/>
                  </a:solidFill>
                </a:rPr>
              </a:br>
              <a:r>
                <a:rPr lang="en-US" sz="1600" b="1" dirty="0">
                  <a:solidFill>
                    <a:srgbClr val="FF0000"/>
                  </a:solidFill>
                </a:rPr>
                <a:t>(200x faster)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794D273-9C32-8847-AEFB-65E33A4C6E5A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H="1" flipV="1">
              <a:off x="3915784" y="5142155"/>
              <a:ext cx="1120254" cy="5291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68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0D98-45CA-134D-999F-E8DF82758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65125"/>
            <a:ext cx="11489871" cy="992335"/>
          </a:xfrm>
        </p:spPr>
        <p:txBody>
          <a:bodyPr>
            <a:normAutofit/>
          </a:bodyPr>
          <a:lstStyle/>
          <a:p>
            <a:r>
              <a:rPr lang="en-US" dirty="0"/>
              <a:t>Accelerator R&amp;D at C-AD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AB06A-094B-A54A-B87E-45CF0637B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49136"/>
            <a:ext cx="11049000" cy="479929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Improvement of  RHIC performance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Improved polarized proton acceleration in AGS and RHIC (~10% increase)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Maximize useful luminosity for sPHENIX in small (</a:t>
            </a:r>
            <a:r>
              <a:rPr lang="en-US" dirty="0">
                <a:solidFill>
                  <a:srgbClr val="0432FF"/>
                </a:solidFill>
                <a:sym typeface="Symbol" pitchFamily="2" charset="2"/>
              </a:rPr>
              <a:t></a:t>
            </a:r>
            <a:r>
              <a:rPr lang="en-US" dirty="0">
                <a:solidFill>
                  <a:srgbClr val="0432FF"/>
                </a:solidFill>
              </a:rPr>
              <a:t>10 cm) vertex region (2023 – 2025)</a:t>
            </a:r>
          </a:p>
          <a:p>
            <a:pPr lvl="1"/>
            <a:endParaRPr lang="en-US" dirty="0">
              <a:solidFill>
                <a:srgbClr val="0432FF"/>
              </a:solidFill>
            </a:endParaRPr>
          </a:p>
          <a:p>
            <a:r>
              <a:rPr lang="en-US" dirty="0"/>
              <a:t>Transformational accelerator technologies in support of future NP facilities, including EIC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Strong hadron cooling: CeC demonstration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Polarized He-3 production, acceleration and polarimetry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Development of high intensity high brightness electron source for strong hadron cooling</a:t>
            </a:r>
          </a:p>
          <a:p>
            <a:pPr lvl="2"/>
            <a:r>
              <a:rPr lang="en-US" dirty="0"/>
              <a:t>High intensity, high brightness SRF e gun development (NP Accelerator R&amp;D FOA, contributing)</a:t>
            </a:r>
          </a:p>
          <a:p>
            <a:pPr lvl="2"/>
            <a:r>
              <a:rPr lang="en-US" dirty="0"/>
              <a:t>High intensity CW e gun, based on LEReC gun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Photocathodes (ECA)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Ion source developments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Permanent magnet applications (LDRD)</a:t>
            </a:r>
          </a:p>
          <a:p>
            <a:pPr lvl="1"/>
            <a:endParaRPr lang="en-US" b="1" dirty="0"/>
          </a:p>
          <a:p>
            <a:r>
              <a:rPr lang="en-US" dirty="0"/>
              <a:t>Future possibilities: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Polarized positron source for EIC and CEBAF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High intensity ERL development (single pass CBETA) for strong hadron cooling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FFA applications in CEBAF energy upgrade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22049-BED5-A74D-AE2B-1A99AB573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91190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77518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Helvetica" charset="0"/>
                <a:ea typeface="ＭＳ Ｐゴシック" charset="0"/>
                <a:sym typeface="Arial Bold" charset="0"/>
              </a:rPr>
              <a:t>Beam cooling at RHIC</a:t>
            </a:r>
            <a:endParaRPr sz="4000" dirty="0">
              <a:latin typeface="Helvetica" charset="0"/>
              <a:ea typeface="ＭＳ Ｐゴシック" charset="0"/>
            </a:endParaRPr>
          </a:p>
        </p:txBody>
      </p:sp>
      <p:sp>
        <p:nvSpPr>
          <p:cNvPr id="35841" name="Content Placeholder 2"/>
          <p:cNvSpPr>
            <a:spLocks noGrp="1"/>
          </p:cNvSpPr>
          <p:nvPr>
            <p:ph idx="1"/>
          </p:nvPr>
        </p:nvSpPr>
        <p:spPr>
          <a:xfrm>
            <a:off x="355601" y="1189949"/>
            <a:ext cx="7874932" cy="423362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>
                <a:latin typeface="Helvetica" charset="0"/>
              </a:rPr>
              <a:t>First high energy, bunched beam stochastic cooling gives record heavy ion collision rates </a:t>
            </a:r>
            <a:r>
              <a:rPr lang="en-US" sz="2400" dirty="0">
                <a:latin typeface="Helvetica" charset="0"/>
              </a:rPr>
              <a:t>(10 GHz microwave technology)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Helvetica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Helvetica" charset="0"/>
              </a:rPr>
              <a:t>First bunched beam electron cooling for </a:t>
            </a:r>
            <a:br>
              <a:rPr lang="en-US" dirty="0">
                <a:solidFill>
                  <a:schemeClr val="tx1"/>
                </a:solidFill>
                <a:latin typeface="Helvetica" charset="0"/>
              </a:rPr>
            </a:br>
            <a:r>
              <a:rPr lang="en-US" dirty="0">
                <a:solidFill>
                  <a:schemeClr val="tx1"/>
                </a:solidFill>
                <a:latin typeface="Helvetica" charset="0"/>
              </a:rPr>
              <a:t>luminosity upgrade of “low” energy </a:t>
            </a:r>
            <a:br>
              <a:rPr lang="en-US" dirty="0">
                <a:solidFill>
                  <a:schemeClr val="tx1"/>
                </a:solidFill>
                <a:latin typeface="Helvetica" charset="0"/>
              </a:rPr>
            </a:br>
            <a:r>
              <a:rPr lang="en-US" dirty="0">
                <a:solidFill>
                  <a:schemeClr val="tx1"/>
                </a:solidFill>
                <a:latin typeface="Helvetica" charset="0"/>
              </a:rPr>
              <a:t>heavy ion collisions</a:t>
            </a:r>
            <a:endParaRPr lang="en-US" sz="2400" dirty="0">
              <a:solidFill>
                <a:schemeClr val="tx1"/>
              </a:solidFill>
              <a:latin typeface="Helvetica" charset="0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1"/>
              </a:solidFill>
              <a:latin typeface="Helvetica" charset="0"/>
            </a:endParaRPr>
          </a:p>
          <a:p>
            <a:pPr>
              <a:defRPr/>
            </a:pPr>
            <a:r>
              <a:rPr lang="en-US" dirty="0">
                <a:latin typeface="Helvetica" charset="0"/>
              </a:rPr>
              <a:t>Experimental demonstration of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Coherent electron Cooling, </a:t>
            </a:r>
            <a:br>
              <a:rPr lang="en-US" dirty="0">
                <a:latin typeface="Helvetica" charset="0"/>
              </a:rPr>
            </a:br>
            <a:r>
              <a:rPr lang="en-US" sz="2100" dirty="0">
                <a:latin typeface="Helvetica" charset="0"/>
              </a:rPr>
              <a:t>(stochastic cooling with a 30 THz</a:t>
            </a:r>
            <a:br>
              <a:rPr lang="en-US" sz="2100" dirty="0">
                <a:latin typeface="Helvetica" charset="0"/>
              </a:rPr>
            </a:br>
            <a:r>
              <a:rPr lang="en-US" sz="2100" dirty="0">
                <a:latin typeface="Helvetica" charset="0"/>
              </a:rPr>
              <a:t>bandwidth)</a:t>
            </a:r>
            <a:endParaRPr lang="en-US" sz="2400" dirty="0">
              <a:latin typeface="Helvetica" charset="0"/>
            </a:endParaRPr>
          </a:p>
          <a:p>
            <a:pPr lvl="1">
              <a:defRPr/>
            </a:pPr>
            <a:r>
              <a:rPr lang="en-US" dirty="0">
                <a:latin typeface="Helvetica" charset="0"/>
              </a:rPr>
              <a:t>Longitudinal cooling in FY2022?</a:t>
            </a:r>
          </a:p>
          <a:p>
            <a:pPr lvl="1">
              <a:defRPr/>
            </a:pPr>
            <a:r>
              <a:rPr lang="en-US" dirty="0">
                <a:latin typeface="Helvetica" charset="0"/>
              </a:rPr>
              <a:t>One year contingency FY2023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464" y="2743200"/>
            <a:ext cx="6390470" cy="335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Untitled.tiff">
            <a:extLst>
              <a:ext uri="{FF2B5EF4-FFF2-40B4-BE49-F238E27FC236}">
                <a16:creationId xmlns:a16="http://schemas.microsoft.com/office/drawing/2014/main" id="{AA16B9EC-8D76-8242-82D3-E21CD2D17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7567" y="1013569"/>
            <a:ext cx="3876333" cy="267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14E1EF-7DA1-BA41-A056-65A61A936EC9}"/>
              </a:ext>
            </a:extLst>
          </p:cNvPr>
          <p:cNvGrpSpPr>
            <a:grpSpLocks noChangeAspect="1"/>
          </p:cNvGrpSpPr>
          <p:nvPr/>
        </p:nvGrpSpPr>
        <p:grpSpPr>
          <a:xfrm>
            <a:off x="59542" y="5599843"/>
            <a:ext cx="9862380" cy="1258158"/>
            <a:chOff x="495300" y="5227572"/>
            <a:chExt cx="9146391" cy="11668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4C8AD6-A8F9-594A-8DEB-96566D8E2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5302272"/>
              <a:ext cx="9146391" cy="10921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5ECCE4-9CB9-7C45-A460-AE8DCD6584B7}"/>
                </a:ext>
              </a:extLst>
            </p:cNvPr>
            <p:cNvSpPr/>
            <p:nvPr/>
          </p:nvSpPr>
          <p:spPr>
            <a:xfrm>
              <a:off x="1242576" y="6039273"/>
              <a:ext cx="32532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0" dirty="0">
                  <a:latin typeface="Helvetica" pitchFamily="2" charset="0"/>
                  <a:cs typeface="Times New Roman"/>
                </a:rPr>
                <a:t>Plasma Cascade Amplifier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52FCD3-91A9-584B-8C77-0327E6CFCD15}"/>
                </a:ext>
              </a:extLst>
            </p:cNvPr>
            <p:cNvSpPr/>
            <p:nvPr/>
          </p:nvSpPr>
          <p:spPr>
            <a:xfrm>
              <a:off x="3636420" y="5259370"/>
              <a:ext cx="13165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0" dirty="0">
                  <a:latin typeface="Helvetica" pitchFamily="2" charset="0"/>
                  <a:cs typeface="Times New Roman"/>
                </a:rPr>
                <a:t>Modulator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DA11EA-2A29-1949-ADBA-417EE944BB7D}"/>
                </a:ext>
              </a:extLst>
            </p:cNvPr>
            <p:cNvSpPr/>
            <p:nvPr/>
          </p:nvSpPr>
          <p:spPr>
            <a:xfrm>
              <a:off x="1242576" y="5227572"/>
              <a:ext cx="9909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0" dirty="0">
                  <a:latin typeface="Helvetica" pitchFamily="2" charset="0"/>
                  <a:cs typeface="Times New Roman"/>
                </a:rPr>
                <a:t>Kicker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9C131D-F559-6E48-98D9-7560652F7B3B}"/>
                </a:ext>
              </a:extLst>
            </p:cNvPr>
            <p:cNvSpPr/>
            <p:nvPr/>
          </p:nvSpPr>
          <p:spPr>
            <a:xfrm>
              <a:off x="1514362" y="5548049"/>
              <a:ext cx="45719" cy="153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Helvetica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A72F34-8B0D-7649-945B-1F24E27D6F9F}"/>
                </a:ext>
              </a:extLst>
            </p:cNvPr>
            <p:cNvSpPr/>
            <p:nvPr/>
          </p:nvSpPr>
          <p:spPr>
            <a:xfrm>
              <a:off x="3459928" y="5537982"/>
              <a:ext cx="45719" cy="153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6217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/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0459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</a:rPr>
              <a:t>Ion Sources at BNL</a:t>
            </a:r>
            <a:endParaRPr dirty="0">
              <a:latin typeface="Helvetica" charset="0"/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601" y="1000459"/>
            <a:ext cx="7449456" cy="514997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BNL Magnetron H</a:t>
            </a:r>
            <a:r>
              <a:rPr lang="en-US" baseline="30000" dirty="0"/>
              <a:t>-</a:t>
            </a:r>
            <a:r>
              <a:rPr lang="en-US" dirty="0"/>
              <a:t> source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Hydrogen plasma interacts with Cs-Mo surface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Highest H</a:t>
            </a:r>
            <a:r>
              <a:rPr lang="en-US" baseline="30000" dirty="0">
                <a:solidFill>
                  <a:srgbClr val="0432FF"/>
                </a:solidFill>
              </a:rPr>
              <a:t>-</a:t>
            </a:r>
            <a:r>
              <a:rPr lang="en-US" dirty="0">
                <a:solidFill>
                  <a:srgbClr val="0432FF"/>
                </a:solidFill>
              </a:rPr>
              <a:t> peak current (100 mA)</a:t>
            </a:r>
            <a:endParaRPr lang="en-US" sz="1700" dirty="0">
              <a:solidFill>
                <a:srgbClr val="0432FF"/>
              </a:solidFill>
            </a:endParaRP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dirty="0"/>
              <a:t>BNL Optically Pumped Polarized Ion Source (OPPIS)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Polarized electrons from optically pumped Rubidium are used to generate polarized H</a:t>
            </a:r>
            <a:r>
              <a:rPr lang="en-US" baseline="30000" dirty="0">
                <a:solidFill>
                  <a:srgbClr val="0432FF"/>
                </a:solidFill>
              </a:rPr>
              <a:t>-</a:t>
            </a:r>
            <a:r>
              <a:rPr lang="en-US" dirty="0">
                <a:solidFill>
                  <a:srgbClr val="0432FF"/>
                </a:solidFill>
              </a:rPr>
              <a:t> ions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Highest intensity (1 mA) polarized (83%) H</a:t>
            </a:r>
            <a:r>
              <a:rPr lang="en-US" baseline="30000" dirty="0">
                <a:solidFill>
                  <a:srgbClr val="0432FF"/>
                </a:solidFill>
              </a:rPr>
              <a:t>-</a:t>
            </a:r>
            <a:r>
              <a:rPr lang="en-US" dirty="0">
                <a:solidFill>
                  <a:srgbClr val="0432FF"/>
                </a:solidFill>
              </a:rPr>
              <a:t> source</a:t>
            </a:r>
            <a:endParaRPr lang="en-US" sz="1700" dirty="0">
              <a:solidFill>
                <a:srgbClr val="0432FF"/>
              </a:solidFill>
            </a:endParaRP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dirty="0"/>
              <a:t>BNL Electron Beam Ion Source (EBIS)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Intense electron beam inside high-field solenoid is used to stepwise ionize heavy ions. Reaches Au</a:t>
            </a:r>
            <a:r>
              <a:rPr lang="en-US" baseline="30000" dirty="0">
                <a:solidFill>
                  <a:srgbClr val="0432FF"/>
                </a:solidFill>
              </a:rPr>
              <a:t>32+</a:t>
            </a:r>
            <a:r>
              <a:rPr lang="en-US" dirty="0">
                <a:solidFill>
                  <a:srgbClr val="0432FF"/>
                </a:solidFill>
              </a:rPr>
              <a:t> after about 40 ms.</a:t>
            </a:r>
          </a:p>
          <a:p>
            <a:pPr lvl="1">
              <a:defRPr/>
            </a:pPr>
            <a:r>
              <a:rPr lang="en-US" dirty="0">
                <a:solidFill>
                  <a:srgbClr val="0432FF"/>
                </a:solidFill>
              </a:rPr>
              <a:t>Highest intensity EBIS, polarized He-3</a:t>
            </a:r>
          </a:p>
        </p:txBody>
      </p:sp>
      <p:pic>
        <p:nvPicPr>
          <p:cNvPr id="9" name="Picture 6" descr="DCP_030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1237" y="969716"/>
            <a:ext cx="3412563" cy="1993484"/>
          </a:xfrm>
          <a:prstGeom prst="rect">
            <a:avLst/>
          </a:prstGeom>
          <a:noFill/>
          <a:ln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6491" y="3104299"/>
            <a:ext cx="3414101" cy="1649129"/>
          </a:xfrm>
          <a:prstGeom prst="rect">
            <a:avLst/>
          </a:prstGeom>
          <a:noFill/>
          <a:ln w="32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4" descr="C:\Documents and Settings\alessi.BNL\Local Settings\Temporary Internet Files\Content.Word\IMG_09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1238" y="4901859"/>
            <a:ext cx="3412561" cy="190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6142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57905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</a:rPr>
              <a:t>High intensity electron sources</a:t>
            </a:r>
            <a:endParaRPr dirty="0">
              <a:latin typeface="Helvetica" charset="0"/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601" y="944182"/>
            <a:ext cx="11569700" cy="339921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Active photocathode development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Bi-alkali antimonide cathodes with QE up to 9%</a:t>
            </a:r>
          </a:p>
          <a:p>
            <a:pPr>
              <a:defRPr/>
            </a:pPr>
            <a:r>
              <a:rPr lang="en-US" dirty="0"/>
              <a:t>DC photo-electron gun for LEReC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Built by Cornell and installed at RHIC IR2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400 kV operation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30 mA CW current demonstrated, plan for higher</a:t>
            </a:r>
          </a:p>
          <a:p>
            <a:pPr>
              <a:defRPr/>
            </a:pPr>
            <a:r>
              <a:rPr lang="en-US" dirty="0"/>
              <a:t>SRF photo-electron gun for CeC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High brightness: 1.56 MeV, 0.5 nC and 0.3 um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High bunch charge: up to 10 nC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CW operation at 80 kHz with little QE drop</a:t>
            </a:r>
          </a:p>
          <a:p>
            <a:pPr lvl="1">
              <a:defRPr/>
            </a:pPr>
            <a:r>
              <a:rPr lang="en-US" sz="2100" dirty="0">
                <a:solidFill>
                  <a:srgbClr val="0432FF"/>
                </a:solidFill>
              </a:rPr>
              <a:t>High current operation limited by FPC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E7EFA1-32DF-9B45-B944-0CA7A9859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17364"/>
            <a:ext cx="10287000" cy="2640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2E62E-7974-8943-ADEF-AC3D089E1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028699"/>
            <a:ext cx="4914900" cy="31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7786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1506</TotalTime>
  <Words>1031</Words>
  <Application>Microsoft Macintosh PowerPoint</Application>
  <PresentationFormat>Widescreen</PresentationFormat>
  <Paragraphs>126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Helvetica</vt:lpstr>
      <vt:lpstr>Times New Roman</vt:lpstr>
      <vt:lpstr>BNL</vt:lpstr>
      <vt:lpstr>Introduction of Accelerator Science and Technology for Early Career Scientist</vt:lpstr>
      <vt:lpstr>C-AD mission</vt:lpstr>
      <vt:lpstr>Collider-Accelerator Department facilities </vt:lpstr>
      <vt:lpstr>Accelerator Science and Technology: many subfields – in combination</vt:lpstr>
      <vt:lpstr>PowerPoint Presentation</vt:lpstr>
      <vt:lpstr>Accelerator R&amp;D at C-AD</vt:lpstr>
      <vt:lpstr>Beam cooling at RHIC</vt:lpstr>
      <vt:lpstr>Ion Sources at BNL</vt:lpstr>
      <vt:lpstr>High intensity electron sources</vt:lpstr>
      <vt:lpstr>Early Career Award 2021 Mengjia Gaowei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Accelerator Physis Early Career Scientist retreat</dc:title>
  <dc:subject/>
  <dc:creator>Fischer, Wolfram</dc:creator>
  <cp:keywords/>
  <dc:description/>
  <cp:lastModifiedBy>Fischer, Wolfram</cp:lastModifiedBy>
  <cp:revision>2</cp:revision>
  <dcterms:created xsi:type="dcterms:W3CDTF">2022-09-08T11:21:09Z</dcterms:created>
  <dcterms:modified xsi:type="dcterms:W3CDTF">2022-09-09T13:51:50Z</dcterms:modified>
  <cp:category/>
</cp:coreProperties>
</file>