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1474" r:id="rId3"/>
    <p:sldId id="5619" r:id="rId4"/>
    <p:sldId id="5618" r:id="rId5"/>
    <p:sldId id="5362" r:id="rId6"/>
    <p:sldId id="5265" r:id="rId7"/>
    <p:sldId id="5447" r:id="rId8"/>
    <p:sldId id="5616" r:id="rId9"/>
    <p:sldId id="5432" r:id="rId10"/>
    <p:sldId id="5623" r:id="rId11"/>
    <p:sldId id="5624" r:id="rId12"/>
    <p:sldId id="562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2522"/>
    <a:srgbClr val="6C1723"/>
    <a:srgbClr val="5D1E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94718"/>
  </p:normalViewPr>
  <p:slideViewPr>
    <p:cSldViewPr snapToGrid="0">
      <p:cViewPr varScale="1">
        <p:scale>
          <a:sx n="115" d="100"/>
          <a:sy n="115" d="100"/>
        </p:scale>
        <p:origin x="2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44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862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66701" y="815977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8540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tif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717" y="2616294"/>
            <a:ext cx="8892283" cy="14354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Nuclear Physics for Early Career Scientists</a:t>
            </a:r>
            <a:br>
              <a:rPr lang="en-US" sz="4400" dirty="0"/>
            </a:br>
            <a:endParaRPr lang="en-US" sz="4400" b="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9, 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492" y="4501445"/>
            <a:ext cx="7239866" cy="1272820"/>
          </a:xfrm>
        </p:spPr>
        <p:txBody>
          <a:bodyPr/>
          <a:lstStyle/>
          <a:p>
            <a:r>
              <a:rPr lang="en-US" i="1" dirty="0"/>
              <a:t>James (Jamie) Dunlop</a:t>
            </a:r>
          </a:p>
          <a:p>
            <a:r>
              <a:rPr lang="en-US" sz="2000" dirty="0"/>
              <a:t>Associate Chair for Nuclear Physics, Physics Department 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47CC-CEF8-4E84-91B3-57C03C60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-304611"/>
            <a:ext cx="8286750" cy="1325563"/>
          </a:xfrm>
        </p:spPr>
        <p:txBody>
          <a:bodyPr/>
          <a:lstStyle/>
          <a:p>
            <a:r>
              <a:rPr lang="en-US" i="1" dirty="0">
                <a:solidFill>
                  <a:srgbClr val="892522"/>
                </a:solidFill>
              </a:rPr>
              <a:t>Nuclear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F31B0-BDA9-4CA2-A752-6B6A7D173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42" y="1020952"/>
            <a:ext cx="8877558" cy="5295644"/>
          </a:xfrm>
        </p:spPr>
        <p:txBody>
          <a:bodyPr>
            <a:normAutofit/>
          </a:bodyPr>
          <a:lstStyle/>
          <a:p>
            <a:r>
              <a:rPr lang="en-US" dirty="0"/>
              <a:t>BNL  Nuclear Theory group: flagship group with deep expertise</a:t>
            </a:r>
          </a:p>
          <a:p>
            <a:endParaRPr lang="en-US" dirty="0"/>
          </a:p>
          <a:p>
            <a:r>
              <a:rPr lang="en-US" dirty="0"/>
              <a:t>Saturation physics: coined the “Color Glass Condensate”</a:t>
            </a:r>
          </a:p>
          <a:p>
            <a:endParaRPr lang="en-US" dirty="0"/>
          </a:p>
          <a:p>
            <a:r>
              <a:rPr lang="en-US" dirty="0"/>
              <a:t>Condensed matter of the QCD form:</a:t>
            </a:r>
          </a:p>
          <a:p>
            <a:r>
              <a:rPr lang="en-US" dirty="0"/>
              <a:t>	Topological properties and phase transitions</a:t>
            </a:r>
          </a:p>
          <a:p>
            <a:endParaRPr lang="en-US" dirty="0"/>
          </a:p>
          <a:p>
            <a:r>
              <a:rPr lang="en-US" dirty="0"/>
              <a:t>Spin structure of the proton and nuclei</a:t>
            </a:r>
          </a:p>
          <a:p>
            <a:endParaRPr lang="en-US" dirty="0"/>
          </a:p>
          <a:p>
            <a:r>
              <a:rPr lang="en-US" dirty="0"/>
              <a:t>Lattice QCD: fundaments and advances in computation</a:t>
            </a:r>
          </a:p>
          <a:p>
            <a:endParaRPr lang="en-US" dirty="0"/>
          </a:p>
          <a:p>
            <a:r>
              <a:rPr lang="en-US" dirty="0"/>
              <a:t>Major contributor to BNL’s Quantum Computing effort (C</a:t>
            </a:r>
            <a:r>
              <a:rPr lang="en-US" baseline="30000" dirty="0"/>
              <a:t>2</a:t>
            </a:r>
            <a:r>
              <a:rPr lang="en-US" dirty="0"/>
              <a:t>QA)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36204-D78E-B553-B39D-62F6419F4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CE058-FC8E-0AAD-5137-FAE03BF62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358" y="1773679"/>
            <a:ext cx="1081668" cy="1145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79032F-7976-4C18-3456-C252B1E03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458" y="3303650"/>
            <a:ext cx="17018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7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EC035-8D5A-F125-7A9D-BF955671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86750" cy="560425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892522"/>
                </a:solidFill>
              </a:rPr>
              <a:t>Early Career  Awards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75A6-CD3E-AB71-2ECA-292CA7F78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66260"/>
            <a:ext cx="3429697" cy="2842165"/>
          </a:xfrm>
        </p:spPr>
        <p:txBody>
          <a:bodyPr>
            <a:normAutofit/>
          </a:bodyPr>
          <a:lstStyle/>
          <a:p>
            <a:r>
              <a:rPr lang="en-US" dirty="0" err="1"/>
              <a:t>Lijuan</a:t>
            </a:r>
            <a:r>
              <a:rPr lang="en-US" dirty="0"/>
              <a:t> </a:t>
            </a:r>
            <a:r>
              <a:rPr lang="en-US" dirty="0" err="1"/>
              <a:t>Ruan</a:t>
            </a:r>
            <a:r>
              <a:rPr lang="en-US" dirty="0"/>
              <a:t>  (2013)</a:t>
            </a:r>
          </a:p>
          <a:p>
            <a:r>
              <a:rPr lang="en-US" b="1" dirty="0"/>
              <a:t>Mid‐rapidity Di‐lepton Measurements at RHIC with the Muon Telescope Detector at STAR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2ECB2-DC90-1E01-C344-368582B2D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787BBC-7259-8BEC-259C-3E07805D7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475" y="697662"/>
            <a:ext cx="4036535" cy="2522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52E361-627E-9C1B-5E3C-93A3B3D2A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792" y="3459096"/>
            <a:ext cx="2247900" cy="2857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312D9B-F5EE-56F1-837B-CEB2519E4C54}"/>
              </a:ext>
            </a:extLst>
          </p:cNvPr>
          <p:cNvSpPr txBox="1"/>
          <p:nvPr/>
        </p:nvSpPr>
        <p:spPr>
          <a:xfrm>
            <a:off x="428625" y="3357734"/>
            <a:ext cx="43180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Bjorn </a:t>
            </a:r>
            <a:r>
              <a:rPr lang="en-US" sz="2400" dirty="0" err="1"/>
              <a:t>Schenke</a:t>
            </a:r>
            <a:r>
              <a:rPr lang="en-US" sz="2400" dirty="0"/>
              <a:t> (2014)</a:t>
            </a:r>
            <a:endParaRPr lang="en-US" sz="2400" b="1" dirty="0"/>
          </a:p>
          <a:p>
            <a:r>
              <a:rPr lang="en-US" sz="2400" b="1" dirty="0"/>
              <a:t>Development of a Comprehensive Description of High‐Energy Nuclear Collisions at RHIC and LHC and Electron‐Ion Collisions at a Future Electron‐Ion‐Collider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40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D4200-29E2-39CA-033B-CD78F9FE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42" y="-304611"/>
            <a:ext cx="8286750" cy="1325563"/>
          </a:xfrm>
        </p:spPr>
        <p:txBody>
          <a:bodyPr/>
          <a:lstStyle/>
          <a:p>
            <a:r>
              <a:rPr lang="en-US" i="1" dirty="0">
                <a:solidFill>
                  <a:srgbClr val="892522"/>
                </a:solidFill>
              </a:rPr>
              <a:t>Electron Ion Collider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3617D-8584-158F-9EF5-20DAE2AFD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 dirty="0"/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FACFD0DF-8323-0EE8-9561-BFA92024D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2827775"/>
            <a:ext cx="5154552" cy="377373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F7A6125-11E9-6C8E-68D2-6CEC1FA74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193" y="3015885"/>
            <a:ext cx="3979866" cy="31730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EIC is coming, soon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Plan: RHIC </a:t>
            </a:r>
            <a:r>
              <a:rPr lang="en-US" dirty="0" err="1"/>
              <a:t>datataking</a:t>
            </a:r>
            <a:r>
              <a:rPr lang="en-US" dirty="0"/>
              <a:t> ends June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ePIC</a:t>
            </a:r>
            <a:r>
              <a:rPr lang="en-US" dirty="0"/>
              <a:t> detector concept rapidly converging</a:t>
            </a:r>
          </a:p>
          <a:p>
            <a:pPr marL="342900" lvl="1" indent="0"/>
            <a:r>
              <a:rPr lang="en-US" dirty="0"/>
              <a:t> CD-2/3A  Jan 2024</a:t>
            </a:r>
          </a:p>
          <a:p>
            <a:endParaRPr lang="en-US" dirty="0"/>
          </a:p>
          <a:p>
            <a:r>
              <a:rPr lang="en-US" sz="3000" dirty="0">
                <a:solidFill>
                  <a:schemeClr val="accent1"/>
                </a:solidFill>
              </a:rPr>
              <a:t>Many opportunities to make your mark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6F0F70-018A-59F0-659A-7BA64C0E0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1" y="508322"/>
            <a:ext cx="7772400" cy="24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91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70" y="176279"/>
            <a:ext cx="8286750" cy="587803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rgbClr val="690A1C"/>
                </a:solidFill>
              </a:rPr>
              <a:t>Nuclear Physics at BNL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9C86E-C31C-7047-B91D-DDD5C4F235C7}"/>
              </a:ext>
            </a:extLst>
          </p:cNvPr>
          <p:cNvSpPr/>
          <p:nvPr/>
        </p:nvSpPr>
        <p:spPr>
          <a:xfrm>
            <a:off x="590670" y="4870782"/>
            <a:ext cx="104716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511FFAD-9F0A-9349-9660-57EC5B671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01" y="882411"/>
            <a:ext cx="6062597" cy="3883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B1E78-BEF8-224D-E4AA-8BC23FA611D6}"/>
              </a:ext>
            </a:extLst>
          </p:cNvPr>
          <p:cNvSpPr txBox="1"/>
          <p:nvPr/>
        </p:nvSpPr>
        <p:spPr>
          <a:xfrm>
            <a:off x="381000" y="4884591"/>
            <a:ext cx="82867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Our mission</a:t>
            </a:r>
            <a:r>
              <a:rPr lang="en-US" dirty="0"/>
              <a:t> is to lead and support discovery-based, innovation-driven research at the frontiers of the subatomic world. </a:t>
            </a:r>
          </a:p>
          <a:p>
            <a:endParaRPr lang="en-US" dirty="0"/>
          </a:p>
          <a:p>
            <a:r>
              <a:rPr lang="en-US" dirty="0"/>
              <a:t>We are world-leading in nuclear physics research, building and operating accelerator-based user facilities that serve international scientific communities. </a:t>
            </a:r>
          </a:p>
        </p:txBody>
      </p:sp>
    </p:spTree>
    <p:extLst>
      <p:ext uri="{BB962C8B-B14F-4D97-AF65-F5344CB8AC3E}">
        <p14:creationId xmlns:p14="http://schemas.microsoft.com/office/powerpoint/2010/main" val="468555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D21A3B6-D90D-8E74-A2C2-ECDA7539F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904" y="842804"/>
            <a:ext cx="4572000" cy="836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9456B-34FE-A5FD-62A8-8F342A6D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22" y="-10791"/>
            <a:ext cx="8943278" cy="814580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rgbClr val="6C1723"/>
                </a:solidFill>
              </a:rPr>
              <a:t>Serve International Scientific Communities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90367E-079F-6FB1-919A-3DCB0A74F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424" r="32619"/>
          <a:stretch/>
        </p:blipFill>
        <p:spPr>
          <a:xfrm>
            <a:off x="285750" y="3429000"/>
            <a:ext cx="3305175" cy="39108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E336C-E9A6-B8D7-D9DA-7B067179B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C17C1F-EE06-4EE0-1B51-AC396E751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1506224"/>
            <a:ext cx="3162300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730D7D-FD2D-AC39-9583-40548B465B8F}"/>
              </a:ext>
            </a:extLst>
          </p:cNvPr>
          <p:cNvSpPr txBox="1"/>
          <p:nvPr/>
        </p:nvSpPr>
        <p:spPr>
          <a:xfrm>
            <a:off x="390534" y="5552394"/>
            <a:ext cx="2283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STAR:  72 Institutes </a:t>
            </a:r>
          </a:p>
          <a:p>
            <a:r>
              <a:rPr lang="en-US" dirty="0"/>
              <a:t>from 15 Countries,</a:t>
            </a:r>
          </a:p>
          <a:p>
            <a:r>
              <a:rPr lang="en-US" dirty="0"/>
              <a:t>736 Collaborators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B2552E-1CCF-6B41-EF11-C77174468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020" y="3429000"/>
            <a:ext cx="4167769" cy="2523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A46006-CE47-E1D2-0B37-57025C32C095}"/>
              </a:ext>
            </a:extLst>
          </p:cNvPr>
          <p:cNvSpPr txBox="1"/>
          <p:nvPr/>
        </p:nvSpPr>
        <p:spPr>
          <a:xfrm>
            <a:off x="4348020" y="5952222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Users Group:  267 Institutes </a:t>
            </a:r>
          </a:p>
          <a:p>
            <a:r>
              <a:rPr lang="en-US" dirty="0"/>
              <a:t>from 36 Countries,</a:t>
            </a:r>
          </a:p>
          <a:p>
            <a:r>
              <a:rPr lang="en-US" dirty="0"/>
              <a:t>1358 members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8EF203-3473-79BB-5551-5E952001F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789" y="1260471"/>
            <a:ext cx="2860236" cy="2150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B6BC20-37E6-F197-3F09-92177EA02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5" y="907997"/>
            <a:ext cx="2107580" cy="55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07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201CAE-9ADC-7E4A-B095-2A4498C94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02" y="-283461"/>
            <a:ext cx="8286750" cy="1325563"/>
          </a:xfrm>
        </p:spPr>
        <p:txBody>
          <a:bodyPr>
            <a:normAutofit/>
          </a:bodyPr>
          <a:lstStyle/>
          <a:p>
            <a:r>
              <a:rPr lang="en-US" sz="3200" i="1">
                <a:solidFill>
                  <a:srgbClr val="7D180C"/>
                </a:solidFill>
              </a:rPr>
              <a:t>RHIC – a Unique Research Tool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F9ED8-ED82-1B4A-A496-9A09E39E8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23" y="811547"/>
            <a:ext cx="5648049" cy="4531519"/>
          </a:xfrm>
        </p:spPr>
        <p:txBody>
          <a:bodyPr/>
          <a:lstStyle/>
          <a:p>
            <a:r>
              <a:rPr lang="en-US" dirty="0"/>
              <a:t>Heavy ion collisions</a:t>
            </a:r>
          </a:p>
          <a:p>
            <a:pPr lvl="1"/>
            <a:r>
              <a:rPr lang="en-US" dirty="0"/>
              <a:t>Explore new state of matter: Quark Gluon Plasma </a:t>
            </a:r>
          </a:p>
          <a:p>
            <a:pPr lvl="1"/>
            <a:r>
              <a:rPr lang="en-US" dirty="0"/>
              <a:t>Highest collision rates and collide many different ion species</a:t>
            </a:r>
          </a:p>
          <a:p>
            <a:r>
              <a:rPr lang="en-US" dirty="0"/>
              <a:t>Polarized proton collisions</a:t>
            </a:r>
          </a:p>
          <a:p>
            <a:pPr lvl="1"/>
            <a:r>
              <a:rPr lang="en-US" dirty="0"/>
              <a:t>Only collider of spin polarized protons to explore the internal spin structure of protons.</a:t>
            </a:r>
          </a:p>
          <a:p>
            <a:pPr lvl="1"/>
            <a:r>
              <a:rPr lang="en-US" dirty="0"/>
              <a:t>Gluons carry part of proton spin</a:t>
            </a:r>
          </a:p>
          <a:p>
            <a:endParaRPr lang="en-US" dirty="0"/>
          </a:p>
        </p:txBody>
      </p:sp>
      <p:pic>
        <p:nvPicPr>
          <p:cNvPr id="5" name="Picture 4" descr="proton-with-gluouns-300px.jpg">
            <a:extLst>
              <a:ext uri="{FF2B5EF4-FFF2-40B4-BE49-F238E27FC236}">
                <a16:creationId xmlns:a16="http://schemas.microsoft.com/office/drawing/2014/main" id="{47FF5438-739F-B643-9688-0820DEDBC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434" y="5136804"/>
            <a:ext cx="2312885" cy="1625891"/>
          </a:xfrm>
          <a:prstGeom prst="rect">
            <a:avLst/>
          </a:prstGeom>
        </p:spPr>
      </p:pic>
      <p:pic>
        <p:nvPicPr>
          <p:cNvPr id="6" name="Picture 5" descr="phasediagram-hr.jpg">
            <a:extLst>
              <a:ext uri="{FF2B5EF4-FFF2-40B4-BE49-F238E27FC236}">
                <a16:creationId xmlns:a16="http://schemas.microsoft.com/office/drawing/2014/main" id="{6B17971C-3308-1E43-8492-2DE4777EF4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747" y="684044"/>
            <a:ext cx="2731630" cy="2906132"/>
          </a:xfrm>
          <a:prstGeom prst="rect">
            <a:avLst/>
          </a:prstGeom>
        </p:spPr>
      </p:pic>
      <p:pic>
        <p:nvPicPr>
          <p:cNvPr id="7" name="Picture 6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2256639B-8003-2347-A5EC-615840EFF5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45" b="18252"/>
          <a:stretch/>
        </p:blipFill>
        <p:spPr>
          <a:xfrm>
            <a:off x="703156" y="4093785"/>
            <a:ext cx="4573932" cy="2086037"/>
          </a:xfrm>
          <a:prstGeom prst="rect">
            <a:avLst/>
          </a:prstGeom>
        </p:spPr>
      </p:pic>
      <p:pic>
        <p:nvPicPr>
          <p:cNvPr id="2" name="图像" descr="图像">
            <a:extLst>
              <a:ext uri="{FF2B5EF4-FFF2-40B4-BE49-F238E27FC236}">
                <a16:creationId xmlns:a16="http://schemas.microsoft.com/office/drawing/2014/main" id="{F13B48B5-BE36-5220-B97B-1EBDEAA71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827" y="3769063"/>
            <a:ext cx="3049173" cy="13427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0715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5BFC5C-341D-F84F-83E9-7205779E4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1F9428-67DC-5341-B988-378B982C5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" y="1103435"/>
            <a:ext cx="8792308" cy="49456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04BC13-9383-2142-8A02-0AD1EE6977F1}"/>
              </a:ext>
            </a:extLst>
          </p:cNvPr>
          <p:cNvSpPr txBox="1"/>
          <p:nvPr/>
        </p:nvSpPr>
        <p:spPr>
          <a:xfrm>
            <a:off x="738553" y="149328"/>
            <a:ext cx="69749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7D180C"/>
                </a:solidFill>
              </a:rPr>
              <a:t>Quark-gluon plasma as “perfect liquid” </a:t>
            </a:r>
          </a:p>
          <a:p>
            <a:r>
              <a:rPr lang="en-US" sz="2800" b="1" i="1">
                <a:solidFill>
                  <a:srgbClr val="7D180C"/>
                </a:solidFill>
              </a:rPr>
              <a:t>discovered at RHIC</a:t>
            </a:r>
          </a:p>
        </p:txBody>
      </p:sp>
    </p:spTree>
    <p:extLst>
      <p:ext uri="{BB962C8B-B14F-4D97-AF65-F5344CB8AC3E}">
        <p14:creationId xmlns:p14="http://schemas.microsoft.com/office/powerpoint/2010/main" val="91365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AB78D-3A40-464A-A95D-F41A08FAD338}"/>
              </a:ext>
            </a:extLst>
          </p:cNvPr>
          <p:cNvSpPr/>
          <p:nvPr/>
        </p:nvSpPr>
        <p:spPr>
          <a:xfrm>
            <a:off x="513263" y="718817"/>
            <a:ext cx="4425666" cy="2630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403F41"/>
                </a:solidFill>
                <a:latin typeface="Helvetica" pitchFamily="2" charset="0"/>
              </a:rPr>
              <a:t>“There are two central goals of measurements planned at RHIC, as it completes its scientific mission, and at the LHC</a:t>
            </a:r>
            <a:r>
              <a:rPr lang="en-US" sz="1600">
                <a:solidFill>
                  <a:srgbClr val="002060"/>
                </a:solidFill>
                <a:latin typeface="Helvetica" pitchFamily="2" charset="0"/>
              </a:rPr>
              <a:t>: </a:t>
            </a:r>
            <a:r>
              <a:rPr lang="en-US" sz="1600" b="1">
                <a:solidFill>
                  <a:srgbClr val="002060"/>
                </a:solidFill>
                <a:latin typeface="Helvetica" pitchFamily="2" charset="0"/>
              </a:rPr>
              <a:t>(1) Probe the inner workings of QGP by resolving its properties at shorter and shorter length scales. The complementarity of the two facilities is essential to this goal, as is a state-of-the-art jet detector at RHIC, called </a:t>
            </a:r>
            <a:r>
              <a:rPr lang="en-US" sz="1600" b="1" err="1">
                <a:solidFill>
                  <a:srgbClr val="002060"/>
                </a:solidFill>
                <a:latin typeface="Helvetica" pitchFamily="2" charset="0"/>
              </a:rPr>
              <a:t>sPHENIX</a:t>
            </a:r>
            <a:r>
              <a:rPr lang="en-US" sz="1600" b="1">
                <a:solidFill>
                  <a:srgbClr val="002060"/>
                </a:solidFill>
                <a:latin typeface="Helvetica" pitchFamily="2" charset="0"/>
              </a:rPr>
              <a:t>. (2) Map the phase diagram of QCD with experiments planned at RHIC.”</a:t>
            </a:r>
            <a:endParaRPr lang="en-US" sz="1600">
              <a:solidFill>
                <a:srgbClr val="002060"/>
              </a:solidFill>
              <a:effectLst/>
              <a:latin typeface="Helvetica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23F28-6614-7847-9661-0BDC4249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89" y="-133673"/>
            <a:ext cx="8411378" cy="1092901"/>
          </a:xfrm>
        </p:spPr>
        <p:txBody>
          <a:bodyPr/>
          <a:lstStyle/>
          <a:p>
            <a:r>
              <a:rPr lang="en-US" sz="2400" b="1" i="1">
                <a:solidFill>
                  <a:srgbClr val="860000"/>
                </a:solidFill>
              </a:rPr>
              <a:t>RHIC in the 2015 Nuclear Science Advisory Committee Long Range Plan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5D837B-795D-C249-84DB-E55A184C7E57}"/>
              </a:ext>
            </a:extLst>
          </p:cNvPr>
          <p:cNvGrpSpPr/>
          <p:nvPr/>
        </p:nvGrpSpPr>
        <p:grpSpPr>
          <a:xfrm>
            <a:off x="263548" y="3471941"/>
            <a:ext cx="4916093" cy="2576344"/>
            <a:chOff x="496074" y="3729649"/>
            <a:chExt cx="4178347" cy="25499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8C48CB-7191-1A48-AE15-E70C665F8DE6}"/>
                </a:ext>
              </a:extLst>
            </p:cNvPr>
            <p:cNvSpPr/>
            <p:nvPr/>
          </p:nvSpPr>
          <p:spPr>
            <a:xfrm>
              <a:off x="496074" y="3729649"/>
              <a:ext cx="4178347" cy="2537378"/>
            </a:xfrm>
            <a:prstGeom prst="rect">
              <a:avLst/>
            </a:prstGeom>
            <a:gradFill>
              <a:gsLst>
                <a:gs pos="0">
                  <a:srgbClr val="5B9BD6">
                    <a:alpha val="0"/>
                  </a:srgbClr>
                </a:gs>
                <a:gs pos="100000">
                  <a:srgbClr val="5B9BD6">
                    <a:alpha val="81000"/>
                  </a:srgbClr>
                </a:gs>
              </a:gsLst>
              <a:lin ang="5400000" scaled="1"/>
            </a:gradFill>
          </p:spPr>
          <p:txBody>
            <a:bodyPr wrap="square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err="1">
                  <a:solidFill>
                    <a:srgbClr val="000000"/>
                  </a:solidFill>
                </a:rPr>
                <a:t>LEReC</a:t>
              </a:r>
              <a:r>
                <a:rPr lang="en-US" sz="1400" b="1">
                  <a:solidFill>
                    <a:srgbClr val="000000"/>
                  </a:solidFill>
                </a:rPr>
                <a:t> = Low Energy RHIC electron Cooling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>
                  <a:solidFill>
                    <a:srgbClr val="000000"/>
                  </a:solidFill>
                </a:rPr>
                <a:t>First-ever electron cooling with bunched beams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>
                  <a:solidFill>
                    <a:srgbClr val="000000"/>
                  </a:solidFill>
                </a:rPr>
                <a:t>Test case for electron cooling at EIC</a:t>
              </a:r>
              <a:endParaRPr lang="en-US" sz="14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78749A-19A2-0545-9D99-79C215216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987" y="4514823"/>
              <a:ext cx="3899045" cy="176476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9ECAACA-A50B-874D-B522-6C78BD9DE6DA}"/>
              </a:ext>
            </a:extLst>
          </p:cNvPr>
          <p:cNvSpPr/>
          <p:nvPr/>
        </p:nvSpPr>
        <p:spPr>
          <a:xfrm>
            <a:off x="5343082" y="4914373"/>
            <a:ext cx="5304656" cy="1475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en-US" sz="1600" b="1" dirty="0">
                <a:solidFill>
                  <a:srgbClr val="000000"/>
                </a:solidFill>
              </a:rPr>
              <a:t>Beam Energy Scan </a:t>
            </a:r>
            <a:endParaRPr lang="en-US" sz="1600" dirty="0">
              <a:solidFill>
                <a:srgbClr val="000000"/>
              </a:solidFill>
            </a:endParaRPr>
          </a:p>
          <a:p>
            <a:pPr marL="233363" indent="-233363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What is the phase boundary of ordinary 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</a:rPr>
              <a:t>     nuclear matter?</a:t>
            </a:r>
          </a:p>
          <a:p>
            <a:pPr marL="233363" indent="-233363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Is there a critical point in the QCD phase 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</a:rPr>
              <a:t>     diagram? If so, where?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28600" lvl="1">
              <a:lnSpc>
                <a:spcPct val="90000"/>
              </a:lnSpc>
              <a:spcAft>
                <a:spcPts val="300"/>
              </a:spcAft>
            </a:pP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BES-2 Completed as of June 7, 2021!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6583A-7859-3E42-8E12-6C9D2838D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6FF5B0-97A9-3542-8A37-9157ED3F3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1" t="18205" r="50105" b="42397"/>
          <a:stretch/>
        </p:blipFill>
        <p:spPr>
          <a:xfrm>
            <a:off x="5179642" y="858639"/>
            <a:ext cx="3745000" cy="1835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FBE0-D189-DCEC-2A40-06D420425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57844" y="1750394"/>
            <a:ext cx="2292117" cy="417887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A2FC04-3C02-2F4C-BFFA-1BA2EF23A0DE}"/>
              </a:ext>
            </a:extLst>
          </p:cNvPr>
          <p:cNvCxnSpPr>
            <a:cxnSpLocks/>
          </p:cNvCxnSpPr>
          <p:nvPr/>
        </p:nvCxnSpPr>
        <p:spPr>
          <a:xfrm>
            <a:off x="6017741" y="2595871"/>
            <a:ext cx="86497" cy="84098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E7DD817-AF75-B3C0-6D4B-F2269AC19359}"/>
              </a:ext>
            </a:extLst>
          </p:cNvPr>
          <p:cNvCxnSpPr>
            <a:cxnSpLocks/>
          </p:cNvCxnSpPr>
          <p:nvPr/>
        </p:nvCxnSpPr>
        <p:spPr>
          <a:xfrm>
            <a:off x="7501645" y="2681500"/>
            <a:ext cx="1129091" cy="7475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399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B69C-D196-3B4A-9C0D-4A23E247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60" y="176279"/>
            <a:ext cx="8286750" cy="648530"/>
          </a:xfrm>
        </p:spPr>
        <p:txBody>
          <a:bodyPr>
            <a:normAutofit fontScale="90000"/>
          </a:bodyPr>
          <a:lstStyle/>
          <a:p>
            <a:r>
              <a:rPr lang="en-US" sz="3200" i="1">
                <a:solidFill>
                  <a:srgbClr val="6E1004"/>
                </a:solidFill>
                <a:cs typeface="Times New Roman" panose="02020603050405020304" pitchFamily="18" charset="0"/>
              </a:rPr>
              <a:t>Completing the 2</a:t>
            </a:r>
            <a:r>
              <a:rPr lang="en-US" sz="3200" i="1" baseline="30000">
                <a:solidFill>
                  <a:srgbClr val="6E1004"/>
                </a:solidFill>
                <a:cs typeface="Times New Roman" panose="02020603050405020304" pitchFamily="18" charset="0"/>
              </a:rPr>
              <a:t>nd</a:t>
            </a:r>
            <a:r>
              <a:rPr lang="en-US" sz="3200" i="1">
                <a:solidFill>
                  <a:srgbClr val="6E1004"/>
                </a:solidFill>
                <a:cs typeface="Times New Roman" panose="02020603050405020304" pitchFamily="18" charset="0"/>
              </a:rPr>
              <a:t> RHIC Goal in 2015 LRP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A76F0-D4DC-C040-AB51-B459D95EC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E0EB68-9AC1-DD41-BBBB-C407518CE14A}"/>
              </a:ext>
            </a:extLst>
          </p:cNvPr>
          <p:cNvSpPr/>
          <p:nvPr/>
        </p:nvSpPr>
        <p:spPr>
          <a:xfrm>
            <a:off x="344495" y="781517"/>
            <a:ext cx="8976167" cy="3590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75"/>
              </a:spcBef>
              <a:defRPr sz="5000"/>
            </a:pPr>
            <a:r>
              <a:rPr lang="en-US" sz="2400" b="1" err="1">
                <a:solidFill>
                  <a:srgbClr val="7030A0"/>
                </a:solidFill>
              </a:rPr>
              <a:t>sPHENIX</a:t>
            </a:r>
            <a:r>
              <a:rPr lang="en-US" sz="2000"/>
              <a:t>: </a:t>
            </a:r>
            <a:r>
              <a:rPr lang="en-US" sz="2000" b="1">
                <a:ea typeface="Helvetica Neue"/>
                <a:cs typeface="Helvetica Neue"/>
                <a:sym typeface="Helvetica Neue"/>
              </a:rPr>
              <a:t>Study QCD phenomena discovered at RHIC</a:t>
            </a:r>
            <a:r>
              <a:rPr lang="en-US" sz="2000"/>
              <a:t> on different scales with unprecedented precision – </a:t>
            </a:r>
            <a:r>
              <a:rPr lang="en-US" sz="2000">
                <a:solidFill>
                  <a:srgbClr val="6E1004"/>
                </a:solidFill>
              </a:rPr>
              <a:t>How does the structureless “perfect fluid” emerge from the underlying asymptotically free gauge theory?</a:t>
            </a:r>
          </a:p>
          <a:p>
            <a:pPr marL="238125" indent="-238125">
              <a:spcBef>
                <a:spcPts val="375"/>
              </a:spcBef>
              <a:buSzPct val="75000"/>
              <a:buFont typeface="Helvetica Neue"/>
              <a:buChar char="•"/>
              <a:defRPr sz="5000"/>
            </a:pPr>
            <a:r>
              <a:rPr lang="en-US" sz="2000"/>
              <a:t>Extend RHIC kinematic reach and capabilities for </a:t>
            </a:r>
            <a:r>
              <a:rPr lang="en-US" sz="2000">
                <a:ea typeface="Helvetica Neue"/>
                <a:cs typeface="Helvetica Neue"/>
                <a:sym typeface="Helvetica Neue"/>
              </a:rPr>
              <a:t>direct comparison with </a:t>
            </a:r>
          </a:p>
          <a:p>
            <a:pPr>
              <a:spcBef>
                <a:spcPts val="375"/>
              </a:spcBef>
              <a:buSzPct val="75000"/>
              <a:defRPr sz="5000"/>
            </a:pPr>
            <a:r>
              <a:rPr lang="en-US" sz="2000">
                <a:ea typeface="Helvetica Neue"/>
                <a:cs typeface="Helvetica Neue"/>
                <a:sym typeface="Helvetica Neue"/>
              </a:rPr>
              <a:t>   the LHC </a:t>
            </a:r>
            <a:endParaRPr lang="en-US" sz="2000"/>
          </a:p>
          <a:p>
            <a:pPr marL="238125" indent="-238125">
              <a:spcBef>
                <a:spcPts val="375"/>
              </a:spcBef>
              <a:buSzPct val="75000"/>
              <a:buFont typeface="Helvetica Neue"/>
              <a:buChar char="•"/>
              <a:defRPr sz="5000"/>
            </a:pPr>
            <a:r>
              <a:rPr lang="en-US" sz="2000"/>
              <a:t>Focus on </a:t>
            </a:r>
            <a:r>
              <a:rPr lang="en-US" sz="2000">
                <a:ea typeface="Helvetica Neue"/>
                <a:cs typeface="Helvetica Neue"/>
                <a:sym typeface="Helvetica Neue"/>
              </a:rPr>
              <a:t>hard probes </a:t>
            </a:r>
            <a:r>
              <a:rPr lang="en-US" sz="2000"/>
              <a:t>(jets and heavy flavor)</a:t>
            </a:r>
          </a:p>
          <a:p>
            <a:pPr marL="238125" indent="-238125">
              <a:spcBef>
                <a:spcPts val="375"/>
              </a:spcBef>
              <a:buSzPct val="75000"/>
              <a:buFont typeface="Helvetica Neue"/>
              <a:buChar char="•"/>
              <a:defRPr sz="5000"/>
            </a:pPr>
            <a:endParaRPr lang="en-US" sz="2000"/>
          </a:p>
          <a:p>
            <a:pPr marL="238125" indent="-238125">
              <a:spcBef>
                <a:spcPts val="375"/>
              </a:spcBef>
              <a:buSzPct val="75000"/>
              <a:buFont typeface="Helvetica Neue"/>
              <a:buChar char="•"/>
              <a:defRPr sz="5000"/>
            </a:pPr>
            <a:endParaRPr lang="en-US" sz="20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375"/>
              </a:spcBef>
              <a:buSzPct val="75000"/>
              <a:defRPr sz="5000"/>
            </a:pPr>
            <a:endParaRPr lang="en-US" sz="2000" b="1">
              <a:ea typeface="Helvetica Neue"/>
              <a:cs typeface="Helvetica Neue"/>
              <a:sym typeface="Helvetica Neue"/>
            </a:endParaRPr>
          </a:p>
          <a:p>
            <a:pPr marL="238125" indent="-238125">
              <a:spcBef>
                <a:spcPts val="375"/>
              </a:spcBef>
              <a:buSzPct val="75000"/>
              <a:buFont typeface="Helvetica Neue"/>
              <a:buChar char="•"/>
              <a:defRPr sz="5000"/>
            </a:pPr>
            <a:endParaRPr lang="en-US" sz="2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79ACEB-9242-DFF6-5F8F-7379B8E25B45}"/>
              </a:ext>
            </a:extLst>
          </p:cNvPr>
          <p:cNvGrpSpPr/>
          <p:nvPr/>
        </p:nvGrpSpPr>
        <p:grpSpPr>
          <a:xfrm>
            <a:off x="2779157" y="3000835"/>
            <a:ext cx="3055190" cy="2344589"/>
            <a:chOff x="4705596" y="1067086"/>
            <a:chExt cx="3746362" cy="29222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359FA0-4696-B3D6-C4D8-56C05507B2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5596" y="1204562"/>
              <a:ext cx="3713015" cy="2784764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5E9D84-12B4-EEDC-CB9E-6D37A54B6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7645" y="1067086"/>
              <a:ext cx="1324313" cy="676341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9A789C-3134-D483-EC9F-32DCD61E9EF1}"/>
              </a:ext>
            </a:extLst>
          </p:cNvPr>
          <p:cNvSpPr txBox="1"/>
          <p:nvPr/>
        </p:nvSpPr>
        <p:spPr>
          <a:xfrm>
            <a:off x="1163926" y="5713251"/>
            <a:ext cx="7013218" cy="96847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RHIC data taking scheduled for 2023–2025</a:t>
            </a:r>
          </a:p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err="1">
                <a:solidFill>
                  <a:schemeClr val="tx1"/>
                </a:solidFill>
              </a:rPr>
              <a:t>sPHENIX</a:t>
            </a:r>
            <a:r>
              <a:rPr lang="en-US">
                <a:solidFill>
                  <a:schemeClr val="tx1"/>
                </a:solidFill>
              </a:rPr>
              <a:t> upgrade will fully utilize the enhanced </a:t>
            </a:r>
          </a:p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>
                <a:solidFill>
                  <a:schemeClr val="tx1"/>
                </a:solidFill>
              </a:rPr>
              <a:t>(~50 times </a:t>
            </a:r>
            <a:r>
              <a:rPr lang="en-US" err="1">
                <a:solidFill>
                  <a:schemeClr val="tx1"/>
                </a:solidFill>
              </a:rPr>
              <a:t>AuAu</a:t>
            </a:r>
            <a:r>
              <a:rPr lang="en-US">
                <a:solidFill>
                  <a:schemeClr val="tx1"/>
                </a:solidFill>
              </a:rPr>
              <a:t> design) luminosity of RHIC together with STAR</a:t>
            </a:r>
          </a:p>
        </p:txBody>
      </p:sp>
      <p:pic>
        <p:nvPicPr>
          <p:cNvPr id="14" name="Picture 13" descr="Screen Shot 2022-04-28 at 5.48.58 PM.png">
            <a:extLst>
              <a:ext uri="{FF2B5EF4-FFF2-40B4-BE49-F238E27FC236}">
                <a16:creationId xmlns:a16="http://schemas.microsoft.com/office/drawing/2014/main" id="{9E845DD0-894F-B210-321E-1C6C97F0E5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9984" y="2889977"/>
            <a:ext cx="3265749" cy="2566307"/>
          </a:xfrm>
          <a:prstGeom prst="rect">
            <a:avLst/>
          </a:prstGeom>
        </p:spPr>
      </p:pic>
      <p:pic>
        <p:nvPicPr>
          <p:cNvPr id="9" name="Picture 8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E5657F2-21CB-72F8-6BA2-9C3C4DB6C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94" y="2889977"/>
            <a:ext cx="2055833" cy="27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14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553A-3853-C708-4397-5FC37153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76279"/>
            <a:ext cx="8286750" cy="1325563"/>
          </a:xfrm>
        </p:spPr>
        <p:txBody>
          <a:bodyPr/>
          <a:lstStyle/>
          <a:p>
            <a:r>
              <a:rPr lang="en-US" i="1" err="1">
                <a:solidFill>
                  <a:srgbClr val="6C1723"/>
                </a:solidFill>
              </a:rPr>
              <a:t>sPHENIX</a:t>
            </a:r>
            <a:r>
              <a:rPr lang="en-US" i="1">
                <a:solidFill>
                  <a:srgbClr val="6C1723"/>
                </a:solidFill>
              </a:rPr>
              <a:t> moving into its home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959738-583D-3130-2CC3-BD03A42A9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/>
          </a:p>
        </p:txBody>
      </p:sp>
      <p:pic>
        <p:nvPicPr>
          <p:cNvPr id="4" name="sPHENIX_rollin_081122.mov" descr="sPHENIX_rollin_081122.mov">
            <a:hlinkClick r:id="" action="ppaction://media"/>
            <a:extLst>
              <a:ext uri="{FF2B5EF4-FFF2-40B4-BE49-F238E27FC236}">
                <a16:creationId xmlns:a16="http://schemas.microsoft.com/office/drawing/2014/main" id="{A71891AD-DE7C-C63D-FEC6-E7241ACB50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25" y="1227952"/>
            <a:ext cx="8286750" cy="466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1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428625" y="246304"/>
            <a:ext cx="8286750" cy="6281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3200" i="1">
                <a:solidFill>
                  <a:srgbClr val="6E1004"/>
                </a:solidFill>
              </a:rPr>
              <a:t>Scientific Data and Computer Center </a:t>
            </a:r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428625" y="1042953"/>
            <a:ext cx="4961379" cy="52420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Smooth operation of computing for RHIC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BIG Data: </a:t>
            </a:r>
            <a:r>
              <a:rPr lang="en-US" dirty="0" err="1"/>
              <a:t>sPHENIX</a:t>
            </a:r>
            <a:r>
              <a:rPr lang="en-US" dirty="0"/>
              <a:t> &gt; 100 PB/year</a:t>
            </a:r>
            <a:endParaRPr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endParaRPr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Preparing for the Future</a:t>
            </a:r>
            <a:endParaRPr dirty="0"/>
          </a:p>
          <a:p>
            <a:pPr marL="685800" indent="-284798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-US" dirty="0" err="1"/>
              <a:t>sPHENIX</a:t>
            </a:r>
            <a:r>
              <a:rPr lang="en-US" dirty="0"/>
              <a:t> computing model commissioning</a:t>
            </a:r>
            <a:endParaRPr dirty="0"/>
          </a:p>
          <a:p>
            <a:pPr marL="685800" indent="-284798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-US" dirty="0"/>
              <a:t>Installation of </a:t>
            </a:r>
            <a:r>
              <a:rPr lang="en-US" dirty="0" err="1"/>
              <a:t>sPHENIX</a:t>
            </a:r>
            <a:r>
              <a:rPr lang="en-US" dirty="0"/>
              <a:t> hardware</a:t>
            </a:r>
            <a:endParaRPr dirty="0"/>
          </a:p>
          <a:p>
            <a:pPr marL="685800" indent="-284798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-US" dirty="0"/>
              <a:t>Support for EIC detector proposals</a:t>
            </a:r>
            <a:endParaRPr dirty="0"/>
          </a:p>
          <a:p>
            <a:pPr marL="685800" indent="-284798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-US" dirty="0"/>
              <a:t>Coordinated effort with JLAB on EIC computing</a:t>
            </a:r>
            <a:endParaRPr dirty="0"/>
          </a:p>
          <a:p>
            <a:pPr marL="685800" indent="-284798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-US" dirty="0"/>
              <a:t>Engagement in BNL’s AI/ML strategy and planning</a:t>
            </a:r>
            <a:endParaRPr dirty="0"/>
          </a:p>
          <a:p>
            <a:pPr marL="685800" indent="-284798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-US" dirty="0"/>
              <a:t>Model to support BNL’s centralized computing being developed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New data center</a:t>
            </a:r>
            <a:endParaRPr dirty="0"/>
          </a:p>
          <a:p>
            <a:pPr marL="685800" indent="-284798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-US" dirty="0"/>
              <a:t>Beneficial occupancy since July 2021 (3 months Covid-19 related delay)</a:t>
            </a:r>
            <a:endParaRPr dirty="0"/>
          </a:p>
          <a:p>
            <a:pPr marL="685800" indent="-284798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-US" dirty="0"/>
              <a:t>New hardware deployed in new data center</a:t>
            </a:r>
            <a:endParaRPr dirty="0"/>
          </a:p>
        </p:txBody>
      </p:sp>
      <p:pic>
        <p:nvPicPr>
          <p:cNvPr id="94" name="Google Shape;94;p15" descr="A picture containing text,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0004" y="3838172"/>
            <a:ext cx="3583992" cy="238789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/>
        </p:nvSpPr>
        <p:spPr>
          <a:xfrm>
            <a:off x="5870567" y="3429000"/>
            <a:ext cx="2903863" cy="59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dk1"/>
              </a:buClr>
            </a:pPr>
            <a:r>
              <a:rPr lang="en-US" sz="1600" dirty="0">
                <a:solidFill>
                  <a:schemeClr val="dk1"/>
                </a:solidFill>
              </a:rPr>
              <a:t>New data center - main hall</a:t>
            </a:r>
            <a:endParaRPr sz="1600" dirty="0">
              <a:solidFill>
                <a:schemeClr val="dk1"/>
              </a:solidFill>
            </a:endParaRPr>
          </a:p>
          <a:p>
            <a:endParaRPr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009B1-7FCA-D94F-AD97-F7D1B943E842}"/>
              </a:ext>
            </a:extLst>
          </p:cNvPr>
          <p:cNvSpPr txBox="1"/>
          <p:nvPr/>
        </p:nvSpPr>
        <p:spPr>
          <a:xfrm>
            <a:off x="8611565" y="640080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24</a:t>
            </a:r>
          </a:p>
        </p:txBody>
      </p:sp>
      <p:pic>
        <p:nvPicPr>
          <p:cNvPr id="6" name="Google Shape;411;p24" descr="Picture 6">
            <a:extLst>
              <a:ext uri="{FF2B5EF4-FFF2-40B4-BE49-F238E27FC236}">
                <a16:creationId xmlns:a16="http://schemas.microsoft.com/office/drawing/2014/main" id="{F38AAC39-60D5-0ECE-83ED-6136191AAD37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671001" y="785871"/>
            <a:ext cx="2427145" cy="2731692"/>
          </a:xfrm>
          <a:prstGeom prst="rect">
            <a:avLst/>
          </a:prstGeom>
          <a:noFill/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9FEE30-070E-F675-3274-1FC0D59CA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315115">
            <a:off x="7740699" y="1610194"/>
            <a:ext cx="1103682" cy="73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7245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</Template>
  <TotalTime>3802</TotalTime>
  <Words>650</Words>
  <Application>Microsoft Macintosh PowerPoint</Application>
  <PresentationFormat>On-screen Show (4:3)</PresentationFormat>
  <Paragraphs>105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</vt:lpstr>
      <vt:lpstr>Helvetica Neue</vt:lpstr>
      <vt:lpstr>Wingdings</vt:lpstr>
      <vt:lpstr>BNL</vt:lpstr>
      <vt:lpstr>Nuclear Physics for Early Career Scientists </vt:lpstr>
      <vt:lpstr>Nuclear Physics at BNL</vt:lpstr>
      <vt:lpstr>Serve International Scientific Communities</vt:lpstr>
      <vt:lpstr>RHIC – a Unique Research Tool</vt:lpstr>
      <vt:lpstr>PowerPoint Presentation</vt:lpstr>
      <vt:lpstr>RHIC in the 2015 Nuclear Science Advisory Committee Long Range Plan</vt:lpstr>
      <vt:lpstr>Completing the 2nd RHIC Goal in 2015 LRP </vt:lpstr>
      <vt:lpstr>sPHENIX moving into its home</vt:lpstr>
      <vt:lpstr>Scientific Data and Computer Center </vt:lpstr>
      <vt:lpstr>Nuclear Theory</vt:lpstr>
      <vt:lpstr>Early Career  Awards</vt:lpstr>
      <vt:lpstr>Electron Ion Collider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Virtual Summer Program</dc:title>
  <dc:subject/>
  <dc:creator>Blackburn, Noel</dc:creator>
  <cp:keywords/>
  <dc:description/>
  <cp:lastModifiedBy>James Dunlop</cp:lastModifiedBy>
  <cp:revision>11</cp:revision>
  <dcterms:created xsi:type="dcterms:W3CDTF">2021-06-08T14:53:49Z</dcterms:created>
  <dcterms:modified xsi:type="dcterms:W3CDTF">2022-09-09T12:19:12Z</dcterms:modified>
  <cp:category/>
</cp:coreProperties>
</file>