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669" r:id="rId3"/>
    <p:sldId id="260" r:id="rId4"/>
    <p:sldId id="304" r:id="rId5"/>
    <p:sldId id="327" r:id="rId6"/>
    <p:sldId id="309" r:id="rId7"/>
    <p:sldId id="523" r:id="rId8"/>
    <p:sldId id="310" r:id="rId9"/>
    <p:sldId id="311" r:id="rId10"/>
    <p:sldId id="324" r:id="rId11"/>
    <p:sldId id="672" r:id="rId12"/>
    <p:sldId id="717" r:id="rId13"/>
    <p:sldId id="531" r:id="rId14"/>
    <p:sldId id="31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94"/>
  </p:normalViewPr>
  <p:slideViewPr>
    <p:cSldViewPr snapToGrid="0" snapToObjects="1">
      <p:cViewPr varScale="1">
        <p:scale>
          <a:sx n="120" d="100"/>
          <a:sy n="120" d="100"/>
        </p:scale>
        <p:origin x="17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Produce and/or distribute radioactive and stable isotopes that are in short supply; includes by-products, surplus materials and related isotope services</a:t>
          </a:r>
          <a:endParaRPr lang="en-US" dirty="0"/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Maintain the infrastructure required to produce and supply priority isotope products and related service</a:t>
          </a:r>
          <a:endParaRPr lang="en-US" dirty="0"/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Conduct R&amp;D on new and improved isotope production and processing techniques which can make available priority isotopes for research and application.  Develop workforce.</a:t>
          </a:r>
          <a:endParaRPr lang="en-US" dirty="0"/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Ensure robust domestic supply chains. Reduce U.S. dependency on foreign supply to ensure National Preparedness.</a:t>
          </a:r>
          <a:endParaRPr lang="en-US" dirty="0"/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53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Produce and/or distribute radioactive and stable isotopes that are in short supply; includes by-products, surplus materials and related isotope services</a:t>
          </a:r>
          <a:endParaRPr lang="en-US" sz="1700" kern="1200" dirty="0"/>
        </a:p>
      </dsp:txBody>
      <dsp:txXfrm>
        <a:off x="1622835" y="0"/>
        <a:ext cx="5966436" cy="1049811"/>
      </dsp:txXfrm>
    </dsp:sp>
    <dsp:sp modelId="{D2873932-1116-4F08-9D8D-5591F6167F33}">
      <dsp:nvSpPr>
        <dsp:cNvPr id="0" name=""/>
        <dsp:cNvSpPr/>
      </dsp:nvSpPr>
      <dsp:spPr>
        <a:xfrm>
          <a:off x="104981" y="109289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17813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Maintain the infrastructure required to produce and supply priority isotope products and related service</a:t>
          </a:r>
          <a:endParaRPr lang="en-US" sz="1700" kern="1200" dirty="0"/>
        </a:p>
      </dsp:txBody>
      <dsp:txXfrm>
        <a:off x="1622835" y="1178130"/>
        <a:ext cx="5966436" cy="1049811"/>
      </dsp:txXfrm>
    </dsp:sp>
    <dsp:sp modelId="{A4CB784D-6798-44A1-AC9C-1F871AD126F2}">
      <dsp:nvSpPr>
        <dsp:cNvPr id="0" name=""/>
        <dsp:cNvSpPr/>
      </dsp:nvSpPr>
      <dsp:spPr>
        <a:xfrm>
          <a:off x="104981" y="1259774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309586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Conduct R&amp;D on new and improved isotope production and processing techniques which can make available priority isotopes for research and application.  Develop workforce.</a:t>
          </a:r>
          <a:endParaRPr lang="en-US" sz="1700" kern="1200" dirty="0"/>
        </a:p>
      </dsp:txBody>
      <dsp:txXfrm>
        <a:off x="1622835" y="2309586"/>
        <a:ext cx="5966436" cy="1049811"/>
      </dsp:txXfrm>
    </dsp:sp>
    <dsp:sp modelId="{1A4D543C-672B-4B4A-AAE4-32C5EE7A7B2E}">
      <dsp:nvSpPr>
        <dsp:cNvPr id="0" name=""/>
        <dsp:cNvSpPr/>
      </dsp:nvSpPr>
      <dsp:spPr>
        <a:xfrm>
          <a:off x="104981" y="2414567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441787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Ensure robust domestic supply chains. Reduce U.S. dependency on foreign supply to ensure National Preparedness.</a:t>
          </a:r>
          <a:endParaRPr lang="en-US" sz="1700" kern="1200" dirty="0"/>
        </a:p>
      </dsp:txBody>
      <dsp:txXfrm>
        <a:off x="1622835" y="3441787"/>
        <a:ext cx="5966436" cy="1049811"/>
      </dsp:txXfrm>
    </dsp:sp>
    <dsp:sp modelId="{BD5BB06D-1CB2-440D-8A0F-40EE7E596EA8}">
      <dsp:nvSpPr>
        <dsp:cNvPr id="0" name=""/>
        <dsp:cNvSpPr/>
      </dsp:nvSpPr>
      <dsp:spPr>
        <a:xfrm>
          <a:off x="104981" y="3569360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Capable of producing high energy protons (up to 200 MeV)</a:t>
            </a:r>
          </a:p>
          <a:p>
            <a:r>
              <a:rPr lang="en-US" dirty="0"/>
              <a:t>High current (up to ~173 µA)</a:t>
            </a:r>
          </a:p>
          <a:p>
            <a:r>
              <a:rPr lang="en-US" dirty="0"/>
              <a:t>New raster magnet installed to more uniformly distribute the beam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62AA6-5780-467D-A2A7-B29D646D7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034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C5E43B8-6CD5-4CF9-BCA1-753028934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9625" cy="3463925"/>
          </a:xfrm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F01191CB-5376-4E6A-8AC0-BB3329CC4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387850"/>
            <a:ext cx="5559425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303AFA3-74F8-4695-A9B9-738C36B257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94EE22-05E2-4157-AB20-B0F3A100E885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8179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FB0-902E-4847-A620-83C480A6940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2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9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1F152.CFFC364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515" y="2269245"/>
            <a:ext cx="7750969" cy="1947460"/>
          </a:xfrm>
        </p:spPr>
        <p:txBody>
          <a:bodyPr>
            <a:normAutofit fontScale="90000"/>
          </a:bodyPr>
          <a:lstStyle/>
          <a:p>
            <a:r>
              <a:rPr lang="en-US" dirty="0"/>
              <a:t>BNL Medical Isotope Research and Production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9,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Cathy S. Cutler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44BA0D1-520A-4AFE-B4CE-5A3CFFA8B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189" y="557486"/>
            <a:ext cx="7963469" cy="48934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Target Challenge: develop thick Th targets for clinical scale production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F569CFF-FA83-4D4D-B19A-D1B9398EF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189" y="1657350"/>
            <a:ext cx="4975463" cy="3173957"/>
          </a:xfrm>
        </p:spPr>
        <p:txBody>
          <a:bodyPr>
            <a:noAutofit/>
          </a:bodyPr>
          <a:lstStyle/>
          <a:p>
            <a:pPr>
              <a:buClr>
                <a:srgbClr val="F2F6FC">
                  <a:lumMod val="50000"/>
                </a:srgbClr>
              </a:buClr>
              <a:buSzPct val="120000"/>
              <a:defRPr/>
            </a:pPr>
            <a:r>
              <a:rPr lang="en-US" altLang="en-US" sz="1600" dirty="0">
                <a:cs typeface="Arial" panose="020B0604020202020204" pitchFamily="34" charset="0"/>
              </a:rPr>
              <a:t>Initial targets were thin </a:t>
            </a:r>
            <a:r>
              <a:rPr lang="en-US" altLang="en-US" sz="1600" dirty="0" err="1"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cs typeface="Arial" panose="020B0604020202020204" pitchFamily="34" charset="0"/>
              </a:rPr>
              <a:t> foils (0.127mm, 0.9g) encapsulated in Al. Used to support small scale production for chemistry development and for </a:t>
            </a:r>
            <a:r>
              <a:rPr lang="en-US" sz="1600" baseline="30000" dirty="0">
                <a:cs typeface="Arial" panose="020B0604020202020204" pitchFamily="34" charset="0"/>
              </a:rPr>
              <a:t>225</a:t>
            </a:r>
            <a:r>
              <a:rPr lang="en-US" sz="1600" dirty="0">
                <a:cs typeface="Arial" panose="020B0604020202020204" pitchFamily="34" charset="0"/>
              </a:rPr>
              <a:t>Ac cross section determinations.</a:t>
            </a:r>
            <a:r>
              <a:rPr lang="en-US" altLang="en-US" sz="1600" dirty="0"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sz="1600" dirty="0">
                <a:cs typeface="Arial" panose="020B0604020202020204" pitchFamily="34" charset="0"/>
              </a:rPr>
              <a:t>Recent larger diameter (0.38mm thick,13g )BNL targets to support new </a:t>
            </a:r>
            <a:r>
              <a:rPr lang="en-US" sz="1600" dirty="0" err="1">
                <a:cs typeface="Arial" panose="020B0604020202020204" pitchFamily="34" charset="0"/>
              </a:rPr>
              <a:t>rastered</a:t>
            </a:r>
            <a:r>
              <a:rPr lang="en-US" sz="1600" dirty="0">
                <a:cs typeface="Arial" panose="020B0604020202020204" pitchFamily="34" charset="0"/>
              </a:rPr>
              <a:t> beam at BLIP were sealed in </a:t>
            </a:r>
            <a:r>
              <a:rPr lang="en-US" sz="1600" dirty="0" err="1">
                <a:cs typeface="Arial" panose="020B0604020202020204" pitchFamily="34" charset="0"/>
              </a:rPr>
              <a:t>inconel</a:t>
            </a:r>
            <a:r>
              <a:rPr lang="en-US" sz="1600" dirty="0">
                <a:cs typeface="Arial" panose="020B0604020202020204" pitchFamily="34" charset="0"/>
              </a:rPr>
              <a:t> by electron beam welding. 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600" dirty="0">
                <a:cs typeface="Arial" panose="020B0604020202020204" pitchFamily="34" charset="0"/>
              </a:rPr>
              <a:t>Primary risk associated with Ci-Scale targets (~100g) is overheating. </a:t>
            </a:r>
            <a:r>
              <a:rPr lang="en-US" sz="1600" dirty="0"/>
              <a:t>Capsule MP (1290°C) is lower than thorium MP (1755°C).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600" dirty="0">
                <a:cs typeface="Arial" panose="020B0604020202020204" pitchFamily="34" charset="0"/>
              </a:rPr>
              <a:t>Thermal behavior at </a:t>
            </a:r>
            <a:r>
              <a:rPr lang="en-US" altLang="en-US" sz="1600" dirty="0" err="1">
                <a:cs typeface="Arial" panose="020B0604020202020204" pitchFamily="34" charset="0"/>
              </a:rPr>
              <a:t>Th</a:t>
            </a:r>
            <a:r>
              <a:rPr lang="en-US" altLang="en-US" sz="1600" dirty="0">
                <a:cs typeface="Arial" panose="020B0604020202020204" pitchFamily="34" charset="0"/>
              </a:rPr>
              <a:t>/capsule interface is key.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600" dirty="0">
                <a:cs typeface="Arial" panose="020B0604020202020204" pitchFamily="34" charset="0"/>
              </a:rPr>
              <a:t>Thermal calculation for 165μA at 191 MeV incident energy assuming ideal thermal contact for a 3 mm thick target (105g) predicts low peak temperature but actual thermal contact conductance will be lower.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endParaRPr lang="en-US" altLang="en-US" sz="1600" dirty="0">
              <a:cs typeface="Arial" panose="020B0604020202020204" pitchFamily="34" charset="0"/>
            </a:endParaRP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63E02DE1-DCB0-42F7-8620-96BED618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714500"/>
            <a:ext cx="193714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>
            <a:extLst>
              <a:ext uri="{FF2B5EF4-FFF2-40B4-BE49-F238E27FC236}">
                <a16:creationId xmlns:a16="http://schemas.microsoft.com/office/drawing/2014/main" id="{35002126-7698-416C-8855-7084C425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457450"/>
            <a:ext cx="186571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Content Placeholder 2">
            <a:extLst>
              <a:ext uri="{FF2B5EF4-FFF2-40B4-BE49-F238E27FC236}">
                <a16:creationId xmlns:a16="http://schemas.microsoft.com/office/drawing/2014/main" id="{C80D6DC8-7E5E-4EE4-9428-C1BFF299FB2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7" y="4057650"/>
            <a:ext cx="27098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6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3" y="502481"/>
            <a:ext cx="8317523" cy="69723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Preliminary chemistry flowchart </a:t>
            </a:r>
            <a:br>
              <a:rPr lang="en-US"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14500"/>
            <a:ext cx="66865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2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603EB2-4F12-46A9-87E4-6C11873C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618" y="373885"/>
            <a:ext cx="5915025" cy="561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Ac-225/227 Radiolabeling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99702A-7C97-4329-A57E-E10EBB6FA38A}"/>
              </a:ext>
            </a:extLst>
          </p:cNvPr>
          <p:cNvSpPr txBox="1">
            <a:spLocks/>
          </p:cNvSpPr>
          <p:nvPr/>
        </p:nvSpPr>
        <p:spPr>
          <a:xfrm>
            <a:off x="1219503" y="2132409"/>
            <a:ext cx="2729636" cy="322540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To determine if there are any differences in radiolabeling yield over time when comparing accelerator material to generator (cow) material</a:t>
            </a:r>
          </a:p>
          <a:p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Protocol 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μCi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per reaction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100 °C for 30 minutes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Timepoints</a:t>
            </a:r>
          </a:p>
          <a:p>
            <a:pPr lvl="2"/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0, 1, 3, 6, 10, 14, 17, 21 days post delivery.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ITLC</a:t>
            </a:r>
          </a:p>
          <a:p>
            <a:pPr lvl="2"/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Solvent 50/50 NH</a:t>
            </a:r>
            <a:r>
              <a:rPr lang="en-US" sz="1125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OAc/Methanol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C9225-9C45-499C-955F-F10FC0C301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26" y="2028598"/>
            <a:ext cx="2126217" cy="1291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86631F-6906-4AFF-9931-8346293802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27" y="4066794"/>
            <a:ext cx="2130890" cy="1291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0C19-693A-4531-B318-42AD4DE05D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01" y="3144473"/>
            <a:ext cx="2154529" cy="1291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1909A-4819-4802-9202-72507BC6E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64" y="1094533"/>
            <a:ext cx="1155896" cy="16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2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4" descr="cid:image003.png@01D1F14B.915E69A0"/>
          <p:cNvPicPr>
            <a:picLocks noGrp="1"/>
          </p:cNvPicPr>
          <p:nvPr>
            <p:ph idx="1"/>
          </p:nvPr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8" y="1196132"/>
            <a:ext cx="8076072" cy="42463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2711" y="5442441"/>
            <a:ext cx="861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Nucl</a:t>
            </a:r>
            <a:r>
              <a:rPr lang="en-US" dirty="0"/>
              <a:t>. Med., 2016; 57 (12); 1941 DOI: 10.2967/jnumed.116.178673 C. </a:t>
            </a:r>
            <a:r>
              <a:rPr lang="en-US" dirty="0" err="1"/>
              <a:t>Kratochwil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09061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Prostate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40256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097"/>
            <a:ext cx="828675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499525"/>
            <a:ext cx="8328991" cy="45015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BLIP routinely receives proton beam from LINAC at 117 MeV and average current 165 µA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 total of 160 mm of target space is available both for research and production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Beam is </a:t>
            </a:r>
            <a:r>
              <a:rPr lang="en-US" sz="2000" dirty="0" err="1"/>
              <a:t>rastered</a:t>
            </a:r>
            <a:r>
              <a:rPr lang="en-US" sz="2000" dirty="0"/>
              <a:t> for production targets; can be focused for cross section measurements and enriched targets’ irradiations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Evaluating different generator systems for remote supply of imaging and therapeutic radionuclides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Developing new production methods to supply alpha emitters to support clinical evaluation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77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824" y="110634"/>
            <a:ext cx="6793842" cy="7675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 Isotope Program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2" name="Diagram 1"/>
          <p:cNvGraphicFramePr/>
          <p:nvPr/>
        </p:nvGraphicFramePr>
        <p:xfrm>
          <a:off x="777364" y="1316636"/>
          <a:ext cx="7589272" cy="45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E96EDCF-DE44-41B9-8EE7-0F445C869ACB}"/>
              </a:ext>
            </a:extLst>
          </p:cNvPr>
          <p:cNvSpPr txBox="1"/>
          <p:nvPr/>
        </p:nvSpPr>
        <p:spPr>
          <a:xfrm flipH="1">
            <a:off x="981132" y="6000273"/>
            <a:ext cx="7589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A0DAB"/>
                </a:solidFill>
                <a:effectLst/>
              </a:rPr>
              <a:t>Isotopes are forms of the same element that contain </a:t>
            </a:r>
            <a:r>
              <a:rPr lang="en-US" sz="1400" u="sng" dirty="0">
                <a:solidFill>
                  <a:srgbClr val="1A0DAB"/>
                </a:solidFill>
                <a:effectLst/>
              </a:rPr>
              <a:t>equal numbers of protons</a:t>
            </a:r>
            <a:r>
              <a:rPr lang="en-US" sz="1400" dirty="0">
                <a:solidFill>
                  <a:srgbClr val="1A0DAB"/>
                </a:solidFill>
                <a:effectLst/>
              </a:rPr>
              <a:t> but </a:t>
            </a:r>
            <a:r>
              <a:rPr lang="en-US" sz="1400" u="sng" dirty="0">
                <a:solidFill>
                  <a:srgbClr val="1A0DAB"/>
                </a:solidFill>
                <a:effectLst/>
              </a:rPr>
              <a:t>different numbers of neutrons</a:t>
            </a:r>
            <a:r>
              <a:rPr lang="en-US" sz="1400" dirty="0">
                <a:solidFill>
                  <a:srgbClr val="1A0DAB"/>
                </a:solidFill>
                <a:effectLst/>
              </a:rPr>
              <a:t> in their nuclei, and hence differ in relative atomic mass but not in chemical properties; in particular, a radioactive form of an element.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6013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40BF42C-DCFD-4C10-8E70-E4756B709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8625" y="287754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40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BNL Isotope Program – </a:t>
            </a:r>
          </a:p>
          <a:p>
            <a:r>
              <a:rPr lang="en-US" sz="28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View of Integrated Accelerator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37F4A-391D-48BB-A640-E2A88E14FE98}"/>
              </a:ext>
            </a:extLst>
          </p:cNvPr>
          <p:cNvSpPr txBox="1"/>
          <p:nvPr/>
        </p:nvSpPr>
        <p:spPr>
          <a:xfrm>
            <a:off x="886378" y="6296313"/>
            <a:ext cx="7160342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03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*BLIP = Brookhaven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303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Linac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303B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Isotope Producer, **RRPL = Radionuclide Research and  Production Laboratory contains the TPL = Target Processing Laboratory and the AP Hot Cells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5277D6-916C-46F9-BA86-3027E993C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0" y="0"/>
            <a:ext cx="2194560" cy="27432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A8AE3C7-2ED2-10D0-61EB-7C36149B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87" y="1781495"/>
            <a:ext cx="6905775" cy="44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1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2056"/>
          <p:cNvGrpSpPr/>
          <p:nvPr/>
        </p:nvGrpSpPr>
        <p:grpSpPr>
          <a:xfrm>
            <a:off x="56741" y="703343"/>
            <a:ext cx="4208020" cy="5092992"/>
            <a:chOff x="-282987" y="771466"/>
            <a:chExt cx="4769353" cy="547693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7" r="30079"/>
            <a:stretch/>
          </p:blipFill>
          <p:spPr bwMode="auto">
            <a:xfrm>
              <a:off x="77585" y="771466"/>
              <a:ext cx="3861880" cy="5476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ight Arrow 16"/>
            <p:cNvSpPr/>
            <p:nvPr/>
          </p:nvSpPr>
          <p:spPr bwMode="auto">
            <a:xfrm>
              <a:off x="-156604" y="3318398"/>
              <a:ext cx="1805566" cy="1435593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282987" y="3703060"/>
              <a:ext cx="2362201" cy="430273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Proton beam</a:t>
              </a:r>
            </a:p>
          </p:txBody>
        </p:sp>
        <p:sp>
          <p:nvSpPr>
            <p:cNvPr id="19" name="Up Arrow 18"/>
            <p:cNvSpPr/>
            <p:nvPr/>
          </p:nvSpPr>
          <p:spPr bwMode="auto">
            <a:xfrm>
              <a:off x="1801783" y="4914900"/>
              <a:ext cx="358834" cy="571500"/>
            </a:xfrm>
            <a:prstGeom prst="upArrow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RightUp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ＭＳ Ｐゴシック" pitchFamily="48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43000" y="5362545"/>
              <a:ext cx="2362200" cy="40011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Cooling water</a:t>
              </a:r>
            </a:p>
          </p:txBody>
        </p:sp>
        <p:sp>
          <p:nvSpPr>
            <p:cNvPr id="52" name="Title 1"/>
            <p:cNvSpPr txBox="1">
              <a:spLocks/>
            </p:cNvSpPr>
            <p:nvPr/>
          </p:nvSpPr>
          <p:spPr bwMode="auto">
            <a:xfrm>
              <a:off x="2691808" y="4962006"/>
              <a:ext cx="1794558" cy="4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>
                  <a:solidFill>
                    <a:srgbClr val="042B7F"/>
                  </a:solidFill>
                  <a:ea typeface="+mj-ea"/>
                  <a:cs typeface="Arial" panose="020B0604020202020204" pitchFamily="34" charset="0"/>
                </a:rPr>
                <a:t>Target basket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42B7F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endParaRPr>
            </a:p>
          </p:txBody>
        </p:sp>
        <p:cxnSp>
          <p:nvCxnSpPr>
            <p:cNvPr id="54" name="Straight Arrow Connector 53"/>
            <p:cNvCxnSpPr>
              <a:stCxn id="52" idx="0"/>
            </p:cNvCxnSpPr>
            <p:nvPr/>
          </p:nvCxnSpPr>
          <p:spPr bwMode="auto">
            <a:xfrm flipH="1" flipV="1">
              <a:off x="2844211" y="4257157"/>
              <a:ext cx="744877" cy="7048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1447800" y="2006600"/>
              <a:ext cx="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1905000" y="1828800"/>
              <a:ext cx="0" cy="431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2263835" y="1498761"/>
              <a:ext cx="0" cy="711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2578100" y="1219200"/>
              <a:ext cx="0" cy="9552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818">
              <a:off x="648886" y="1786936"/>
              <a:ext cx="1020800" cy="330979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106 MeV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62818">
              <a:off x="1225914" y="1536390"/>
              <a:ext cx="1020800" cy="330979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97 MeV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2818">
              <a:off x="1943841" y="886993"/>
              <a:ext cx="1811480" cy="330979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30 MeV (C-slot)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818">
              <a:off x="1639486" y="1243192"/>
              <a:ext cx="1020800" cy="307777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2B7F"/>
                  </a:solidFill>
                </a:rPr>
                <a:t>68 MeV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>
              <a:off x="1034228" y="2057400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1872428" y="1518926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1491428" y="1828800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2164528" y="1219200"/>
              <a:ext cx="41357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scene3d>
              <a:camera prst="isometricOffAxis1Right"/>
              <a:lightRig rig="threePt" dir="t"/>
            </a:scene3d>
          </p:spPr>
        </p:cxnSp>
        <p:sp>
          <p:nvSpPr>
            <p:cNvPr id="2056" name="TextBox 2055"/>
            <p:cNvSpPr txBox="1"/>
            <p:nvPr/>
          </p:nvSpPr>
          <p:spPr>
            <a:xfrm rot="4861863">
              <a:off x="2281431" y="3031123"/>
              <a:ext cx="914400" cy="338554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RbCl</a:t>
              </a:r>
              <a:r>
                <a:rPr lang="en-US" sz="1600" dirty="0"/>
                <a:t> 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4861863">
              <a:off x="2599966" y="2999224"/>
              <a:ext cx="914400" cy="338554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RbCl</a:t>
              </a:r>
              <a:r>
                <a:rPr lang="en-US" sz="1600" dirty="0"/>
                <a:t> 2</a:t>
              </a:r>
            </a:p>
          </p:txBody>
        </p:sp>
      </p:grpSp>
      <p:pic>
        <p:nvPicPr>
          <p:cNvPr id="4" name="Picture 3" descr="BLIPschematic"/>
          <p:cNvPicPr>
            <a:picLocks noChangeAspect="1" noChangeArrowheads="1"/>
          </p:cNvPicPr>
          <p:nvPr/>
        </p:nvPicPr>
        <p:blipFill>
          <a:blip r:embed="rId3" cstate="print"/>
          <a:srcRect l="3175" t="2589" r="4762" b="4225"/>
          <a:stretch>
            <a:fillRect/>
          </a:stretch>
        </p:blipFill>
        <p:spPr bwMode="auto">
          <a:xfrm>
            <a:off x="4836024" y="813071"/>
            <a:ext cx="4069173" cy="50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97712" y="152400"/>
            <a:ext cx="8678039" cy="444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685800">
              <a:lnSpc>
                <a:spcPct val="100000"/>
              </a:lnSpc>
              <a:spcBef>
                <a:spcPct val="0"/>
              </a:spcBef>
              <a:buNone/>
              <a:defRPr sz="2800" b="1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Brookhaven </a:t>
            </a:r>
            <a:r>
              <a:rPr lang="en-US" dirty="0" err="1"/>
              <a:t>Linac</a:t>
            </a:r>
            <a:r>
              <a:rPr lang="en-US" dirty="0"/>
              <a:t> Isotope Producer (BLIP) target station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075436" y="717874"/>
            <a:ext cx="1900315" cy="44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42B7F"/>
                </a:solidFill>
                <a:effectLst/>
                <a:uLnTx/>
                <a:uFillTx/>
                <a:ea typeface="+mj-ea"/>
                <a:cs typeface="+mj-cs"/>
              </a:rPr>
              <a:t>BLIP schematics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26146" y="3430577"/>
            <a:ext cx="3078919" cy="1683647"/>
            <a:chOff x="3505201" y="4152900"/>
            <a:chExt cx="2824250" cy="1638300"/>
          </a:xfrm>
        </p:grpSpPr>
        <p:sp>
          <p:nvSpPr>
            <p:cNvPr id="33" name="Oval 32"/>
            <p:cNvSpPr/>
            <p:nvPr/>
          </p:nvSpPr>
          <p:spPr bwMode="auto">
            <a:xfrm>
              <a:off x="6138951" y="5600700"/>
              <a:ext cx="190500" cy="190500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1" name="Straight Arrow Connector 40"/>
            <p:cNvCxnSpPr>
              <a:stCxn id="33" idx="1"/>
            </p:cNvCxnSpPr>
            <p:nvPr/>
          </p:nvCxnSpPr>
          <p:spPr bwMode="auto">
            <a:xfrm flipH="1" flipV="1">
              <a:off x="3505201" y="4152900"/>
              <a:ext cx="2661648" cy="14756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Title 1"/>
          <p:cNvSpPr txBox="1">
            <a:spLocks/>
          </p:cNvSpPr>
          <p:nvPr/>
        </p:nvSpPr>
        <p:spPr bwMode="auto">
          <a:xfrm>
            <a:off x="58158" y="543746"/>
            <a:ext cx="2298826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42B7F"/>
                </a:solidFill>
                <a:effectLst/>
                <a:uLnTx/>
                <a:uFillTx/>
                <a:ea typeface="+mj-ea"/>
                <a:cs typeface="+mj-cs"/>
              </a:rPr>
              <a:t>BLIP target assembly</a:t>
            </a:r>
          </a:p>
        </p:txBody>
      </p:sp>
      <p:sp>
        <p:nvSpPr>
          <p:cNvPr id="32" name="TextBox 31"/>
          <p:cNvSpPr txBox="1"/>
          <p:nvPr/>
        </p:nvSpPr>
        <p:spPr>
          <a:xfrm rot="4861863">
            <a:off x="1946060" y="2882768"/>
            <a:ext cx="850299" cy="2769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200" dirty="0"/>
              <a:t>degrader</a:t>
            </a:r>
          </a:p>
        </p:txBody>
      </p:sp>
    </p:spTree>
    <p:extLst>
      <p:ext uri="{BB962C8B-B14F-4D97-AF65-F5344CB8AC3E}">
        <p14:creationId xmlns:p14="http://schemas.microsoft.com/office/powerpoint/2010/main" val="154203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85800" y="3929814"/>
            <a:ext cx="7878763" cy="22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5785613" y="2640549"/>
            <a:ext cx="2667000" cy="1675606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232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Th(p,2p6n)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225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Ac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68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Zn(p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2p)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67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Cu 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2812428" y="2660537"/>
            <a:ext cx="2743200" cy="1675606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nat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Rb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p,xn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82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Sr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82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Sr -  API for Bracco’s Cardiogen-82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®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generator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As(p,4n)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72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798950" y="1826531"/>
            <a:ext cx="2018386" cy="2509612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nat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p,xn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68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Ge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86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Sr(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p,n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86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Y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186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W(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p,n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186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Re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192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Os(p,2np)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189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Re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Sc(p,2n)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44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Ti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48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Ti(p,2p)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F17EE-0FA4-4AEE-91A4-5F5ED184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371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D9922-87B3-6043-9531-5184EA303DC1}" type="slidenum">
              <a:rPr lang="en-US" smtClean="0"/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 panose="020B0604020202020204"/>
              <a:ea typeface="ＭＳ Ｐゴシック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C60534-E43E-400B-8031-5196317CEA6A}"/>
              </a:ext>
            </a:extLst>
          </p:cNvPr>
          <p:cNvSpPr txBox="1">
            <a:spLocks/>
          </p:cNvSpPr>
          <p:nvPr/>
        </p:nvSpPr>
        <p:spPr>
          <a:xfrm>
            <a:off x="357809" y="365126"/>
            <a:ext cx="8328991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Opportunities for Isotope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Production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R&amp;D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BE3459B-8DCD-4180-8C47-76EDF3BF2D0D}"/>
              </a:ext>
            </a:extLst>
          </p:cNvPr>
          <p:cNvSpPr/>
          <p:nvPr/>
        </p:nvSpPr>
        <p:spPr bwMode="auto">
          <a:xfrm>
            <a:off x="2818329" y="3478352"/>
            <a:ext cx="1901528" cy="500814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D40A7B-80ED-4B2F-88E4-45F24097C997}"/>
              </a:ext>
            </a:extLst>
          </p:cNvPr>
          <p:cNvSpPr/>
          <p:nvPr/>
        </p:nvSpPr>
        <p:spPr bwMode="auto">
          <a:xfrm>
            <a:off x="795908" y="3365913"/>
            <a:ext cx="1901528" cy="495980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61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709" y="-85725"/>
            <a:ext cx="851656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Actinium-225 nuclear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09625"/>
            <a:ext cx="7620000" cy="742950"/>
          </a:xfrm>
        </p:spPr>
        <p:txBody>
          <a:bodyPr>
            <a:normAutofit/>
          </a:bodyPr>
          <a:lstStyle/>
          <a:p>
            <a:r>
              <a:rPr lang="en-US" sz="2000" dirty="0"/>
              <a:t>Ac-225  is an alpha emitter, T</a:t>
            </a:r>
            <a:r>
              <a:rPr lang="en-US" sz="2000" baseline="-25000" dirty="0"/>
              <a:t>1/2</a:t>
            </a:r>
            <a:r>
              <a:rPr lang="en-US" sz="2000" dirty="0"/>
              <a:t>=10 d, whose decay produces 4 alpha particles – potent nuclide for alpha therapy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1905000"/>
            <a:ext cx="69416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cxnSp>
        <p:nvCxnSpPr>
          <p:cNvPr id="26" name="Elbow Connector 25"/>
          <p:cNvCxnSpPr>
            <a:stCxn id="1027" idx="2"/>
          </p:cNvCxnSpPr>
          <p:nvPr/>
        </p:nvCxnSpPr>
        <p:spPr bwMode="auto">
          <a:xfrm rot="5400000">
            <a:off x="7260141" y="2188659"/>
            <a:ext cx="76200" cy="88048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6934200" y="2209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/>
              </a:rPr>
              <a:t>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3124200" y="3253740"/>
            <a:ext cx="1235471" cy="850880"/>
            <a:chOff x="3124200" y="3253740"/>
            <a:chExt cx="1235471" cy="8508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lum contrast="10000"/>
            </a:blip>
            <a:srcRect l="15034" t="52056" r="77236" b="27476"/>
            <a:stretch>
              <a:fillRect/>
            </a:stretch>
          </p:blipFill>
          <p:spPr bwMode="auto">
            <a:xfrm>
              <a:off x="3669030" y="3253740"/>
              <a:ext cx="690641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cxnSp>
          <p:nvCxnSpPr>
            <p:cNvPr id="30" name="Elbow Connector 25"/>
            <p:cNvCxnSpPr/>
            <p:nvPr/>
          </p:nvCxnSpPr>
          <p:spPr bwMode="auto">
            <a:xfrm rot="5400000">
              <a:off x="3526341" y="3560259"/>
              <a:ext cx="76200" cy="880482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200400" y="3581400"/>
              <a:ext cx="381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Symbol" pitchFamily="18" charset="2"/>
                  <a:sym typeface="Symbol"/>
                </a:rPr>
                <a:t></a:t>
              </a:r>
              <a:endParaRPr lang="en-US" b="1" dirty="0">
                <a:latin typeface="Symbol" pitchFamily="18" charset="2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77318" y="2800350"/>
            <a:ext cx="1250052" cy="847070"/>
            <a:chOff x="4377318" y="2800350"/>
            <a:chExt cx="1250052" cy="8470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rcRect l="30160" t="11969" r="62130" b="67451"/>
            <a:stretch>
              <a:fillRect/>
            </a:stretch>
          </p:blipFill>
          <p:spPr bwMode="auto">
            <a:xfrm>
              <a:off x="4941570" y="2800350"/>
              <a:ext cx="6858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cxnSp>
          <p:nvCxnSpPr>
            <p:cNvPr id="29" name="Elbow Connector 25"/>
            <p:cNvCxnSpPr/>
            <p:nvPr/>
          </p:nvCxnSpPr>
          <p:spPr bwMode="auto">
            <a:xfrm rot="5400000">
              <a:off x="4779459" y="3103059"/>
              <a:ext cx="76200" cy="880482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4495800" y="3124200"/>
              <a:ext cx="381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/>
                </a:rPr>
                <a:t></a:t>
              </a:r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638800" y="2362200"/>
            <a:ext cx="1219200" cy="762000"/>
            <a:chOff x="5638800" y="2362200"/>
            <a:chExt cx="1219200" cy="762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rcRect l="7488" t="52201" r="84863" b="27404"/>
            <a:stretch>
              <a:fillRect/>
            </a:stretch>
          </p:blipFill>
          <p:spPr bwMode="auto">
            <a:xfrm>
              <a:off x="6172200" y="2362200"/>
              <a:ext cx="6858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cxnSp>
          <p:nvCxnSpPr>
            <p:cNvPr id="28" name="Elbow Connector 25"/>
            <p:cNvCxnSpPr/>
            <p:nvPr/>
          </p:nvCxnSpPr>
          <p:spPr bwMode="auto">
            <a:xfrm rot="5400000">
              <a:off x="6040941" y="2645859"/>
              <a:ext cx="76200" cy="880482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5715000" y="2590800"/>
              <a:ext cx="381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/>
                </a:rPr>
                <a:t>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4400" y="2362200"/>
            <a:ext cx="3657600" cy="2133600"/>
            <a:chOff x="914400" y="2362200"/>
            <a:chExt cx="3657600" cy="2133600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2362200"/>
              <a:ext cx="3099951" cy="2133600"/>
              <a:chOff x="914400" y="2362200"/>
              <a:chExt cx="3099951" cy="2133600"/>
            </a:xfrm>
          </p:grpSpPr>
          <p:cxnSp>
            <p:nvCxnSpPr>
              <p:cNvPr id="34" name="Elbow Connector 33"/>
              <p:cNvCxnSpPr>
                <a:endCxn id="4" idx="3"/>
              </p:cNvCxnSpPr>
              <p:nvPr/>
            </p:nvCxnSpPr>
            <p:spPr bwMode="auto">
              <a:xfrm rot="10800000" flipV="1">
                <a:off x="2426970" y="2895600"/>
                <a:ext cx="544830" cy="48387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35" name="Group 34"/>
              <p:cNvGrpSpPr/>
              <p:nvPr/>
            </p:nvGrpSpPr>
            <p:grpSpPr>
              <a:xfrm>
                <a:off x="914400" y="2362200"/>
                <a:ext cx="3099951" cy="2133600"/>
                <a:chOff x="914400" y="2362200"/>
                <a:chExt cx="3099951" cy="213360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6"/>
                <a:srcRect l="15091" t="72212" r="77308" b="7397"/>
                <a:stretch>
                  <a:fillRect/>
                </a:stretch>
              </p:blipFill>
              <p:spPr>
                <a:xfrm>
                  <a:off x="2407920" y="3718560"/>
                  <a:ext cx="682439" cy="68580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6"/>
                <a:srcRect l="22596" t="11966" r="69757" b="67442"/>
                <a:stretch>
                  <a:fillRect/>
                </a:stretch>
              </p:blipFill>
              <p:spPr>
                <a:xfrm>
                  <a:off x="2977206" y="2567940"/>
                  <a:ext cx="680394" cy="685800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069322" y="2362200"/>
                  <a:ext cx="683278" cy="685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  <p:pic>
              <p:nvPicPr>
                <p:cNvPr id="4" name="Picture 3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741170" y="3036570"/>
                  <a:ext cx="685800" cy="685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  <p:cxnSp>
              <p:nvCxnSpPr>
                <p:cNvPr id="36" name="Shape 35"/>
                <p:cNvCxnSpPr>
                  <a:stCxn id="9" idx="1"/>
                  <a:endCxn id="4" idx="2"/>
                </p:cNvCxnSpPr>
                <p:nvPr/>
              </p:nvCxnSpPr>
              <p:spPr bwMode="auto">
                <a:xfrm rot="10800000">
                  <a:off x="2084070" y="3722370"/>
                  <a:ext cx="323850" cy="339090"/>
                </a:xfrm>
                <a:prstGeom prst="bentConnector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8" name="Shape 37"/>
                <p:cNvCxnSpPr>
                  <a:stCxn id="4" idx="1"/>
                  <a:endCxn id="1026" idx="2"/>
                </p:cNvCxnSpPr>
                <p:nvPr/>
              </p:nvCxnSpPr>
              <p:spPr bwMode="auto">
                <a:xfrm rot="10800000">
                  <a:off x="1410962" y="3048000"/>
                  <a:ext cx="330209" cy="331470"/>
                </a:xfrm>
                <a:prstGeom prst="bentConnector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2" name="Shape 41"/>
                <p:cNvCxnSpPr>
                  <a:stCxn id="8" idx="0"/>
                  <a:endCxn id="10" idx="3"/>
                </p:cNvCxnSpPr>
                <p:nvPr/>
              </p:nvCxnSpPr>
              <p:spPr bwMode="auto">
                <a:xfrm rot="16200000" flipV="1">
                  <a:off x="3664526" y="2903914"/>
                  <a:ext cx="342900" cy="356751"/>
                </a:xfrm>
                <a:prstGeom prst="bentConnector2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2438400" y="2362200"/>
                  <a:ext cx="381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ym typeface="Symbol"/>
                    </a:rPr>
                    <a:t></a:t>
                  </a:r>
                  <a:endParaRPr lang="en-US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914400" y="3286780"/>
                  <a:ext cx="5334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ym typeface="Symbol"/>
                    </a:rPr>
                    <a:t>β</a:t>
                  </a:r>
                  <a:r>
                    <a:rPr lang="en-US" baseline="30000" dirty="0">
                      <a:sym typeface="Symbol"/>
                    </a:rPr>
                    <a:t>-</a:t>
                  </a:r>
                  <a:endParaRPr lang="en-US" baseline="30000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676400" y="3972580"/>
                  <a:ext cx="5334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ym typeface="Symbol"/>
                    </a:rPr>
                    <a:t>β</a:t>
                  </a:r>
                  <a:r>
                    <a:rPr lang="en-US" baseline="30000" dirty="0">
                      <a:sym typeface="Symbol"/>
                    </a:rPr>
                    <a:t>-</a:t>
                  </a:r>
                  <a:endParaRPr lang="en-US" baseline="30000" dirty="0"/>
                </a:p>
              </p:txBody>
            </p:sp>
          </p:grpSp>
        </p:grpSp>
        <p:sp>
          <p:nvSpPr>
            <p:cNvPr id="53" name="TextBox 52"/>
            <p:cNvSpPr txBox="1"/>
            <p:nvPr/>
          </p:nvSpPr>
          <p:spPr>
            <a:xfrm>
              <a:off x="4038600" y="243840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/>
                </a:rPr>
                <a:t>β</a:t>
              </a:r>
              <a:r>
                <a:rPr lang="en-US" baseline="30000" dirty="0">
                  <a:sym typeface="Symbol"/>
                </a:rPr>
                <a:t>-</a:t>
              </a:r>
              <a:endParaRPr lang="en-US" baseline="30000" dirty="0"/>
            </a:p>
          </p:txBody>
        </p:sp>
      </p:grp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495300" y="4657725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042B7F"/>
              </a:buClr>
              <a:buSzPct val="110000"/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</a:rPr>
              <a:t>Ac-225  is a parent nuclide </a:t>
            </a:r>
            <a:r>
              <a:rPr lang="en-US" sz="2000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</a:rPr>
              <a:t>for Bi-213 (T</a:t>
            </a:r>
            <a:r>
              <a:rPr lang="en-US" sz="2000" kern="0" baseline="-2500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</a:rPr>
              <a:t>1/2</a:t>
            </a:r>
            <a:r>
              <a:rPr lang="en-US" sz="2000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</a:rPr>
              <a:t>=45.7 min)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</a:rPr>
              <a:t>in a Ac-225/Bi-213 generator pair. Bi-213 an alpha emitter; also emits gamma ray suitable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</a:rPr>
              <a:t> for </a:t>
            </a:r>
            <a:r>
              <a:rPr lang="en-US" sz="2000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+mn-ea"/>
              </a:rPr>
              <a:t>SPECT imaging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</a:rPr>
              <a:t> 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sym typeface="Symbol"/>
              </a:rPr>
              <a:t>=440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sym typeface="Symbol"/>
              </a:rPr>
              <a:t>keV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sym typeface="Symbol"/>
              </a:rPr>
              <a:t>,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sym typeface="Symbol"/>
              </a:rPr>
              <a:t> 27.3%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5585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5275" y="5779999"/>
            <a:ext cx="470059" cy="1614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83"/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n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g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y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revi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04628" y="5779998"/>
            <a:ext cx="474821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ew,</a:t>
            </a:r>
            <a:r>
              <a:rPr sz="750" i="1" spc="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Th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iu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8821" y="346638"/>
            <a:ext cx="8572500" cy="40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sz="32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Pre-2013 Ac-225 production routes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51559" y="1533241"/>
            <a:ext cx="6050280" cy="14597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0975" indent="-171450">
              <a:buClr>
                <a:srgbClr val="001F5F"/>
              </a:buClr>
              <a:buFont typeface="Arial"/>
              <a:buChar char="•"/>
              <a:tabLst>
                <a:tab pos="180499" algn="l"/>
              </a:tabLst>
            </a:pP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cay</a:t>
            </a:r>
            <a:r>
              <a:rPr sz="1350" spc="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from</a:t>
            </a:r>
            <a:r>
              <a:rPr sz="1350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spc="8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h-</a:t>
            </a:r>
            <a:r>
              <a:rPr sz="1350" spc="-4" dirty="0">
                <a:solidFill>
                  <a:srgbClr val="001F5F"/>
                </a:solidFill>
                <a:latin typeface="Arial"/>
                <a:cs typeface="Arial"/>
              </a:rPr>
              <a:t>229</a:t>
            </a:r>
            <a:endParaRPr sz="135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5"/>
              </a:spcBef>
              <a:buClr>
                <a:srgbClr val="001F5F"/>
              </a:buClr>
              <a:buFont typeface="Arial"/>
              <a:buChar char="•"/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~</a:t>
            </a:r>
            <a:r>
              <a:rPr sz="1050" spc="-4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00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mC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1050" spc="-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1050" spc="-6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05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-225</a:t>
            </a:r>
            <a:r>
              <a:rPr sz="1050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1050" spc="-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separa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ed</a:t>
            </a:r>
            <a:r>
              <a:rPr sz="1050" spc="-3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from</a:t>
            </a:r>
            <a:r>
              <a:rPr sz="105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lang="en-US" sz="1050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0</a:t>
            </a:r>
            <a:r>
              <a:rPr sz="105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mC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1050" spc="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105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050" spc="-4" dirty="0">
                <a:solidFill>
                  <a:srgbClr val="001F5F"/>
                </a:solidFill>
                <a:latin typeface="Arial"/>
                <a:cs typeface="Arial"/>
              </a:rPr>
              <a:t>h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-229</a:t>
            </a:r>
            <a:r>
              <a:rPr sz="1050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stock</a:t>
            </a:r>
            <a:r>
              <a:rPr sz="105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at</a:t>
            </a:r>
            <a:r>
              <a:rPr sz="105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RN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L</a:t>
            </a:r>
            <a:r>
              <a:rPr sz="1050" spc="-4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v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ery</a:t>
            </a:r>
            <a:r>
              <a:rPr sz="1050" spc="-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8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 m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onths</a:t>
            </a:r>
            <a:r>
              <a:rPr sz="1050" spc="-1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(Ball</a:t>
            </a:r>
            <a:endParaRPr sz="1050" dirty="0">
              <a:latin typeface="Arial"/>
              <a:cs typeface="Arial"/>
            </a:endParaRPr>
          </a:p>
          <a:p>
            <a:pPr marL="523875"/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et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al,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20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0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5,</a:t>
            </a:r>
            <a:r>
              <a:rPr sz="1050" i="1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JA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I.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62</a:t>
            </a:r>
            <a:r>
              <a:rPr sz="1050" i="1" spc="-4" dirty="0">
                <a:solidFill>
                  <a:srgbClr val="001F5F"/>
                </a:solidFill>
                <a:latin typeface="Arial"/>
                <a:cs typeface="Arial"/>
              </a:rPr>
              <a:t>(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5)</a:t>
            </a:r>
            <a:r>
              <a:rPr sz="1050" i="1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66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7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)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4"/>
              </a:spcBef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~</a:t>
            </a:r>
            <a:r>
              <a:rPr sz="1050" spc="-4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0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mC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1050" spc="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v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ailable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from</a:t>
            </a:r>
            <a:r>
              <a:rPr sz="1050" spc="-1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Instit</a:t>
            </a:r>
            <a:r>
              <a:rPr sz="1050" spc="-11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050" spc="-3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1050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spc="-41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ransur</a:t>
            </a:r>
            <a:r>
              <a:rPr sz="1050" spc="-11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ni</a:t>
            </a:r>
            <a:r>
              <a:rPr sz="1050" spc="-11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1050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Ele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ents,</a:t>
            </a:r>
            <a:r>
              <a:rPr sz="105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Karlsruh</a:t>
            </a:r>
            <a:r>
              <a:rPr sz="1050" spc="-11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105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Ger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any</a:t>
            </a:r>
            <a:endParaRPr sz="1050" dirty="0">
              <a:latin typeface="Arial"/>
              <a:cs typeface="Arial"/>
            </a:endParaRPr>
          </a:p>
          <a:p>
            <a:pPr marL="523875"/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(Apostolidis</a:t>
            </a:r>
            <a:r>
              <a:rPr sz="1050" i="1" spc="-3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et</a:t>
            </a:r>
            <a:r>
              <a:rPr sz="1050" i="1" spc="-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al,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J.Label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.C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d.</a:t>
            </a:r>
            <a:r>
              <a:rPr sz="1050" i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adiophar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1050" i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2001,</a:t>
            </a:r>
            <a:r>
              <a:rPr sz="1050" i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44(S1),</a:t>
            </a:r>
            <a:r>
              <a:rPr sz="1050" i="1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S806)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ts val="713"/>
              </a:lnSpc>
              <a:spcBef>
                <a:spcPts val="32"/>
              </a:spcBef>
            </a:pPr>
            <a:endParaRPr sz="713" dirty="0"/>
          </a:p>
          <a:p>
            <a:pPr marL="180975" indent="-171450">
              <a:buClr>
                <a:srgbClr val="001F5F"/>
              </a:buClr>
              <a:buFont typeface="Arial"/>
              <a:buChar char="•"/>
              <a:tabLst>
                <a:tab pos="180499" algn="l"/>
              </a:tabLst>
            </a:pP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350" spc="-23" dirty="0">
                <a:solidFill>
                  <a:srgbClr val="001F5F"/>
                </a:solidFill>
                <a:latin typeface="Arial"/>
                <a:cs typeface="Arial"/>
              </a:rPr>
              <a:t>y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cl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tron</a:t>
            </a:r>
            <a:r>
              <a:rPr sz="1350" spc="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pr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ction</a:t>
            </a:r>
            <a:r>
              <a:rPr sz="1350" spc="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thr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o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g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h</a:t>
            </a:r>
            <a:r>
              <a:rPr sz="1350" spc="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Ra-2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6(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,2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n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)A</a:t>
            </a:r>
            <a:r>
              <a:rPr sz="1350" spc="-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-2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5</a:t>
            </a:r>
            <a:r>
              <a:rPr sz="1350" spc="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re</a:t>
            </a:r>
            <a:r>
              <a:rPr sz="1350" spc="-8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350" dirty="0">
                <a:solidFill>
                  <a:srgbClr val="001F5F"/>
                </a:solidFill>
                <a:latin typeface="Arial"/>
                <a:cs typeface="Arial"/>
              </a:rPr>
              <a:t>ction</a:t>
            </a:r>
            <a:endParaRPr sz="135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6"/>
              </a:spcBef>
              <a:buClr>
                <a:srgbClr val="001F5F"/>
              </a:buClr>
              <a:buFont typeface="Arial"/>
              <a:buChar char="•"/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adioac</a:t>
            </a:r>
            <a:r>
              <a:rPr sz="1050" spc="4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v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05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target</a:t>
            </a:r>
            <a:r>
              <a:rPr sz="105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spc="-8" dirty="0">
                <a:solidFill>
                  <a:srgbClr val="001F5F"/>
                </a:solidFill>
                <a:latin typeface="Arial"/>
                <a:cs typeface="Arial"/>
              </a:rPr>
              <a:t>m</a:t>
            </a:r>
            <a:r>
              <a:rPr sz="1050" dirty="0">
                <a:solidFill>
                  <a:srgbClr val="001F5F"/>
                </a:solidFill>
                <a:latin typeface="Arial"/>
                <a:cs typeface="Arial"/>
              </a:rPr>
              <a:t>aterial</a:t>
            </a:r>
            <a:r>
              <a:rPr sz="1050" spc="-1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(Apostoli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d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1050" i="1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et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al,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2005,</a:t>
            </a:r>
            <a:r>
              <a:rPr sz="1050" i="1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JA</a:t>
            </a:r>
            <a:r>
              <a:rPr sz="1050" i="1" spc="-8" dirty="0">
                <a:solidFill>
                  <a:srgbClr val="001F5F"/>
                </a:solidFill>
                <a:latin typeface="Arial"/>
                <a:cs typeface="Arial"/>
              </a:rPr>
              <a:t>R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I,</a:t>
            </a:r>
            <a:r>
              <a:rPr sz="1050" i="1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62(3),</a:t>
            </a:r>
            <a:r>
              <a:rPr sz="1050" i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1F5F"/>
                </a:solidFill>
                <a:latin typeface="Arial"/>
                <a:cs typeface="Arial"/>
              </a:rPr>
              <a:t>p383)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6190" y="5486399"/>
            <a:ext cx="473202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805047" y="3655315"/>
            <a:ext cx="2367153" cy="469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324988" y="4562857"/>
            <a:ext cx="2839211" cy="470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857501" y="5024629"/>
            <a:ext cx="2362580" cy="477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326129" y="4109084"/>
            <a:ext cx="2839212" cy="468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335274" y="5486399"/>
            <a:ext cx="469773" cy="454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548443" y="4750704"/>
            <a:ext cx="1034345" cy="1000882"/>
          </a:xfrm>
          <a:custGeom>
            <a:avLst/>
            <a:gdLst/>
            <a:ahLst/>
            <a:cxnLst/>
            <a:rect l="l" t="t" r="r" b="b"/>
            <a:pathLst>
              <a:path w="1379126" h="1334509">
                <a:moveTo>
                  <a:pt x="48132" y="1197907"/>
                </a:moveTo>
                <a:lnTo>
                  <a:pt x="0" y="1334509"/>
                </a:lnTo>
                <a:lnTo>
                  <a:pt x="138176" y="1291062"/>
                </a:lnTo>
                <a:lnTo>
                  <a:pt x="110862" y="1262804"/>
                </a:lnTo>
                <a:lnTo>
                  <a:pt x="92837" y="1262804"/>
                </a:lnTo>
                <a:lnTo>
                  <a:pt x="74803" y="1244173"/>
                </a:lnTo>
                <a:lnTo>
                  <a:pt x="84136" y="1235155"/>
                </a:lnTo>
                <a:lnTo>
                  <a:pt x="48132" y="1197907"/>
                </a:lnTo>
                <a:close/>
              </a:path>
              <a:path w="1379126" h="1334509">
                <a:moveTo>
                  <a:pt x="84136" y="1235155"/>
                </a:moveTo>
                <a:lnTo>
                  <a:pt x="74803" y="1244173"/>
                </a:lnTo>
                <a:lnTo>
                  <a:pt x="92837" y="1262804"/>
                </a:lnTo>
                <a:lnTo>
                  <a:pt x="102156" y="1253797"/>
                </a:lnTo>
                <a:lnTo>
                  <a:pt x="84136" y="1235155"/>
                </a:lnTo>
                <a:close/>
              </a:path>
              <a:path w="1379126" h="1334509">
                <a:moveTo>
                  <a:pt x="102156" y="1253797"/>
                </a:moveTo>
                <a:lnTo>
                  <a:pt x="92837" y="1262804"/>
                </a:lnTo>
                <a:lnTo>
                  <a:pt x="110862" y="1262804"/>
                </a:lnTo>
                <a:lnTo>
                  <a:pt x="102156" y="1253797"/>
                </a:lnTo>
                <a:close/>
              </a:path>
              <a:path w="1379126" h="1334509">
                <a:moveTo>
                  <a:pt x="1259993" y="98880"/>
                </a:moveTo>
                <a:lnTo>
                  <a:pt x="84136" y="1235155"/>
                </a:lnTo>
                <a:lnTo>
                  <a:pt x="102156" y="1253797"/>
                </a:lnTo>
                <a:lnTo>
                  <a:pt x="1279056" y="116313"/>
                </a:lnTo>
                <a:lnTo>
                  <a:pt x="1272716" y="112120"/>
                </a:lnTo>
                <a:lnTo>
                  <a:pt x="1262054" y="102346"/>
                </a:lnTo>
                <a:lnTo>
                  <a:pt x="1259993" y="98880"/>
                </a:lnTo>
                <a:close/>
              </a:path>
              <a:path w="1379126" h="1334509">
                <a:moveTo>
                  <a:pt x="1378505" y="54971"/>
                </a:moveTo>
                <a:lnTo>
                  <a:pt x="1305433" y="54971"/>
                </a:lnTo>
                <a:lnTo>
                  <a:pt x="1323340" y="73513"/>
                </a:lnTo>
                <a:lnTo>
                  <a:pt x="1279056" y="116313"/>
                </a:lnTo>
                <a:lnTo>
                  <a:pt x="1283934" y="119540"/>
                </a:lnTo>
                <a:lnTo>
                  <a:pt x="1295494" y="124660"/>
                </a:lnTo>
                <a:lnTo>
                  <a:pt x="1307182" y="127536"/>
                </a:lnTo>
                <a:lnTo>
                  <a:pt x="1318784" y="128225"/>
                </a:lnTo>
                <a:lnTo>
                  <a:pt x="1330087" y="126782"/>
                </a:lnTo>
                <a:lnTo>
                  <a:pt x="1367661" y="101163"/>
                </a:lnTo>
                <a:lnTo>
                  <a:pt x="1379126" y="66945"/>
                </a:lnTo>
                <a:lnTo>
                  <a:pt x="1378505" y="54971"/>
                </a:lnTo>
                <a:close/>
              </a:path>
              <a:path w="1379126" h="1334509">
                <a:moveTo>
                  <a:pt x="1305433" y="54971"/>
                </a:moveTo>
                <a:lnTo>
                  <a:pt x="1259993" y="98880"/>
                </a:lnTo>
                <a:lnTo>
                  <a:pt x="1262054" y="102346"/>
                </a:lnTo>
                <a:lnTo>
                  <a:pt x="1272716" y="112120"/>
                </a:lnTo>
                <a:lnTo>
                  <a:pt x="1279056" y="116313"/>
                </a:lnTo>
                <a:lnTo>
                  <a:pt x="1323340" y="73513"/>
                </a:lnTo>
                <a:lnTo>
                  <a:pt x="1305433" y="54971"/>
                </a:lnTo>
                <a:close/>
              </a:path>
              <a:path w="1379126" h="1334509">
                <a:moveTo>
                  <a:pt x="1318883" y="0"/>
                </a:moveTo>
                <a:lnTo>
                  <a:pt x="1274210" y="13413"/>
                </a:lnTo>
                <a:lnTo>
                  <a:pt x="1253152" y="46486"/>
                </a:lnTo>
                <a:lnTo>
                  <a:pt x="1250297" y="69944"/>
                </a:lnTo>
                <a:lnTo>
                  <a:pt x="1252114" y="81361"/>
                </a:lnTo>
                <a:lnTo>
                  <a:pt x="1256045" y="92243"/>
                </a:lnTo>
                <a:lnTo>
                  <a:pt x="1259993" y="98880"/>
                </a:lnTo>
                <a:lnTo>
                  <a:pt x="1305433" y="54971"/>
                </a:lnTo>
                <a:lnTo>
                  <a:pt x="1378505" y="54971"/>
                </a:lnTo>
                <a:lnTo>
                  <a:pt x="1353176" y="12969"/>
                </a:lnTo>
                <a:lnTo>
                  <a:pt x="1330711" y="2093"/>
                </a:lnTo>
                <a:lnTo>
                  <a:pt x="1318883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104960" y="5227510"/>
            <a:ext cx="492154" cy="572201"/>
          </a:xfrm>
          <a:custGeom>
            <a:avLst/>
            <a:gdLst/>
            <a:ahLst/>
            <a:cxnLst/>
            <a:rect l="l" t="t" r="r" b="b"/>
            <a:pathLst>
              <a:path w="656205" h="762934">
                <a:moveTo>
                  <a:pt x="540659" y="658728"/>
                </a:moveTo>
                <a:lnTo>
                  <a:pt x="535140" y="666867"/>
                </a:lnTo>
                <a:lnTo>
                  <a:pt x="530654" y="677208"/>
                </a:lnTo>
                <a:lnTo>
                  <a:pt x="528152" y="688243"/>
                </a:lnTo>
                <a:lnTo>
                  <a:pt x="527702" y="699764"/>
                </a:lnTo>
                <a:lnTo>
                  <a:pt x="529374" y="711560"/>
                </a:lnTo>
                <a:lnTo>
                  <a:pt x="547829" y="746513"/>
                </a:lnTo>
                <a:lnTo>
                  <a:pt x="590555" y="762934"/>
                </a:lnTo>
                <a:lnTo>
                  <a:pt x="602401" y="761819"/>
                </a:lnTo>
                <a:lnTo>
                  <a:pt x="644681" y="735649"/>
                </a:lnTo>
                <a:lnTo>
                  <a:pt x="655475" y="707009"/>
                </a:lnTo>
                <a:lnTo>
                  <a:pt x="581533" y="707009"/>
                </a:lnTo>
                <a:lnTo>
                  <a:pt x="540659" y="658728"/>
                </a:lnTo>
                <a:close/>
              </a:path>
              <a:path w="656205" h="762934">
                <a:moveTo>
                  <a:pt x="561869" y="643640"/>
                </a:moveTo>
                <a:lnTo>
                  <a:pt x="553218" y="648453"/>
                </a:lnTo>
                <a:lnTo>
                  <a:pt x="541539" y="657430"/>
                </a:lnTo>
                <a:lnTo>
                  <a:pt x="540659" y="658728"/>
                </a:lnTo>
                <a:lnTo>
                  <a:pt x="581533" y="707009"/>
                </a:lnTo>
                <a:lnTo>
                  <a:pt x="601345" y="690270"/>
                </a:lnTo>
                <a:lnTo>
                  <a:pt x="561869" y="643640"/>
                </a:lnTo>
                <a:close/>
              </a:path>
              <a:path w="656205" h="762934">
                <a:moveTo>
                  <a:pt x="600239" y="635362"/>
                </a:moveTo>
                <a:lnTo>
                  <a:pt x="588793" y="635377"/>
                </a:lnTo>
                <a:lnTo>
                  <a:pt x="577023" y="637509"/>
                </a:lnTo>
                <a:lnTo>
                  <a:pt x="565105" y="641840"/>
                </a:lnTo>
                <a:lnTo>
                  <a:pt x="561869" y="643640"/>
                </a:lnTo>
                <a:lnTo>
                  <a:pt x="601345" y="690270"/>
                </a:lnTo>
                <a:lnTo>
                  <a:pt x="581533" y="707009"/>
                </a:lnTo>
                <a:lnTo>
                  <a:pt x="655475" y="707009"/>
                </a:lnTo>
                <a:lnTo>
                  <a:pt x="656205" y="701955"/>
                </a:lnTo>
                <a:lnTo>
                  <a:pt x="640969" y="656793"/>
                </a:lnTo>
                <a:lnTo>
                  <a:pt x="611183" y="637380"/>
                </a:lnTo>
                <a:lnTo>
                  <a:pt x="600239" y="635362"/>
                </a:lnTo>
                <a:close/>
              </a:path>
              <a:path w="656205" h="762934">
                <a:moveTo>
                  <a:pt x="93580" y="90486"/>
                </a:moveTo>
                <a:lnTo>
                  <a:pt x="73791" y="107251"/>
                </a:lnTo>
                <a:lnTo>
                  <a:pt x="540659" y="658728"/>
                </a:lnTo>
                <a:lnTo>
                  <a:pt x="541539" y="657430"/>
                </a:lnTo>
                <a:lnTo>
                  <a:pt x="553218" y="648453"/>
                </a:lnTo>
                <a:lnTo>
                  <a:pt x="561869" y="643640"/>
                </a:lnTo>
                <a:lnTo>
                  <a:pt x="93580" y="90486"/>
                </a:lnTo>
                <a:close/>
              </a:path>
              <a:path w="656205" h="762934">
                <a:moveTo>
                  <a:pt x="0" y="0"/>
                </a:moveTo>
                <a:lnTo>
                  <a:pt x="34290" y="140716"/>
                </a:lnTo>
                <a:lnTo>
                  <a:pt x="73791" y="107251"/>
                </a:lnTo>
                <a:lnTo>
                  <a:pt x="65405" y="97345"/>
                </a:lnTo>
                <a:lnTo>
                  <a:pt x="85217" y="80606"/>
                </a:lnTo>
                <a:lnTo>
                  <a:pt x="105242" y="80606"/>
                </a:lnTo>
                <a:lnTo>
                  <a:pt x="133096" y="57010"/>
                </a:lnTo>
                <a:lnTo>
                  <a:pt x="0" y="0"/>
                </a:lnTo>
                <a:close/>
              </a:path>
              <a:path w="656205" h="762934">
                <a:moveTo>
                  <a:pt x="85217" y="80606"/>
                </a:moveTo>
                <a:lnTo>
                  <a:pt x="65405" y="97345"/>
                </a:lnTo>
                <a:lnTo>
                  <a:pt x="73791" y="107251"/>
                </a:lnTo>
                <a:lnTo>
                  <a:pt x="93580" y="90486"/>
                </a:lnTo>
                <a:lnTo>
                  <a:pt x="85217" y="80606"/>
                </a:lnTo>
                <a:close/>
              </a:path>
              <a:path w="656205" h="762934">
                <a:moveTo>
                  <a:pt x="105242" y="80606"/>
                </a:moveTo>
                <a:lnTo>
                  <a:pt x="85217" y="80606"/>
                </a:lnTo>
                <a:lnTo>
                  <a:pt x="93580" y="90486"/>
                </a:lnTo>
                <a:lnTo>
                  <a:pt x="105242" y="80606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533709" y="3845447"/>
            <a:ext cx="985064" cy="953247"/>
          </a:xfrm>
          <a:custGeom>
            <a:avLst/>
            <a:gdLst/>
            <a:ahLst/>
            <a:cxnLst/>
            <a:rect l="l" t="t" r="r" b="b"/>
            <a:pathLst>
              <a:path w="1313418" h="1270996">
                <a:moveTo>
                  <a:pt x="1194224" y="98846"/>
                </a:moveTo>
                <a:lnTo>
                  <a:pt x="1165098" y="126980"/>
                </a:lnTo>
                <a:lnTo>
                  <a:pt x="1183131" y="145522"/>
                </a:lnTo>
                <a:lnTo>
                  <a:pt x="1213331" y="116352"/>
                </a:lnTo>
                <a:lnTo>
                  <a:pt x="1206978" y="112155"/>
                </a:lnTo>
                <a:lnTo>
                  <a:pt x="1196334" y="102398"/>
                </a:lnTo>
                <a:lnTo>
                  <a:pt x="1194224" y="98846"/>
                </a:lnTo>
                <a:close/>
              </a:path>
              <a:path w="1313418" h="1270996">
                <a:moveTo>
                  <a:pt x="1312810" y="54971"/>
                </a:moveTo>
                <a:lnTo>
                  <a:pt x="1239646" y="54971"/>
                </a:lnTo>
                <a:lnTo>
                  <a:pt x="1257680" y="73513"/>
                </a:lnTo>
                <a:lnTo>
                  <a:pt x="1213331" y="116352"/>
                </a:lnTo>
                <a:lnTo>
                  <a:pt x="1218190" y="119561"/>
                </a:lnTo>
                <a:lnTo>
                  <a:pt x="1229752" y="124672"/>
                </a:lnTo>
                <a:lnTo>
                  <a:pt x="1241449" y="127544"/>
                </a:lnTo>
                <a:lnTo>
                  <a:pt x="1253065" y="128230"/>
                </a:lnTo>
                <a:lnTo>
                  <a:pt x="1264383" y="126787"/>
                </a:lnTo>
                <a:lnTo>
                  <a:pt x="1301966" y="101163"/>
                </a:lnTo>
                <a:lnTo>
                  <a:pt x="1313418" y="66945"/>
                </a:lnTo>
                <a:lnTo>
                  <a:pt x="1312810" y="54971"/>
                </a:lnTo>
                <a:close/>
              </a:path>
              <a:path w="1313418" h="1270996">
                <a:moveTo>
                  <a:pt x="1239646" y="54971"/>
                </a:moveTo>
                <a:lnTo>
                  <a:pt x="1194224" y="98846"/>
                </a:lnTo>
                <a:lnTo>
                  <a:pt x="1196334" y="102398"/>
                </a:lnTo>
                <a:lnTo>
                  <a:pt x="1206978" y="112155"/>
                </a:lnTo>
                <a:lnTo>
                  <a:pt x="1213331" y="116352"/>
                </a:lnTo>
                <a:lnTo>
                  <a:pt x="1257680" y="73513"/>
                </a:lnTo>
                <a:lnTo>
                  <a:pt x="1239646" y="54971"/>
                </a:lnTo>
                <a:close/>
              </a:path>
              <a:path w="1313418" h="1270996">
                <a:moveTo>
                  <a:pt x="1253129" y="0"/>
                </a:moveTo>
                <a:lnTo>
                  <a:pt x="1208529" y="13413"/>
                </a:lnTo>
                <a:lnTo>
                  <a:pt x="1187418" y="46510"/>
                </a:lnTo>
                <a:lnTo>
                  <a:pt x="1184575" y="69983"/>
                </a:lnTo>
                <a:lnTo>
                  <a:pt x="1186399" y="81406"/>
                </a:lnTo>
                <a:lnTo>
                  <a:pt x="1190332" y="92293"/>
                </a:lnTo>
                <a:lnTo>
                  <a:pt x="1194224" y="98846"/>
                </a:lnTo>
                <a:lnTo>
                  <a:pt x="1239646" y="54971"/>
                </a:lnTo>
                <a:lnTo>
                  <a:pt x="1312810" y="54971"/>
                </a:lnTo>
                <a:lnTo>
                  <a:pt x="1287477" y="12969"/>
                </a:lnTo>
                <a:lnTo>
                  <a:pt x="1264965" y="2093"/>
                </a:lnTo>
                <a:lnTo>
                  <a:pt x="1253129" y="0"/>
                </a:lnTo>
                <a:close/>
              </a:path>
              <a:path w="1313418" h="1270996">
                <a:moveTo>
                  <a:pt x="1109217" y="180955"/>
                </a:moveTo>
                <a:lnTo>
                  <a:pt x="1034795" y="252964"/>
                </a:lnTo>
                <a:lnTo>
                  <a:pt x="1052702" y="271633"/>
                </a:lnTo>
                <a:lnTo>
                  <a:pt x="1127252" y="199624"/>
                </a:lnTo>
                <a:lnTo>
                  <a:pt x="1109217" y="180955"/>
                </a:lnTo>
                <a:close/>
              </a:path>
              <a:path w="1313418" h="1270996">
                <a:moveTo>
                  <a:pt x="978915" y="306939"/>
                </a:moveTo>
                <a:lnTo>
                  <a:pt x="904366" y="378948"/>
                </a:lnTo>
                <a:lnTo>
                  <a:pt x="922401" y="397617"/>
                </a:lnTo>
                <a:lnTo>
                  <a:pt x="996823" y="325608"/>
                </a:lnTo>
                <a:lnTo>
                  <a:pt x="978915" y="306939"/>
                </a:lnTo>
                <a:close/>
              </a:path>
              <a:path w="1313418" h="1270996">
                <a:moveTo>
                  <a:pt x="848487" y="433050"/>
                </a:moveTo>
                <a:lnTo>
                  <a:pt x="773938" y="505059"/>
                </a:lnTo>
                <a:lnTo>
                  <a:pt x="791971" y="523601"/>
                </a:lnTo>
                <a:lnTo>
                  <a:pt x="866393" y="451592"/>
                </a:lnTo>
                <a:lnTo>
                  <a:pt x="848487" y="433050"/>
                </a:lnTo>
                <a:close/>
              </a:path>
              <a:path w="1313418" h="1270996">
                <a:moveTo>
                  <a:pt x="718057" y="559034"/>
                </a:moveTo>
                <a:lnTo>
                  <a:pt x="643508" y="631043"/>
                </a:lnTo>
                <a:lnTo>
                  <a:pt x="661542" y="649712"/>
                </a:lnTo>
                <a:lnTo>
                  <a:pt x="736091" y="577703"/>
                </a:lnTo>
                <a:lnTo>
                  <a:pt x="718057" y="559034"/>
                </a:lnTo>
                <a:close/>
              </a:path>
              <a:path w="1313418" h="1270996">
                <a:moveTo>
                  <a:pt x="587628" y="685018"/>
                </a:moveTo>
                <a:lnTo>
                  <a:pt x="513079" y="757154"/>
                </a:lnTo>
                <a:lnTo>
                  <a:pt x="531113" y="775696"/>
                </a:lnTo>
                <a:lnTo>
                  <a:pt x="605663" y="703687"/>
                </a:lnTo>
                <a:lnTo>
                  <a:pt x="587628" y="685018"/>
                </a:lnTo>
                <a:close/>
              </a:path>
              <a:path w="1313418" h="1270996">
                <a:moveTo>
                  <a:pt x="457200" y="811129"/>
                </a:moveTo>
                <a:lnTo>
                  <a:pt x="382650" y="883138"/>
                </a:lnTo>
                <a:lnTo>
                  <a:pt x="400684" y="901807"/>
                </a:lnTo>
                <a:lnTo>
                  <a:pt x="475233" y="829798"/>
                </a:lnTo>
                <a:lnTo>
                  <a:pt x="457200" y="811129"/>
                </a:lnTo>
                <a:close/>
              </a:path>
              <a:path w="1313418" h="1270996">
                <a:moveTo>
                  <a:pt x="326770" y="937113"/>
                </a:moveTo>
                <a:lnTo>
                  <a:pt x="252349" y="1009122"/>
                </a:lnTo>
                <a:lnTo>
                  <a:pt x="270255" y="1027791"/>
                </a:lnTo>
                <a:lnTo>
                  <a:pt x="344804" y="955782"/>
                </a:lnTo>
                <a:lnTo>
                  <a:pt x="326770" y="937113"/>
                </a:lnTo>
                <a:close/>
              </a:path>
              <a:path w="1313418" h="1270996">
                <a:moveTo>
                  <a:pt x="48132" y="1134344"/>
                </a:moveTo>
                <a:lnTo>
                  <a:pt x="0" y="1270996"/>
                </a:lnTo>
                <a:lnTo>
                  <a:pt x="138175" y="1227562"/>
                </a:lnTo>
                <a:lnTo>
                  <a:pt x="48132" y="1134344"/>
                </a:lnTo>
                <a:close/>
              </a:path>
              <a:path w="1313418" h="1270996">
                <a:moveTo>
                  <a:pt x="196468" y="1063224"/>
                </a:moveTo>
                <a:lnTo>
                  <a:pt x="121919" y="1135233"/>
                </a:lnTo>
                <a:lnTo>
                  <a:pt x="139953" y="1153775"/>
                </a:lnTo>
                <a:lnTo>
                  <a:pt x="214375" y="1081766"/>
                </a:lnTo>
                <a:lnTo>
                  <a:pt x="196468" y="1063224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4006215" y="4798886"/>
            <a:ext cx="57608" cy="943326"/>
          </a:xfrm>
          <a:custGeom>
            <a:avLst/>
            <a:gdLst/>
            <a:ahLst/>
            <a:cxnLst/>
            <a:rect l="l" t="t" r="r" b="b"/>
            <a:pathLst>
              <a:path w="76810" h="1257768">
                <a:moveTo>
                  <a:pt x="25907" y="1185410"/>
                </a:moveTo>
                <a:lnTo>
                  <a:pt x="5" y="1218516"/>
                </a:lnTo>
                <a:lnTo>
                  <a:pt x="0" y="1219200"/>
                </a:lnTo>
                <a:lnTo>
                  <a:pt x="2622" y="1233263"/>
                </a:lnTo>
                <a:lnTo>
                  <a:pt x="9832" y="1245037"/>
                </a:lnTo>
                <a:lnTo>
                  <a:pt x="20642" y="1253535"/>
                </a:lnTo>
                <a:lnTo>
                  <a:pt x="34064" y="1257768"/>
                </a:lnTo>
                <a:lnTo>
                  <a:pt x="49791" y="1255608"/>
                </a:lnTo>
                <a:lnTo>
                  <a:pt x="62505" y="1249300"/>
                </a:lnTo>
                <a:lnTo>
                  <a:pt x="71684" y="1239675"/>
                </a:lnTo>
                <a:lnTo>
                  <a:pt x="76810" y="1227562"/>
                </a:lnTo>
                <a:lnTo>
                  <a:pt x="75994" y="1219200"/>
                </a:lnTo>
                <a:lnTo>
                  <a:pt x="25907" y="1219200"/>
                </a:lnTo>
                <a:lnTo>
                  <a:pt x="25907" y="1185410"/>
                </a:lnTo>
                <a:close/>
              </a:path>
              <a:path w="76810" h="1257768">
                <a:moveTo>
                  <a:pt x="49812" y="1181950"/>
                </a:moveTo>
                <a:lnTo>
                  <a:pt x="32353" y="1183110"/>
                </a:lnTo>
                <a:lnTo>
                  <a:pt x="25907" y="1185410"/>
                </a:lnTo>
                <a:lnTo>
                  <a:pt x="25907" y="1219200"/>
                </a:lnTo>
                <a:lnTo>
                  <a:pt x="51815" y="1219200"/>
                </a:lnTo>
                <a:lnTo>
                  <a:pt x="51815" y="1182988"/>
                </a:lnTo>
                <a:lnTo>
                  <a:pt x="49812" y="1181950"/>
                </a:lnTo>
                <a:close/>
              </a:path>
              <a:path w="76810" h="1257768">
                <a:moveTo>
                  <a:pt x="51815" y="1182988"/>
                </a:moveTo>
                <a:lnTo>
                  <a:pt x="51815" y="1219200"/>
                </a:lnTo>
                <a:lnTo>
                  <a:pt x="75994" y="1219200"/>
                </a:lnTo>
                <a:lnTo>
                  <a:pt x="75173" y="1210778"/>
                </a:lnTo>
                <a:lnTo>
                  <a:pt x="69632" y="1197408"/>
                </a:lnTo>
                <a:lnTo>
                  <a:pt x="60930" y="1187712"/>
                </a:lnTo>
                <a:lnTo>
                  <a:pt x="51815" y="1182988"/>
                </a:lnTo>
                <a:close/>
              </a:path>
              <a:path w="76810" h="1257768">
                <a:moveTo>
                  <a:pt x="51815" y="0"/>
                </a:moveTo>
                <a:lnTo>
                  <a:pt x="25907" y="0"/>
                </a:lnTo>
                <a:lnTo>
                  <a:pt x="25907" y="1185410"/>
                </a:lnTo>
                <a:lnTo>
                  <a:pt x="32353" y="1183110"/>
                </a:lnTo>
                <a:lnTo>
                  <a:pt x="49812" y="1181950"/>
                </a:lnTo>
                <a:lnTo>
                  <a:pt x="51815" y="1181950"/>
                </a:lnTo>
                <a:lnTo>
                  <a:pt x="51815" y="0"/>
                </a:lnTo>
                <a:close/>
              </a:path>
              <a:path w="76810" h="1257768">
                <a:moveTo>
                  <a:pt x="51815" y="1181950"/>
                </a:moveTo>
                <a:lnTo>
                  <a:pt x="49812" y="1181950"/>
                </a:lnTo>
                <a:lnTo>
                  <a:pt x="51815" y="1182988"/>
                </a:lnTo>
                <a:lnTo>
                  <a:pt x="51815" y="1181950"/>
                </a:lnTo>
                <a:close/>
              </a:path>
            </a:pathLst>
          </a:custGeom>
          <a:solidFill>
            <a:srgbClr val="042B7E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3072955" y="4798886"/>
            <a:ext cx="97155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1295400" y="0"/>
                </a:moveTo>
                <a:lnTo>
                  <a:pt x="0" y="0"/>
                </a:lnTo>
              </a:path>
            </a:pathLst>
          </a:custGeom>
          <a:ln w="25908">
            <a:solidFill>
              <a:srgbClr val="042B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038095" y="4798886"/>
            <a:ext cx="97154" cy="228600"/>
          </a:xfrm>
          <a:custGeom>
            <a:avLst/>
            <a:gdLst/>
            <a:ahLst/>
            <a:cxnLst/>
            <a:rect l="l" t="t" r="r" b="b"/>
            <a:pathLst>
              <a:path w="129539" h="304800">
                <a:moveTo>
                  <a:pt x="51815" y="175260"/>
                </a:moveTo>
                <a:lnTo>
                  <a:pt x="0" y="175260"/>
                </a:lnTo>
                <a:lnTo>
                  <a:pt x="64769" y="304800"/>
                </a:lnTo>
                <a:lnTo>
                  <a:pt x="123062" y="188214"/>
                </a:lnTo>
                <a:lnTo>
                  <a:pt x="51815" y="188214"/>
                </a:lnTo>
                <a:lnTo>
                  <a:pt x="51815" y="175260"/>
                </a:lnTo>
                <a:close/>
              </a:path>
              <a:path w="129539" h="304800">
                <a:moveTo>
                  <a:pt x="77724" y="0"/>
                </a:moveTo>
                <a:lnTo>
                  <a:pt x="51815" y="0"/>
                </a:lnTo>
                <a:lnTo>
                  <a:pt x="51815" y="188214"/>
                </a:lnTo>
                <a:lnTo>
                  <a:pt x="77724" y="188214"/>
                </a:lnTo>
                <a:lnTo>
                  <a:pt x="77724" y="0"/>
                </a:lnTo>
                <a:close/>
              </a:path>
              <a:path w="129539" h="304800">
                <a:moveTo>
                  <a:pt x="129539" y="175260"/>
                </a:moveTo>
                <a:lnTo>
                  <a:pt x="77724" y="175260"/>
                </a:lnTo>
                <a:lnTo>
                  <a:pt x="77724" y="188214"/>
                </a:lnTo>
                <a:lnTo>
                  <a:pt x="123062" y="188214"/>
                </a:lnTo>
                <a:lnTo>
                  <a:pt x="129539" y="175260"/>
                </a:lnTo>
                <a:close/>
              </a:path>
            </a:pathLst>
          </a:custGeom>
          <a:solidFill>
            <a:srgbClr val="042B7E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1773556" y="4545998"/>
            <a:ext cx="1124426" cy="1909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181" spc="-5" baseline="26455" dirty="0">
                <a:latin typeface="Arial"/>
                <a:cs typeface="Arial"/>
              </a:rPr>
              <a:t>22</a:t>
            </a:r>
            <a:r>
              <a:rPr sz="1181" baseline="26455" dirty="0">
                <a:latin typeface="Arial"/>
                <a:cs typeface="Arial"/>
              </a:rPr>
              <a:t>6</a:t>
            </a:r>
            <a:r>
              <a:rPr sz="1200" spc="-8" dirty="0">
                <a:latin typeface="Arial"/>
                <a:cs typeface="Arial"/>
              </a:rPr>
              <a:t>Ra(p,2n</a:t>
            </a:r>
            <a:r>
              <a:rPr sz="1200" spc="-11" dirty="0">
                <a:latin typeface="Arial"/>
                <a:cs typeface="Arial"/>
              </a:rPr>
              <a:t>)</a:t>
            </a:r>
            <a:r>
              <a:rPr sz="1181" spc="-5" baseline="26455" dirty="0">
                <a:latin typeface="Arial"/>
                <a:cs typeface="Arial"/>
              </a:rPr>
              <a:t>225</a:t>
            </a:r>
            <a:r>
              <a:rPr sz="1200" spc="-8" dirty="0">
                <a:latin typeface="Arial"/>
                <a:cs typeface="Arial"/>
              </a:rPr>
              <a:t>Ac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5516" y="5697778"/>
            <a:ext cx="93821" cy="1685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050" dirty="0">
                <a:solidFill>
                  <a:srgbClr val="0000CC"/>
                </a:solidFill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70432" y="5779998"/>
            <a:ext cx="1887379" cy="2371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 marR="9525"/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D. </a:t>
            </a:r>
            <a:r>
              <a:rPr sz="750" i="1" spc="-19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v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ev.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2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1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9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23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IRP</a:t>
            </a:r>
            <a:r>
              <a:rPr sz="750" i="1" spc="11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S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n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a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nd</a:t>
            </a:r>
            <a:r>
              <a:rPr sz="750" i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Tech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targetry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 update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38329" y="5779998"/>
            <a:ext cx="98108" cy="1228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10" y="0"/>
            <a:ext cx="8382000" cy="690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energy proton spallation reaction on </a:t>
            </a:r>
            <a:r>
              <a:rPr lang="en-US" sz="2400" baseline="300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232</a:t>
            </a:r>
            <a:r>
              <a:rPr lang="en-US" sz="24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729343"/>
            <a:ext cx="4429125" cy="2214563"/>
            <a:chOff x="381000" y="729343"/>
            <a:chExt cx="4429125" cy="22145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 t="40031"/>
            <a:stretch>
              <a:fillRect/>
            </a:stretch>
          </p:blipFill>
          <p:spPr bwMode="auto">
            <a:xfrm>
              <a:off x="381000" y="1110343"/>
              <a:ext cx="4429125" cy="183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Connector 13"/>
            <p:cNvCxnSpPr/>
            <p:nvPr/>
          </p:nvCxnSpPr>
          <p:spPr bwMode="auto">
            <a:xfrm flipV="1">
              <a:off x="4495800" y="734106"/>
              <a:ext cx="0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B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685800" y="729343"/>
              <a:ext cx="3810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B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693420" y="729343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42B7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685800" y="729343"/>
              <a:ext cx="609600" cy="990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42B7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693420" y="740880"/>
              <a:ext cx="1211580" cy="9790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42B7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1295400" y="34077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232</a:t>
            </a:r>
            <a:r>
              <a:rPr lang="en-US" sz="2000" dirty="0"/>
              <a:t>Th(</a:t>
            </a:r>
            <a:r>
              <a:rPr lang="en-US" sz="2000" dirty="0" err="1"/>
              <a:t>p,x</a:t>
            </a:r>
            <a:r>
              <a:rPr lang="en-US" sz="2000" dirty="0"/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1000" y="5902099"/>
            <a:ext cx="899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*parent and daughter nuclides are color coded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4643"/>
            <a:ext cx="3882062" cy="175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561975" y="3680733"/>
            <a:ext cx="7620000" cy="191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Char char="§"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Can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 size </a:t>
            </a:r>
            <a:r>
              <a:rPr lang="en-US" sz="2000" kern="0" dirty="0" err="1">
                <a:solidFill>
                  <a:srgbClr val="002060"/>
                </a:solidFill>
                <a:latin typeface="+mn-lt"/>
              </a:rPr>
              <a:t>d×h</a:t>
            </a:r>
            <a:r>
              <a:rPr lang="en-US" sz="2000" kern="0" dirty="0">
                <a:solidFill>
                  <a:srgbClr val="002060"/>
                </a:solidFill>
                <a:latin typeface="+mn-lt"/>
              </a:rPr>
              <a:t>=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6.985×1.25 cm</a:t>
            </a:r>
          </a:p>
          <a:p>
            <a:pPr marL="342900" lvl="0" indent="-34290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-112" charset="2"/>
              <a:buChar char="§"/>
            </a:pPr>
            <a:r>
              <a:rPr lang="en-US" sz="2000" kern="0" dirty="0">
                <a:solidFill>
                  <a:srgbClr val="002060"/>
                </a:solidFill>
                <a:latin typeface="+mn-lt"/>
                <a:ea typeface="+mn-ea"/>
              </a:rPr>
              <a:t>Well diameter 2.921 cm</a:t>
            </a:r>
            <a:endParaRPr kumimoji="0" lang="en-US" sz="2000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12" charset="2"/>
              <a:buChar char="§"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Th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 disk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 foils (</a:t>
            </a:r>
            <a:r>
              <a:rPr kumimoji="0" lang="en-US" sz="20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d×h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=2.8×0.0125 cm, 0.8 g each, </a:t>
            </a:r>
            <a:r>
              <a:rPr kumimoji="0" lang="en-US" sz="20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Goodfellow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)</a:t>
            </a:r>
            <a:endParaRPr lang="en-US" sz="2000" kern="0" dirty="0">
              <a:solidFill>
                <a:srgbClr val="002060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12" charset="2"/>
              <a:buChar char="§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Disk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</a:rPr>
              <a:t> foils were wrapped in 0.0254 mm Al foil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-112" charset="2"/>
              <a:buChar char="§"/>
              <a:tabLst/>
              <a:defRPr/>
            </a:pPr>
            <a:r>
              <a:rPr lang="en-US" sz="2000" kern="0" baseline="0" dirty="0">
                <a:solidFill>
                  <a:srgbClr val="002060"/>
                </a:solidFill>
                <a:latin typeface="+mn-lt"/>
                <a:ea typeface="+mn-ea"/>
              </a:rPr>
              <a:t>Can</a:t>
            </a:r>
            <a:r>
              <a:rPr lang="en-US" sz="2000" kern="0" dirty="0">
                <a:solidFill>
                  <a:srgbClr val="002060"/>
                </a:solidFill>
                <a:latin typeface="+mn-lt"/>
                <a:ea typeface="+mn-ea"/>
              </a:rPr>
              <a:t> was sealed under Helium in a glove box and leak-checked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Font typeface="Times" pitchFamily="-112" charset="0"/>
              <a:buNone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81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04" y="118011"/>
            <a:ext cx="832899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Cross sections for Ac-225 production*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01"/>
          <a:stretch/>
        </p:blipFill>
        <p:spPr bwMode="auto">
          <a:xfrm>
            <a:off x="805557" y="1070880"/>
            <a:ext cx="6760014" cy="401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809" y="5679621"/>
            <a:ext cx="6509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J.R. Griswold et. al. Appl. </a:t>
            </a:r>
            <a:r>
              <a:rPr lang="en-US" sz="1100" dirty="0" err="1">
                <a:latin typeface="+mj-lt"/>
              </a:rPr>
              <a:t>Radiat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Isot</a:t>
            </a:r>
            <a:r>
              <a:rPr lang="en-US" sz="1100" dirty="0">
                <a:latin typeface="+mj-lt"/>
              </a:rPr>
              <a:t>. 118 (2016 ) 366. Work is part of Tri-Lab collaboration between BNL, LANL, and ORNL on a large scale production of Ac-225 from </a:t>
            </a:r>
            <a:r>
              <a:rPr lang="en-US" sz="1100" dirty="0" err="1">
                <a:latin typeface="+mj-lt"/>
              </a:rPr>
              <a:t>Th</a:t>
            </a:r>
            <a:endParaRPr lang="en-US" sz="11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1580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 (25)</Template>
  <TotalTime>1312</TotalTime>
  <Words>979</Words>
  <Application>Microsoft Office PowerPoint</Application>
  <PresentationFormat>On-screen Show (4:3)</PresentationFormat>
  <Paragraphs>115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Symbol</vt:lpstr>
      <vt:lpstr>Times</vt:lpstr>
      <vt:lpstr>Wingdings</vt:lpstr>
      <vt:lpstr>BNL</vt:lpstr>
      <vt:lpstr>BNL Medical Isotope Research and Production Program</vt:lpstr>
      <vt:lpstr>DOE Isotope Program Mission</vt:lpstr>
      <vt:lpstr>BNL Isotope Program –  Aerial View of Integrated Accelerator Facilities</vt:lpstr>
      <vt:lpstr>PowerPoint Presentation</vt:lpstr>
      <vt:lpstr>PowerPoint Presentation</vt:lpstr>
      <vt:lpstr>Actinium-225 nuclear data </vt:lpstr>
      <vt:lpstr>Pre-2013 Ac-225 production routes</vt:lpstr>
      <vt:lpstr>High energy proton spallation reaction on 232Th</vt:lpstr>
      <vt:lpstr>Cross sections for Ac-225 production*</vt:lpstr>
      <vt:lpstr>Target Challenge: develop thick Th targets for clinical scale production</vt:lpstr>
      <vt:lpstr>Preliminary chemistry flowchart   </vt:lpstr>
      <vt:lpstr>Ac-225/227 Radiolabeling</vt:lpstr>
      <vt:lpstr> Prostate Cancer Therapy</vt:lpstr>
      <vt:lpstr>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BNL Medical Isotope Research and Production Program</dc:title>
  <dc:subject/>
  <dc:creator>Cutler, Cathy</dc:creator>
  <cp:keywords/>
  <dc:description/>
  <cp:lastModifiedBy>Capasso, Frances</cp:lastModifiedBy>
  <cp:revision>2</cp:revision>
  <dcterms:created xsi:type="dcterms:W3CDTF">2022-07-19T20:51:18Z</dcterms:created>
  <dcterms:modified xsi:type="dcterms:W3CDTF">2022-09-08T15:00:32Z</dcterms:modified>
  <cp:category/>
</cp:coreProperties>
</file>