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214" r:id="rId2"/>
    <p:sldId id="2238" r:id="rId3"/>
    <p:sldId id="3676" r:id="rId4"/>
    <p:sldId id="3674" r:id="rId5"/>
    <p:sldId id="2216" r:id="rId6"/>
    <p:sldId id="2200" r:id="rId7"/>
    <p:sldId id="2217" r:id="rId8"/>
    <p:sldId id="3672" r:id="rId9"/>
    <p:sldId id="3673" r:id="rId10"/>
    <p:sldId id="3677" r:id="rId11"/>
    <p:sldId id="3678" r:id="rId12"/>
    <p:sldId id="2222" r:id="rId13"/>
    <p:sldId id="2172" r:id="rId14"/>
    <p:sldId id="3679" r:id="rId15"/>
    <p:sldId id="22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74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592" y="17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F1FDA-2065-124B-8829-102F55D7E4A0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46C33-F5F1-224B-851B-73BE8578D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3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5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0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1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3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80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46C33-F5F1-224B-851B-73BE8578DF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46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0699-FDCE-1346-807E-E3F608B9F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43E8A-AA2E-0C4C-813C-17ABF162C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B1229-0857-AA40-9B5A-6F67DE65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9F65-647C-6B4A-84D2-03FA1C085D35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3B1B-483B-F941-8BF5-07932DA5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71FA-1E01-0A41-8B54-87739D02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4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72BE8-7884-DE45-A3AF-64C8CCD81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C70F6-9AE0-0C43-B8A2-FA5E7441F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967C8-3CDD-184F-B546-F6007141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9B6F4-CB89-FC41-A655-69AA36DF06CD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2CE58-9733-3041-9D95-791A73B9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57AD5-BCBE-354A-A005-4A5E964F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20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F6395F-C4F7-5B4C-BF02-C155CD4AA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5E06E-2AED-B94F-89C6-4887B739A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9D7B7-F237-994C-9256-0ED5EE421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DC21F-49ED-714B-9015-F0DD86AE010D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7D33A-730A-BC43-88E1-CF03AB56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B8D4D-3F1A-2047-9CEE-16CE20F6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1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8EFF-B5C9-D040-A74B-D25302D8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246"/>
            <a:ext cx="12192000" cy="68864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01F20-6B0C-1345-8E4B-84637EC67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5400"/>
            <a:ext cx="12192000" cy="590407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9F46D-59AE-CE4E-B79F-581C896B1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79476"/>
            <a:ext cx="2743200" cy="27852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7862A-769F-D54D-A684-AE227EA90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4803" y="6593271"/>
            <a:ext cx="4133194" cy="26560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91A18-D0E1-E149-A010-B338B9C9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476"/>
            <a:ext cx="2743200" cy="27852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5D146B9-B2FB-2A44-961F-0DC0BE25A4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5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CAB5C-4666-BE40-B002-54C9A1EF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F2EE7-B79A-8741-93D6-5CAD78703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05086-0E19-194A-9EA6-18ADFE00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0B31-564A-AE4C-AB93-77ADC310AEDF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7C30E-2655-1340-B60B-DB979AD14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B0DA7-79FD-8F48-B6A0-C062C795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5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52B9-8CD7-4A41-97B3-8696FBCD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94833-461A-EC4D-A43E-51925C4942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006CBE-5658-F64B-9684-87DB42586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1F027-FE76-9041-865B-31CBCCBF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B8820-7E68-C54D-80C0-AE328BCAAA66}" type="datetime1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2AC4D-1B87-0544-947E-181185C0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6AE01-D77C-0E4E-AA5D-C9CFF595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5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486-E9CA-D848-B1DE-186759521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B0151-6831-834F-AE89-F7C0D3F2F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881AB-621C-624A-8B89-5076AD17D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8C98EB-01EE-4E41-A1C6-5C43EEB02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C2748-68D4-D445-8CE0-0C84DEDEA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88A434-7E45-CE4A-8E94-9B7234BE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B7D1-067F-4447-AB92-109B01D4B6A3}" type="datetime1">
              <a:rPr lang="en-US" smtClean="0"/>
              <a:t>9/12/22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A63A68-556C-7347-BDF7-CDB8A0EE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290D18-F457-A143-8D30-72A7EA01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5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CEF01-F48B-3049-B901-31F03869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D3EE1-F74E-8E44-8564-C00AA5AE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2CD8E-816C-1549-B528-D0B687B3B4DB}" type="datetime1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AB8CB-951F-6845-90F4-48D8710F4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5F1A1-410B-8144-ABE8-372821A4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2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AC74E-9092-2243-AED5-F7829FCA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A41B-340B-5A47-B630-3FA058EAE4DC}" type="datetime1">
              <a:rPr lang="en-US" smtClean="0"/>
              <a:t>9/12/22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AE057-02C8-7143-9185-0AD987E7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5C0B2-D249-AC47-B2C7-1C5F2419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7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1D20-607E-2F41-9373-10A5C8B51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09F16-6719-1647-B377-53ACE24F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A3C48-5C5C-E042-AA73-64CAB0418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0EA18-9E29-B348-9EAC-FD53CCEE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1F104-F542-D949-A98D-5CDD996CDE0A}" type="datetime1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5D5CF-470F-0B4E-8045-66FCFAAB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CED24-8CC6-984A-9F45-97CA81F3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01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90E8-44EE-7F4A-BBC7-9589F58E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FBC6E-1B0E-F64D-AE81-D68B76E656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804638-8716-4B4B-8CC5-C83C71B2C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50686-807C-2F4E-8064-48643DA7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14425-C81F-9E43-A6C0-37B326C04B79}" type="datetime1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D0AC3-6364-1C42-9292-B76664AD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2DEED-275C-BE4D-9DD9-9DC0D37B7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25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7CEFAC-47FA-9D4C-9087-8504CCBEA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0BD4F-FD8C-C846-8774-9E4619AC3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F3AA0-6FB2-4B44-ACED-0BBCD4BD4B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F442-DA92-6340-B5D9-7A4A7955653C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D37A0-DE20-9C42-86B8-CD4DD4F98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9AF34-AD4A-054C-BD73-0EBE9A597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146B9-B2FB-2A44-961F-0DC0BE25A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4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7DCC1-18D8-B9F6-303D-90CDACC4C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5501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Barrel TOF Layout (v0)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9B6A9-142D-CD0E-AFC9-0A7E3BA43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3673"/>
            <a:ext cx="9144000" cy="103028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Zhenyu Ye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Illinois at Chicago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02A10-7229-7134-1DA0-A972D28AA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9F65-647C-6B4A-84D2-03FA1C085D35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EE1D5-3345-5035-20D3-FD6F81C4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90D4F-B782-D39D-89F3-FA85D126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9A3CF-B3E7-4B3E-3BD3-0715025F9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4368C-1EE4-4AD3-9694-685D4D015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In total 288 modules, </a:t>
            </a:r>
          </a:p>
          <a:p>
            <a:pPr lvl="1"/>
            <a:r>
              <a:rPr lang="en-US" dirty="0"/>
              <a:t>9216 sensors, 18,432 ASICs, 2.4 M channels </a:t>
            </a:r>
          </a:p>
          <a:p>
            <a:pPr lvl="1"/>
            <a:r>
              <a:rPr lang="en-US" dirty="0"/>
              <a:t>70 </a:t>
            </a:r>
            <a:r>
              <a:rPr lang="en-US" dirty="0" err="1"/>
              <a:t>kG</a:t>
            </a:r>
            <a:r>
              <a:rPr lang="en-US" dirty="0"/>
              <a:t>, ~4 (6) kW 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On each module:</a:t>
            </a:r>
          </a:p>
          <a:p>
            <a:pPr lvl="1"/>
            <a:r>
              <a:rPr lang="en-US" dirty="0"/>
              <a:t>32 sensors, 64 frontend ASIC</a:t>
            </a:r>
          </a:p>
          <a:p>
            <a:pPr lvl="1"/>
            <a:r>
              <a:rPr lang="en-US" dirty="0"/>
              <a:t>Powered and read out by 1 service board</a:t>
            </a:r>
          </a:p>
          <a:p>
            <a:pPr lvl="1"/>
            <a:r>
              <a:rPr lang="en-US" dirty="0">
                <a:effectLst/>
              </a:rPr>
              <a:t>1 fiber to DAQ</a:t>
            </a:r>
          </a:p>
          <a:p>
            <a:pPr lvl="1"/>
            <a:r>
              <a:rPr lang="en-US" dirty="0">
                <a:effectLst/>
              </a:rPr>
              <a:t>1 LV+</a:t>
            </a:r>
            <a:r>
              <a:rPr lang="en-US" dirty="0"/>
              <a:t>H</a:t>
            </a:r>
            <a:r>
              <a:rPr lang="en-US" dirty="0">
                <a:effectLst/>
              </a:rPr>
              <a:t>V cable</a:t>
            </a:r>
          </a:p>
          <a:p>
            <a:pPr lvl="1"/>
            <a:r>
              <a:rPr lang="en-US" dirty="0"/>
              <a:t>1 liquid cooling line</a:t>
            </a:r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8E4F1-4C48-313C-A7FF-B085EF62F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0217A1-9D42-E37B-B65B-A9AB6885C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C2ABD-7F3B-D590-D7CC-EF633CEB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87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DB4A1-D406-1854-82E8-FCE457F1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4F7DD-F50E-1F7C-B6AA-A332B4C7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87CBF-260D-67E4-1973-ADD20E499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7B6A7-8945-DC8B-5FE5-F5B93E46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6F6BB2-7956-9F0F-E139-AEA745E40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827088"/>
            <a:ext cx="11734800" cy="5600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56267B-E401-5E26-1DE0-EA177B5527AC}"/>
              </a:ext>
            </a:extLst>
          </p:cNvPr>
          <p:cNvSpPr/>
          <p:nvPr/>
        </p:nvSpPr>
        <p:spPr>
          <a:xfrm>
            <a:off x="5181600" y="2955234"/>
            <a:ext cx="2451652" cy="53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8CDCEB-646C-D429-7BD4-C35983D74424}"/>
              </a:ext>
            </a:extLst>
          </p:cNvPr>
          <p:cNvSpPr/>
          <p:nvPr/>
        </p:nvSpPr>
        <p:spPr>
          <a:xfrm>
            <a:off x="5181600" y="4061790"/>
            <a:ext cx="2451652" cy="53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0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1AA9-34B9-A849-A20E-8C20E918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Intermediate Silicon 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2E2E6-28E7-0F41-A37A-EA42B0F8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3C92-3D96-AD4A-A184-8A720F4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EA97C-DD4E-204C-9934-5221093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9B3F22-BB99-234C-97FD-B7A936C7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938956"/>
            <a:ext cx="8167111" cy="537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14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2E2E6-28E7-0F41-A37A-EA42B0F8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3C92-3D96-AD4A-A184-8A720F4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EA97C-DD4E-204C-9934-5221093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3C2F0F3-9C5E-7846-AC6D-29AB7E229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Intermediate Silicon Tracker</a:t>
            </a:r>
          </a:p>
        </p:txBody>
      </p:sp>
      <p:pic>
        <p:nvPicPr>
          <p:cNvPr id="10" name="Picture 9" descr="IMG_1864.JPG">
            <a:extLst>
              <a:ext uri="{FF2B5EF4-FFF2-40B4-BE49-F238E27FC236}">
                <a16:creationId xmlns:a16="http://schemas.microsoft.com/office/drawing/2014/main" id="{5EDED03A-547E-C94F-B0F2-255CB8864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57974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6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1AA9-34B9-A849-A20E-8C20E918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Intermediate Silicon 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2E2E6-28E7-0F41-A37A-EA42B0F8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3C92-3D96-AD4A-A184-8A720F4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EA97C-DD4E-204C-9934-5221093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A2CF4-612C-8444-A2FB-587E6FFD4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2928"/>
            <a:ext cx="6779669" cy="3202993"/>
          </a:xfrm>
          <a:prstGeom prst="rect">
            <a:avLst/>
          </a:prstGeom>
        </p:spPr>
      </p:pic>
      <p:pic>
        <p:nvPicPr>
          <p:cNvPr id="10" name="Picture 9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C9550B6-0487-3C45-8A5C-DADC05E6B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443"/>
            <a:ext cx="12192000" cy="193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1C5509-941F-A549-A732-A812E6CC4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743" y="3520414"/>
            <a:ext cx="5307229" cy="2128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13EC7F-4A5F-014B-9752-97A1B5D95BB9}"/>
              </a:ext>
            </a:extLst>
          </p:cNvPr>
          <p:cNvSpPr txBox="1"/>
          <p:nvPr/>
        </p:nvSpPr>
        <p:spPr>
          <a:xfrm>
            <a:off x="4470399" y="1291269"/>
            <a:ext cx="367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0.6 mm * 6 mm strip sensors</a:t>
            </a:r>
          </a:p>
        </p:txBody>
      </p:sp>
    </p:spTree>
    <p:extLst>
      <p:ext uri="{BB962C8B-B14F-4D97-AF65-F5344CB8AC3E}">
        <p14:creationId xmlns:p14="http://schemas.microsoft.com/office/powerpoint/2010/main" val="57188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1AA9-34B9-A849-A20E-8C20E918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 Intermediate Silicon Tracker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2E2E6-28E7-0F41-A37A-EA42B0F8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23C92-3D96-AD4A-A184-8A720F4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EA97C-DD4E-204C-9934-5221093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B840E3-541C-EE42-8912-FB6C7193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35" y="675400"/>
            <a:ext cx="10783478" cy="5904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F51ABE-6935-6FC1-A347-E8F818957279}"/>
              </a:ext>
            </a:extLst>
          </p:cNvPr>
          <p:cNvSpPr txBox="1"/>
          <p:nvPr/>
        </p:nvSpPr>
        <p:spPr>
          <a:xfrm>
            <a:off x="8639331" y="220632"/>
            <a:ext cx="355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budget &lt;1% X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</p:spTree>
    <p:extLst>
      <p:ext uri="{BB962C8B-B14F-4D97-AF65-F5344CB8AC3E}">
        <p14:creationId xmlns:p14="http://schemas.microsoft.com/office/powerpoint/2010/main" val="75448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B9A46-AD09-9FBC-139A-7F5E0DB7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EIC Detector-1 Reference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034CA-5DF4-CD31-66AA-E8E2B062D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TIDC EIC Workshop, 8/19/2022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62B82-68B8-CE0D-9AF6-C3870ACBC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B7897-9119-A6CB-9FA5-EBFDBFCC5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B78CC2-9C21-3A73-7B02-D8A581CAD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29" y="616358"/>
            <a:ext cx="7717184" cy="60221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F40C49-31B5-43AE-B6F4-973F16B0EFF3}"/>
              </a:ext>
            </a:extLst>
          </p:cNvPr>
          <p:cNvSpPr/>
          <p:nvPr/>
        </p:nvSpPr>
        <p:spPr>
          <a:xfrm>
            <a:off x="74919" y="607432"/>
            <a:ext cx="4324627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MAPS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AC-LGAD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hp-DIRC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mRICH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AC-LGAD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Calorimetry: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SciGlass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Barrel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EMCal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PbWO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EEMCal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Longitudinally separated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EM+Hcal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(instrumented frame)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sPHENIX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re-use) 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98E176-2FA1-85F2-252A-B1557BAD0834}"/>
              </a:ext>
            </a:extLst>
          </p:cNvPr>
          <p:cNvCxnSpPr>
            <a:cxnSpLocks/>
          </p:cNvCxnSpPr>
          <p:nvPr/>
        </p:nvCxnSpPr>
        <p:spPr>
          <a:xfrm>
            <a:off x="11642036" y="1233521"/>
            <a:ext cx="0" cy="4790661"/>
          </a:xfrm>
          <a:prstGeom prst="straightConnector1">
            <a:avLst/>
          </a:prstGeom>
          <a:ln w="381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F0A824-3114-A571-983F-BA8E075FDA77}"/>
              </a:ext>
            </a:extLst>
          </p:cNvPr>
          <p:cNvCxnSpPr>
            <a:cxnSpLocks/>
          </p:cNvCxnSpPr>
          <p:nvPr/>
        </p:nvCxnSpPr>
        <p:spPr>
          <a:xfrm flipH="1" flipV="1">
            <a:off x="7023652" y="754913"/>
            <a:ext cx="17671" cy="5458659"/>
          </a:xfrm>
          <a:prstGeom prst="straightConnector1">
            <a:avLst/>
          </a:prstGeom>
          <a:ln w="25400">
            <a:solidFill>
              <a:schemeClr val="accent2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6A18DA-9759-1F6F-9695-7DC14040EF34}"/>
              </a:ext>
            </a:extLst>
          </p:cNvPr>
          <p:cNvCxnSpPr>
            <a:cxnSpLocks/>
          </p:cNvCxnSpPr>
          <p:nvPr/>
        </p:nvCxnSpPr>
        <p:spPr>
          <a:xfrm>
            <a:off x="4042278" y="6429258"/>
            <a:ext cx="7505510" cy="23335"/>
          </a:xfrm>
          <a:prstGeom prst="straightConnector1">
            <a:avLst/>
          </a:prstGeom>
          <a:ln w="3810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10BF24-8149-E5BA-6136-DE4806728467}"/>
              </a:ext>
            </a:extLst>
          </p:cNvPr>
          <p:cNvSpPr txBox="1"/>
          <p:nvPr/>
        </p:nvSpPr>
        <p:spPr>
          <a:xfrm>
            <a:off x="6703032" y="6408605"/>
            <a:ext cx="10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8.5 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4C02AC-0991-6A8B-3850-3B52581A1FC9}"/>
              </a:ext>
            </a:extLst>
          </p:cNvPr>
          <p:cNvSpPr txBox="1"/>
          <p:nvPr/>
        </p:nvSpPr>
        <p:spPr>
          <a:xfrm rot="5400000">
            <a:off x="11284227" y="3578632"/>
            <a:ext cx="10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5.34 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D78556-7056-24F6-A20C-2EE994FCD694}"/>
              </a:ext>
            </a:extLst>
          </p:cNvPr>
          <p:cNvSpPr/>
          <p:nvPr/>
        </p:nvSpPr>
        <p:spPr>
          <a:xfrm flipV="1">
            <a:off x="5519532" y="3039373"/>
            <a:ext cx="45719" cy="477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20F9B2B-B3A7-7D0D-D225-A2707B56D41B}"/>
              </a:ext>
            </a:extLst>
          </p:cNvPr>
          <p:cNvSpPr/>
          <p:nvPr/>
        </p:nvSpPr>
        <p:spPr>
          <a:xfrm flipV="1">
            <a:off x="5523175" y="3708577"/>
            <a:ext cx="45719" cy="477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6975FF-1AED-45FC-C6A9-52E6895A4C6A}"/>
              </a:ext>
            </a:extLst>
          </p:cNvPr>
          <p:cNvSpPr txBox="1"/>
          <p:nvPr/>
        </p:nvSpPr>
        <p:spPr>
          <a:xfrm>
            <a:off x="7964908" y="816413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Forward-h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6854D6-9D88-5C3A-708E-258624626955}"/>
              </a:ext>
            </a:extLst>
          </p:cNvPr>
          <p:cNvSpPr txBox="1"/>
          <p:nvPr/>
        </p:nvSpPr>
        <p:spPr>
          <a:xfrm>
            <a:off x="5131880" y="837570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Backward-h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D76D029-1711-41F7-E13F-E4E0244CAF49}"/>
              </a:ext>
            </a:extLst>
          </p:cNvPr>
          <p:cNvCxnSpPr>
            <a:cxnSpLocks/>
          </p:cNvCxnSpPr>
          <p:nvPr/>
        </p:nvCxnSpPr>
        <p:spPr>
          <a:xfrm>
            <a:off x="4997014" y="880117"/>
            <a:ext cx="1702858" cy="1342"/>
          </a:xfrm>
          <a:prstGeom prst="straightConnector1">
            <a:avLst/>
          </a:prstGeom>
          <a:ln w="3175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A4BAF98-48E4-A40A-BF8B-14F09F4E8CFA}"/>
              </a:ext>
            </a:extLst>
          </p:cNvPr>
          <p:cNvCxnSpPr>
            <a:cxnSpLocks/>
          </p:cNvCxnSpPr>
          <p:nvPr/>
        </p:nvCxnSpPr>
        <p:spPr>
          <a:xfrm flipH="1">
            <a:off x="7381722" y="865441"/>
            <a:ext cx="1864961" cy="8053"/>
          </a:xfrm>
          <a:prstGeom prst="straightConnector1">
            <a:avLst/>
          </a:prstGeom>
          <a:ln w="317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085A7D2-8A86-F42E-C97D-F3BADB162CE8}"/>
              </a:ext>
            </a:extLst>
          </p:cNvPr>
          <p:cNvSpPr txBox="1"/>
          <p:nvPr/>
        </p:nvSpPr>
        <p:spPr>
          <a:xfrm>
            <a:off x="7528900" y="55745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445D9B-2DED-63A1-14ED-14A930073962}"/>
              </a:ext>
            </a:extLst>
          </p:cNvPr>
          <p:cNvSpPr txBox="1"/>
          <p:nvPr/>
        </p:nvSpPr>
        <p:spPr>
          <a:xfrm>
            <a:off x="5116957" y="581862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p/A beam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DF9B167-3E99-1C97-EB56-846F021C7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2" r="18018" b="10531"/>
          <a:stretch/>
        </p:blipFill>
        <p:spPr>
          <a:xfrm flipH="1">
            <a:off x="6689773" y="603648"/>
            <a:ext cx="703100" cy="538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2A4E0CF-E186-E3A3-621C-D079DB405CEB}"/>
                  </a:ext>
                </a:extLst>
              </p:cNvPr>
              <p:cNvSpPr txBox="1"/>
              <p:nvPr/>
            </p:nvSpPr>
            <p:spPr>
              <a:xfrm>
                <a:off x="6491358" y="6084520"/>
                <a:ext cx="10999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2A4E0CF-E186-E3A3-621C-D079DB405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358" y="6084520"/>
                <a:ext cx="1099930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D0B6592-8DA4-5155-2D0B-FC477F698367}"/>
              </a:ext>
            </a:extLst>
          </p:cNvPr>
          <p:cNvSpPr/>
          <p:nvPr/>
        </p:nvSpPr>
        <p:spPr>
          <a:xfrm>
            <a:off x="8316997" y="3047998"/>
            <a:ext cx="238560" cy="493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A128E-0CD8-A5B6-DF39-E831BD1577A1}"/>
              </a:ext>
            </a:extLst>
          </p:cNvPr>
          <p:cNvSpPr/>
          <p:nvPr/>
        </p:nvSpPr>
        <p:spPr>
          <a:xfrm>
            <a:off x="5963478" y="3021495"/>
            <a:ext cx="2451652" cy="53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3A8C3-E3D3-33FD-29D1-461E85B3A8B4}"/>
              </a:ext>
            </a:extLst>
          </p:cNvPr>
          <p:cNvSpPr/>
          <p:nvPr/>
        </p:nvSpPr>
        <p:spPr>
          <a:xfrm flipV="1">
            <a:off x="8562470" y="2908121"/>
            <a:ext cx="45719" cy="59769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D157ED-CE83-17A2-BCC1-CEFC7CF9421D}"/>
              </a:ext>
            </a:extLst>
          </p:cNvPr>
          <p:cNvSpPr/>
          <p:nvPr/>
        </p:nvSpPr>
        <p:spPr>
          <a:xfrm>
            <a:off x="8318493" y="3704091"/>
            <a:ext cx="238560" cy="493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8CD42-BC6F-6307-BF7E-53BF390D3C9A}"/>
              </a:ext>
            </a:extLst>
          </p:cNvPr>
          <p:cNvSpPr/>
          <p:nvPr/>
        </p:nvSpPr>
        <p:spPr>
          <a:xfrm>
            <a:off x="5963478" y="4167662"/>
            <a:ext cx="2451652" cy="530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D18E99-160C-4D2A-91CF-B5C88F42BB7C}"/>
              </a:ext>
            </a:extLst>
          </p:cNvPr>
          <p:cNvSpPr/>
          <p:nvPr/>
        </p:nvSpPr>
        <p:spPr>
          <a:xfrm flipV="1">
            <a:off x="8562470" y="3731305"/>
            <a:ext cx="45719" cy="59769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E99052-C5E4-0EFB-B937-7E7B91F37CE8}"/>
              </a:ext>
            </a:extLst>
          </p:cNvPr>
          <p:cNvSpPr txBox="1"/>
          <p:nvPr/>
        </p:nvSpPr>
        <p:spPr>
          <a:xfrm>
            <a:off x="98303" y="5460038"/>
            <a:ext cx="3118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to LHC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occupancy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irradiation</a:t>
            </a:r>
          </a:p>
        </p:txBody>
      </p:sp>
    </p:spTree>
    <p:extLst>
      <p:ext uri="{BB962C8B-B14F-4D97-AF65-F5344CB8AC3E}">
        <p14:creationId xmlns:p14="http://schemas.microsoft.com/office/powerpoint/2010/main" val="332311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DCEB25-DB61-86D7-755B-DD1040B8A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725" y="2082333"/>
            <a:ext cx="5074726" cy="2693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4174D-55CC-8C42-854F-9C9B8EC6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AC-LGAD Layer for TOF PID + Tracking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86F1-FAF8-4B23-E273-3B5C282C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TIDC EIC Workshop, 8/19/2022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40D88-1FDE-30E6-58FF-C7786E4A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9BC7A5-E177-FC70-9538-9688A23CF84F}"/>
              </a:ext>
            </a:extLst>
          </p:cNvPr>
          <p:cNvSpPr/>
          <p:nvPr/>
        </p:nvSpPr>
        <p:spPr>
          <a:xfrm>
            <a:off x="0" y="603639"/>
            <a:ext cx="1219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conceive a reference layout and technical design (v0) as inputs to GD/I group to advance the detector integration (service routing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However, there are still on-going studies to investigate the optimal channel granularity based on physics performance so by no means this is a proposal for final design.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FBE1B3-5D53-9670-3E5C-682E8B43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316FE816-E0FD-72BA-0C4C-FFA54D0FB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556131"/>
              </p:ext>
            </p:extLst>
          </p:nvPr>
        </p:nvGraphicFramePr>
        <p:xfrm>
          <a:off x="787548" y="4972433"/>
          <a:ext cx="104431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580">
                  <a:extLst>
                    <a:ext uri="{9D8B030D-6E8A-4147-A177-3AD203B41FA5}">
                      <a16:colId xmlns:a16="http://schemas.microsoft.com/office/drawing/2014/main" val="3950479224"/>
                    </a:ext>
                  </a:extLst>
                </a:gridCol>
                <a:gridCol w="1452282">
                  <a:extLst>
                    <a:ext uri="{9D8B030D-6E8A-4147-A177-3AD203B41FA5}">
                      <a16:colId xmlns:a16="http://schemas.microsoft.com/office/drawing/2014/main" val="593850984"/>
                    </a:ext>
                  </a:extLst>
                </a:gridCol>
                <a:gridCol w="1507512">
                  <a:extLst>
                    <a:ext uri="{9D8B030D-6E8A-4147-A177-3AD203B41FA5}">
                      <a16:colId xmlns:a16="http://schemas.microsoft.com/office/drawing/2014/main" val="1516220767"/>
                    </a:ext>
                  </a:extLst>
                </a:gridCol>
                <a:gridCol w="1587181">
                  <a:extLst>
                    <a:ext uri="{9D8B030D-6E8A-4147-A177-3AD203B41FA5}">
                      <a16:colId xmlns:a16="http://schemas.microsoft.com/office/drawing/2014/main" val="2106658312"/>
                    </a:ext>
                  </a:extLst>
                </a:gridCol>
                <a:gridCol w="1190386">
                  <a:extLst>
                    <a:ext uri="{9D8B030D-6E8A-4147-A177-3AD203B41FA5}">
                      <a16:colId xmlns:a16="http://schemas.microsoft.com/office/drawing/2014/main" val="755730302"/>
                    </a:ext>
                  </a:extLst>
                </a:gridCol>
                <a:gridCol w="2215441">
                  <a:extLst>
                    <a:ext uri="{9D8B030D-6E8A-4147-A177-3AD203B41FA5}">
                      <a16:colId xmlns:a16="http://schemas.microsoft.com/office/drawing/2014/main" val="1409821221"/>
                    </a:ext>
                  </a:extLst>
                </a:gridCol>
                <a:gridCol w="1672719">
                  <a:extLst>
                    <a:ext uri="{9D8B030D-6E8A-4147-A177-3AD203B41FA5}">
                      <a16:colId xmlns:a16="http://schemas.microsoft.com/office/drawing/2014/main" val="32849673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Radius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Area (m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 size (mm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Channels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984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-3.7&lt;𝜂&lt;-1.74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-1.61 to -1.71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 to 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0.5*0.5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66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|𝜂|&lt;1.4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-1.2 to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0.625 to 0.655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0.5*10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96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FTTL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1.5&lt;𝜂&lt;3.5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1.555 to 1.705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 to 0.85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0.5*0.5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19660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AA728BF-230D-644C-A45C-BEB73942D0E0}"/>
              </a:ext>
            </a:extLst>
          </p:cNvPr>
          <p:cNvSpPr txBox="1"/>
          <p:nvPr/>
        </p:nvSpPr>
        <p:spPr>
          <a:xfrm>
            <a:off x="361573" y="3467824"/>
            <a:ext cx="107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587A9-55C0-F3D9-61AD-9947DA2A5079}"/>
              </a:ext>
            </a:extLst>
          </p:cNvPr>
          <p:cNvSpPr txBox="1"/>
          <p:nvPr/>
        </p:nvSpPr>
        <p:spPr>
          <a:xfrm>
            <a:off x="3101187" y="2146028"/>
            <a:ext cx="107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CTTL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13CBA0-AE61-6120-12AF-586FA23AA6E1}"/>
              </a:ext>
            </a:extLst>
          </p:cNvPr>
          <p:cNvSpPr txBox="1"/>
          <p:nvPr/>
        </p:nvSpPr>
        <p:spPr>
          <a:xfrm>
            <a:off x="6453451" y="2559351"/>
            <a:ext cx="1075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FTTL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0C8958-0BDA-3C02-185D-64AC3E4095CB}"/>
              </a:ext>
            </a:extLst>
          </p:cNvPr>
          <p:cNvSpPr txBox="1"/>
          <p:nvPr/>
        </p:nvSpPr>
        <p:spPr>
          <a:xfrm>
            <a:off x="7898193" y="2412358"/>
            <a:ext cx="3133485" cy="1704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v0 design, we propose: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Barrel: 0.5x10 mm</a:t>
            </a:r>
            <a:r>
              <a:rPr lang="en-US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strips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Endcap: 0.5x0.5 mm</a:t>
            </a:r>
            <a:r>
              <a:rPr lang="en-US" b="1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pixels (same as RPs) [1]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8F793B-C2D7-20AA-B25D-F29810E8C23E}"/>
              </a:ext>
            </a:extLst>
          </p:cNvPr>
          <p:cNvSpPr/>
          <p:nvPr/>
        </p:nvSpPr>
        <p:spPr>
          <a:xfrm>
            <a:off x="8109473" y="2954386"/>
            <a:ext cx="2710927" cy="334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317286-8D07-5023-E5E5-9CFCFB4BDC44}"/>
              </a:ext>
            </a:extLst>
          </p:cNvPr>
          <p:cNvSpPr/>
          <p:nvPr/>
        </p:nvSpPr>
        <p:spPr>
          <a:xfrm>
            <a:off x="787548" y="5714112"/>
            <a:ext cx="10443101" cy="3854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7785A0-5E3B-C5CB-DBFC-E4F8B4B670D0}"/>
              </a:ext>
            </a:extLst>
          </p:cNvPr>
          <p:cNvSpPr txBox="1"/>
          <p:nvPr/>
        </p:nvSpPr>
        <p:spPr>
          <a:xfrm>
            <a:off x="7103631" y="4171257"/>
            <a:ext cx="472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Wei Li, TOF-PID WG Meeting Aug 29, 2022</a:t>
            </a:r>
          </a:p>
        </p:txBody>
      </p:sp>
    </p:spTree>
    <p:extLst>
      <p:ext uri="{BB962C8B-B14F-4D97-AF65-F5344CB8AC3E}">
        <p14:creationId xmlns:p14="http://schemas.microsoft.com/office/powerpoint/2010/main" val="477065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BDFF-958E-8000-7F1C-6AC9A8D2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 Beam Results of Strip AC-LGAD Sensors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11C4F-14BE-60A1-CB3B-9BDA37CF8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B4A04-3B56-F443-B49E-627C98C6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B2F37-DAE3-033C-E37B-15D30C069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2AEC1-EFAD-10BC-0064-7CBBEF9F5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873" y="1033241"/>
            <a:ext cx="32512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77FBA-A81A-EA8E-1CB1-737F799C6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25" y="1033241"/>
            <a:ext cx="32512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66A81D-57A7-04D5-B77C-FCC6B2AE0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1" y="1033241"/>
            <a:ext cx="3251200" cy="182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53208B-1DD8-FE91-EB0C-61E8E4914A56}"/>
              </a:ext>
            </a:extLst>
          </p:cNvPr>
          <p:cNvSpPr txBox="1"/>
          <p:nvPr/>
        </p:nvSpPr>
        <p:spPr>
          <a:xfrm>
            <a:off x="2325394" y="5946940"/>
            <a:ext cx="7541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eRD112/LGAD Consortium meeting 8/3/2022 by Chris Madrid (FNAL) https://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indico.bnl.gov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/event/16500/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A44AB35C-B542-B880-65FC-CB4B53E4C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90058" y="3471970"/>
            <a:ext cx="7795867" cy="22525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3320B3-BF5D-9C4B-3F5E-C5E91F44E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85" y="3538421"/>
            <a:ext cx="3009900" cy="215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83DCE6-016B-0A8E-A36B-C61F45526EC7}"/>
              </a:ext>
            </a:extLst>
          </p:cNvPr>
          <p:cNvSpPr txBox="1"/>
          <p:nvPr/>
        </p:nvSpPr>
        <p:spPr>
          <a:xfrm>
            <a:off x="1511106" y="2880198"/>
            <a:ext cx="200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0.5*5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82F6AB-7024-77F8-3DA6-B81147C5A837}"/>
              </a:ext>
            </a:extLst>
          </p:cNvPr>
          <p:cNvSpPr txBox="1"/>
          <p:nvPr/>
        </p:nvSpPr>
        <p:spPr>
          <a:xfrm>
            <a:off x="5525501" y="2827639"/>
            <a:ext cx="200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0.5*10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DDD16E-94EA-7BF3-8236-29AC06922DC4}"/>
              </a:ext>
            </a:extLst>
          </p:cNvPr>
          <p:cNvSpPr txBox="1"/>
          <p:nvPr/>
        </p:nvSpPr>
        <p:spPr>
          <a:xfrm>
            <a:off x="9430353" y="2850550"/>
            <a:ext cx="2001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0.5*25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3E29A-3D63-F923-F8A5-84FA91FEE7C4}"/>
              </a:ext>
            </a:extLst>
          </p:cNvPr>
          <p:cNvSpPr/>
          <p:nvPr/>
        </p:nvSpPr>
        <p:spPr>
          <a:xfrm>
            <a:off x="3790057" y="4819426"/>
            <a:ext cx="7795867" cy="462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36345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8344B-1EA0-7A10-124D-A0ADDE78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Barrel TOF Layout and Specification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49BB-18FE-5196-BBCE-6592A51B4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b="1" dirty="0"/>
                  <a:t>Single layer of strip AC-LGAD sensors</a:t>
                </a:r>
              </a:p>
              <a:p>
                <a:pPr lvl="1"/>
                <a:r>
                  <a:rPr lang="en-US" sz="2400" dirty="0"/>
                  <a:t>62&lt;R&lt;65 cm, 2.7 m long, ~11 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 area</a:t>
                </a:r>
              </a:p>
              <a:p>
                <a:r>
                  <a:rPr lang="en-US" sz="2400" b="1" dirty="0"/>
                  <a:t>Strip metal electrodes, with 500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400" b="1" dirty="0"/>
                  <a:t> pitch in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𝐫</m:t>
                    </m:r>
                    <m:r>
                      <a:rPr lang="el-GR" sz="2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400" b="1" dirty="0"/>
                  <a:t> and 1 cm* in z</a:t>
                </a:r>
              </a:p>
              <a:p>
                <a:pPr lvl="1"/>
                <a:r>
                  <a:rPr lang="en-US" dirty="0"/>
                  <a:t>Minimal material budget and power consumption compared to pixels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* Will look into longer strips with sensor R&amp;D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C049BB-18FE-5196-BBCE-6592A51B4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8" t="-1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8366F-6623-8880-4343-59F3C6F4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5E4D1-EE80-2EE7-30E0-AE139415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CF506-6B73-A6E0-FBF0-789A2B5F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659AB0-1CAF-5DC1-C663-DF58CE592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9966"/>
            <a:ext cx="5092334" cy="329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73DD9-7232-2F70-1BD2-067C6647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900970"/>
            <a:ext cx="3454178" cy="3394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B3ECE-1C49-C4A8-CF94-CE9BBA25A38A}"/>
              </a:ext>
            </a:extLst>
          </p:cNvPr>
          <p:cNvSpPr txBox="1"/>
          <p:nvPr/>
        </p:nvSpPr>
        <p:spPr>
          <a:xfrm>
            <a:off x="1700195" y="4136357"/>
            <a:ext cx="2796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144*2 modules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radius 62 cm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 radius 65 cm</a:t>
            </a:r>
          </a:p>
        </p:txBody>
      </p:sp>
    </p:spTree>
    <p:extLst>
      <p:ext uri="{BB962C8B-B14F-4D97-AF65-F5344CB8AC3E}">
        <p14:creationId xmlns:p14="http://schemas.microsoft.com/office/powerpoint/2010/main" val="4616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D6A7-96A7-7043-9959-72F3073E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EPIC Barrel TOF 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DFEC2-491D-7B44-8626-DD8F9CAE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0549-57A0-6C44-B79A-F61E7340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27B1-EA76-894C-8483-FCBC267B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F2FCCC-D79F-2448-93A7-A1F299D64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094"/>
          <a:stretch/>
        </p:blipFill>
        <p:spPr>
          <a:xfrm>
            <a:off x="550634" y="675400"/>
            <a:ext cx="1488026" cy="585216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498C502-9564-9142-80BD-BEA17599FBCB}"/>
              </a:ext>
            </a:extLst>
          </p:cNvPr>
          <p:cNvCxnSpPr>
            <a:cxnSpLocks/>
          </p:cNvCxnSpPr>
          <p:nvPr/>
        </p:nvCxnSpPr>
        <p:spPr>
          <a:xfrm flipH="1">
            <a:off x="2532118" y="3290894"/>
            <a:ext cx="9301302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D609C8-08A8-4041-868E-CC70AA668C29}"/>
              </a:ext>
            </a:extLst>
          </p:cNvPr>
          <p:cNvSpPr txBox="1"/>
          <p:nvPr/>
        </p:nvSpPr>
        <p:spPr>
          <a:xfrm>
            <a:off x="6159969" y="3388711"/>
            <a:ext cx="234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=½ L = 1.35 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87D90F-D904-0247-86BC-A08794D253BA}"/>
              </a:ext>
            </a:extLst>
          </p:cNvPr>
          <p:cNvCxnSpPr>
            <a:cxnSpLocks/>
          </p:cNvCxnSpPr>
          <p:nvPr/>
        </p:nvCxnSpPr>
        <p:spPr>
          <a:xfrm flipH="1">
            <a:off x="690139" y="986062"/>
            <a:ext cx="604508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91F0B1-919D-0847-AF4A-C2021095E74F}"/>
              </a:ext>
            </a:extLst>
          </p:cNvPr>
          <p:cNvCxnSpPr>
            <a:cxnSpLocks/>
          </p:cNvCxnSpPr>
          <p:nvPr/>
        </p:nvCxnSpPr>
        <p:spPr>
          <a:xfrm flipH="1">
            <a:off x="639932" y="6263665"/>
            <a:ext cx="108419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233D56-8045-7B4D-B8DE-8F3C0ECFAF80}"/>
              </a:ext>
            </a:extLst>
          </p:cNvPr>
          <p:cNvSpPr txBox="1"/>
          <p:nvPr/>
        </p:nvSpPr>
        <p:spPr>
          <a:xfrm>
            <a:off x="303037" y="540693"/>
            <a:ext cx="234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h=0.642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5E233-F452-4641-9E03-11DCB873B2DA}"/>
              </a:ext>
            </a:extLst>
          </p:cNvPr>
          <p:cNvSpPr txBox="1"/>
          <p:nvPr/>
        </p:nvSpPr>
        <p:spPr>
          <a:xfrm>
            <a:off x="138145" y="6277030"/>
            <a:ext cx="234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H=1.242 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76C3BE-4619-934A-96EB-BA7651B966C0}"/>
              </a:ext>
            </a:extLst>
          </p:cNvPr>
          <p:cNvSpPr txBox="1"/>
          <p:nvPr/>
        </p:nvSpPr>
        <p:spPr>
          <a:xfrm>
            <a:off x="2451149" y="4735075"/>
            <a:ext cx="9339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32 AC-LGAD sensors</a:t>
            </a:r>
            <a:r>
              <a:rPr lang="en-US" sz="24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each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3.2*4 cm</a:t>
            </a:r>
            <a:r>
              <a:rPr lang="en-US" sz="2400" b="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read out by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2 ASICs</a:t>
            </a:r>
            <a:endParaRPr lang="en-US" sz="2400" b="0" dirty="0">
              <a:solidFill>
                <a:schemeClr val="tx1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mass flexible Kapton PCB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distributes power and I/O signals from a low mass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connector(s)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coolant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cooling tube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takes away heat from the ASICs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20294FA-9FC6-A34F-BD0F-9F80AA9B11CD}"/>
              </a:ext>
            </a:extLst>
          </p:cNvPr>
          <p:cNvCxnSpPr>
            <a:cxnSpLocks/>
          </p:cNvCxnSpPr>
          <p:nvPr/>
        </p:nvCxnSpPr>
        <p:spPr>
          <a:xfrm flipV="1">
            <a:off x="489623" y="1088087"/>
            <a:ext cx="0" cy="496253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3D15AA-2A73-7A42-8E21-8EDCB8A422AF}"/>
              </a:ext>
            </a:extLst>
          </p:cNvPr>
          <p:cNvSpPr txBox="1"/>
          <p:nvPr/>
        </p:nvSpPr>
        <p:spPr>
          <a:xfrm rot="16200000">
            <a:off x="-907800" y="3028236"/>
            <a:ext cx="234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= 5.6 cm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ED3723-B593-7246-A05F-BBF2B845A078}"/>
              </a:ext>
            </a:extLst>
          </p:cNvPr>
          <p:cNvSpPr/>
          <p:nvPr/>
        </p:nvSpPr>
        <p:spPr>
          <a:xfrm>
            <a:off x="9363982" y="41869"/>
            <a:ext cx="2828018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&gt;95% coverage in Z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D1EA01-043F-5340-5349-75B979E7B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83" y="1434404"/>
            <a:ext cx="9393059" cy="400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F0B89C8-B62F-3CE1-D34B-FBA2789C7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130" y="2631502"/>
            <a:ext cx="9401812" cy="42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7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7D6A7-96A7-7043-9959-72F3073E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EPIC Barrel TOF Module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DFEC2-491D-7B44-8626-DD8F9CAE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0549-57A0-6C44-B79A-F61E7340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27B1-EA76-894C-8483-FCBC267B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B4E656-5C75-594C-B73A-01B06E454A27}"/>
              </a:ext>
            </a:extLst>
          </p:cNvPr>
          <p:cNvGrpSpPr/>
          <p:nvPr/>
        </p:nvGrpSpPr>
        <p:grpSpPr>
          <a:xfrm>
            <a:off x="2540337" y="701358"/>
            <a:ext cx="7326760" cy="5852160"/>
            <a:chOff x="3207455" y="675400"/>
            <a:chExt cx="7326760" cy="58521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5F432A-C3F9-F84E-9591-81005116B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2618"/>
            <a:stretch/>
          </p:blipFill>
          <p:spPr>
            <a:xfrm>
              <a:off x="6552216" y="675400"/>
              <a:ext cx="786046" cy="585216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82CCB28-F556-B44B-A3F8-4947E6B21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1454"/>
            <a:stretch/>
          </p:blipFill>
          <p:spPr>
            <a:xfrm>
              <a:off x="3207455" y="675400"/>
              <a:ext cx="386480" cy="58521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370C32-0952-854C-9504-509362604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0797"/>
            <a:stretch/>
          </p:blipFill>
          <p:spPr>
            <a:xfrm>
              <a:off x="8231365" y="675400"/>
              <a:ext cx="868387" cy="585216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4D88282-8448-294D-A364-D6CF32DAB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80797"/>
            <a:stretch/>
          </p:blipFill>
          <p:spPr>
            <a:xfrm>
              <a:off x="4835332" y="675400"/>
              <a:ext cx="868387" cy="58521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5486DFF-01ED-944E-AC77-69E6FF1F2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93" r="69924"/>
            <a:stretch/>
          </p:blipFill>
          <p:spPr>
            <a:xfrm>
              <a:off x="9748169" y="675400"/>
              <a:ext cx="786046" cy="585216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EFD4193-13FA-E540-836A-D0E2FCB29D8D}"/>
              </a:ext>
            </a:extLst>
          </p:cNvPr>
          <p:cNvSpPr txBox="1"/>
          <p:nvPr/>
        </p:nvSpPr>
        <p:spPr>
          <a:xfrm>
            <a:off x="8652934" y="993353"/>
            <a:ext cx="34734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AC-LGAD sensor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Frontend ASICs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Carbon foam+</a:t>
            </a:r>
          </a:p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Carbon honeycomb+</a:t>
            </a:r>
          </a:p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CF</a:t>
            </a:r>
            <a:r>
              <a:rPr lang="en-US" sz="2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skins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cooling tube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 coolant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Kapton PCB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Connector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30FD5B-3DEB-8C44-BA37-2F309E4C7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7094"/>
          <a:stretch/>
        </p:blipFill>
        <p:spPr>
          <a:xfrm>
            <a:off x="550634" y="675400"/>
            <a:ext cx="1488026" cy="5852160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A30FC96-C6A6-0E43-8AB3-BBF89B9796F3}"/>
              </a:ext>
            </a:extLst>
          </p:cNvPr>
          <p:cNvCxnSpPr>
            <a:cxnSpLocks/>
          </p:cNvCxnSpPr>
          <p:nvPr/>
        </p:nvCxnSpPr>
        <p:spPr>
          <a:xfrm flipH="1">
            <a:off x="690139" y="986062"/>
            <a:ext cx="604508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C02E8BC-97A8-B649-B75A-B48B160E5830}"/>
              </a:ext>
            </a:extLst>
          </p:cNvPr>
          <p:cNvCxnSpPr>
            <a:cxnSpLocks/>
          </p:cNvCxnSpPr>
          <p:nvPr/>
        </p:nvCxnSpPr>
        <p:spPr>
          <a:xfrm flipH="1">
            <a:off x="639932" y="6263665"/>
            <a:ext cx="1084194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195A2FE-45C6-9047-B1DF-7E91E5032973}"/>
              </a:ext>
            </a:extLst>
          </p:cNvPr>
          <p:cNvSpPr txBox="1"/>
          <p:nvPr/>
        </p:nvSpPr>
        <p:spPr>
          <a:xfrm>
            <a:off x="303037" y="540693"/>
            <a:ext cx="234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h=0.642 cm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1982D5-9DBB-B446-91C0-A6A24399EDD6}"/>
              </a:ext>
            </a:extLst>
          </p:cNvPr>
          <p:cNvCxnSpPr>
            <a:cxnSpLocks/>
          </p:cNvCxnSpPr>
          <p:nvPr/>
        </p:nvCxnSpPr>
        <p:spPr>
          <a:xfrm flipV="1">
            <a:off x="489623" y="1088087"/>
            <a:ext cx="0" cy="496253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004FB36-4DB6-9E43-B429-2F445CDC1051}"/>
              </a:ext>
            </a:extLst>
          </p:cNvPr>
          <p:cNvSpPr txBox="1"/>
          <p:nvPr/>
        </p:nvSpPr>
        <p:spPr>
          <a:xfrm rot="16200000">
            <a:off x="-907800" y="3028236"/>
            <a:ext cx="234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= 5.6 cm</a:t>
            </a:r>
          </a:p>
        </p:txBody>
      </p:sp>
    </p:spTree>
    <p:extLst>
      <p:ext uri="{BB962C8B-B14F-4D97-AF65-F5344CB8AC3E}">
        <p14:creationId xmlns:p14="http://schemas.microsoft.com/office/powerpoint/2010/main" val="3931254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23A59F-202D-D4D0-AA25-CE279ABB1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03" y="892885"/>
            <a:ext cx="11956137" cy="5965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57D6A7-96A7-7043-9959-72F3073E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EPIC Barrel TOF Detector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DFEC2-491D-7B44-8626-DD8F9CAE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0549-57A0-6C44-B79A-F61E7340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327B1-EA76-894C-8483-FCBC267B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0A8D46-8A33-294D-AEA0-A05EAA6EF2BB}"/>
              </a:ext>
            </a:extLst>
          </p:cNvPr>
          <p:cNvCxnSpPr>
            <a:cxnSpLocks/>
          </p:cNvCxnSpPr>
          <p:nvPr/>
        </p:nvCxnSpPr>
        <p:spPr>
          <a:xfrm flipH="1" flipV="1">
            <a:off x="4914558" y="1875151"/>
            <a:ext cx="1818498" cy="65898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C2038FE-4B30-9E47-A812-E7718A85E6AB}"/>
              </a:ext>
            </a:extLst>
          </p:cNvPr>
          <p:cNvSpPr txBox="1"/>
          <p:nvPr/>
        </p:nvSpPr>
        <p:spPr>
          <a:xfrm>
            <a:off x="4384688" y="2499502"/>
            <a:ext cx="17113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tilted angle</a:t>
            </a:r>
            <a:endParaRPr lang="en-US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225DA142-8226-7448-B85C-501D97C7CF84}"/>
              </a:ext>
            </a:extLst>
          </p:cNvPr>
          <p:cNvCxnSpPr>
            <a:cxnSpLocks/>
          </p:cNvCxnSpPr>
          <p:nvPr/>
        </p:nvCxnSpPr>
        <p:spPr>
          <a:xfrm flipV="1">
            <a:off x="5191162" y="2124004"/>
            <a:ext cx="438442" cy="41223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9932D35-4531-9E4D-B963-ADB33338D36F}"/>
              </a:ext>
            </a:extLst>
          </p:cNvPr>
          <p:cNvCxnSpPr>
            <a:cxnSpLocks/>
          </p:cNvCxnSpPr>
          <p:nvPr/>
        </p:nvCxnSpPr>
        <p:spPr>
          <a:xfrm>
            <a:off x="879420" y="1282417"/>
            <a:ext cx="610529" cy="187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AA488C-4D4A-E447-BFBF-627EBFBA2B09}"/>
              </a:ext>
            </a:extLst>
          </p:cNvPr>
          <p:cNvCxnSpPr>
            <a:cxnSpLocks/>
          </p:cNvCxnSpPr>
          <p:nvPr/>
        </p:nvCxnSpPr>
        <p:spPr>
          <a:xfrm>
            <a:off x="1434021" y="1264412"/>
            <a:ext cx="590865" cy="205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ED6643-A62B-874A-9408-2DC559CBAA11}"/>
              </a:ext>
            </a:extLst>
          </p:cNvPr>
          <p:cNvCxnSpPr>
            <a:cxnSpLocks/>
          </p:cNvCxnSpPr>
          <p:nvPr/>
        </p:nvCxnSpPr>
        <p:spPr>
          <a:xfrm>
            <a:off x="336084" y="1323461"/>
            <a:ext cx="601374" cy="146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3390FD-31D1-3146-B3BA-33A5F5D02C4F}"/>
              </a:ext>
            </a:extLst>
          </p:cNvPr>
          <p:cNvCxnSpPr>
            <a:cxnSpLocks/>
          </p:cNvCxnSpPr>
          <p:nvPr/>
        </p:nvCxnSpPr>
        <p:spPr>
          <a:xfrm>
            <a:off x="1986512" y="1263536"/>
            <a:ext cx="592975" cy="2253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4BA76F0-48BE-1C4C-B52C-B33294F590B3}"/>
              </a:ext>
            </a:extLst>
          </p:cNvPr>
          <p:cNvCxnSpPr>
            <a:cxnSpLocks/>
          </p:cNvCxnSpPr>
          <p:nvPr/>
        </p:nvCxnSpPr>
        <p:spPr>
          <a:xfrm flipH="1">
            <a:off x="419099" y="1282417"/>
            <a:ext cx="475213" cy="557665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781F5D-0C8F-164D-8C64-C1B53A4B01F4}"/>
              </a:ext>
            </a:extLst>
          </p:cNvPr>
          <p:cNvCxnSpPr>
            <a:cxnSpLocks/>
          </p:cNvCxnSpPr>
          <p:nvPr/>
        </p:nvCxnSpPr>
        <p:spPr>
          <a:xfrm flipH="1">
            <a:off x="757321" y="1282221"/>
            <a:ext cx="703598" cy="5592601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EAE358B-F237-DE41-8BF4-B85A110479CC}"/>
              </a:ext>
            </a:extLst>
          </p:cNvPr>
          <p:cNvCxnSpPr>
            <a:cxnSpLocks/>
          </p:cNvCxnSpPr>
          <p:nvPr/>
        </p:nvCxnSpPr>
        <p:spPr>
          <a:xfrm flipH="1">
            <a:off x="1066598" y="1281234"/>
            <a:ext cx="919914" cy="557676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BB5A293-D1F9-FD42-8380-7CEF55761185}"/>
              </a:ext>
            </a:extLst>
          </p:cNvPr>
          <p:cNvSpPr txBox="1"/>
          <p:nvPr/>
        </p:nvSpPr>
        <p:spPr>
          <a:xfrm>
            <a:off x="1371600" y="1692588"/>
            <a:ext cx="23759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mm overlap</a:t>
            </a:r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id="{7C443674-475A-C143-8B58-B7C7B4CF3C97}"/>
              </a:ext>
            </a:extLst>
          </p:cNvPr>
          <p:cNvSpPr/>
          <p:nvPr/>
        </p:nvSpPr>
        <p:spPr>
          <a:xfrm rot="6934166">
            <a:off x="1788384" y="1571961"/>
            <a:ext cx="275644" cy="79821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383F30-4881-A749-A8B9-A3D28701EB3A}"/>
              </a:ext>
            </a:extLst>
          </p:cNvPr>
          <p:cNvCxnSpPr>
            <a:cxnSpLocks/>
          </p:cNvCxnSpPr>
          <p:nvPr/>
        </p:nvCxnSpPr>
        <p:spPr>
          <a:xfrm>
            <a:off x="5318089" y="1793509"/>
            <a:ext cx="505718" cy="4101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8A494DA-B8EB-5A4D-B2C1-B746104483AB}"/>
              </a:ext>
            </a:extLst>
          </p:cNvPr>
          <p:cNvSpPr/>
          <p:nvPr/>
        </p:nvSpPr>
        <p:spPr>
          <a:xfrm>
            <a:off x="8842224" y="30169"/>
            <a:ext cx="3344185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Full azimuthal coverage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38DEB-4979-9724-9A79-9DA90F5B6571}"/>
              </a:ext>
            </a:extLst>
          </p:cNvPr>
          <p:cNvSpPr txBox="1"/>
          <p:nvPr/>
        </p:nvSpPr>
        <p:spPr>
          <a:xfrm>
            <a:off x="9453617" y="2467783"/>
            <a:ext cx="1366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R=65 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618DC-30FC-EB2E-3D71-E2D27D35F607}"/>
              </a:ext>
            </a:extLst>
          </p:cNvPr>
          <p:cNvSpPr txBox="1"/>
          <p:nvPr/>
        </p:nvSpPr>
        <p:spPr>
          <a:xfrm>
            <a:off x="7492140" y="4084079"/>
            <a:ext cx="293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R=62 cm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55F49E-0A0B-816F-08A5-52948C3C9C9E}"/>
              </a:ext>
            </a:extLst>
          </p:cNvPr>
          <p:cNvCxnSpPr>
            <a:cxnSpLocks/>
          </p:cNvCxnSpPr>
          <p:nvPr/>
        </p:nvCxnSpPr>
        <p:spPr>
          <a:xfrm flipV="1">
            <a:off x="8444753" y="3761361"/>
            <a:ext cx="279699" cy="31716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4CEFBA-98F3-AC06-9B6A-2093B0D6DC82}"/>
              </a:ext>
            </a:extLst>
          </p:cNvPr>
          <p:cNvCxnSpPr>
            <a:cxnSpLocks/>
          </p:cNvCxnSpPr>
          <p:nvPr/>
        </p:nvCxnSpPr>
        <p:spPr>
          <a:xfrm flipH="1">
            <a:off x="9135036" y="2868834"/>
            <a:ext cx="313764" cy="33458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23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F78B-8571-6741-A235-8DD2D22D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Barrel TOF Material Budget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764C7-21B4-D147-AE8A-0E5BE864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B213-4DCF-3845-8823-A2E68C2D7226}" type="datetime1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567F1-2974-9949-A1A3-EEC1B1EE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Zhenyu Ye @ UIC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142A6-B1C8-AF4A-ABEF-2B5FB0B3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146B9-B2FB-2A44-961F-0DC0BE25A4F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C8D73B-F072-3D45-8AF0-8AE1AEBF0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6"/>
          <a:stretch/>
        </p:blipFill>
        <p:spPr>
          <a:xfrm rot="5400000">
            <a:off x="3490068" y="-1424029"/>
            <a:ext cx="4867619" cy="9594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0ABD94-8F77-360E-2D5D-80372B1C85CD}"/>
              </a:ext>
            </a:extLst>
          </p:cNvPr>
          <p:cNvSpPr txBox="1"/>
          <p:nvPr/>
        </p:nvSpPr>
        <p:spPr>
          <a:xfrm>
            <a:off x="2584174" y="6071117"/>
            <a:ext cx="702365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material budget ~1% X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9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13747</TotalTime>
  <Words>702</Words>
  <Application>Microsoft Macintosh PowerPoint</Application>
  <PresentationFormat>Widescreen</PresentationFormat>
  <Paragraphs>182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Times New Roman</vt:lpstr>
      <vt:lpstr>Office Theme</vt:lpstr>
      <vt:lpstr>Barrel TOF Layout (v0)</vt:lpstr>
      <vt:lpstr>EIC Detector-1 Reference Design</vt:lpstr>
      <vt:lpstr>AC-LGAD Layer for TOF PID + Tracking</vt:lpstr>
      <vt:lpstr>Test Beam Results of Strip AC-LGAD Sensors</vt:lpstr>
      <vt:lpstr>Barrel TOF Layout and Specification</vt:lpstr>
      <vt:lpstr>EPIC Barrel TOF Module</vt:lpstr>
      <vt:lpstr>EPIC Barrel TOF Module </vt:lpstr>
      <vt:lpstr>EPIC Barrel TOF Detector Layout</vt:lpstr>
      <vt:lpstr>Barrel TOF Material Budget</vt:lpstr>
      <vt:lpstr>Services</vt:lpstr>
      <vt:lpstr>Backup</vt:lpstr>
      <vt:lpstr>STAR Intermediate Silicon Tracker</vt:lpstr>
      <vt:lpstr>STAR Intermediate Silicon Tracker</vt:lpstr>
      <vt:lpstr>STAR Intermediate Silicon Tracker</vt:lpstr>
      <vt:lpstr>STAR Intermediate Silicon Tracker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ETROC – Read-out ASIC for ETL</dc:title>
  <dc:creator>Ye, Zhenyu</dc:creator>
  <cp:lastModifiedBy>Ye, Zhenyu</cp:lastModifiedBy>
  <cp:revision>3120</cp:revision>
  <cp:lastPrinted>2021-06-28T17:12:49Z</cp:lastPrinted>
  <dcterms:created xsi:type="dcterms:W3CDTF">2019-07-06T19:47:03Z</dcterms:created>
  <dcterms:modified xsi:type="dcterms:W3CDTF">2022-09-12T17:34:43Z</dcterms:modified>
</cp:coreProperties>
</file>