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sldIdLst>
    <p:sldId id="316" r:id="rId5"/>
    <p:sldId id="3906" r:id="rId6"/>
    <p:sldId id="3907" r:id="rId7"/>
    <p:sldId id="3908" r:id="rId8"/>
    <p:sldId id="3909" r:id="rId9"/>
    <p:sldId id="3905" r:id="rId10"/>
    <p:sldId id="3910" r:id="rId11"/>
    <p:sldId id="3911" r:id="rId12"/>
    <p:sldId id="3912" r:id="rId13"/>
    <p:sldId id="327" r:id="rId1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519D"/>
    <a:srgbClr val="0000CC"/>
    <a:srgbClr val="D8D8D8"/>
    <a:srgbClr val="D7D7D7"/>
    <a:srgbClr val="D9D9D9"/>
    <a:srgbClr val="D1D1D1"/>
    <a:srgbClr val="D3D3D3"/>
    <a:srgbClr val="B2B2B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0" autoAdjust="0"/>
    <p:restoredTop sz="94646"/>
  </p:normalViewPr>
  <p:slideViewPr>
    <p:cSldViewPr snapToGrid="0" snapToObjects="1">
      <p:cViewPr varScale="1">
        <p:scale>
          <a:sx n="124" d="100"/>
          <a:sy n="124" d="100"/>
        </p:scale>
        <p:origin x="193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9/2/22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371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B7300236-7FFA-2C4C-9DC3-0D04F3CC4D61}" type="datetimeFigureOut">
              <a:rPr lang="en-US" smtClean="0"/>
              <a:t>9/2/22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63931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7897" y="645496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081247" cy="84268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B7300236-7FFA-2C4C-9DC3-0D04F3CC4D61}" type="datetimeFigureOut">
              <a:rPr lang="en-US" smtClean="0"/>
              <a:t>9/2/22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72896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7897" y="645496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B7300236-7FFA-2C4C-9DC3-0D04F3CC4D61}" type="datetimeFigureOut">
              <a:rPr lang="en-US" smtClean="0"/>
              <a:t>9/2/22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63928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635" y="6492875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300236-7FFA-2C4C-9DC3-0D04F3CC4D61}" type="datetimeFigureOut">
              <a:rPr lang="en-US" smtClean="0"/>
              <a:pPr/>
              <a:t>9/2/22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4700" y="1479477"/>
            <a:ext cx="6729300" cy="932381"/>
          </a:xfrm>
        </p:spPr>
        <p:txBody>
          <a:bodyPr>
            <a:normAutofit/>
          </a:bodyPr>
          <a:lstStyle/>
          <a:p>
            <a:r>
              <a:rPr lang="en-US" dirty="0"/>
              <a:t>Facts about IP-8@EIC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2048" y="2910068"/>
            <a:ext cx="5170514" cy="1774948"/>
          </a:xfrm>
        </p:spPr>
        <p:txBody>
          <a:bodyPr>
            <a:normAutofit/>
          </a:bodyPr>
          <a:lstStyle/>
          <a:p>
            <a:r>
              <a:rPr lang="en-US" sz="2600" dirty="0"/>
              <a:t>Elke </a:t>
            </a:r>
            <a:r>
              <a:rPr lang="en-US" sz="2600" dirty="0" err="1"/>
              <a:t>Aschenauer</a:t>
            </a:r>
            <a:endParaRPr lang="en-US" sz="2600" dirty="0"/>
          </a:p>
          <a:p>
            <a:r>
              <a:rPr lang="en-US" sz="2600" dirty="0"/>
              <a:t>Co-Associate Directors for the Experimental Program</a:t>
            </a:r>
          </a:p>
          <a:p>
            <a:r>
              <a:rPr lang="en-US" sz="1500" dirty="0"/>
              <a:t>1</a:t>
            </a:r>
            <a:r>
              <a:rPr lang="en-US" sz="1500" baseline="30000" dirty="0"/>
              <a:t>st</a:t>
            </a:r>
            <a:r>
              <a:rPr lang="en-US" sz="1500" dirty="0"/>
              <a:t> 2</a:t>
            </a:r>
            <a:r>
              <a:rPr lang="en-US" sz="1500" baseline="30000" dirty="0"/>
              <a:t>nd</a:t>
            </a:r>
            <a:r>
              <a:rPr lang="en-US" sz="1500" dirty="0"/>
              <a:t> IR EIC-UG WG Meeting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5D5D1-B5D9-4F42-98CF-60D59A9EDF91}"/>
              </a:ext>
            </a:extLst>
          </p:cNvPr>
          <p:cNvSpPr txBox="1"/>
          <p:nvPr/>
        </p:nvSpPr>
        <p:spPr>
          <a:xfrm>
            <a:off x="5479727" y="4813894"/>
            <a:ext cx="36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Many figures thanks to Walt Akers</a:t>
            </a:r>
          </a:p>
        </p:txBody>
      </p:sp>
    </p:spTree>
    <p:extLst>
      <p:ext uri="{BB962C8B-B14F-4D97-AF65-F5344CB8AC3E}">
        <p14:creationId xmlns:p14="http://schemas.microsoft.com/office/powerpoint/2010/main" val="70066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39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E84800-0815-A943-9F74-63091283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9" t="5108"/>
          <a:stretch/>
        </p:blipFill>
        <p:spPr>
          <a:xfrm>
            <a:off x="3793191" y="3982976"/>
            <a:ext cx="5350809" cy="2817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B26F5-9532-7146-8893-DEDC61BC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81247" cy="842682"/>
          </a:xfrm>
        </p:spPr>
        <p:txBody>
          <a:bodyPr/>
          <a:lstStyle/>
          <a:p>
            <a:r>
              <a:rPr lang="en-US" dirty="0"/>
              <a:t>Detector Locations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DD2FE-DAB4-2C42-A945-B1553FB32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0" r="14110"/>
          <a:stretch/>
        </p:blipFill>
        <p:spPr>
          <a:xfrm>
            <a:off x="83127" y="827569"/>
            <a:ext cx="3712964" cy="5954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68F64-E6DF-7646-8003-0EC09C2A0AFB}"/>
              </a:ext>
            </a:extLst>
          </p:cNvPr>
          <p:cNvSpPr txBox="1"/>
          <p:nvPr/>
        </p:nvSpPr>
        <p:spPr>
          <a:xfrm>
            <a:off x="1520575" y="3594279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IP-6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7C4B5-F5BD-064A-A4A2-E835246583C6}"/>
              </a:ext>
            </a:extLst>
          </p:cNvPr>
          <p:cNvSpPr txBox="1"/>
          <p:nvPr/>
        </p:nvSpPr>
        <p:spPr>
          <a:xfrm>
            <a:off x="738027" y="2996071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IP-8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A2F27-2CFE-0E42-AC01-DE8A6DB8FA27}"/>
              </a:ext>
            </a:extLst>
          </p:cNvPr>
          <p:cNvSpPr txBox="1"/>
          <p:nvPr/>
        </p:nvSpPr>
        <p:spPr>
          <a:xfrm>
            <a:off x="4004914" y="714425"/>
            <a:ext cx="46808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Some facts:</a:t>
            </a:r>
            <a:endParaRPr lang="en-US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Beams cross differently in IP-8 and IP-6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     IP-8-hadron beam ring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outside to ring inside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      </a:t>
            </a:r>
            <a:r>
              <a:rPr lang="en-US" sz="1600" dirty="0">
                <a:latin typeface="+mj-lt"/>
                <a:cs typeface="Arial" panose="020B0604020202020204" pitchFamily="34" charset="0"/>
                <a:sym typeface="Wingdings" pitchFamily="2" charset="2"/>
              </a:rPr>
              <a:t> impact on IP location and crossing angle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à"/>
            </a:pPr>
            <a:r>
              <a:rPr lang="en-US" sz="1600" b="1" dirty="0">
                <a:solidFill>
                  <a:srgbClr val="0000FF"/>
                </a:solidFill>
              </a:rPr>
              <a:t>IR designs are NOT interchangeable with each other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0000FF"/>
                </a:solidFill>
              </a:rPr>
              <a:t>EIC IP @ IP-8:</a:t>
            </a:r>
          </a:p>
          <a:p>
            <a:pPr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</a:rPr>
              <a:t>     </a:t>
            </a:r>
            <a:r>
              <a:rPr lang="en-US" sz="1600" dirty="0"/>
              <a:t>y: 523.24 cm</a:t>
            </a:r>
          </a:p>
          <a:p>
            <a:pPr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</a:rPr>
              <a:t>     </a:t>
            </a:r>
            <a:r>
              <a:rPr lang="en-US" sz="1600" dirty="0"/>
              <a:t>shifted 65 cm to ring inside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    shifted 27.5 cm longitudinal away from IP-6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    all relative to current RHIC IP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  <a:ea typeface="Comic Sans MS" charset="0"/>
                <a:cs typeface="Arial" panose="020B0604020202020204" pitchFamily="34" charset="0"/>
              </a:rPr>
              <a:t>Layout and space of Halls at both IRs are quite different</a:t>
            </a:r>
            <a:endParaRPr lang="en-US" sz="1600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F373D-F3C2-1749-9222-7EE4BF9C57D8}"/>
              </a:ext>
            </a:extLst>
          </p:cNvPr>
          <p:cNvSpPr txBox="1"/>
          <p:nvPr/>
        </p:nvSpPr>
        <p:spPr>
          <a:xfrm>
            <a:off x="3864427" y="4010589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IP-8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A66C4-0A2A-E343-851A-E19507A6B6F2}"/>
              </a:ext>
            </a:extLst>
          </p:cNvPr>
          <p:cNvSpPr txBox="1"/>
          <p:nvPr/>
        </p:nvSpPr>
        <p:spPr>
          <a:xfrm>
            <a:off x="6269783" y="5828178"/>
            <a:ext cx="295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IR8: Tunnel dia. 6.3m to 60m </a:t>
            </a:r>
          </a:p>
          <a:p>
            <a:r>
              <a:rPr lang="en-US" sz="1400" dirty="0">
                <a:solidFill>
                  <a:schemeClr val="bg1"/>
                </a:solidFill>
              </a:rPr>
              <a:t>(then 5.3m </a:t>
            </a:r>
            <a:r>
              <a:rPr lang="en-US" sz="1400" dirty="0" err="1">
                <a:solidFill>
                  <a:schemeClr val="bg1"/>
                </a:solidFill>
              </a:rPr>
              <a:t>dia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IR6: 7m dia. +/- 140m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48E0CE-7A8E-D741-AE4A-57725D238761}"/>
              </a:ext>
            </a:extLst>
          </p:cNvPr>
          <p:cNvCxnSpPr>
            <a:cxnSpLocks/>
          </p:cNvCxnSpPr>
          <p:nvPr/>
        </p:nvCxnSpPr>
        <p:spPr>
          <a:xfrm flipV="1">
            <a:off x="4540623" y="4828939"/>
            <a:ext cx="2328713" cy="74369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797D1F-5245-AD49-A344-D5A834FA7E6C}"/>
              </a:ext>
            </a:extLst>
          </p:cNvPr>
          <p:cNvSpPr txBox="1"/>
          <p:nvPr/>
        </p:nvSpPr>
        <p:spPr>
          <a:xfrm rot="20665047">
            <a:off x="5467989" y="473332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60m</a:t>
            </a:r>
          </a:p>
        </p:txBody>
      </p:sp>
    </p:spTree>
    <p:extLst>
      <p:ext uri="{BB962C8B-B14F-4D97-AF65-F5344CB8AC3E}">
        <p14:creationId xmlns:p14="http://schemas.microsoft.com/office/powerpoint/2010/main" val="27229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726D-BE8A-5C42-9827-08DB81AAF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IP-8: Space Constrains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85652-5DE7-5E4F-9DEF-C80F5004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" y="842683"/>
            <a:ext cx="9160425" cy="4138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80097-E636-9C44-8651-C6C7E7FC58F3}"/>
              </a:ext>
            </a:extLst>
          </p:cNvPr>
          <p:cNvSpPr txBox="1"/>
          <p:nvPr/>
        </p:nvSpPr>
        <p:spPr>
          <a:xfrm>
            <a:off x="15114" y="4980396"/>
            <a:ext cx="3466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sz="1400" b="1" dirty="0">
                <a:latin typeface="Candara" panose="020E0502030303020204" pitchFamily="34" charset="0"/>
              </a:rPr>
              <a:t>The experimental hall in IP-8 is wider than IP-6, however detector access is still limited by the accelerator systems.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AF3A5-E55E-D04A-82B8-201F718AFFC4}"/>
              </a:ext>
            </a:extLst>
          </p:cNvPr>
          <p:cNvSpPr txBox="1"/>
          <p:nvPr/>
        </p:nvSpPr>
        <p:spPr>
          <a:xfrm>
            <a:off x="0" y="5823472"/>
            <a:ext cx="346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sz="1400" b="1" dirty="0">
                <a:latin typeface="Candara" panose="020E0502030303020204" pitchFamily="34" charset="0"/>
              </a:rPr>
              <a:t>The assembly area for IP-8 is significantly smaller than that of IP-6.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11689-69DF-EB49-B093-AA45E325F524}"/>
              </a:ext>
            </a:extLst>
          </p:cNvPr>
          <p:cNvSpPr txBox="1"/>
          <p:nvPr/>
        </p:nvSpPr>
        <p:spPr>
          <a:xfrm>
            <a:off x="5437431" y="5296330"/>
            <a:ext cx="3553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sz="1400" b="1" dirty="0">
                <a:latin typeface="Candara" panose="020E0502030303020204" pitchFamily="34" charset="0"/>
              </a:rPr>
              <a:t>Disassembly of the detector and removal of sub-systems in the IP-8 assembly area will require special considerations.</a:t>
            </a:r>
          </a:p>
        </p:txBody>
      </p:sp>
    </p:spTree>
    <p:extLst>
      <p:ext uri="{BB962C8B-B14F-4D97-AF65-F5344CB8AC3E}">
        <p14:creationId xmlns:p14="http://schemas.microsoft.com/office/powerpoint/2010/main" val="261106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8AE1-3D5F-8D4E-906D-46B34660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IP-8 Needed Modifications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81DB-F470-7141-9D2A-217EA87D0F5A}"/>
              </a:ext>
            </a:extLst>
          </p:cNvPr>
          <p:cNvSpPr txBox="1"/>
          <p:nvPr/>
        </p:nvSpPr>
        <p:spPr>
          <a:xfrm>
            <a:off x="-1" y="614971"/>
            <a:ext cx="901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Remove remainders of the </a:t>
            </a:r>
            <a:r>
              <a:rPr lang="en-US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PHENIX muon arms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Rail system needs to be modified to be centered around EIC-IP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But most importantly door not centered around EIC-IP either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26165-A492-4B46-8F44-CE7AE0C59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/>
          <a:stretch/>
        </p:blipFill>
        <p:spPr>
          <a:xfrm>
            <a:off x="219154" y="1822510"/>
            <a:ext cx="3326144" cy="486294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D4F5B1-7F7D-1740-82A9-140581E07F9C}"/>
              </a:ext>
            </a:extLst>
          </p:cNvPr>
          <p:cNvSpPr/>
          <p:nvPr/>
        </p:nvSpPr>
        <p:spPr>
          <a:xfrm>
            <a:off x="2380463" y="2969912"/>
            <a:ext cx="317395" cy="1314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418B27-7748-7F42-890F-259C88A14617}"/>
              </a:ext>
            </a:extLst>
          </p:cNvPr>
          <p:cNvSpPr/>
          <p:nvPr/>
        </p:nvSpPr>
        <p:spPr>
          <a:xfrm>
            <a:off x="982413" y="2990070"/>
            <a:ext cx="317395" cy="1314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0F755-B1F1-604B-87BF-398B17F0751A}"/>
              </a:ext>
            </a:extLst>
          </p:cNvPr>
          <p:cNvSpPr txBox="1"/>
          <p:nvPr/>
        </p:nvSpPr>
        <p:spPr>
          <a:xfrm>
            <a:off x="1174684" y="583233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Inside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412B6-9D17-3D48-9818-5167BDEE9A0F}"/>
              </a:ext>
            </a:extLst>
          </p:cNvPr>
          <p:cNvSpPr txBox="1"/>
          <p:nvPr/>
        </p:nvSpPr>
        <p:spPr>
          <a:xfrm>
            <a:off x="1196304" y="260058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Outside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31AA95-143B-2749-9080-B2AACCB4615F}"/>
              </a:ext>
            </a:extLst>
          </p:cNvPr>
          <p:cNvCxnSpPr>
            <a:cxnSpLocks/>
          </p:cNvCxnSpPr>
          <p:nvPr/>
        </p:nvCxnSpPr>
        <p:spPr>
          <a:xfrm flipH="1">
            <a:off x="2773428" y="2214208"/>
            <a:ext cx="87661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E1839E-9397-AB4E-A93C-1464EA6C19CC}"/>
              </a:ext>
            </a:extLst>
          </p:cNvPr>
          <p:cNvSpPr txBox="1"/>
          <p:nvPr/>
        </p:nvSpPr>
        <p:spPr>
          <a:xfrm>
            <a:off x="2819366" y="220332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hadrons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B3AB49-7C4F-5B47-B3F1-658EC24778B7}"/>
              </a:ext>
            </a:extLst>
          </p:cNvPr>
          <p:cNvCxnSpPr>
            <a:cxnSpLocks/>
          </p:cNvCxnSpPr>
          <p:nvPr/>
        </p:nvCxnSpPr>
        <p:spPr>
          <a:xfrm>
            <a:off x="62754" y="2204590"/>
            <a:ext cx="913140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D0124F-67CF-8A46-A421-F30F6199BD5C}"/>
              </a:ext>
            </a:extLst>
          </p:cNvPr>
          <p:cNvSpPr txBox="1"/>
          <p:nvPr/>
        </p:nvSpPr>
        <p:spPr>
          <a:xfrm>
            <a:off x="62754" y="220459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electrons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47E904-10BA-B348-816B-EA304363D9E9}"/>
              </a:ext>
            </a:extLst>
          </p:cNvPr>
          <p:cNvSpPr/>
          <p:nvPr/>
        </p:nvSpPr>
        <p:spPr>
          <a:xfrm flipV="1">
            <a:off x="1806130" y="3627372"/>
            <a:ext cx="68012" cy="7773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F4CE54-BE88-0245-A3FC-D5FA12AF0293}"/>
              </a:ext>
            </a:extLst>
          </p:cNvPr>
          <p:cNvSpPr/>
          <p:nvPr/>
        </p:nvSpPr>
        <p:spPr>
          <a:xfrm flipV="1">
            <a:off x="1935859" y="3749544"/>
            <a:ext cx="68012" cy="777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CDC2BC-A5D3-C84B-8068-9CDBD3956C18}"/>
              </a:ext>
            </a:extLst>
          </p:cNvPr>
          <p:cNvSpPr txBox="1"/>
          <p:nvPr/>
        </p:nvSpPr>
        <p:spPr>
          <a:xfrm>
            <a:off x="3165501" y="396668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EIC-IP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6FD8EF-86C7-7845-8D0F-2949525DF300}"/>
              </a:ext>
            </a:extLst>
          </p:cNvPr>
          <p:cNvCxnSpPr>
            <a:cxnSpLocks/>
          </p:cNvCxnSpPr>
          <p:nvPr/>
        </p:nvCxnSpPr>
        <p:spPr>
          <a:xfrm flipH="1" flipV="1">
            <a:off x="1969866" y="3827275"/>
            <a:ext cx="1264838" cy="3240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15E0935-14F6-3842-A6BC-74FF1042524D}"/>
              </a:ext>
            </a:extLst>
          </p:cNvPr>
          <p:cNvSpPr txBox="1"/>
          <p:nvPr/>
        </p:nvSpPr>
        <p:spPr>
          <a:xfrm>
            <a:off x="-36226" y="3881477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RHIC-IP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7673D2-0E7C-0548-BAFD-D889B5A01192}"/>
              </a:ext>
            </a:extLst>
          </p:cNvPr>
          <p:cNvCxnSpPr>
            <a:cxnSpLocks/>
          </p:cNvCxnSpPr>
          <p:nvPr/>
        </p:nvCxnSpPr>
        <p:spPr>
          <a:xfrm flipV="1">
            <a:off x="604562" y="3653285"/>
            <a:ext cx="1198776" cy="336027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EE829D4-9C48-7A44-9D72-98BCB48E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597" y="1524165"/>
            <a:ext cx="4820955" cy="27077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A3EADC-731C-A647-9BF3-4BCAE9A07195}"/>
              </a:ext>
            </a:extLst>
          </p:cNvPr>
          <p:cNvSpPr txBox="1"/>
          <p:nvPr/>
        </p:nvSpPr>
        <p:spPr>
          <a:xfrm>
            <a:off x="4927418" y="348441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RCS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5F242A-A2CE-C340-B456-34C9E7119B60}"/>
              </a:ext>
            </a:extLst>
          </p:cNvPr>
          <p:cNvCxnSpPr/>
          <p:nvPr/>
        </p:nvCxnSpPr>
        <p:spPr>
          <a:xfrm>
            <a:off x="4496668" y="3484415"/>
            <a:ext cx="42697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6557A3-2E57-C84A-B185-A78314517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53" y="4253982"/>
            <a:ext cx="3965014" cy="25914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52769D-9C2A-FC49-98AA-E6407D24EAC6}"/>
              </a:ext>
            </a:extLst>
          </p:cNvPr>
          <p:cNvSpPr txBox="1"/>
          <p:nvPr/>
        </p:nvSpPr>
        <p:spPr>
          <a:xfrm>
            <a:off x="4752353" y="388465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Outside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ED388D-200B-6E41-B116-9F1379C89C78}"/>
              </a:ext>
            </a:extLst>
          </p:cNvPr>
          <p:cNvSpPr txBox="1"/>
          <p:nvPr/>
        </p:nvSpPr>
        <p:spPr>
          <a:xfrm>
            <a:off x="5052697" y="6488668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Inside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9245782-2152-AA46-BB3F-C9F7EC85429F}"/>
              </a:ext>
            </a:extLst>
          </p:cNvPr>
          <p:cNvCxnSpPr>
            <a:cxnSpLocks/>
          </p:cNvCxnSpPr>
          <p:nvPr/>
        </p:nvCxnSpPr>
        <p:spPr>
          <a:xfrm flipH="1" flipV="1">
            <a:off x="7336354" y="3867217"/>
            <a:ext cx="522542" cy="2089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E35AF86-1DDC-2A49-8F61-F4CFA602B31F}"/>
              </a:ext>
            </a:extLst>
          </p:cNvPr>
          <p:cNvCxnSpPr>
            <a:cxnSpLocks/>
          </p:cNvCxnSpPr>
          <p:nvPr/>
        </p:nvCxnSpPr>
        <p:spPr>
          <a:xfrm flipH="1" flipV="1">
            <a:off x="6651592" y="3884840"/>
            <a:ext cx="522542" cy="2089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9123A3B-E777-0342-BD5E-2BAB8D0FF0F6}"/>
              </a:ext>
            </a:extLst>
          </p:cNvPr>
          <p:cNvSpPr txBox="1"/>
          <p:nvPr/>
        </p:nvSpPr>
        <p:spPr>
          <a:xfrm>
            <a:off x="7182084" y="4013743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old rail location</a:t>
            </a:r>
          </a:p>
        </p:txBody>
      </p:sp>
    </p:spTree>
    <p:extLst>
      <p:ext uri="{BB962C8B-B14F-4D97-AF65-F5344CB8AC3E}">
        <p14:creationId xmlns:p14="http://schemas.microsoft.com/office/powerpoint/2010/main" val="137631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2A2A-045E-B648-BF41-80A6BEB1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IP-8 Needed Modifications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92C0C-A8C9-BE43-9573-A50B3FFBC249}"/>
              </a:ext>
            </a:extLst>
          </p:cNvPr>
          <p:cNvSpPr txBox="1"/>
          <p:nvPr/>
        </p:nvSpPr>
        <p:spPr>
          <a:xfrm>
            <a:off x="-1" y="614971"/>
            <a:ext cx="901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Door can be modified</a:t>
            </a:r>
          </a:p>
        </p:txBody>
      </p:sp>
      <p:pic>
        <p:nvPicPr>
          <p:cNvPr id="4" name="Online Media 3" descr="IP-8-Wall.mp4">
            <a:hlinkClick r:id="" action="ppaction://media"/>
            <a:extLst>
              <a:ext uri="{FF2B5EF4-FFF2-40B4-BE49-F238E27FC236}">
                <a16:creationId xmlns:a16="http://schemas.microsoft.com/office/drawing/2014/main" id="{02B96B7D-E86D-C84A-8719-890B7B04A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952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949A-465D-D04F-81F0-5DE969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47FD0-FEF4-9A4B-9868-B20545C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IR-Integration Requirements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28B56F-219F-0B44-B9FB-86EAD32ABC96}"/>
              </a:ext>
            </a:extLst>
          </p:cNvPr>
          <p:cNvCxnSpPr>
            <a:cxnSpLocks/>
          </p:cNvCxnSpPr>
          <p:nvPr/>
        </p:nvCxnSpPr>
        <p:spPr>
          <a:xfrm flipH="1">
            <a:off x="4456601" y="2596947"/>
            <a:ext cx="948986" cy="3894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7D5452-6C61-7147-B656-574F0BC4385F}"/>
              </a:ext>
            </a:extLst>
          </p:cNvPr>
          <p:cNvSpPr txBox="1"/>
          <p:nvPr/>
        </p:nvSpPr>
        <p:spPr>
          <a:xfrm rot="20171225">
            <a:off x="4682242" y="2717774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Electrons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89705-28C7-A343-B145-0C45B91E2A9F}"/>
              </a:ext>
            </a:extLst>
          </p:cNvPr>
          <p:cNvSpPr txBox="1"/>
          <p:nvPr/>
        </p:nvSpPr>
        <p:spPr>
          <a:xfrm>
            <a:off x="0" y="684286"/>
            <a:ext cx="916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Space constrains for 2</a:t>
            </a:r>
            <a:r>
              <a:rPr lang="en-US" baseline="30000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nd</a:t>
            </a:r>
            <a:r>
              <a:rPr lang="en-US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 Detector: </a:t>
            </a:r>
          </a:p>
          <a:p>
            <a:pPr algn="l"/>
            <a:r>
              <a:rPr lang="en-US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-4.5 m – IP – +5m not negotiable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50 cm space to 1</a:t>
            </a:r>
            <a:r>
              <a:rPr lang="en-US" baseline="30000" dirty="0">
                <a:latin typeface="+mj-lt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IR-magnet occupied by vacuum pumps, valves, …..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IP moved 65 cm towards ring inside relative to RHIC-IP;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066EE3-1C8E-4547-8B38-F50E32A99FF4}"/>
              </a:ext>
            </a:extLst>
          </p:cNvPr>
          <p:cNvCxnSpPr>
            <a:cxnSpLocks/>
          </p:cNvCxnSpPr>
          <p:nvPr/>
        </p:nvCxnSpPr>
        <p:spPr>
          <a:xfrm flipV="1">
            <a:off x="6290462" y="2313904"/>
            <a:ext cx="71679" cy="26663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AA2A63-B787-7048-8A95-625621A5B9A2}"/>
              </a:ext>
            </a:extLst>
          </p:cNvPr>
          <p:cNvSpPr txBox="1"/>
          <p:nvPr/>
        </p:nvSpPr>
        <p:spPr>
          <a:xfrm>
            <a:off x="6062675" y="2517741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+mj-lt"/>
              </a:rPr>
              <a:t>RCS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656EF-6DFE-2F48-934A-C4BF7EB9C23D}"/>
              </a:ext>
            </a:extLst>
          </p:cNvPr>
          <p:cNvSpPr txBox="1"/>
          <p:nvPr/>
        </p:nvSpPr>
        <p:spPr>
          <a:xfrm>
            <a:off x="17812" y="3719901"/>
            <a:ext cx="914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9.5 m long detector does not fit through the door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endcap hadron calorimeters need to stay in collider hall, if detector rolls in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     assembly hall for maintenance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RCS to IP: radial distance 337 cm &amp; 97 cm below HSR-ESR plane at 523 cm of the floor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Maximum outer radius ~ 325 cm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Detector Solenoidal axis must be aligned with electron beam </a:t>
            </a:r>
            <a:r>
              <a:rPr lang="en-US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reduce SR</a:t>
            </a:r>
          </a:p>
          <a:p>
            <a:pPr>
              <a:buClr>
                <a:srgbClr val="0432FF"/>
              </a:buClr>
            </a:pPr>
            <a:r>
              <a:rPr lang="en-US">
                <a:latin typeface="+mj-lt"/>
                <a:cs typeface="Times New Roman" panose="02020603050405020304" pitchFamily="18" charset="0"/>
              </a:rPr>
              <a:t>     electron beam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angle: 11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mrad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       Hadron beam angle: 24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mrad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Fringe field requirements for solenoid will be the same or very similar to IP-6 &lt; 10 Gauss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BA9824-EBC7-3349-BA2C-E07A69187392}"/>
              </a:ext>
            </a:extLst>
          </p:cNvPr>
          <p:cNvCxnSpPr>
            <a:cxnSpLocks/>
          </p:cNvCxnSpPr>
          <p:nvPr/>
        </p:nvCxnSpPr>
        <p:spPr>
          <a:xfrm flipV="1">
            <a:off x="7745150" y="890177"/>
            <a:ext cx="865955" cy="3088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403963-A73A-6142-8BF9-85B1D63E5BC1}"/>
              </a:ext>
            </a:extLst>
          </p:cNvPr>
          <p:cNvSpPr txBox="1"/>
          <p:nvPr/>
        </p:nvSpPr>
        <p:spPr>
          <a:xfrm rot="20404829">
            <a:off x="-7374791" y="1019575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Hadrons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4B5270D-C6D8-F747-B91B-196A4533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0F867-98AB-CC46-A716-F349046E5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1" r="27548"/>
          <a:stretch/>
        </p:blipFill>
        <p:spPr>
          <a:xfrm rot="10800000">
            <a:off x="17812" y="1845194"/>
            <a:ext cx="9143042" cy="19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39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6526-4AB5-ED42-A874-150B43EB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601" y="0"/>
            <a:ext cx="9081247" cy="842682"/>
          </a:xfrm>
        </p:spPr>
        <p:txBody>
          <a:bodyPr/>
          <a:lstStyle/>
          <a:p>
            <a:r>
              <a:rPr lang="en-US" dirty="0"/>
              <a:t>Detector Maintenance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C0003-3A5A-CD42-A3A6-780CAFB279FF}"/>
              </a:ext>
            </a:extLst>
          </p:cNvPr>
          <p:cNvSpPr txBox="1"/>
          <p:nvPr/>
        </p:nvSpPr>
        <p:spPr>
          <a:xfrm>
            <a:off x="318012" y="5466178"/>
            <a:ext cx="8330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  <a:tabLst>
                <a:tab pos="168275" algn="l"/>
              </a:tabLst>
            </a:pPr>
            <a:r>
              <a:rPr lang="en-US" sz="1400" dirty="0">
                <a:latin typeface="+mj-lt"/>
              </a:rPr>
              <a:t>The unrotated central detector assembly does not have sufficient space to unpack sub-detectors on either side.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  <a:tabLst>
                <a:tab pos="168275" algn="l"/>
              </a:tabLst>
            </a:pPr>
            <a:r>
              <a:rPr lang="en-US" sz="1400" dirty="0">
                <a:latin typeface="+mj-lt"/>
              </a:rPr>
              <a:t>To accommodate unpacking the sub-detectors, it will be necessary to install a turn-table or significantly expand the assembly hall.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91E2C-E1A7-6748-ABCD-B0582F06F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09810"/>
            <a:ext cx="8465501" cy="46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8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2C18-0653-5440-92B8-156989E5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Maintenance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FA6FC-4623-7B45-AC57-05BAFA14D4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1" y="639850"/>
            <a:ext cx="8465501" cy="4785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1633B-3B1A-624C-8A9C-2BDFA5D312BD}"/>
              </a:ext>
            </a:extLst>
          </p:cNvPr>
          <p:cNvSpPr txBox="1"/>
          <p:nvPr/>
        </p:nvSpPr>
        <p:spPr>
          <a:xfrm>
            <a:off x="307871" y="5372855"/>
            <a:ext cx="8142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  <a:tabLst>
                <a:tab pos="16827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Because of the space constraints in the assembly hall of IP-8, a 1000 ton turn-table is being considered.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  <a:tabLst>
                <a:tab pos="16827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turn table would rotate the entire assembly and service cart 90 degrees – allowing front access to the sub-detectors in the barrel.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  <a:tabLst>
                <a:tab pos="16827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this configuration, there would be 9.7 meters (31’ – 9”) of free space in front of the detector for disassembly.</a:t>
            </a:r>
          </a:p>
        </p:txBody>
      </p:sp>
    </p:spTree>
    <p:extLst>
      <p:ext uri="{BB962C8B-B14F-4D97-AF65-F5344CB8AC3E}">
        <p14:creationId xmlns:p14="http://schemas.microsoft.com/office/powerpoint/2010/main" val="152573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53F1-004A-804A-9850-0DE7AFAA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Maintenance - Fun</a:t>
            </a:r>
          </a:p>
        </p:txBody>
      </p:sp>
      <p:pic>
        <p:nvPicPr>
          <p:cNvPr id="4" name="Online Media 3" descr="Movie-IP-8.mp4">
            <a:hlinkClick r:id="" action="ppaction://media"/>
            <a:extLst>
              <a:ext uri="{FF2B5EF4-FFF2-40B4-BE49-F238E27FC236}">
                <a16:creationId xmlns:a16="http://schemas.microsoft.com/office/drawing/2014/main" id="{E57F387A-476B-9447-8795-7687B9A3E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6E8B2D47CCED48A8E0E46DEC2DF7DE" ma:contentTypeVersion="8" ma:contentTypeDescription="Create a new document." ma:contentTypeScope="" ma:versionID="95ae91965030ce40b2c842131efe8a17">
  <xsd:schema xmlns:xsd="http://www.w3.org/2001/XMLSchema" xmlns:xs="http://www.w3.org/2001/XMLSchema" xmlns:p="http://schemas.microsoft.com/office/2006/metadata/properties" xmlns:ns2="a6aa962e-91a0-4bf4-a698-47ecd2980171" targetNamespace="http://schemas.microsoft.com/office/2006/metadata/properties" ma:root="true" ma:fieldsID="5f9057cadcf397c67ebc364b43088db6" ns2:_="">
    <xsd:import namespace="a6aa962e-91a0-4bf4-a698-47ecd2980171"/>
    <xsd:element name="properties">
      <xsd:complexType>
        <xsd:sequence>
          <xsd:element name="documentManagement">
            <xsd:complexType>
              <xsd:all>
                <xsd:element ref="ns2:_x0023_" minOccurs="0"/>
                <xsd:element ref="ns2:MediaServiceMetadata" minOccurs="0"/>
                <xsd:element ref="ns2:MediaServiceFastMetadata" minOccurs="0"/>
                <xsd:element ref="ns2:Presenter_x0028_s_x0029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a962e-91a0-4bf4-a698-47ecd2980171" elementFormDefault="qualified">
    <xsd:import namespace="http://schemas.microsoft.com/office/2006/documentManagement/types"/>
    <xsd:import namespace="http://schemas.microsoft.com/office/infopath/2007/PartnerControls"/>
    <xsd:element name="_x0023_" ma:index="8" nillable="true" ma:displayName="#" ma:format="Dropdown" ma:internalName="_x0023_" ma:percentage="FALSE">
      <xsd:simpleType>
        <xsd:restriction base="dms:Number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Presenter_x0028_s_x0029_" ma:index="11" nillable="true" ma:displayName="Presenter(s)" ma:format="Dropdown" ma:internalName="Presenter_x0028_s_x0029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3_ xmlns="a6aa962e-91a0-4bf4-a698-47ecd2980171">5</_x0023_>
    <Presenter_x0028_s_x0029_ xmlns="a6aa962e-91a0-4bf4-a698-47ecd2980171">R. Ent/E. Aschenauer</Presenter_x0028_s_x0029_>
  </documentManagement>
</p:properties>
</file>

<file path=customXml/itemProps1.xml><?xml version="1.0" encoding="utf-8"?>
<ds:datastoreItem xmlns:ds="http://schemas.openxmlformats.org/officeDocument/2006/customXml" ds:itemID="{BCDD1DB5-67DC-4234-8979-22A15FDE2D68}">
  <ds:schemaRefs>
    <ds:schemaRef ds:uri="a6aa962e-91a0-4bf4-a698-47ecd29801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E98C05-5760-4FD2-B85E-2A9CB1A90B2B}">
  <ds:schemaRefs>
    <ds:schemaRef ds:uri="a6aa962e-91a0-4bf4-a698-47ecd2980171"/>
    <ds:schemaRef ds:uri="aad1003e-fd88-4380-b992-9add10eecd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NP-BNL-TJNAF March 11 Meeting Templatev2</Template>
  <TotalTime>13421</TotalTime>
  <Words>505</Words>
  <Application>Microsoft Macintosh PowerPoint</Application>
  <PresentationFormat>On-screen Show (4:3)</PresentationFormat>
  <Paragraphs>72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Candara</vt:lpstr>
      <vt:lpstr>Wingdings</vt:lpstr>
      <vt:lpstr>Office Theme</vt:lpstr>
      <vt:lpstr>Facts about IP-8@EIC</vt:lpstr>
      <vt:lpstr>Detector Locations</vt:lpstr>
      <vt:lpstr>IP-8: Space Constrains</vt:lpstr>
      <vt:lpstr>IP-8 Needed Modifications</vt:lpstr>
      <vt:lpstr>IP-8 Needed Modifications</vt:lpstr>
      <vt:lpstr>IR-Integration Requirements</vt:lpstr>
      <vt:lpstr>Detector Maintenance</vt:lpstr>
      <vt:lpstr>Detector Maintenance</vt:lpstr>
      <vt:lpstr>Detector Maintenance - Fun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</dc:title>
  <dc:creator>Hatton, Diane</dc:creator>
  <cp:lastModifiedBy>Elke-Caroline Aschenauer</cp:lastModifiedBy>
  <cp:revision>340</cp:revision>
  <cp:lastPrinted>2020-03-09T20:35:13Z</cp:lastPrinted>
  <dcterms:created xsi:type="dcterms:W3CDTF">2020-03-08T15:15:52Z</dcterms:created>
  <dcterms:modified xsi:type="dcterms:W3CDTF">2022-09-02T15:49:37Z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0x010100876E8B2D47CCED48A8E0E46DEC2DF7DE</vt:lpwstr>
  </property>
  <property fmtid="{D5CDD505-2E9C-101B-9397-08002B2CF9AE}" pid="3" name="Presenter">
    <vt:lpwstr/>
  </property>
  <property fmtid="{D5CDD505-2E9C-101B-9397-08002B2CF9AE}" pid="4" name="Order">
    <vt:r8>43700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SharedFileIndex">
    <vt:lpwstr/>
  </property>
  <property fmtid="{D5CDD505-2E9C-101B-9397-08002B2CF9AE}" pid="10" name="_SourceUrl">
    <vt:lpwstr/>
  </property>
</Properties>
</file>