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85" r:id="rId7"/>
    <p:sldId id="283" r:id="rId8"/>
    <p:sldId id="279" r:id="rId9"/>
    <p:sldId id="284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CC0CD-F8C5-4073-B14B-1ED3A70CE0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B019E-3F02-4778-9E2B-8E8D15CF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3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901C-5C8D-4E7E-914B-8C40A13C9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C1B06-2856-4619-8210-5A1E62239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B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185DB-AB36-4DB7-B0C0-414C4865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E335-F050-493F-AE75-F14026B976F3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DE060-31D1-4EF0-BA55-DF6F8B7D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1EB4F-A366-4254-AAC7-0CCBDBF0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5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E1C5-C937-4029-A80B-1FA648FD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45A45-488D-420F-B0FD-8245D0BB9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9A7E0-D921-441D-9607-D2FEC5F1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BC67-4EC9-4E1C-A28A-4AEA9D488BDE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81BFB-390E-4FBC-9724-D929D16A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33BEA-AADD-456C-98A6-CBC56058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8FDE9-5D08-41F6-8643-3FF60757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B939A-2710-49BC-9CD0-B8602D121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06AD8-A0FD-4687-A4AC-D13A22BD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373E-9838-4C30-9524-CA99C8E1A0BE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3215-1F1D-4C0E-9CCE-C0B76372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6873-28E8-4116-8C29-BAAC4DEE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831E-5227-4EB2-B44B-F50D55BE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23DFD-BE83-417F-8F87-3DC84F50B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016A5-F70D-423E-B6EC-CD81DB9B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46241-62C8-4087-9B17-1E49EBEA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IR SR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BAD69-7B91-4AC4-A812-FB6AAF22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4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B4AE-61B5-48FF-92FD-9709F168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B8D30-B596-479E-8AAE-96C5F33C8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99FC8-D87B-46E3-B080-2E4C57E9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C333-07FD-4CA4-94CE-5529B5EFFF2A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F8ACA-5342-48CA-BC14-4C882BD9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828D-F818-4C86-99F8-DD441F56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0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0166-ED3D-4C11-9A93-CA5615F4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AA2B3-E104-4E33-A7DB-EADD21CC4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C2A54-BBA9-462F-85EF-EE0B70463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5FE28-F03B-4B81-B6BE-04AB5250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6891-A813-4B8F-A91C-9BE0F3CE7A34}" type="datetime1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669A9-60F6-4947-8BFD-CDBD4C5A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60991-4F30-42A2-A09B-B818554B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9D58-A35D-4377-8F4B-021FF16F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15A35-3B96-4024-A159-DAACCAA0C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61956-2C52-4D30-A226-1F786DC33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C66A-5E32-4387-8EB5-84CB31956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3CB1A-0D10-4C0C-983D-C0F77986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FDEE0-907F-47E6-A8D6-8EB80E0F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5763-1D61-4C92-9D16-93F23B7091FF}" type="datetime1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1D152-95C7-4B33-8F2E-C6D4C983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6687F-C1BF-400A-B04B-2C9F2049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2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CCBB-5F99-429D-A7DB-53CF1883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A1676-603C-4E21-964C-71520720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184-5550-4CFA-9339-3BC008DE3BC1}" type="datetime1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48B1A-0269-4563-98D9-D5A97F54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7ED34-D38F-4166-94FD-25D749CB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288AB-91F2-431D-BD42-7F7DBEAD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83A2-EAC0-4636-B4A6-64BE36D454FA}" type="datetime1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AD339-0BD6-455D-9FEF-80AA7938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1814E-5E03-4483-8887-F92C0979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B3C4-CE09-4CF6-B237-C9ADB55D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72D6C-1B7E-4EAD-A50A-6F55497A9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9AB34-A449-450B-8999-19DB38D34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AFE9A-E714-4C34-913C-F0D79491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FC73-5ABF-41F7-B9A8-EDB87119F8D3}" type="datetime1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DBAD5-9797-48A5-9D9B-4907C002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F2A99-A35E-4538-8255-52EB83D5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A8F3-C29B-4B70-91B4-D8B21C74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CEE5A-EE98-4424-AB79-7B14D05F9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0CB09-48A3-48AA-873C-E1B782A90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41348-9DED-46F3-956D-A7400225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3EDA-A4A0-4D9C-94E5-04019E4D0E9D}" type="datetime1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AA8C3-98EB-41A6-B3D2-EC64F79A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DB8C6-74C5-4425-8347-F42D7C3E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B13C53-816F-40C3-9194-DB14CB19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4BC5B-E15F-4518-A4B8-22914A973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C326D-3B6D-43F8-8C36-3B0B17152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CF09-1C99-4773-9894-EE270901CB47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899D6-F3EE-409F-9956-D8E46BE23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514F5-502B-4B76-B823-12D50580D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30CC4-F841-4A26-B6C3-B12F809D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711C0-2B59-42AC-91EF-0EED8EB51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SR Calculations and </a:t>
            </a:r>
            <a:r>
              <a:rPr lang="en-US"/>
              <a:t>the Polarimeter v2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53043-C16B-467C-B9BE-F957A471C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Mike Sullivan</a:t>
            </a:r>
          </a:p>
          <a:p>
            <a:r>
              <a:rPr lang="en-US" dirty="0"/>
              <a:t>Sep. 7,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76E54-FF54-4AE6-8B79-3FDB405C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0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3E570-6BE3-444A-B466-90308F41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BFA9F-FB1F-464C-90C0-4B807609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867"/>
            <a:ext cx="10845800" cy="4619096"/>
          </a:xfrm>
        </p:spPr>
        <p:txBody>
          <a:bodyPr>
            <a:normAutofit/>
          </a:bodyPr>
          <a:lstStyle/>
          <a:p>
            <a:r>
              <a:rPr lang="en-US" dirty="0"/>
              <a:t>Making good progress on a model of the polarimeter region for SR study</a:t>
            </a:r>
          </a:p>
          <a:p>
            <a:r>
              <a:rPr lang="en-US" dirty="0"/>
              <a:t>Significant amount of bend radiation hitting the photon detector window</a:t>
            </a:r>
          </a:p>
          <a:p>
            <a:r>
              <a:rPr lang="en-US" dirty="0"/>
              <a:t>Perhaps a study (cross-check) of SR photon penetration through the window</a:t>
            </a:r>
          </a:p>
          <a:p>
            <a:r>
              <a:rPr lang="en-US" dirty="0"/>
              <a:t>Electron detector will be challenging</a:t>
            </a:r>
          </a:p>
          <a:p>
            <a:pPr lvl="1"/>
            <a:r>
              <a:rPr lang="en-US" dirty="0"/>
              <a:t>SR from D2 looks to be minimized. Very good.</a:t>
            </a:r>
          </a:p>
          <a:p>
            <a:r>
              <a:rPr lang="en-US" dirty="0"/>
              <a:t>As always, more to do.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DFA67-AE48-4BDA-80F4-943D56F8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6BE5-FB80-4E7B-852B-DC19A123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6ED8-049D-48A2-BC90-C57B6479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133"/>
            <a:ext cx="10515600" cy="4686830"/>
          </a:xfrm>
        </p:spPr>
        <p:txBody>
          <a:bodyPr>
            <a:normAutofit/>
          </a:bodyPr>
          <a:lstStyle/>
          <a:p>
            <a:r>
              <a:rPr lang="en-US" dirty="0"/>
              <a:t>Introduction and status</a:t>
            </a:r>
          </a:p>
          <a:p>
            <a:r>
              <a:rPr lang="en-US" dirty="0"/>
              <a:t>Parameters used</a:t>
            </a:r>
          </a:p>
          <a:p>
            <a:r>
              <a:rPr lang="en-US" dirty="0"/>
              <a:t>Some power numbers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314E4-CAD9-4041-80C7-E293D5BE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0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2F61-E601-47D5-A391-7CF3466E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464CF-1C58-45CE-A1F4-FA24995D4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711"/>
            <a:ext cx="10515600" cy="46642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have been working on the polarimeter area in IR6</a:t>
            </a:r>
          </a:p>
          <a:p>
            <a:r>
              <a:rPr lang="en-US" dirty="0"/>
              <a:t>I have gotten great help from Zhengqiao and Elke</a:t>
            </a:r>
          </a:p>
          <a:p>
            <a:pPr lvl="1"/>
            <a:r>
              <a:rPr lang="en-US" dirty="0"/>
              <a:t>Zhengqiao sent me an elements list file for the 18 GeV design</a:t>
            </a:r>
          </a:p>
          <a:p>
            <a:r>
              <a:rPr lang="en-US" dirty="0"/>
              <a:t>Using the file, I have updated my geometry program and my beta function program</a:t>
            </a:r>
          </a:p>
          <a:p>
            <a:r>
              <a:rPr lang="en-US" dirty="0"/>
              <a:t>I have hit a stumbling block with setting up the synchrotron generation program</a:t>
            </a:r>
          </a:p>
          <a:p>
            <a:pPr lvl="1"/>
            <a:r>
              <a:rPr lang="en-US" dirty="0"/>
              <a:t>I use the above two programs to help me set up the synchrotron program</a:t>
            </a:r>
          </a:p>
          <a:p>
            <a:r>
              <a:rPr lang="en-US" dirty="0"/>
              <a:t>So, I do not yet have any information on the quadrupole radiation in this region</a:t>
            </a:r>
          </a:p>
          <a:p>
            <a:r>
              <a:rPr lang="en-US" dirty="0"/>
              <a:t>But I do have a drawing of this region from the geometry information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A5FA7-C8A0-4906-8134-938DC3AB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9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1AD9-3B54-4462-93F6-ED9F3FD0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452"/>
          </a:xfrm>
        </p:spPr>
        <p:txBody>
          <a:bodyPr>
            <a:normAutofit fontScale="90000"/>
          </a:bodyPr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5432-86D0-46B3-9428-8DFB1A8CF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578"/>
            <a:ext cx="10515600" cy="4934519"/>
          </a:xfrm>
        </p:spPr>
        <p:txBody>
          <a:bodyPr>
            <a:normAutofit/>
          </a:bodyPr>
          <a:lstStyle/>
          <a:p>
            <a:r>
              <a:rPr lang="en-US" dirty="0"/>
              <a:t>Energy (GeV)				10 			18</a:t>
            </a:r>
          </a:p>
          <a:p>
            <a:r>
              <a:rPr lang="en-US" dirty="0"/>
              <a:t>Beam current (A)                                  2.5                          0.0277</a:t>
            </a:r>
          </a:p>
          <a:p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30000" dirty="0">
                <a:sym typeface="Symbol" panose="05050102010706020507" pitchFamily="18" charset="2"/>
              </a:rPr>
              <a:t>*</a:t>
            </a:r>
            <a:r>
              <a:rPr lang="en-US" dirty="0"/>
              <a:t>x/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30000" dirty="0">
                <a:sym typeface="Symbol" panose="05050102010706020507" pitchFamily="18" charset="2"/>
              </a:rPr>
              <a:t>*</a:t>
            </a:r>
            <a:r>
              <a:rPr lang="en-US" dirty="0"/>
              <a:t>y (cm/cm)			            43/5		         59/5.7</a:t>
            </a:r>
          </a:p>
          <a:p>
            <a:r>
              <a:rPr lang="en-US" dirty="0"/>
              <a:t>Emittance 	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baseline="-25000" dirty="0"/>
              <a:t>x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baseline="-25000" dirty="0"/>
              <a:t>y</a:t>
            </a:r>
            <a:r>
              <a:rPr lang="en-US" dirty="0"/>
              <a:t> (nm-rad)	         20/1.3	   	         24/2.0</a:t>
            </a:r>
          </a:p>
          <a:p>
            <a:r>
              <a:rPr lang="en-US" dirty="0"/>
              <a:t>Energy spread  (</a:t>
            </a:r>
            <a:r>
              <a:rPr lang="en-US" dirty="0">
                <a:sym typeface="Symbol" panose="05050102010706020507" pitchFamily="18" charset="2"/>
              </a:rPr>
              <a:t></a:t>
            </a:r>
            <a:r>
              <a:rPr lang="en-US" dirty="0"/>
              <a:t>E/E)		         5.8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>
                <a:sym typeface="Symbol" panose="05050102010706020507" pitchFamily="18" charset="2"/>
              </a:rPr>
              <a:t></a:t>
            </a:r>
            <a:r>
              <a:rPr lang="en-US" baseline="30000" dirty="0"/>
              <a:t>4</a:t>
            </a:r>
            <a:r>
              <a:rPr lang="en-US" dirty="0"/>
              <a:t>	         10.9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>
                <a:sym typeface="Symbol" panose="05050102010706020507" pitchFamily="18" charset="2"/>
              </a:rPr>
              <a:t></a:t>
            </a:r>
            <a:r>
              <a:rPr lang="en-US" baseline="30000" dirty="0"/>
              <a:t>4</a:t>
            </a:r>
          </a:p>
          <a:p>
            <a:r>
              <a:rPr lang="en-US" dirty="0"/>
              <a:t>Beam trans. range (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/>
              <a:t>x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/>
              <a:t>y</a:t>
            </a:r>
            <a:r>
              <a:rPr lang="en-US" dirty="0"/>
              <a:t>)	           14/23		           14/23</a:t>
            </a:r>
          </a:p>
          <a:p>
            <a:r>
              <a:rPr lang="en-US" dirty="0"/>
              <a:t>BSC (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/>
              <a:t>x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/>
              <a:t>y</a:t>
            </a:r>
            <a:r>
              <a:rPr lang="en-US" dirty="0"/>
              <a:t>)		                    13.5/23	          13.5/23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9B4AF-C58A-4982-A2D8-B5353941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8E4E-B241-441B-95D6-60BBBF62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30156" cy="1325563"/>
          </a:xfrm>
        </p:spPr>
        <p:txBody>
          <a:bodyPr/>
          <a:lstStyle/>
          <a:p>
            <a:r>
              <a:rPr lang="en-US" dirty="0"/>
              <a:t>Total bend SR power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E10D4-0D78-44F2-B63F-DF76067D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1978" cy="4351338"/>
          </a:xfrm>
        </p:spPr>
        <p:txBody>
          <a:bodyPr>
            <a:normAutofit/>
          </a:bodyPr>
          <a:lstStyle/>
          <a:p>
            <a:r>
              <a:rPr lang="en-US" dirty="0"/>
              <a:t>        			kW</a:t>
            </a:r>
          </a:p>
          <a:p>
            <a:r>
              <a:rPr lang="en-US" dirty="0"/>
              <a:t>D3eF		3.286</a:t>
            </a:r>
          </a:p>
          <a:p>
            <a:r>
              <a:rPr lang="en-US" dirty="0"/>
              <a:t>D2eF		2.865</a:t>
            </a:r>
          </a:p>
          <a:p>
            <a:r>
              <a:rPr lang="en-US" dirty="0"/>
              <a:t>D1eF		1.054	</a:t>
            </a:r>
          </a:p>
          <a:p>
            <a:endParaRPr lang="en-US" dirty="0"/>
          </a:p>
          <a:p>
            <a:r>
              <a:rPr lang="en-US" dirty="0"/>
              <a:t>Total		7.204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F0683-10FD-407B-B35F-22EA0E98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9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7545-3190-0DB8-7F3F-E6149D1A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47448" cy="1325563"/>
          </a:xfrm>
        </p:spPr>
        <p:txBody>
          <a:bodyPr/>
          <a:lstStyle/>
          <a:p>
            <a:r>
              <a:rPr lang="en-US" dirty="0"/>
              <a:t>Drawing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9A98-048D-AB9B-FF33-31E57029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35DD21-9146-1F2B-263D-66CC2E45B960}"/>
              </a:ext>
            </a:extLst>
          </p:cNvPr>
          <p:cNvGrpSpPr/>
          <p:nvPr/>
        </p:nvGrpSpPr>
        <p:grpSpPr>
          <a:xfrm>
            <a:off x="5381624" y="0"/>
            <a:ext cx="6457951" cy="6911328"/>
            <a:chOff x="4802331" y="-53328"/>
            <a:chExt cx="6457951" cy="6911328"/>
          </a:xfrm>
        </p:grpSpPr>
        <p:pic>
          <p:nvPicPr>
            <p:cNvPr id="6" name="Picture 5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CF02E412-0504-B231-939E-6C7F88519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918" y="0"/>
              <a:ext cx="5299364" cy="6858000"/>
            </a:xfrm>
            <a:prstGeom prst="rect">
              <a:avLst/>
            </a:prstGeom>
          </p:spPr>
        </p:pic>
        <p:pic>
          <p:nvPicPr>
            <p:cNvPr id="8" name="Picture 7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F7CA09B-B39F-D388-8410-F7D121582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499"/>
            <a:stretch/>
          </p:blipFill>
          <p:spPr>
            <a:xfrm>
              <a:off x="4802331" y="-53328"/>
              <a:ext cx="1192462" cy="68580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8DD7A1-E3D0-D33C-3824-9627A17268E7}"/>
              </a:ext>
            </a:extLst>
          </p:cNvPr>
          <p:cNvSpPr txBox="1"/>
          <p:nvPr/>
        </p:nvSpPr>
        <p:spPr>
          <a:xfrm>
            <a:off x="10909448" y="116702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1D2E6-24D7-875A-A398-79EBB66872B1}"/>
              </a:ext>
            </a:extLst>
          </p:cNvPr>
          <p:cNvSpPr txBox="1"/>
          <p:nvPr/>
        </p:nvSpPr>
        <p:spPr>
          <a:xfrm>
            <a:off x="9844628" y="275430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B0429-32C4-08A0-EF35-5B66338B8DDD}"/>
              </a:ext>
            </a:extLst>
          </p:cNvPr>
          <p:cNvSpPr txBox="1"/>
          <p:nvPr/>
        </p:nvSpPr>
        <p:spPr>
          <a:xfrm>
            <a:off x="5564684" y="2095941"/>
            <a:ext cx="119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 and IP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AFDD59-FAEA-056A-E79D-0DCE6C41770C}"/>
              </a:ext>
            </a:extLst>
          </p:cNvPr>
          <p:cNvCxnSpPr/>
          <p:nvPr/>
        </p:nvCxnSpPr>
        <p:spPr>
          <a:xfrm flipH="1">
            <a:off x="5564683" y="2623274"/>
            <a:ext cx="1009403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B500A4-DD59-E91D-2DA2-E8D58F5A43D5}"/>
              </a:ext>
            </a:extLst>
          </p:cNvPr>
          <p:cNvCxnSpPr>
            <a:cxnSpLocks/>
          </p:cNvCxnSpPr>
          <p:nvPr/>
        </p:nvCxnSpPr>
        <p:spPr>
          <a:xfrm flipH="1" flipV="1">
            <a:off x="9109364" y="2528711"/>
            <a:ext cx="735264" cy="41026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8E0C77-133E-B5A8-1F25-E34EBB447925}"/>
              </a:ext>
            </a:extLst>
          </p:cNvPr>
          <p:cNvCxnSpPr>
            <a:cxnSpLocks/>
          </p:cNvCxnSpPr>
          <p:nvPr/>
        </p:nvCxnSpPr>
        <p:spPr>
          <a:xfrm flipH="1" flipV="1">
            <a:off x="10757344" y="609600"/>
            <a:ext cx="365392" cy="565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3708135-E431-836D-29DE-324625FC3870}"/>
              </a:ext>
            </a:extLst>
          </p:cNvPr>
          <p:cNvSpPr txBox="1"/>
          <p:nvPr/>
        </p:nvSpPr>
        <p:spPr>
          <a:xfrm>
            <a:off x="6629010" y="5995247"/>
            <a:ext cx="171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 detector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020F4F-8AA3-4222-470E-4E8E094746DA}"/>
              </a:ext>
            </a:extLst>
          </p:cNvPr>
          <p:cNvSpPr txBox="1"/>
          <p:nvPr/>
        </p:nvSpPr>
        <p:spPr>
          <a:xfrm>
            <a:off x="6574086" y="1027906"/>
            <a:ext cx="18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detector</a:t>
            </a:r>
          </a:p>
        </p:txBody>
      </p:sp>
    </p:spTree>
    <p:extLst>
      <p:ext uri="{BB962C8B-B14F-4D97-AF65-F5344CB8AC3E}">
        <p14:creationId xmlns:p14="http://schemas.microsoft.com/office/powerpoint/2010/main" val="260327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639D-D55C-40FD-A7A5-AD89966C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power on the photon detector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4D17D-4BDE-DC6E-58D2-43DF1CA2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58" y="1825625"/>
            <a:ext cx="11495315" cy="4351338"/>
          </a:xfrm>
        </p:spPr>
        <p:txBody>
          <a:bodyPr/>
          <a:lstStyle/>
          <a:p>
            <a:r>
              <a:rPr lang="en-US" dirty="0"/>
              <a:t>Estimate of the bend radiation power </a:t>
            </a:r>
          </a:p>
          <a:p>
            <a:pPr lvl="1"/>
            <a:r>
              <a:rPr lang="en-US" dirty="0"/>
              <a:t>5 cm of photon detector window</a:t>
            </a:r>
          </a:p>
          <a:p>
            <a:pPr lvl="1"/>
            <a:r>
              <a:rPr lang="en-US" dirty="0"/>
              <a:t>                       W     fan </a:t>
            </a:r>
            <a:r>
              <a:rPr lang="en-US" dirty="0" err="1"/>
              <a:t>ht</a:t>
            </a:r>
            <a:r>
              <a:rPr lang="en-US" dirty="0"/>
              <a:t> (mm)     W/mm</a:t>
            </a:r>
            <a:r>
              <a:rPr lang="en-US" baseline="30000" dirty="0"/>
              <a:t>2</a:t>
            </a:r>
            <a:r>
              <a:rPr lang="en-US" dirty="0"/>
              <a:t>    Kc (keV)   E/bun (keV)   #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/bun    #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&gt;20 keV</a:t>
            </a:r>
          </a:p>
          <a:p>
            <a:pPr lvl="1"/>
            <a:r>
              <a:rPr lang="en-US" dirty="0"/>
              <a:t>From D3      274          4.5                  1.2              67           1.7e11          1.7e10         5.1e9</a:t>
            </a:r>
          </a:p>
          <a:p>
            <a:pPr lvl="1"/>
            <a:r>
              <a:rPr lang="en-US" dirty="0"/>
              <a:t>From D2      716          2.8                  5.7              63           4.5e11          2.3e10         6.1e9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739CE-D9EA-7F3F-B557-BE59EF7C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3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764D-A84B-4366-B8AB-503BAC54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636911" cy="989542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2611-50A6-4F01-A060-FCF0AD15E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668"/>
            <a:ext cx="10811933" cy="50016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 on getting the synchrotron program input file made up</a:t>
            </a:r>
          </a:p>
          <a:p>
            <a:pPr lvl="1"/>
            <a:r>
              <a:rPr lang="en-US" dirty="0"/>
              <a:t>This should give us a more complete picture of the total SR photon rate on the photon detector window</a:t>
            </a:r>
          </a:p>
          <a:p>
            <a:pPr lvl="1"/>
            <a:r>
              <a:rPr lang="en-US" dirty="0"/>
              <a:t>The quad radiation should not be much more (10-20%?)</a:t>
            </a:r>
          </a:p>
          <a:p>
            <a:pPr lvl="1"/>
            <a:r>
              <a:rPr lang="en-US" dirty="0"/>
              <a:t>Also, probably softer photons on average</a:t>
            </a:r>
          </a:p>
          <a:p>
            <a:r>
              <a:rPr lang="en-US" dirty="0"/>
              <a:t>Look more carefully at the electron detector</a:t>
            </a:r>
          </a:p>
          <a:p>
            <a:pPr lvl="1"/>
            <a:r>
              <a:rPr lang="en-US" dirty="0"/>
              <a:t>In vacuum Si detector?</a:t>
            </a:r>
          </a:p>
          <a:p>
            <a:pPr lvl="2"/>
            <a:r>
              <a:rPr lang="en-US" dirty="0"/>
              <a:t>Would need to be shielded from the beam</a:t>
            </a:r>
          </a:p>
          <a:p>
            <a:pPr lvl="2"/>
            <a:r>
              <a:rPr lang="en-US" dirty="0"/>
              <a:t>The image currents will generate </a:t>
            </a:r>
            <a:r>
              <a:rPr lang="en-US" b="1" dirty="0"/>
              <a:t>arcing</a:t>
            </a:r>
            <a:r>
              <a:rPr lang="en-US" dirty="0"/>
              <a:t> over the Si surface</a:t>
            </a:r>
          </a:p>
          <a:p>
            <a:pPr lvl="1"/>
            <a:r>
              <a:rPr lang="en-US" dirty="0"/>
              <a:t>HOM power heating is another concern – might be mitigated by nearby HOM absorbers (blocks of water cooled </a:t>
            </a:r>
            <a:r>
              <a:rPr lang="en-US" dirty="0" err="1"/>
              <a:t>SiC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Want to get detector to within 5 mm of beam (is this to the beam-stay-clear?)</a:t>
            </a:r>
          </a:p>
          <a:p>
            <a:pPr lvl="1"/>
            <a:r>
              <a:rPr lang="en-US" dirty="0"/>
              <a:t>Beam lifetime becomes an issue if too close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04F69-EE93-4955-8178-86EE8971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1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F90C-6807-34B3-7B21-C46588C2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1F6AA-7653-4183-9E42-9C84B87BE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thoughts about what the photon detector window is?</a:t>
            </a:r>
          </a:p>
          <a:p>
            <a:pPr lvl="1"/>
            <a:r>
              <a:rPr lang="en-US" dirty="0"/>
              <a:t>How much energy can leak through before contaminating the detector with too much energy?</a:t>
            </a:r>
          </a:p>
          <a:p>
            <a:endParaRPr lang="en-US" dirty="0"/>
          </a:p>
          <a:p>
            <a:r>
              <a:rPr lang="en-US" dirty="0"/>
              <a:t>Are there thoughts about how thick a rf shield in front of the electron detector can be?</a:t>
            </a:r>
          </a:p>
          <a:p>
            <a:endParaRPr lang="en-US" dirty="0"/>
          </a:p>
          <a:p>
            <a:r>
              <a:rPr lang="en-US" dirty="0"/>
              <a:t>Is what I have drawn approximately correct?</a:t>
            </a:r>
          </a:p>
          <a:p>
            <a:pPr lvl="1"/>
            <a:r>
              <a:rPr lang="en-US" dirty="0"/>
              <a:t>Is there to be a long vacuum pipe stub for the photon detector? (yes?)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776A0-E9A7-5771-2EF3-82B95709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0CC4-F841-4A26-B6C3-B12F809D0F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9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615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Office Theme</vt:lpstr>
      <vt:lpstr>SR Calculations and the Polarimeter v2</vt:lpstr>
      <vt:lpstr>Outline</vt:lpstr>
      <vt:lpstr>Introduction and status</vt:lpstr>
      <vt:lpstr>Parameters</vt:lpstr>
      <vt:lpstr>Total bend SR power numbers</vt:lpstr>
      <vt:lpstr>Drawing</vt:lpstr>
      <vt:lpstr>SR power on the photon detector window</vt:lpstr>
      <vt:lpstr>Next steps</vt:lpstr>
      <vt:lpstr>Some questions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 Calculations Update</dc:title>
  <dc:creator>Michael Sullivan</dc:creator>
  <cp:lastModifiedBy>Michael Sullivan</cp:lastModifiedBy>
  <cp:revision>15</cp:revision>
  <dcterms:created xsi:type="dcterms:W3CDTF">2022-03-08T20:46:01Z</dcterms:created>
  <dcterms:modified xsi:type="dcterms:W3CDTF">2022-09-07T18:33:45Z</dcterms:modified>
</cp:coreProperties>
</file>