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8"/>
    <p:restoredTop sz="95878"/>
  </p:normalViewPr>
  <p:slideViewPr>
    <p:cSldViewPr snapToGrid="0">
      <p:cViewPr varScale="1">
        <p:scale>
          <a:sx n="176" d="100"/>
          <a:sy n="176" d="100"/>
        </p:scale>
        <p:origin x="8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51B41-4CA0-F047-9AB5-8F98400153B2}" type="datetimeFigureOut">
              <a:rPr lang="en-IT" smtClean="0"/>
              <a:t>08/09/22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3B849-88F0-A44E-BA25-B89F93E0D3E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2202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A496-C46A-772A-38B1-0845F1A58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644B0-C376-A721-DBCC-4F799796E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C9E20-3720-B86E-8C00-5FA04386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8173-2544-CC44-AD74-AE0B76D796EB}" type="datetime1">
              <a:rPr lang="it-IT" smtClean="0"/>
              <a:t>08/09/22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A149-0DDD-49C9-901E-A9E6FD515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091D6-A4F4-8F28-4D81-4533B957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78B1-66E3-4E49-B4A8-255E0FA5559D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5845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32C6-2E0A-DE8C-AE24-5BE06622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08991-C7FF-7DB9-6950-6ED4AD9D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FE704-BB54-2B48-70CD-588AA3A53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4569-F73F-644E-9108-D712B8CD7B9C}" type="datetime1">
              <a:rPr lang="it-IT" smtClean="0"/>
              <a:t>08/09/22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02A39-E86B-CA90-31D1-0F6C4DD5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F7DC9-027F-452E-3925-B1653054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78B1-66E3-4E49-B4A8-255E0FA5559D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4359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B65DE-A00F-CE55-16A4-99818F435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EDD9F-78E1-3B92-2EBF-9DDF356AC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0A283-9E3D-F87C-598C-FF27DC76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45F4-C451-E842-885E-83F17496DB1F}" type="datetime1">
              <a:rPr lang="it-IT" smtClean="0"/>
              <a:t>08/09/22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189C4-73A0-B432-CF2F-F454B52C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5381C-8A55-5033-B603-2147893C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78B1-66E3-4E49-B4A8-255E0FA5559D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8669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D059-42C9-14D2-7AF5-106E4B86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329EE-8192-48F2-77CB-F4922A621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11B3C-5739-4B4A-2B56-4BE7C620B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DDFB-E51A-7049-8380-7B034F2C6396}" type="datetime1">
              <a:rPr lang="it-IT" smtClean="0"/>
              <a:t>08/09/22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3F912-07B6-031E-A8FF-F6E8F47F1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DF03C-DEA1-6282-BB04-176B2692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78B1-66E3-4E49-B4A8-255E0FA5559D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7162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097E-33B0-90B4-BC1B-73361B08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6067C-C724-01FE-5C07-BDFC8159D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1F5C-BD2D-1FFF-3DF5-C5236425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D894-A317-0148-B059-8611B2E69E33}" type="datetime1">
              <a:rPr lang="it-IT" smtClean="0"/>
              <a:t>08/09/22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C5A07-62D4-CF49-7AE4-EBBE8A25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CE497-5067-485A-026D-B64ED2EA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78B1-66E3-4E49-B4A8-255E0FA5559D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0938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7CB4-2BCA-572C-F085-3109CEA2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A604C-A2A6-3362-1415-DD0F41BB9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99DF3-E3CC-4C55-046E-29E82411F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28F3B-4D7D-58AB-18AF-A368321FC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54D-5618-6645-B0A5-E1FF05F43158}" type="datetime1">
              <a:rPr lang="it-IT" smtClean="0"/>
              <a:t>08/09/22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839ED-2171-C8F6-BEA4-729F9686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2FFE6-EF1D-9216-E9A1-7B4696C0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78B1-66E3-4E49-B4A8-255E0FA5559D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1415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9203-EBE0-F6AB-642B-CE0E5A03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4654F-83EF-69B5-A6D0-DDFCE9498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FB0BB-6E79-023E-BA89-2CF67C5B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60130D-430E-949B-4010-10EA2567E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A12DB-F5F7-F97D-AE84-206DC472C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C94391-1A7C-CAFB-6D94-404DF290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8515-373C-E64D-8A1E-2022A974F0EB}" type="datetime1">
              <a:rPr lang="it-IT" smtClean="0"/>
              <a:t>08/09/22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D3B2E6-A942-67FB-5BFF-1FB779E79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957732-2F07-EC3C-8F4A-552749C1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78B1-66E3-4E49-B4A8-255E0FA5559D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8200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588C-8A2C-1E6F-54D3-0C207B64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99CFE-D6F8-8A4B-E935-EF6975BE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2D17-5F5B-B14C-9044-25900C80AE3C}" type="datetime1">
              <a:rPr lang="it-IT" smtClean="0"/>
              <a:t>08/09/22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9D707-1D63-1877-1AE5-AD5A6E0F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B3585-A321-74B2-EE67-C6953B58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78B1-66E3-4E49-B4A8-255E0FA5559D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6822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EACCD3-A44B-073A-CD93-FEAC0B4F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8DBF-CAE9-7D42-BE08-4808954593FB}" type="datetime1">
              <a:rPr lang="it-IT" smtClean="0"/>
              <a:t>08/09/22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97B3A-E99C-D8B7-EAE6-192B0858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D9E1F-E999-343E-B456-4BD1FAFA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78B1-66E3-4E49-B4A8-255E0FA5559D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5763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178A-2386-814E-FD2C-DDDDB809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C2256-5932-C45A-22EE-AF17EECC7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126A9-DA2E-E184-4C89-0ACD1A873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34687-EE9F-2999-B14F-A5B21BC9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0400-ECF8-5C45-84D0-96807381E86C}" type="datetime1">
              <a:rPr lang="it-IT" smtClean="0"/>
              <a:t>08/09/22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DA9E4-FF49-8CD2-20B9-2C9C7F19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72607-513F-AF24-77A1-DFA239D1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78B1-66E3-4E49-B4A8-255E0FA5559D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6395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4CA8-71EF-E010-2306-1854024B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D16574-CD67-93AB-4770-846FC213D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D7E94-0E7C-452A-082A-41696DD50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0B47E-99AA-B61E-AE4D-02492F05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EBC-31F5-1846-BBBB-8CDA50962D50}" type="datetime1">
              <a:rPr lang="it-IT" smtClean="0"/>
              <a:t>08/09/22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6E70C-63AA-E308-63EC-B7F8E824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A58DA-F32D-5033-429C-F1E582A8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78B1-66E3-4E49-B4A8-255E0FA5559D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0645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8613B-0AA4-B606-C05D-C6C65E4B9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E08FC-3DB1-4169-D105-B7FFA4826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EA595-F169-40B1-1D47-ABA1C475A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AFAE8-9418-3A47-944B-C1E25DE59824}" type="datetime1">
              <a:rPr lang="it-IT" smtClean="0"/>
              <a:t>08/09/22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04641-0ACC-F12B-E570-EAC725997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087E1-3633-7E5F-1833-C492C99EA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8660" y="6492875"/>
            <a:ext cx="543339" cy="36512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9A4178B1-66E3-4E49-B4A8-255E0FA5559D}" type="slidenum">
              <a:rPr lang="en-IT" smtClean="0"/>
              <a:pPr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5635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4CD0-EEFE-848E-CDC9-E86231892A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T"/>
              <a:t>Institutional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F0747-EF99-DFEC-E362-6AE5C9F26B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T"/>
              <a:t>WG3 EPIC CC</a:t>
            </a:r>
          </a:p>
          <a:p>
            <a:r>
              <a:rPr lang="en-GB" b="1"/>
              <a:t>Barbara, Pietro,Olga, Zein-Eddine</a:t>
            </a:r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FB2E0-E612-1FB4-CC5B-D0EB9497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78B1-66E3-4E49-B4A8-255E0FA5559D}" type="slidenum">
              <a:rPr lang="en-IT" smtClean="0"/>
              <a:t>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9646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7DF5A-D556-E4F5-1E11-F3390E9CB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580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T"/>
              <a:t>Methods</a:t>
            </a:r>
          </a:p>
          <a:p>
            <a:pPr marL="0" indent="0">
              <a:buNone/>
            </a:pPr>
            <a:endParaRPr lang="en-IT"/>
          </a:p>
          <a:p>
            <a:pPr marL="0" indent="0">
              <a:buNone/>
            </a:pPr>
            <a:r>
              <a:rPr lang="en-IT"/>
              <a:t>Noted initial questions from Olga and commented based on ATHENA charter as first reference, but also STAR/ALICE/sPHENIX (Gluex not readable)</a:t>
            </a:r>
          </a:p>
          <a:p>
            <a:pPr marL="0" indent="0">
              <a:buNone/>
            </a:pPr>
            <a:r>
              <a:rPr lang="en-IT"/>
              <a:t>Added extra-items for discussion (including IB name!)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035CA5-31D9-FB52-7EE8-0427ECAD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78B1-66E3-4E49-B4A8-255E0FA5559D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9403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07ABC-F62F-2797-4E3E-488305C4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77" y="350219"/>
            <a:ext cx="11266229" cy="63531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b="1" dirty="0"/>
              <a:t>1. Membership / composition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1600" dirty="0"/>
              <a:t>by Institution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1600" dirty="0"/>
              <a:t>add correction based on number of collaborators in the </a:t>
            </a:r>
            <a:r>
              <a:rPr lang="en-GB" sz="1600" dirty="0" err="1"/>
              <a:t>instituion</a:t>
            </a:r>
            <a:r>
              <a:rPr lang="en-GB" sz="1600" dirty="0"/>
              <a:t>. Set a minimum: 3 members? otherwise make clusters +  moderate proportionality with cap (weighted votes or more than one rep?). </a:t>
            </a:r>
            <a:br>
              <a:rPr lang="en-GB" sz="1600" dirty="0"/>
            </a:br>
            <a:r>
              <a:rPr lang="en-GB" sz="1600" dirty="0"/>
              <a:t>Proposal: 3&lt;=1&lt;20, 20&lt;2&lt;30,3&gt;30 BE MORE LINEAR. --&gt; DO HOMEWORK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1600" dirty="0"/>
              <a:t>weighted votes or more than one rep?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1600" dirty="0"/>
              <a:t>early career membership </a:t>
            </a:r>
            <a:br>
              <a:rPr lang="en-GB" sz="1600" dirty="0"/>
            </a:br>
            <a:r>
              <a:rPr lang="en-GB" sz="1600" dirty="0">
                <a:sym typeface="Wingdings" pitchFamily="2" charset="2"/>
              </a:rPr>
              <a:t> ok ATHENA scheme? (handle the case if </a:t>
            </a:r>
            <a:br>
              <a:rPr lang="en-GB" sz="1600" dirty="0">
                <a:sym typeface="Wingdings" pitchFamily="2" charset="2"/>
              </a:rPr>
            </a:br>
            <a:r>
              <a:rPr lang="en-GB" sz="1600" dirty="0">
                <a:sym typeface="Wingdings" pitchFamily="2" charset="2"/>
              </a:rPr>
              <a:t>you get elected at 4th year after PhD…) </a:t>
            </a:r>
          </a:p>
          <a:p>
            <a:pPr marL="342900" indent="-342900">
              <a:buFont typeface="+mj-lt"/>
              <a:buAutoNum type="alphaUcPeriod"/>
            </a:pPr>
            <a:endParaRPr lang="en-GB" sz="1600" dirty="0">
              <a:sym typeface="Wingdings" pitchFamily="2" charset="2"/>
            </a:endParaRPr>
          </a:p>
          <a:p>
            <a:pPr marL="342900" indent="-342900">
              <a:buFont typeface="+mj-lt"/>
              <a:buAutoNum type="alphaUcPeriod"/>
            </a:pPr>
            <a:endParaRPr lang="en-GB" sz="1600" dirty="0">
              <a:sym typeface="Wingdings" pitchFamily="2" charset="2"/>
            </a:endParaRPr>
          </a:p>
          <a:p>
            <a:pPr marL="342900" indent="-342900">
              <a:buFont typeface="+mj-lt"/>
              <a:buAutoNum type="alphaUcPeriod"/>
            </a:pPr>
            <a:endParaRPr lang="en-GB" sz="1600" dirty="0">
              <a:sym typeface="Wingdings" pitchFamily="2" charset="2"/>
            </a:endParaRPr>
          </a:p>
          <a:p>
            <a:pPr marL="342900" indent="-342900">
              <a:buFont typeface="+mj-lt"/>
              <a:buAutoNum type="alphaUcPeriod"/>
            </a:pPr>
            <a:endParaRPr lang="en-GB" sz="1600" dirty="0">
              <a:sym typeface="Wingdings" pitchFamily="2" charset="2"/>
            </a:endParaRPr>
          </a:p>
          <a:p>
            <a:pPr marL="342900" indent="-342900">
              <a:buFont typeface="+mj-lt"/>
              <a:buAutoNum type="alphaUcPeriod"/>
            </a:pPr>
            <a:endParaRPr lang="en-GB" sz="1600" dirty="0">
              <a:sym typeface="Wingdings" pitchFamily="2" charset="2"/>
            </a:endParaRPr>
          </a:p>
          <a:p>
            <a:pPr marL="342900" indent="-342900">
              <a:buFont typeface="+mj-lt"/>
              <a:buAutoNum type="alphaUcPeriod"/>
            </a:pPr>
            <a:endParaRPr lang="en-GB" sz="1600" dirty="0">
              <a:sym typeface="Wingdings" pitchFamily="2" charset="2"/>
            </a:endParaRPr>
          </a:p>
          <a:p>
            <a:pPr marL="342900" indent="-342900">
              <a:buFont typeface="+mj-lt"/>
              <a:buAutoNum type="alphaUcPeriod"/>
            </a:pPr>
            <a:endParaRPr lang="en-GB" sz="1600" dirty="0">
              <a:sym typeface="Wingdings" pitchFamily="2" charset="2"/>
            </a:endParaRPr>
          </a:p>
          <a:p>
            <a:pPr marL="342900" indent="-342900">
              <a:buFont typeface="+mj-lt"/>
              <a:buAutoNum type="alphaUcPeriod"/>
            </a:pPr>
            <a:endParaRPr lang="en-GB" sz="1600" dirty="0">
              <a:sym typeface="Wingdings" pitchFamily="2" charset="2"/>
            </a:endParaRPr>
          </a:p>
          <a:p>
            <a:pPr marL="342900" indent="-342900">
              <a:buFont typeface="+mj-lt"/>
              <a:buAutoNum type="alphaUcPeriod"/>
            </a:pPr>
            <a:endParaRPr lang="en-GB" sz="1600" dirty="0">
              <a:sym typeface="Wingdings" pitchFamily="2" charset="2"/>
            </a:endParaRPr>
          </a:p>
          <a:p>
            <a:pPr marL="342900" indent="-342900">
              <a:buFont typeface="+mj-lt"/>
              <a:buAutoNum type="alphaUcPeriod"/>
            </a:pPr>
            <a:r>
              <a:rPr lang="en-GB" sz="1600" dirty="0">
                <a:sym typeface="Wingdings" pitchFamily="2" charset="2"/>
              </a:rPr>
              <a:t>ex-officio members: Spokesperson/Deputy </a:t>
            </a:r>
          </a:p>
          <a:p>
            <a:pPr marL="0" indent="0">
              <a:buNone/>
            </a:pPr>
            <a:br>
              <a:rPr lang="en-GB" sz="1600" dirty="0"/>
            </a:br>
            <a:endParaRPr lang="en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2027FF-8188-FEE1-AA46-29D090E5E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423" y="1920382"/>
            <a:ext cx="7772400" cy="3017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F5987A-CE5C-5B3C-5EBC-37725A8F7737}"/>
              </a:ext>
            </a:extLst>
          </p:cNvPr>
          <p:cNvSpPr txBox="1"/>
          <p:nvPr/>
        </p:nvSpPr>
        <p:spPr>
          <a:xfrm>
            <a:off x="251177" y="5655733"/>
            <a:ext cx="3879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/>
              <a:t>2. Note on IB name: </a:t>
            </a:r>
          </a:p>
          <a:p>
            <a:r>
              <a:rPr lang="en-IT" dirty="0"/>
              <a:t>ALICE (and LHC) </a:t>
            </a:r>
            <a:r>
              <a:rPr lang="en-IT" dirty="0">
                <a:sym typeface="Wingdings" pitchFamily="2" charset="2"/>
              </a:rPr>
              <a:t> Collaboration Board</a:t>
            </a:r>
          </a:p>
          <a:p>
            <a:r>
              <a:rPr lang="en-IT" dirty="0">
                <a:sym typeface="Wingdings" pitchFamily="2" charset="2"/>
              </a:rPr>
              <a:t>STAR  Collaboration Council</a:t>
            </a:r>
          </a:p>
          <a:p>
            <a:r>
              <a:rPr lang="en-IT" dirty="0">
                <a:sym typeface="Wingdings" pitchFamily="2" charset="2"/>
              </a:rPr>
              <a:t>sPHENIX  IB</a:t>
            </a:r>
            <a:endParaRPr lang="en-I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DBEA0-3B86-2F74-042B-6FCCDE5E7A0D}"/>
              </a:ext>
            </a:extLst>
          </p:cNvPr>
          <p:cNvSpPr txBox="1"/>
          <p:nvPr/>
        </p:nvSpPr>
        <p:spPr>
          <a:xfrm>
            <a:off x="4782440" y="5710019"/>
            <a:ext cx="7028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the name "Council" best captures the nature of the body it is not a board</a:t>
            </a:r>
          </a:p>
          <a:p>
            <a:r>
              <a:rPr lang="en-IT" dirty="0"/>
              <a:t>but a top decision/governing body. Views? </a:t>
            </a:r>
            <a:r>
              <a:rPr lang="en-IT" dirty="0">
                <a:sym typeface="Wingdings" pitchFamily="2" charset="2"/>
              </a:rPr>
              <a:t> C</a:t>
            </a:r>
            <a:r>
              <a:rPr lang="en-GB" dirty="0">
                <a:sym typeface="Wingdings" pitchFamily="2" charset="2"/>
              </a:rPr>
              <a:t>o</a:t>
            </a:r>
            <a:r>
              <a:rPr lang="en-IT" dirty="0">
                <a:sym typeface="Wingdings" pitchFamily="2" charset="2"/>
              </a:rPr>
              <a:t>uncil seems OK</a:t>
            </a:r>
            <a:endParaRPr lang="en-I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8A069A-9E0A-44E7-1DC6-24FF5B96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78B1-66E3-4E49-B4A8-255E0FA5559D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4887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4FD32-D4ED-B017-EF99-AA5AB84C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7" y="43709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1600" b="1" dirty="0"/>
              <a:t>3. Role and responsibilities </a:t>
            </a:r>
            <a:r>
              <a:rPr lang="en-GB" sz="1600" b="1" dirty="0">
                <a:sym typeface="Wingdings" pitchFamily="2" charset="2"/>
              </a:rPr>
              <a:t> have initial list in Charter </a:t>
            </a:r>
            <a:endParaRPr lang="en-GB" sz="1600" b="1" dirty="0"/>
          </a:p>
          <a:p>
            <a:r>
              <a:rPr lang="en-GB" sz="1600" dirty="0"/>
              <a:t>ultimate decision body, approval of charter modifications and Collaboration policies, major policies decisions</a:t>
            </a:r>
          </a:p>
          <a:p>
            <a:r>
              <a:rPr lang="en-GB" sz="1600" dirty="0"/>
              <a:t>admission/expulsion of members </a:t>
            </a:r>
          </a:p>
          <a:p>
            <a:r>
              <a:rPr lang="en-GB" sz="1600" dirty="0"/>
              <a:t>election/dismissal  of </a:t>
            </a:r>
            <a:r>
              <a:rPr lang="en-GB" sz="1600" dirty="0" err="1"/>
              <a:t>spokersperson</a:t>
            </a:r>
            <a:endParaRPr lang="en-GB" sz="1600" dirty="0"/>
          </a:p>
          <a:p>
            <a:r>
              <a:rPr lang="en-GB" sz="1600" dirty="0"/>
              <a:t>election of some members of management board (Collaboration at large). [ note about executive/management board]</a:t>
            </a:r>
          </a:p>
          <a:p>
            <a:r>
              <a:rPr lang="en-GB" sz="1600" dirty="0"/>
              <a:t>endorsement of Physics Coordinator, Technical Coordinator, PWG conveners, committee members upon proposal of Management Board. Likely vague wording initially “Major roles including… “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4. IB functions &amp; procedures (Robert’s Rules??)</a:t>
            </a:r>
          </a:p>
          <a:p>
            <a:pPr marL="0" indent="0">
              <a:buNone/>
            </a:pPr>
            <a:r>
              <a:rPr lang="en-GB" sz="1600" dirty="0"/>
              <a:t>- ATHENA policy looks ok (with some caveat?)</a:t>
            </a:r>
            <a:br>
              <a:rPr lang="en-GB" sz="1600" dirty="0"/>
            </a:br>
            <a:r>
              <a:rPr lang="en-GB" sz="1600" dirty="0"/>
              <a:t>- Roberts' rule as general reference. </a:t>
            </a:r>
            <a:br>
              <a:rPr lang="en-GB" sz="1600" dirty="0"/>
            </a:br>
            <a:r>
              <a:rPr lang="en-GB" sz="1600" dirty="0"/>
              <a:t>Can be invoked by each member upon request</a:t>
            </a:r>
          </a:p>
          <a:p>
            <a:pPr marL="0" indent="0">
              <a:buNone/>
            </a:pPr>
            <a:r>
              <a:rPr lang="en-GB" sz="1600" dirty="0"/>
              <a:t>- agenda owning : the chair gathering input from the Collaboration</a:t>
            </a:r>
          </a:p>
          <a:p>
            <a:pPr marL="0" indent="0">
              <a:buNone/>
            </a:pPr>
            <a:r>
              <a:rPr lang="en-GB" sz="1600" dirty="0"/>
              <a:t>- Member can put thing on agenda on due time  </a:t>
            </a:r>
          </a:p>
          <a:p>
            <a:pPr marL="0" indent="0">
              <a:buNone/>
            </a:pPr>
            <a:r>
              <a:rPr lang="en-GB" sz="1600" dirty="0"/>
              <a:t>- guarantees on circulation of  documents</a:t>
            </a:r>
          </a:p>
          <a:p>
            <a:pPr marL="0" indent="0">
              <a:buNone/>
            </a:pPr>
            <a:r>
              <a:rPr lang="en-GB" sz="1600" dirty="0"/>
              <a:t>- normally open to everyone in the Collaboration</a:t>
            </a:r>
            <a:br>
              <a:rPr lang="en-GB" sz="1600" dirty="0"/>
            </a:br>
            <a:r>
              <a:rPr lang="en-GB" sz="1600" dirty="0"/>
              <a:t>but Always possibility to call in-camera meetings </a:t>
            </a:r>
            <a:br>
              <a:rPr lang="en-GB" sz="1600" dirty="0"/>
            </a:br>
            <a:r>
              <a:rPr lang="en-GB" sz="1600" dirty="0"/>
              <a:t>(“open unless a sensitive issue”) [closed session is normal,</a:t>
            </a:r>
            <a:br>
              <a:rPr lang="en-GB" sz="1600" dirty="0"/>
            </a:br>
            <a:r>
              <a:rPr lang="en-GB" sz="1600" dirty="0"/>
              <a:t>but can be empty] </a:t>
            </a:r>
          </a:p>
          <a:p>
            <a:pPr>
              <a:buFontTx/>
              <a:buChar char="-"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D5F1A-B4E7-ABB8-42A8-C5FAB9C06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311" y="2957326"/>
            <a:ext cx="5856111" cy="943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2AED05-B5E5-734D-8846-982954B92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444" y="3900674"/>
            <a:ext cx="5635978" cy="2266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988D26-633B-4A68-D830-B9A74A6BDB22}"/>
              </a:ext>
            </a:extLst>
          </p:cNvPr>
          <p:cNvSpPr txBox="1"/>
          <p:nvPr/>
        </p:nvSpPr>
        <p:spPr>
          <a:xfrm>
            <a:off x="6908800" y="2585156"/>
            <a:ext cx="402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/>
              <a:t>(ATHENA excerpt lasrgely based on STAR)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CB1AD4-B810-6C1A-52B5-D58EECCB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78B1-66E3-4E49-B4A8-255E0FA5559D}" type="slidenum">
              <a:rPr lang="en-IT" smtClean="0"/>
              <a:t>4</a:t>
            </a:fld>
            <a:endParaRPr lang="en-IT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35B5146-2211-3438-7F09-C1430453FEDC}"/>
              </a:ext>
            </a:extLst>
          </p:cNvPr>
          <p:cNvSpPr/>
          <p:nvPr/>
        </p:nvSpPr>
        <p:spPr>
          <a:xfrm>
            <a:off x="6271591" y="4144617"/>
            <a:ext cx="1182757" cy="3279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8158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70ED5-F23D-D7BF-BDC1-0A72DA042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88" y="369358"/>
            <a:ext cx="10515600" cy="60765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600" b="1" dirty="0"/>
              <a:t>5. Leadership (chair, chair/co-chair, chair/vice-chair (DNP style)</a:t>
            </a:r>
          </a:p>
          <a:p>
            <a:pPr marL="457200" lvl="1" indent="0">
              <a:buNone/>
            </a:pPr>
            <a:r>
              <a:rPr lang="en-GB" sz="1200" dirty="0"/>
              <a:t>Three possible schemes:</a:t>
            </a:r>
          </a:p>
          <a:p>
            <a:pPr lvl="2"/>
            <a:r>
              <a:rPr lang="en-GB" sz="1400" dirty="0"/>
              <a:t>elect a chair. S/he then proposes a Deputy chair (to be endorsed by IB)</a:t>
            </a:r>
          </a:p>
          <a:p>
            <a:pPr lvl="2"/>
            <a:r>
              <a:rPr lang="en-GB" sz="1400" dirty="0"/>
              <a:t>elect a chair, the second in election is the Deputy</a:t>
            </a:r>
          </a:p>
          <a:p>
            <a:pPr lvl="2"/>
            <a:r>
              <a:rPr lang="en-GB" sz="1400" dirty="0">
                <a:sym typeface="Wingdings" pitchFamily="2" charset="2"/>
              </a:rPr>
              <a:t> </a:t>
            </a:r>
            <a:r>
              <a:rPr lang="en-GB" sz="1400" dirty="0"/>
              <a:t>Elect two co-chairs (we elect the team/ticket) or a person can run alone (in that case we have just one chair)</a:t>
            </a:r>
          </a:p>
          <a:p>
            <a:pPr lvl="2"/>
            <a:r>
              <a:rPr lang="en-GB" sz="1400" dirty="0"/>
              <a:t>DNP ensures continuity but not necessarily complementarity (views?)</a:t>
            </a:r>
          </a:p>
          <a:p>
            <a:pPr marL="0" indent="0">
              <a:buNone/>
            </a:pPr>
            <a:r>
              <a:rPr lang="en-GB" sz="1600" b="1" dirty="0"/>
              <a:t>6. Leadership elections and terms</a:t>
            </a:r>
          </a:p>
          <a:p>
            <a:pPr marL="0" indent="0">
              <a:buNone/>
            </a:pPr>
            <a:r>
              <a:rPr lang="en-GB" sz="1600" dirty="0"/>
              <a:t>	Proposal: two years term renewable only once &lt;-</a:t>
            </a:r>
            <a:br>
              <a:rPr lang="en-GB" sz="1600" dirty="0"/>
            </a:br>
            <a:r>
              <a:rPr lang="en-GB" sz="1600" dirty="0"/>
              <a:t>(note: in ATHENA every year for IB chair, 2 for spoke, ALICE 3-not renewable, STAR 2, SPHENIX?)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7. Leadership responsibilities and action items</a:t>
            </a:r>
          </a:p>
          <a:p>
            <a:pPr marL="0" indent="0">
              <a:buNone/>
            </a:pPr>
            <a:r>
              <a:rPr lang="en-GB" sz="1600" dirty="0"/>
              <a:t>	running meeting, prepare agenda, minutes, delivery of documents etc. (as in ATHENA doc basically)</a:t>
            </a:r>
          </a:p>
          <a:p>
            <a:pPr marL="0" indent="0">
              <a:buNone/>
            </a:pPr>
            <a:r>
              <a:rPr lang="en-GB" sz="1600" dirty="0"/>
              <a:t>	convening power (but some protection in case of full dysfunction + spokesperson can ask chair to </a:t>
            </a:r>
            <a:r>
              <a:rPr lang="en-GB" sz="1600" dirty="0" err="1"/>
              <a:t>convebe</a:t>
            </a:r>
            <a:r>
              <a:rPr lang="en-GB" sz="1600" dirty="0"/>
              <a:t>) </a:t>
            </a:r>
          </a:p>
          <a:p>
            <a:pPr marL="0" indent="0">
              <a:buNone/>
            </a:pPr>
            <a:r>
              <a:rPr lang="en-GB" sz="1600" dirty="0"/>
              <a:t>	first consultation point for Spokesperson Office regarding Collaboration matters</a:t>
            </a:r>
          </a:p>
          <a:p>
            <a:pPr marL="0" indent="0">
              <a:buNone/>
            </a:pPr>
            <a:r>
              <a:rPr lang="en-GB" sz="1600" dirty="0"/>
              <a:t>	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8. Voting procedures (closed/open, etc.) ATHENA opted for separate Voting Policy, but normally voting procedures are in bylaws</a:t>
            </a:r>
          </a:p>
          <a:p>
            <a:pPr marL="0" indent="0">
              <a:buNone/>
            </a:pPr>
            <a:r>
              <a:rPr lang="en-GB" sz="1600" dirty="0"/>
              <a:t>	- 2/3 for Charter modification,  policies adoption</a:t>
            </a:r>
          </a:p>
          <a:p>
            <a:pPr marL="0" indent="0">
              <a:buNone/>
            </a:pPr>
            <a:r>
              <a:rPr lang="en-GB" sz="1600" dirty="0"/>
              <a:t>	- majority of votes cast</a:t>
            </a:r>
          </a:p>
          <a:p>
            <a:pPr marL="0" indent="0">
              <a:buNone/>
            </a:pPr>
            <a:r>
              <a:rPr lang="en-GB" sz="1600" dirty="0"/>
              <a:t>	- minimum attendance for making deliberation valid: 2/3</a:t>
            </a:r>
          </a:p>
          <a:p>
            <a:pPr marL="0" indent="0">
              <a:buNone/>
            </a:pPr>
            <a:r>
              <a:rPr lang="en-GB" sz="1600" dirty="0"/>
              <a:t>	-  proxy? </a:t>
            </a:r>
          </a:p>
          <a:p>
            <a:pPr marL="0" indent="0">
              <a:buNone/>
            </a:pPr>
            <a:r>
              <a:rPr lang="en-GB" sz="1600" dirty="0"/>
              <a:t>	- election via IB rep not by individuals: ok?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I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A21AD0-8F81-979F-997A-C1026FA9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78B1-66E3-4E49-B4A8-255E0FA5559D}" type="slidenum">
              <a:rPr lang="en-IT" smtClean="0"/>
              <a:t>5</a:t>
            </a:fld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6D609-3179-7E3F-C759-8CE1AD8CECC6}"/>
              </a:ext>
            </a:extLst>
          </p:cNvPr>
          <p:cNvSpPr txBox="1"/>
          <p:nvPr/>
        </p:nvSpPr>
        <p:spPr>
          <a:xfrm>
            <a:off x="9644268" y="589564"/>
            <a:ext cx="227606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T" dirty="0"/>
              <a:t>For SP/ Deputy SP see other WG, leaning for no ”co-spokesperson”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E85F4-47A4-7ECC-1375-4860A2DAFECD}"/>
              </a:ext>
            </a:extLst>
          </p:cNvPr>
          <p:cNvSpPr txBox="1"/>
          <p:nvPr/>
        </p:nvSpPr>
        <p:spPr>
          <a:xfrm>
            <a:off x="7511143" y="5072743"/>
            <a:ext cx="45775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IT" dirty="0"/>
              <a:t>WE DIDN’T DISCUSS THIS POSTPONED TO WG5</a:t>
            </a:r>
          </a:p>
        </p:txBody>
      </p:sp>
    </p:spTree>
    <p:extLst>
      <p:ext uri="{BB962C8B-B14F-4D97-AF65-F5344CB8AC3E}">
        <p14:creationId xmlns:p14="http://schemas.microsoft.com/office/powerpoint/2010/main" val="379350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463869-A3CC-8716-7F96-1F25026F966D}"/>
              </a:ext>
            </a:extLst>
          </p:cNvPr>
          <p:cNvSpPr txBox="1"/>
          <p:nvPr/>
        </p:nvSpPr>
        <p:spPr>
          <a:xfrm>
            <a:off x="745067" y="485422"/>
            <a:ext cx="110066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800" b="1" dirty="0"/>
              <a:t>9. Standing /any other committees (and how those appointed or elected)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We can keep it open and make reference to a policy. Normally we would expect Editorial Board (managing publications) and Conference </a:t>
            </a:r>
            <a:r>
              <a:rPr lang="en-GB" sz="1600" dirty="0" err="1"/>
              <a:t>Commitee</a:t>
            </a:r>
            <a:r>
              <a:rPr lang="en-GB" sz="1600" dirty="0"/>
              <a:t> (managing talks) to be appointed by IB upon management proposal (so "endorsements"). Nominations will be solicited to the whole collaboration + principle of DEI kept in mind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10. Reporting</a:t>
            </a:r>
          </a:p>
          <a:p>
            <a:pPr marL="0" indent="0">
              <a:buNone/>
            </a:pPr>
            <a:r>
              <a:rPr lang="en-GB" sz="1800" dirty="0"/>
              <a:t>make explicit statement spokesperson must report on status of Collaboration at least twice per year and line of accountability. Spokesperson is accountable to the IB!</a:t>
            </a:r>
          </a:p>
          <a:p>
            <a:pPr marL="0" indent="0">
              <a:buNone/>
            </a:pPr>
            <a:r>
              <a:rPr lang="en-GB" dirty="0"/>
              <a:t>The Council should report to the full Collaboration, report on Council activities, make available minutes …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I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FA61A6-E3D2-F5C6-E1F6-3A5C2E33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78B1-66E3-4E49-B4A8-255E0FA5559D}" type="slidenum">
              <a:rPr lang="en-IT" smtClean="0"/>
              <a:t>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66456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797</Words>
  <Application>Microsoft Macintosh PowerPoint</Application>
  <PresentationFormat>Widescreen</PresentationFormat>
  <Paragraphs>83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Institutional board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board</dc:title>
  <dc:creator>Pietro Antonioli</dc:creator>
  <cp:lastModifiedBy>Pietro Antonioli</cp:lastModifiedBy>
  <cp:revision>5</cp:revision>
  <dcterms:created xsi:type="dcterms:W3CDTF">2022-09-07T20:41:15Z</dcterms:created>
  <dcterms:modified xsi:type="dcterms:W3CDTF">2022-09-08T17:49:46Z</dcterms:modified>
</cp:coreProperties>
</file>