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3.jpeg" ContentType="image/jpeg"/>
  <Override PartName="/ppt/media/image2.png" ContentType="image/png"/>
  <Override PartName="/ppt/media/image9.jpeg" ContentType="image/jpeg"/>
  <Override PartName="/ppt/media/image4.jpeg" ContentType="image/jpeg"/>
  <Override PartName="/ppt/media/image5.jpeg" ContentType="image/jpeg"/>
  <Override PartName="/ppt/media/image10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27720" y="27360"/>
            <a:ext cx="8700120" cy="27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27720" y="27360"/>
            <a:ext cx="8700120" cy="278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27720" y="15480"/>
            <a:ext cx="87001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https://www.sphenix.bnl.gov/web/system/files/u7/sphenix-logo-white-bg.png"/>
          <p:cNvPicPr/>
          <p:nvPr/>
        </p:nvPicPr>
        <p:blipFill>
          <a:blip r:embed="rId2"/>
          <a:stretch/>
        </p:blipFill>
        <p:spPr>
          <a:xfrm>
            <a:off x="8859960" y="40680"/>
            <a:ext cx="1182600" cy="58752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0" y="744120"/>
            <a:ext cx="10079640" cy="4633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"/>
          <p:cNvSpPr/>
          <p:nvPr/>
        </p:nvSpPr>
        <p:spPr>
          <a:xfrm>
            <a:off x="0" y="0"/>
            <a:ext cx="10079640" cy="660240"/>
          </a:xfrm>
          <a:prstGeom prst="rect">
            <a:avLst/>
          </a:prstGeom>
          <a:solidFill>
            <a:srgbClr val="2089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Date Placeholder 2"/>
          <p:cNvSpPr/>
          <p:nvPr/>
        </p:nvSpPr>
        <p:spPr>
          <a:xfrm>
            <a:off x="360" y="5449680"/>
            <a:ext cx="2351520" cy="1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Sept 22, 2022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1" name="Slide Number Placeholder 3"/>
          <p:cNvSpPr/>
          <p:nvPr/>
        </p:nvSpPr>
        <p:spPr>
          <a:xfrm>
            <a:off x="8725320" y="5393160"/>
            <a:ext cx="1426320" cy="3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buNone/>
            </a:pPr>
            <a:fld id="{022F746C-D484-4D5A-BBFD-DA41039A9A0B}" type="slidenum"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  <p:sp>
        <p:nvSpPr>
          <p:cNvPr id="42" name="Footer Placeholder 4_0"/>
          <p:cNvSpPr/>
          <p:nvPr/>
        </p:nvSpPr>
        <p:spPr>
          <a:xfrm>
            <a:off x="3218040" y="5430240"/>
            <a:ext cx="3643560" cy="22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PMG monthly meeting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3" name="" descr=""/>
          <p:cNvPicPr/>
          <p:nvPr/>
        </p:nvPicPr>
        <p:blipFill>
          <a:blip r:embed="rId2"/>
          <a:stretch/>
        </p:blipFill>
        <p:spPr>
          <a:xfrm>
            <a:off x="8900640" y="0"/>
            <a:ext cx="1179000" cy="66312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965880" y="734760"/>
            <a:ext cx="8147880" cy="1973160"/>
          </a:xfrm>
          <a:prstGeom prst="rect">
            <a:avLst/>
          </a:prstGeom>
          <a:solidFill>
            <a:srgbClr val="0099ff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  <a:ea typeface="Helvetica Neue"/>
              </a:rPr>
              <a:t>TPOT Status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83" name="Subtitle 2_1"/>
          <p:cNvSpPr/>
          <p:nvPr/>
        </p:nvSpPr>
        <p:spPr>
          <a:xfrm>
            <a:off x="1261080" y="3127680"/>
            <a:ext cx="7559280" cy="84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latin typeface="Arial"/>
              </a:rPr>
              <a:t>Hugo Pereira Da Costa (LANL),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latin typeface="Arial"/>
              </a:rPr>
              <a:t>for the TPOT team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latin typeface="Arial"/>
              </a:rPr>
              <a:t>PMG meeting, Sept. 22, 2022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Updates since PMG 2022/09/01</a:t>
            </a:r>
            <a:endParaRPr b="0" lang="en-US" sz="3970" spc="-1" strike="noStrike">
              <a:latin typeface="Arial"/>
            </a:endParaRPr>
          </a:p>
        </p:txBody>
      </p:sp>
      <p:sp>
        <p:nvSpPr>
          <p:cNvPr id="85" name=""/>
          <p:cNvSpPr/>
          <p:nvPr/>
        </p:nvSpPr>
        <p:spPr>
          <a:xfrm>
            <a:off x="19440" y="694440"/>
            <a:ext cx="9998640" cy="490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latin typeface="Arial"/>
              </a:rPr>
              <a:t>Micromegas detectors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8/10 modules HV tested in nominal gas at SBU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all drift electrodes work (8/8, 100% yield)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59 out of 64 resistive strip channels work (92% yield). They were all working at Saclay. Saclay experts are at BNL this week and the next, to recover the remaining 5 channels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remaining 2 detectors will be tested this week and the next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a933"/>
                </a:solidFill>
                <a:latin typeface="Arial"/>
              </a:rPr>
              <a:t>we only need 8 fully working modules out of the available 10 modules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latin typeface="Arial"/>
              </a:rPr>
              <a:t>Mechanics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a933"/>
                </a:solidFill>
                <a:latin typeface="Arial"/>
              </a:rPr>
              <a:t>TPOT support structure has been fully assembled at BNL, on transportation cart</a:t>
            </a:r>
            <a:r>
              <a:rPr b="0" lang="en-US" sz="1400" spc="-1" strike="noStrike">
                <a:latin typeface="Arial"/>
              </a:rPr>
              <a:t>. 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Detector installation on support strucure has started. Will happen this week and the next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Next: cable detectors to patch panel (all parts available at BNL), until end October, system test until end November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  <a:ea typeface="Noto Sans CJK SC"/>
              </a:rPr>
              <a:t>TPOT installation mechanics: Rich Ruggiero is working with Walter Sondheim to finalize the design. lifting fixtures built at MIT/BATES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a933"/>
                </a:solidFill>
                <a:latin typeface="Arial"/>
                <a:ea typeface="Noto Sans CJK SC"/>
              </a:rPr>
              <a:t>Contract between BNL and LANL is signed and money is available at LANL to place remaining orders for installation mechanics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400" spc="-1" strike="noStrike">
                <a:latin typeface="Arial"/>
                <a:ea typeface="Noto Sans CJK SC"/>
              </a:rPr>
              <a:t>Others</a:t>
            </a:r>
            <a:r>
              <a:rPr b="0" lang="en-US" sz="1400" spc="-1" strike="noStrike">
                <a:latin typeface="Arial"/>
                <a:ea typeface="Noto Sans CJK SC"/>
              </a:rPr>
              <a:t> 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a933"/>
                </a:solidFill>
                <a:latin typeface="Arial"/>
                <a:ea typeface="Noto Sans CJK SC"/>
              </a:rPr>
              <a:t>All FEE boards for TPOT readily available and tested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a933"/>
                </a:solidFill>
                <a:latin typeface="Arial"/>
                <a:ea typeface="Noto Sans CJK SC"/>
              </a:rPr>
              <a:t>All orders for TPOT detector placed (including HV cables from patch panel to CAEN mainframe)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  <a:ea typeface="Noto Sans CJK SC"/>
              </a:rPr>
              <a:t>Remaining items: remaining TPOT installation mechanics, beyond lifting fixtures, most of it which is common with TPC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High level milestones and risk</a:t>
            </a:r>
            <a:endParaRPr b="0" lang="en-US" sz="3970" spc="-1" strike="noStrike">
              <a:latin typeface="Arial"/>
            </a:endParaRPr>
          </a:p>
        </p:txBody>
      </p:sp>
      <p:graphicFrame>
        <p:nvGraphicFramePr>
          <p:cNvPr id="87" name="Table 1"/>
          <p:cNvGraphicFramePr/>
          <p:nvPr/>
        </p:nvGraphicFramePr>
        <p:xfrm>
          <a:off x="12600" y="703080"/>
          <a:ext cx="10049760" cy="4270320"/>
        </p:xfrm>
        <a:graphic>
          <a:graphicData uri="http://schemas.openxmlformats.org/drawingml/2006/table">
            <a:tbl>
              <a:tblPr/>
              <a:tblGrid>
                <a:gridCol w="4503960"/>
                <a:gridCol w="1857240"/>
                <a:gridCol w="2823840"/>
                <a:gridCol w="865080"/>
              </a:tblGrid>
              <a:tr h="2901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Milestone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date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Status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risk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</a:tr>
              <a:tr h="2646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Number of TPOT modules produced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Today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60588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FEA analysis finished and reviewed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18/05/22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FDR happened. more FEA analyses requested. Agreed with TC to move forward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66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First batch of 5 TPOT Modules assembled &amp; tested (Saclay)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07/06/22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 modules assembled, test ongoing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66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FEE to detector fabricated and tested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07/23/22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cables/boards received on 6/21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646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HV system tested 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06/16/22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happened on Week 21 (May 23)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noFill/>
                    </a:lnB>
                    <a:solidFill>
                      <a:srgbClr val="00a933"/>
                    </a:solidFill>
                  </a:tcPr>
                </a:tc>
              </a:tr>
              <a:tr h="266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Second batch of 5 TPOT modules assembled &amp; tested (Saclay) 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07/22/22 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4352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Characterization of all TPOT modules at SBU 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09/09/22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80% done. Two more modules to test, and 5 channels to recover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low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6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Gas system designed, ES&amp;H reviewed and tested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07/07/22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 ?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designed and ESRC reviewed on 6/21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low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160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TPOT mechanical support assembled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09/16/22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delayed due to last minute modifications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60372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installation of modules on support structures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09/23/22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First 5 modules will be assembled this week. Remaining modules the next, pending validation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low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388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End of TPOT assembly 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10/21/22  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low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Installation of TPOT in sPHENIX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early December 2022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also depends on sPHENIX schedule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moderate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bf00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Pictures</a:t>
            </a:r>
            <a:endParaRPr b="0" lang="en-US" sz="397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10160" y="578880"/>
            <a:ext cx="3236400" cy="2427840"/>
          </a:xfrm>
          <a:prstGeom prst="rect">
            <a:avLst/>
          </a:prstGeom>
          <a:ln w="0"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3461760" y="599760"/>
            <a:ext cx="4409280" cy="3306600"/>
          </a:xfrm>
          <a:prstGeom prst="rect">
            <a:avLst/>
          </a:prstGeom>
          <a:ln w="0">
            <a:noFill/>
          </a:ln>
        </p:spPr>
      </p:pic>
      <p:sp>
        <p:nvSpPr>
          <p:cNvPr id="91" name=""/>
          <p:cNvSpPr/>
          <p:nvPr/>
        </p:nvSpPr>
        <p:spPr>
          <a:xfrm>
            <a:off x="56520" y="2710080"/>
            <a:ext cx="200160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Transportation Cart at BNL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3698640" y="3279600"/>
            <a:ext cx="3483000" cy="43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Fully assembled support structure + patch panel </a:t>
            </a:r>
            <a:br>
              <a:rPr sz="1200"/>
            </a:b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on transportation cart (high bay, BNL)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110160" y="3026520"/>
            <a:ext cx="3239640" cy="242964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/>
          <p:nvPr/>
        </p:nvSpPr>
        <p:spPr>
          <a:xfrm>
            <a:off x="56880" y="3034440"/>
            <a:ext cx="2739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First sector of TPOT support structure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Pictures (cont.)</a:t>
            </a:r>
            <a:endParaRPr b="0" lang="en-US" sz="3970" spc="-1" strike="noStrike"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5830920" y="833400"/>
            <a:ext cx="4146840" cy="311004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 rot="5400000">
            <a:off x="2504160" y="1298160"/>
            <a:ext cx="3720240" cy="2790360"/>
          </a:xfrm>
          <a:prstGeom prst="rect">
            <a:avLst/>
          </a:prstGeom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 rot="5400000">
            <a:off x="-392400" y="1282320"/>
            <a:ext cx="3744720" cy="2808720"/>
          </a:xfrm>
          <a:prstGeom prst="rect">
            <a:avLst/>
          </a:prstGeom>
          <a:ln w="0">
            <a:noFill/>
          </a:ln>
        </p:spPr>
      </p:pic>
      <p:sp>
        <p:nvSpPr>
          <p:cNvPr id="99" name=""/>
          <p:cNvSpPr/>
          <p:nvPr/>
        </p:nvSpPr>
        <p:spPr>
          <a:xfrm>
            <a:off x="163800" y="4217040"/>
            <a:ext cx="208224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Micromegas HV test at SBU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5830920" y="3510720"/>
            <a:ext cx="4126680" cy="43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Micromegas modules and FEE ready to be mounted</a:t>
            </a:r>
            <a:br>
              <a:rPr sz="1200"/>
            </a:b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 on support structure (high bay, BNL)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120" cy="601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Pictures (cont.)</a:t>
            </a:r>
            <a:endParaRPr b="0" lang="en-US" sz="397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 rot="5400000">
            <a:off x="-402480" y="1342440"/>
            <a:ext cx="4538520" cy="340380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 rot="16200000">
            <a:off x="3133080" y="1299960"/>
            <a:ext cx="4557600" cy="3417480"/>
          </a:xfrm>
          <a:prstGeom prst="rect">
            <a:avLst/>
          </a:prstGeom>
          <a:ln w="0">
            <a:noFill/>
          </a:ln>
        </p:spPr>
      </p:pic>
      <p:sp>
        <p:nvSpPr>
          <p:cNvPr id="104" name=""/>
          <p:cNvSpPr/>
          <p:nvPr/>
        </p:nvSpPr>
        <p:spPr>
          <a:xfrm>
            <a:off x="1241280" y="4946760"/>
            <a:ext cx="4798080" cy="26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Two modules being assembled and cabled om the 4-modules sector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31692</TotalTime>
  <Application>LibreOffice/7.3.6.2$Linux_X86_64 LibreOffice_project/30$Build-2</Application>
  <AppVersion>15.0000</AppVersion>
  <Company>BNL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2015-10-24T00:32:43Z</dcterms:created>
  <dc:creator>EdwardOBrien</dc:creator>
  <dc:description/>
  <dc:language>en-US</dc:language>
  <cp:lastModifiedBy/>
  <cp:lastPrinted>2015-10-28T19:08:40Z</cp:lastPrinted>
  <dcterms:modified xsi:type="dcterms:W3CDTF">2022-09-22T08:27:33Z</dcterms:modified>
  <cp:revision>1694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(16:9)</vt:lpwstr>
  </property>
  <property fmtid="{D5CDD505-2E9C-101B-9397-08002B2CF9AE}" pid="3" name="Slides">
    <vt:r8>2</vt:r8>
  </property>
</Properties>
</file>