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315" r:id="rId2"/>
    <p:sldId id="969" r:id="rId3"/>
    <p:sldId id="970" r:id="rId4"/>
    <p:sldId id="971" r:id="rId5"/>
    <p:sldId id="972" r:id="rId6"/>
    <p:sldId id="973" r:id="rId7"/>
    <p:sldId id="974" r:id="rId8"/>
    <p:sldId id="975" r:id="rId9"/>
    <p:sldId id="976" r:id="rId10"/>
    <p:sldId id="977" r:id="rId11"/>
    <p:sldId id="978" r:id="rId12"/>
    <p:sldId id="985" r:id="rId13"/>
    <p:sldId id="979" r:id="rId14"/>
    <p:sldId id="980" r:id="rId15"/>
    <p:sldId id="981" r:id="rId16"/>
    <p:sldId id="983" r:id="rId17"/>
    <p:sldId id="982" r:id="rId18"/>
    <p:sldId id="984" r:id="rId19"/>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3" d="100"/>
          <a:sy n="113" d="100"/>
        </p:scale>
        <p:origin x="614" y="6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9/17/2022</a:t>
            </a:fld>
            <a:endParaRPr lang="en-US" altLang="en-US" dirty="0"/>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9/17/2022</a:t>
            </a:fld>
            <a:endParaRPr lang="en-US" altLang="en-US" dirty="0"/>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dirty="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17</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September 22,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September 22,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September 22,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September 22,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September 22,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September 22,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September 22, 2022</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September 22, 2022</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September 22, 2022</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September 22,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September 22,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September 22,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August 2022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September 22, 2022</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September 22, 2022</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$0.367M as of August 2022 (1.4% of $27M total)</a:t>
            </a:r>
          </a:p>
          <a:p>
            <a:pPr lvl="1"/>
            <a:r>
              <a:rPr lang="en-US" dirty="0"/>
              <a:t>0% of this BCWR covers Baseline M&amp;S orders yet to be placed</a:t>
            </a:r>
          </a:p>
          <a:p>
            <a:pPr marL="457200" lvl="1" indent="0">
              <a:buNone/>
            </a:pPr>
            <a:endParaRPr lang="en-US" dirty="0"/>
          </a:p>
          <a:p>
            <a:r>
              <a:rPr lang="en-US" dirty="0"/>
              <a:t>I&amp;F BCWR is $2.224M as of August 2022 (6.7% of $33.4M total)</a:t>
            </a:r>
          </a:p>
          <a:p>
            <a:pPr lvl="1"/>
            <a:r>
              <a:rPr lang="en-US" dirty="0"/>
              <a:t>Of this BCWR, some $0.199M is for M&amp;S (0.6% of $33.4M total)</a:t>
            </a:r>
          </a:p>
          <a:p>
            <a:pPr lvl="1"/>
            <a:r>
              <a:rPr lang="en-US" dirty="0"/>
              <a:t>58% of this latter amount consists of Baseline M&amp;S orders yet to be placed</a:t>
            </a:r>
          </a:p>
          <a:p>
            <a:pPr lvl="1"/>
            <a:r>
              <a:rPr lang="en-US" dirty="0"/>
              <a:t>Removed beampipe, seismic restraints</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pic>
        <p:nvPicPr>
          <p:cNvPr id="3" name="Picture 2">
            <a:extLst>
              <a:ext uri="{FF2B5EF4-FFF2-40B4-BE49-F238E27FC236}">
                <a16:creationId xmlns:a16="http://schemas.microsoft.com/office/drawing/2014/main" id="{315E880A-E5E0-35E7-267B-6387DCE6E6A1}"/>
              </a:ext>
            </a:extLst>
          </p:cNvPr>
          <p:cNvPicPr>
            <a:picLocks noChangeAspect="1"/>
          </p:cNvPicPr>
          <p:nvPr/>
        </p:nvPicPr>
        <p:blipFill>
          <a:blip r:embed="rId2"/>
          <a:stretch>
            <a:fillRect/>
          </a:stretch>
        </p:blipFill>
        <p:spPr>
          <a:xfrm>
            <a:off x="74503" y="721786"/>
            <a:ext cx="8981440" cy="3864697"/>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82258-ECE8-3836-02D5-71FC0FFCFF6B}"/>
              </a:ext>
            </a:extLst>
          </p:cNvPr>
          <p:cNvSpPr>
            <a:spLocks noGrp="1"/>
          </p:cNvSpPr>
          <p:nvPr>
            <p:ph type="title"/>
          </p:nvPr>
        </p:nvSpPr>
        <p:spPr/>
        <p:txBody>
          <a:bodyPr/>
          <a:lstStyle/>
          <a:p>
            <a:r>
              <a:rPr lang="en-US" dirty="0"/>
              <a:t>Remark on EAC for MIE</a:t>
            </a:r>
          </a:p>
        </p:txBody>
      </p:sp>
      <p:sp>
        <p:nvSpPr>
          <p:cNvPr id="3" name="Content Placeholder 2">
            <a:extLst>
              <a:ext uri="{FF2B5EF4-FFF2-40B4-BE49-F238E27FC236}">
                <a16:creationId xmlns:a16="http://schemas.microsoft.com/office/drawing/2014/main" id="{C657D4F1-C6EE-BF3D-7AFA-635CA6CF1FCA}"/>
              </a:ext>
            </a:extLst>
          </p:cNvPr>
          <p:cNvSpPr>
            <a:spLocks noGrp="1"/>
          </p:cNvSpPr>
          <p:nvPr>
            <p:ph idx="1"/>
          </p:nvPr>
        </p:nvSpPr>
        <p:spPr>
          <a:xfrm>
            <a:off x="457200" y="820843"/>
            <a:ext cx="8229600" cy="3785023"/>
          </a:xfrm>
        </p:spPr>
        <p:txBody>
          <a:bodyPr/>
          <a:lstStyle/>
          <a:p>
            <a:r>
              <a:rPr lang="en-US" dirty="0"/>
              <a:t>We have done a PCR to remove the Diffuse Lasers, their Fiber Optic splitters, and the DCM-II boards from the P6 plan for the MIE</a:t>
            </a:r>
          </a:p>
          <a:p>
            <a:r>
              <a:rPr lang="en-US" dirty="0"/>
              <a:t>At present, this just removes them from the P6 plan, leaving the BA alone (thus increasing the apparent MIE contingency)</a:t>
            </a:r>
          </a:p>
          <a:p>
            <a:r>
              <a:rPr lang="en-US" dirty="0"/>
              <a:t>We </a:t>
            </a:r>
            <a:r>
              <a:rPr lang="en-US" u="sng" dirty="0"/>
              <a:t>also</a:t>
            </a:r>
            <a:r>
              <a:rPr lang="en-US" dirty="0"/>
              <a:t> still have them as commitments, i.e. as ”live” </a:t>
            </a:r>
            <a:r>
              <a:rPr lang="en-US" dirty="0" err="1"/>
              <a:t>POs.</a:t>
            </a:r>
            <a:br>
              <a:rPr lang="en-US" dirty="0"/>
            </a:br>
            <a:r>
              <a:rPr lang="en-US" dirty="0"/>
              <a:t>As far as the EAC, this means they “null out” on the EAC</a:t>
            </a:r>
          </a:p>
          <a:p>
            <a:r>
              <a:rPr lang="en-US" dirty="0"/>
              <a:t>A forthcoming B&amp;R change from DOE HQ will remove the funds from the MIE, at which point the open POs will also be assigned to a corresponding new non-MIE account</a:t>
            </a:r>
          </a:p>
        </p:txBody>
      </p:sp>
      <p:sp>
        <p:nvSpPr>
          <p:cNvPr id="4" name="Date Placeholder 3">
            <a:extLst>
              <a:ext uri="{FF2B5EF4-FFF2-40B4-BE49-F238E27FC236}">
                <a16:creationId xmlns:a16="http://schemas.microsoft.com/office/drawing/2014/main" id="{776C2F48-4B37-117F-531D-5414EBD27F11}"/>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4DD56EFE-3B6C-8168-745D-6C67922B836F}"/>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B1F2190-C7D0-01D9-E1D0-76DB53D674EB}"/>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spTree>
    <p:extLst>
      <p:ext uri="{BB962C8B-B14F-4D97-AF65-F5344CB8AC3E}">
        <p14:creationId xmlns:p14="http://schemas.microsoft.com/office/powerpoint/2010/main" val="2152008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3" name="Picture 2">
            <a:extLst>
              <a:ext uri="{FF2B5EF4-FFF2-40B4-BE49-F238E27FC236}">
                <a16:creationId xmlns:a16="http://schemas.microsoft.com/office/drawing/2014/main" id="{3CAAC1DA-C083-CB3F-72DC-6C085412A534}"/>
              </a:ext>
            </a:extLst>
          </p:cNvPr>
          <p:cNvPicPr>
            <a:picLocks noChangeAspect="1"/>
          </p:cNvPicPr>
          <p:nvPr/>
        </p:nvPicPr>
        <p:blipFill>
          <a:blip r:embed="rId2"/>
          <a:stretch>
            <a:fillRect/>
          </a:stretch>
        </p:blipFill>
        <p:spPr>
          <a:xfrm>
            <a:off x="117300" y="708886"/>
            <a:ext cx="8925900" cy="4005404"/>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dirty="0"/>
          </a:p>
        </p:txBody>
      </p:sp>
      <p:pic>
        <p:nvPicPr>
          <p:cNvPr id="7" name="Picture 6">
            <a:extLst>
              <a:ext uri="{FF2B5EF4-FFF2-40B4-BE49-F238E27FC236}">
                <a16:creationId xmlns:a16="http://schemas.microsoft.com/office/drawing/2014/main" id="{4EC80C2C-704A-94E9-DD9D-0A7D952E8531}"/>
              </a:ext>
            </a:extLst>
          </p:cNvPr>
          <p:cNvPicPr>
            <a:picLocks noChangeAspect="1"/>
          </p:cNvPicPr>
          <p:nvPr/>
        </p:nvPicPr>
        <p:blipFill>
          <a:blip r:embed="rId2"/>
          <a:stretch>
            <a:fillRect/>
          </a:stretch>
        </p:blipFill>
        <p:spPr>
          <a:xfrm>
            <a:off x="74502" y="1124373"/>
            <a:ext cx="9008777" cy="2938867"/>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3" name="Picture 2">
            <a:extLst>
              <a:ext uri="{FF2B5EF4-FFF2-40B4-BE49-F238E27FC236}">
                <a16:creationId xmlns:a16="http://schemas.microsoft.com/office/drawing/2014/main" id="{CA3AF11E-7DD9-910F-FD65-794B73892D08}"/>
              </a:ext>
            </a:extLst>
          </p:cNvPr>
          <p:cNvPicPr>
            <a:picLocks noChangeAspect="1"/>
          </p:cNvPicPr>
          <p:nvPr/>
        </p:nvPicPr>
        <p:blipFill>
          <a:blip r:embed="rId2"/>
          <a:stretch>
            <a:fillRect/>
          </a:stretch>
        </p:blipFill>
        <p:spPr>
          <a:xfrm>
            <a:off x="67730" y="1182108"/>
            <a:ext cx="9022080" cy="2817356"/>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pic>
        <p:nvPicPr>
          <p:cNvPr id="3" name="Picture 2">
            <a:extLst>
              <a:ext uri="{FF2B5EF4-FFF2-40B4-BE49-F238E27FC236}">
                <a16:creationId xmlns:a16="http://schemas.microsoft.com/office/drawing/2014/main" id="{50A81CD2-E42F-640F-D96D-26AA7D6492AC}"/>
              </a:ext>
            </a:extLst>
          </p:cNvPr>
          <p:cNvPicPr>
            <a:picLocks noChangeAspect="1"/>
          </p:cNvPicPr>
          <p:nvPr/>
        </p:nvPicPr>
        <p:blipFill>
          <a:blip r:embed="rId3"/>
          <a:stretch>
            <a:fillRect/>
          </a:stretch>
        </p:blipFill>
        <p:spPr>
          <a:xfrm>
            <a:off x="586740" y="2106930"/>
            <a:ext cx="7970520" cy="929640"/>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17</a:t>
            </a:fld>
            <a:endParaRPr lang="en-US" altLang="en-US" dirty="0"/>
          </a:p>
        </p:txBody>
      </p:sp>
      <p:pic>
        <p:nvPicPr>
          <p:cNvPr id="7" name="Picture 6">
            <a:extLst>
              <a:ext uri="{FF2B5EF4-FFF2-40B4-BE49-F238E27FC236}">
                <a16:creationId xmlns:a16="http://schemas.microsoft.com/office/drawing/2014/main" id="{8F864046-0A0C-9BD2-A773-AE3B0DEE5EF6}"/>
              </a:ext>
            </a:extLst>
          </p:cNvPr>
          <p:cNvPicPr>
            <a:picLocks noChangeAspect="1"/>
          </p:cNvPicPr>
          <p:nvPr/>
        </p:nvPicPr>
        <p:blipFill>
          <a:blip r:embed="rId3"/>
          <a:stretch>
            <a:fillRect/>
          </a:stretch>
        </p:blipFill>
        <p:spPr>
          <a:xfrm>
            <a:off x="628650" y="1626870"/>
            <a:ext cx="7886700" cy="1889760"/>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B80D5-4940-9625-C2FF-CDB5B0994E0F}"/>
              </a:ext>
            </a:extLst>
          </p:cNvPr>
          <p:cNvSpPr>
            <a:spLocks noGrp="1"/>
          </p:cNvSpPr>
          <p:nvPr>
            <p:ph type="title"/>
          </p:nvPr>
        </p:nvSpPr>
        <p:spPr/>
        <p:txBody>
          <a:bodyPr/>
          <a:lstStyle/>
          <a:p>
            <a:r>
              <a:rPr lang="en-US" dirty="0"/>
              <a:t>BCWR </a:t>
            </a:r>
            <a:r>
              <a:rPr lang="en-US"/>
              <a:t>by Subsystem</a:t>
            </a:r>
            <a:endParaRPr lang="en-US" dirty="0"/>
          </a:p>
        </p:txBody>
      </p:sp>
      <p:sp>
        <p:nvSpPr>
          <p:cNvPr id="4" name="Date Placeholder 3">
            <a:extLst>
              <a:ext uri="{FF2B5EF4-FFF2-40B4-BE49-F238E27FC236}">
                <a16:creationId xmlns:a16="http://schemas.microsoft.com/office/drawing/2014/main" id="{F1912B53-C986-A459-992A-F0FF8C6D58CF}"/>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8B10B57F-0C4E-D0D6-D17E-BA7B6F0CFD41}"/>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38187BE-76BC-6B26-4A47-4ECBE0051DBF}"/>
              </a:ext>
            </a:extLst>
          </p:cNvPr>
          <p:cNvSpPr>
            <a:spLocks noGrp="1"/>
          </p:cNvSpPr>
          <p:nvPr>
            <p:ph type="sldNum" sz="quarter" idx="12"/>
          </p:nvPr>
        </p:nvSpPr>
        <p:spPr/>
        <p:txBody>
          <a:bodyPr/>
          <a:lstStyle/>
          <a:p>
            <a:fld id="{4B932B3A-BA38-40C7-ADEE-2A1902CEB265}" type="slidenum">
              <a:rPr lang="en-US" altLang="en-US" smtClean="0"/>
              <a:pPr/>
              <a:t>18</a:t>
            </a:fld>
            <a:endParaRPr lang="en-US" altLang="en-US" dirty="0"/>
          </a:p>
        </p:txBody>
      </p:sp>
      <p:pic>
        <p:nvPicPr>
          <p:cNvPr id="3" name="Picture 2">
            <a:extLst>
              <a:ext uri="{FF2B5EF4-FFF2-40B4-BE49-F238E27FC236}">
                <a16:creationId xmlns:a16="http://schemas.microsoft.com/office/drawing/2014/main" id="{43D64803-BE0A-7109-873C-5B07D231023C}"/>
              </a:ext>
            </a:extLst>
          </p:cNvPr>
          <p:cNvPicPr>
            <a:picLocks noChangeAspect="1"/>
          </p:cNvPicPr>
          <p:nvPr/>
        </p:nvPicPr>
        <p:blipFill>
          <a:blip r:embed="rId2"/>
          <a:stretch>
            <a:fillRect/>
          </a:stretch>
        </p:blipFill>
        <p:spPr>
          <a:xfrm>
            <a:off x="1607820" y="1192530"/>
            <a:ext cx="5928360" cy="2758440"/>
          </a:xfrm>
          <a:prstGeom prst="rect">
            <a:avLst/>
          </a:prstGeom>
        </p:spPr>
      </p:pic>
    </p:spTree>
    <p:extLst>
      <p:ext uri="{BB962C8B-B14F-4D97-AF65-F5344CB8AC3E}">
        <p14:creationId xmlns:p14="http://schemas.microsoft.com/office/powerpoint/2010/main" val="4087358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PMG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Additions/Subtractions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a:xfrm>
            <a:off x="457200" y="972146"/>
            <a:ext cx="8229600" cy="3394472"/>
          </a:xfrm>
        </p:spPr>
        <p:txBody>
          <a:bodyPr/>
          <a:lstStyle/>
          <a:p>
            <a:r>
              <a:rPr lang="en-US" dirty="0"/>
              <a:t>We had three subtractions in the MIE</a:t>
            </a:r>
          </a:p>
          <a:p>
            <a:pPr lvl="1"/>
            <a:r>
              <a:rPr lang="en-US" dirty="0"/>
              <a:t>Diffuse lasers and associated fiber-bundles (for the TPC)</a:t>
            </a:r>
          </a:p>
          <a:p>
            <a:pPr lvl="1"/>
            <a:r>
              <a:rPr lang="en-US" dirty="0"/>
              <a:t>Extra DCM-II modules (from DAQ)</a:t>
            </a:r>
          </a:p>
          <a:p>
            <a:r>
              <a:rPr lang="en-US" dirty="0"/>
              <a:t>We had two subtractions for the I&amp;F</a:t>
            </a:r>
          </a:p>
          <a:p>
            <a:pPr lvl="1"/>
            <a:r>
              <a:rPr lang="en-US" dirty="0"/>
              <a:t>The loss of the sPHENIX beampipe and subsequent decision to re-use the existing STAR pipe from their Heavy Flavor Tracker means we do not need to NEG-coat its interior</a:t>
            </a:r>
          </a:p>
          <a:p>
            <a:pPr lvl="1"/>
            <a:r>
              <a:rPr lang="en-US" dirty="0"/>
              <a:t>We have removed the procurement of the seismic restraints</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full review of risk elements at the December 2021 Level-2 Managers meeting and updated them at the end of March 2022. L2 update in late June 2022 yielded no changes to the risk elements at that time</a:t>
            </a:r>
          </a:p>
          <a:p>
            <a:pPr lvl="1"/>
            <a:endParaRPr lang="en-US" dirty="0"/>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estimated to ordered status</a:t>
            </a:r>
          </a:p>
          <a:p>
            <a:r>
              <a:rPr lang="en-US" dirty="0"/>
              <a:t>For the MIE we have mostly M&amp;S elements, with the Cat-A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2-3%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procurements using best price information</a:t>
            </a:r>
          </a:p>
          <a:p>
            <a:r>
              <a:rPr lang="en-US" dirty="0"/>
              <a:t>The MIE involves only M&amp;S and fixed amounts of labor</a:t>
            </a:r>
          </a:p>
          <a:p>
            <a:pPr lvl="1"/>
            <a:r>
              <a:rPr lang="en-US" sz="1800" dirty="0"/>
              <a:t>The apparent positive CV mostly derives from late invoices that have not been accrued. Actual CPI is likely close to 1.0</a:t>
            </a:r>
          </a:p>
          <a:p>
            <a:r>
              <a:rPr lang="en-US" dirty="0"/>
              <a:t>The I&amp;F does involve labor and M&amp;S both. CV is negative for labor</a:t>
            </a:r>
            <a:endParaRPr lang="en-US" sz="1800" dirty="0"/>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September 22, 2022</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21253</TotalTime>
  <Words>1125</Words>
  <Application>Microsoft Office PowerPoint</Application>
  <PresentationFormat>On-screen Show (16:9)</PresentationFormat>
  <Paragraphs>132</Paragraphs>
  <Slides>18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 sPHENIX Estimate At Completion MIE and I&amp;F  from August 2022 Progress Data </vt:lpstr>
      <vt:lpstr>Elements Needed for the EAC</vt:lpstr>
      <vt:lpstr>Elements in the ETC</vt:lpstr>
      <vt:lpstr>BCWR</vt:lpstr>
      <vt:lpstr>Known Additions/Subtractions</vt:lpstr>
      <vt:lpstr>Expected Value of Risk Elements </vt:lpstr>
      <vt:lpstr>Estimate Uncertainty</vt:lpstr>
      <vt:lpstr>Adjustments</vt:lpstr>
      <vt:lpstr>Have Chosen Not to Use Formulae</vt:lpstr>
      <vt:lpstr>Fraction of BCWR M&amp;S To-Be-Ordered</vt:lpstr>
      <vt:lpstr>EAC for MIE</vt:lpstr>
      <vt:lpstr>Remark on EAC for MIE</vt:lpstr>
      <vt:lpstr>EAC for I&amp;F</vt:lpstr>
      <vt:lpstr>Tracking EAC for MIE</vt:lpstr>
      <vt:lpstr>Tracking EAC for I&amp;F</vt:lpstr>
      <vt:lpstr>MIE M&amp;S Items to Be Ordered</vt:lpstr>
      <vt:lpstr>I&amp;F M&amp;S Items to Be Ordered</vt:lpstr>
      <vt:lpstr>BCWR by Subsystem</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90</cp:revision>
  <cp:lastPrinted>2022-01-24T20:29:17Z</cp:lastPrinted>
  <dcterms:created xsi:type="dcterms:W3CDTF">2015-10-24T00:32:43Z</dcterms:created>
  <dcterms:modified xsi:type="dcterms:W3CDTF">2022-09-19T17:23:44Z</dcterms:modified>
</cp:coreProperties>
</file>