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457"/>
    <a:srgbClr val="0B8043"/>
    <a:srgbClr val="F4511E"/>
    <a:srgbClr val="E4C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6DA9-747A-5828-C785-4518111A6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970" y="0"/>
            <a:ext cx="8394109" cy="798678"/>
          </a:xfrm>
        </p:spPr>
        <p:txBody>
          <a:bodyPr/>
          <a:lstStyle/>
          <a:p>
            <a:r>
              <a:rPr lang="en-US" dirty="0"/>
              <a:t>TPC Completion Schedule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5D1D7-739F-988E-C575-CA3378326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7449" y="6414471"/>
            <a:ext cx="2754551" cy="443529"/>
          </a:xfrm>
        </p:spPr>
        <p:txBody>
          <a:bodyPr/>
          <a:lstStyle/>
          <a:p>
            <a:r>
              <a:rPr lang="en-US" dirty="0"/>
              <a:t>TK Hemmick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359B0-23FB-F866-1B58-06C10D12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053"/>
            <a:ext cx="7479548" cy="3357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D8B90-84DB-4943-9812-8ADD3D673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27" t="3879" r="1036"/>
          <a:stretch/>
        </p:blipFill>
        <p:spPr>
          <a:xfrm>
            <a:off x="8611457" y="658438"/>
            <a:ext cx="3434980" cy="1723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06CE85-319D-10C6-7C34-BEEEC147F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014" y="2381627"/>
            <a:ext cx="3315865" cy="2486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E06647-4E29-6689-190E-5E814DD58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27017"/>
            <a:ext cx="8215397" cy="2828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811AFF-6934-4DBD-005A-02F958DE61FE}"/>
              </a:ext>
            </a:extLst>
          </p:cNvPr>
          <p:cNvSpPr txBox="1"/>
          <p:nvPr/>
        </p:nvSpPr>
        <p:spPr>
          <a:xfrm>
            <a:off x="807224" y="3291609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Done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41B70-FA63-B576-31BC-D3C06577C1B4}"/>
              </a:ext>
            </a:extLst>
          </p:cNvPr>
          <p:cNvSpPr txBox="1"/>
          <p:nvPr/>
        </p:nvSpPr>
        <p:spPr>
          <a:xfrm>
            <a:off x="5014039" y="3291609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Done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3E331A-8EA2-6DBC-0096-91F1344D682B}"/>
              </a:ext>
            </a:extLst>
          </p:cNvPr>
          <p:cNvSpPr txBox="1"/>
          <p:nvPr/>
        </p:nvSpPr>
        <p:spPr>
          <a:xfrm>
            <a:off x="807224" y="626690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Done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76E4D-5AF0-7056-4A37-FDC004118EDD}"/>
              </a:ext>
            </a:extLst>
          </p:cNvPr>
          <p:cNvSpPr txBox="1"/>
          <p:nvPr/>
        </p:nvSpPr>
        <p:spPr>
          <a:xfrm>
            <a:off x="2805901" y="626690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Done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9BDF8D-A0BA-3374-7EC5-AB765BB982D6}"/>
              </a:ext>
            </a:extLst>
          </p:cNvPr>
          <p:cNvSpPr txBox="1"/>
          <p:nvPr/>
        </p:nvSpPr>
        <p:spPr>
          <a:xfrm>
            <a:off x="4597544" y="626690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Done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3A8B6D-351B-814A-77DD-BAF8D4AC9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8" r="3482" b="4810"/>
          <a:stretch/>
        </p:blipFill>
        <p:spPr bwMode="auto">
          <a:xfrm>
            <a:off x="8215397" y="4952095"/>
            <a:ext cx="3901149" cy="18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9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D40B-F845-D41A-E768-566A3AE1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46981"/>
          </a:xfrm>
        </p:spPr>
        <p:txBody>
          <a:bodyPr/>
          <a:lstStyle/>
          <a:p>
            <a:r>
              <a:rPr lang="en-US" dirty="0"/>
              <a:t>TPC Mechanical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ADF82-CFC6-B255-29A3-90A7917F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29" y="3826420"/>
            <a:ext cx="4915462" cy="1403198"/>
          </a:xfrm>
        </p:spPr>
        <p:txBody>
          <a:bodyPr/>
          <a:lstStyle/>
          <a:p>
            <a:r>
              <a:rPr lang="en-US" dirty="0"/>
              <a:t>TPC Mechanically Complete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EEFD1-D9FD-C045-8DD7-B73B145D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6" y="595308"/>
            <a:ext cx="4611953" cy="3012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47B9AA-E8EA-A258-99D1-FF8BBE5E4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980" y="646981"/>
            <a:ext cx="2572673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A3200-47CF-7AFB-7492-D507E9922F3B}"/>
              </a:ext>
            </a:extLst>
          </p:cNvPr>
          <p:cNvSpPr txBox="1"/>
          <p:nvPr/>
        </p:nvSpPr>
        <p:spPr>
          <a:xfrm>
            <a:off x="5785829" y="3646318"/>
            <a:ext cx="22749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Where we left off…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DF1D2E4-CFB5-C08C-7B20-389790669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668" y="51029"/>
            <a:ext cx="3220872" cy="24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9F5D97-142C-4177-771F-27CAD7761C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136"/>
          <a:stretch/>
        </p:blipFill>
        <p:spPr>
          <a:xfrm>
            <a:off x="8596668" y="2568443"/>
            <a:ext cx="3263209" cy="1807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E13EC1-E320-B9FA-30C5-C46CFF32C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130" y="4474169"/>
            <a:ext cx="1750856" cy="2332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EAD333-B969-24C8-0005-27BA063CFA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607" t="18115" r="8805" b="18740"/>
          <a:stretch/>
        </p:blipFill>
        <p:spPr>
          <a:xfrm>
            <a:off x="5861326" y="4551023"/>
            <a:ext cx="3799980" cy="217909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EE4F4A6-7784-457E-4DD4-C32220CBF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8" r="3482" b="4810"/>
          <a:stretch/>
        </p:blipFill>
        <p:spPr bwMode="auto">
          <a:xfrm>
            <a:off x="222281" y="4234547"/>
            <a:ext cx="5563548" cy="25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0C3757-5761-EA69-4F1D-06D9ACC6DAAE}"/>
              </a:ext>
            </a:extLst>
          </p:cNvPr>
          <p:cNvSpPr txBox="1"/>
          <p:nvPr/>
        </p:nvSpPr>
        <p:spPr>
          <a:xfrm>
            <a:off x="9336833" y="2045004"/>
            <a:ext cx="19303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WW2 Installation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6AAF3D-ED0D-075A-A97F-011715D6BD98}"/>
              </a:ext>
            </a:extLst>
          </p:cNvPr>
          <p:cNvSpPr txBox="1"/>
          <p:nvPr/>
        </p:nvSpPr>
        <p:spPr>
          <a:xfrm>
            <a:off x="9251043" y="3944170"/>
            <a:ext cx="21019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TPC Assembly Cart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A05EB8-939C-59F8-8CFD-B5DDB99121F0}"/>
              </a:ext>
            </a:extLst>
          </p:cNvPr>
          <p:cNvSpPr txBox="1"/>
          <p:nvPr/>
        </p:nvSpPr>
        <p:spPr>
          <a:xfrm>
            <a:off x="10306008" y="6360785"/>
            <a:ext cx="12875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CM Lift Pt.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E0F43DF-8D6C-239C-9B3A-0EC9A0B6C702}"/>
              </a:ext>
            </a:extLst>
          </p:cNvPr>
          <p:cNvCxnSpPr/>
          <p:nvPr/>
        </p:nvCxnSpPr>
        <p:spPr>
          <a:xfrm flipV="1">
            <a:off x="10972800" y="5751923"/>
            <a:ext cx="146649" cy="59711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D5E4313-908B-4B95-B0DB-C1185374AD97}"/>
              </a:ext>
            </a:extLst>
          </p:cNvPr>
          <p:cNvSpPr txBox="1"/>
          <p:nvPr/>
        </p:nvSpPr>
        <p:spPr>
          <a:xfrm>
            <a:off x="6929795" y="6243527"/>
            <a:ext cx="18059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Skewer the TPC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3729B-AB7C-8272-F814-A740C7D9DC75}"/>
              </a:ext>
            </a:extLst>
          </p:cNvPr>
          <p:cNvSpPr txBox="1"/>
          <p:nvPr/>
        </p:nvSpPr>
        <p:spPr>
          <a:xfrm>
            <a:off x="1811357" y="6378038"/>
            <a:ext cx="39020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Happy Crew (photo by C. Biggs)</a:t>
            </a:r>
          </a:p>
        </p:txBody>
      </p:sp>
    </p:spTree>
    <p:extLst>
      <p:ext uri="{BB962C8B-B14F-4D97-AF65-F5344CB8AC3E}">
        <p14:creationId xmlns:p14="http://schemas.microsoft.com/office/powerpoint/2010/main" val="339290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E584-E1AF-7A39-2342-E2CEC205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36121"/>
          </a:xfrm>
        </p:spPr>
        <p:txBody>
          <a:bodyPr/>
          <a:lstStyle/>
          <a:p>
            <a:r>
              <a:rPr lang="en-US" dirty="0"/>
              <a:t>Instrumentation &amp;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20A7-57CE-6FE0-C696-7CE6FDB15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25" y="2850468"/>
            <a:ext cx="6535220" cy="830121"/>
          </a:xfrm>
        </p:spPr>
        <p:txBody>
          <a:bodyPr>
            <a:normAutofit/>
          </a:bodyPr>
          <a:lstStyle/>
          <a:p>
            <a:r>
              <a:rPr lang="en-US" dirty="0"/>
              <a:t>South:  30% cooling blocks.</a:t>
            </a:r>
          </a:p>
          <a:p>
            <a:r>
              <a:rPr lang="en-US" dirty="0"/>
              <a:t>Driving factor:  Equipment loan for readout next Monday.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38B21-A47A-DF8B-CCD9-B8B5C986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5" y="775106"/>
            <a:ext cx="7407185" cy="2055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9967E7-5C23-349B-08E2-6EE1D02D0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249" y="496579"/>
            <a:ext cx="3979025" cy="2984269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6931B67-1533-4976-C3BD-7345B2D2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50" y="3727524"/>
            <a:ext cx="3979024" cy="29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9CA6FB-0F30-4A7A-B59B-D9903E9E6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407" y="3727522"/>
            <a:ext cx="2239806" cy="2984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999BD3-679E-361A-F652-394ABCAA1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734" y="3733064"/>
            <a:ext cx="3971636" cy="29787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C31244-150F-A0B1-F575-25564A0FC137}"/>
              </a:ext>
            </a:extLst>
          </p:cNvPr>
          <p:cNvSpPr txBox="1"/>
          <p:nvPr/>
        </p:nvSpPr>
        <p:spPr>
          <a:xfrm>
            <a:off x="8447562" y="3050188"/>
            <a:ext cx="239039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TPC in the clean tent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DC150D-B8A2-1E47-6B72-5771BD3B501F}"/>
              </a:ext>
            </a:extLst>
          </p:cNvPr>
          <p:cNvSpPr txBox="1"/>
          <p:nvPr/>
        </p:nvSpPr>
        <p:spPr>
          <a:xfrm>
            <a:off x="8690416" y="6335460"/>
            <a:ext cx="19046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TPC in the Foyer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CACBD6-748C-AC27-DA88-62DC38A6ADEC}"/>
              </a:ext>
            </a:extLst>
          </p:cNvPr>
          <p:cNvSpPr txBox="1"/>
          <p:nvPr/>
        </p:nvSpPr>
        <p:spPr>
          <a:xfrm>
            <a:off x="5100954" y="6335460"/>
            <a:ext cx="21307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N: 100% Cool Block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A16C9C-A817-7C43-223C-F35E9E7BA5D1}"/>
              </a:ext>
            </a:extLst>
          </p:cNvPr>
          <p:cNvSpPr txBox="1"/>
          <p:nvPr/>
        </p:nvSpPr>
        <p:spPr>
          <a:xfrm>
            <a:off x="2819567" y="6058461"/>
            <a:ext cx="185980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N: 2/12 Sectors </a:t>
            </a:r>
            <a:br>
              <a:rPr lang="en-US" dirty="0"/>
            </a:br>
            <a:r>
              <a:rPr lang="en-US" dirty="0"/>
              <a:t>w/ FEE cards</a:t>
            </a:r>
          </a:p>
        </p:txBody>
      </p:sp>
    </p:spTree>
    <p:extLst>
      <p:ext uri="{BB962C8B-B14F-4D97-AF65-F5344CB8AC3E}">
        <p14:creationId xmlns:p14="http://schemas.microsoft.com/office/powerpoint/2010/main" val="19907339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320</TotalTime>
  <Words>87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TPC Completion Schedule</vt:lpstr>
      <vt:lpstr>TPC Mechanical Completion</vt:lpstr>
      <vt:lpstr>Instrumentation &amp; 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Completion Schedule</dc:title>
  <dc:creator>Thomas Hemmick</dc:creator>
  <cp:lastModifiedBy>Thomas Hemmick</cp:lastModifiedBy>
  <cp:revision>10</cp:revision>
  <dcterms:created xsi:type="dcterms:W3CDTF">2022-06-23T12:03:07Z</dcterms:created>
  <dcterms:modified xsi:type="dcterms:W3CDTF">2022-09-22T12:08:51Z</dcterms:modified>
</cp:coreProperties>
</file>