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8" r:id="rId1"/>
  </p:sldMasterIdLst>
  <p:notesMasterIdLst>
    <p:notesMasterId r:id="rId38"/>
  </p:notesMasterIdLst>
  <p:sldIdLst>
    <p:sldId id="337" r:id="rId2"/>
    <p:sldId id="360" r:id="rId3"/>
    <p:sldId id="376" r:id="rId4"/>
    <p:sldId id="373" r:id="rId5"/>
    <p:sldId id="377" r:id="rId6"/>
    <p:sldId id="369" r:id="rId7"/>
    <p:sldId id="378" r:id="rId8"/>
    <p:sldId id="362" r:id="rId9"/>
    <p:sldId id="361" r:id="rId10"/>
    <p:sldId id="379" r:id="rId11"/>
    <p:sldId id="380" r:id="rId12"/>
    <p:sldId id="370" r:id="rId13"/>
    <p:sldId id="363" r:id="rId14"/>
    <p:sldId id="367" r:id="rId15"/>
    <p:sldId id="366" r:id="rId16"/>
    <p:sldId id="375" r:id="rId17"/>
    <p:sldId id="357" r:id="rId18"/>
    <p:sldId id="343" r:id="rId19"/>
    <p:sldId id="268" r:id="rId20"/>
    <p:sldId id="371" r:id="rId21"/>
    <p:sldId id="333" r:id="rId22"/>
    <p:sldId id="335" r:id="rId23"/>
    <p:sldId id="336" r:id="rId24"/>
    <p:sldId id="257" r:id="rId25"/>
    <p:sldId id="341" r:id="rId26"/>
    <p:sldId id="342" r:id="rId27"/>
    <p:sldId id="344" r:id="rId28"/>
    <p:sldId id="340" r:id="rId29"/>
    <p:sldId id="354" r:id="rId30"/>
    <p:sldId id="358" r:id="rId31"/>
    <p:sldId id="368" r:id="rId32"/>
    <p:sldId id="262" r:id="rId33"/>
    <p:sldId id="372" r:id="rId34"/>
    <p:sldId id="353" r:id="rId35"/>
    <p:sldId id="364" r:id="rId36"/>
    <p:sldId id="37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5226" autoAdjust="0"/>
  </p:normalViewPr>
  <p:slideViewPr>
    <p:cSldViewPr snapToGrid="0">
      <p:cViewPr varScale="1">
        <p:scale>
          <a:sx n="86" d="100"/>
          <a:sy n="86" d="100"/>
        </p:scale>
        <p:origin x="56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85E42-4E72-4352-A018-95064B518BDA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9DC40-E3A8-42A1-BF14-BD0BC7DA3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66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6B7E9-B755-8F2A-855A-672BE7DBC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161B0D-38CD-AA8A-A056-BC117E8B8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63DA6-80EC-BDB4-EA46-A1395D5FD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10F8-16D9-4295-BE39-9F59A15E9418}" type="datetime1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2464A-263E-E045-95A9-FC11F6827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Nizam (SCIPP, UCSC)                                          CPAD-2022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F2263-C98F-85D7-6C26-5F6A93357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73FC-C9CA-491F-890F-FB92F4D33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0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CCBD8-B720-85BC-0614-880A6F11A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46A190-9864-BF57-6950-744930270D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A0069-17B4-7759-4604-8CBEAAA51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5880-BF5D-4EA9-98CB-E0D343C5C232}" type="datetime1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62252-6CD2-EBFB-04FF-5D8B9C6DB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Nizam (SCIPP, UCSC)                                          CPAD-2022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4BE0F-DAC5-1866-C73C-2F566944E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73FC-C9CA-491F-890F-FB92F4D33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60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537EF0-6F5A-8265-0E7F-CBAD6E6206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DC9C7E-BDEF-734C-9B16-CA8BA2654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7BF3F-F258-B9CF-9F40-172B773D1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A6315-554E-4BF7-AB54-5701761C5C88}" type="datetime1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EB78C-F5AA-EC20-6CCB-5E2200777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Nizam (SCIPP, UCSC)                                          CPAD-2022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24483-A4C5-83ED-C801-1C60B84B7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73FC-C9CA-491F-890F-FB92F4D33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81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52178-4563-6BB7-945A-88DAFC3E2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B446B-AE77-725A-E17A-6F96FD079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AF546-80A5-F585-7F23-E811E657A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67CF-D52F-49ED-BD46-525FE4BCD15A}" type="datetime1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34A19-89D7-41E6-CF83-1EAB6714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Nizam (SCIPP, UCSC)                                          CPAD-2022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7E822-00A8-B36B-5875-C3F9012DA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73FC-C9CA-491F-890F-FB92F4D33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32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DE182-C5BE-4EB6-F242-EDF2B4897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E15F58-CADF-7E2F-4BBF-182DCAE5B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28978-E1ED-5E42-CBFE-F09CDA1B0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D56D-06FE-4F99-B09A-6D0DF05E1936}" type="datetime1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D3216-CED5-5388-1BAE-7E936276D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Nizam (SCIPP, UCSC)                                          CPAD-2022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5AD4D-C7FD-0C22-759F-D7EDF377B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73FC-C9CA-491F-890F-FB92F4D33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40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5246E-1BEC-D1F1-06F9-0D95343F1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31C00-FC01-ABC0-1FF7-45C1C818A3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EF6571-0B9B-4D6C-CD28-FF37C2C0A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489E72-79A4-2E55-F3E0-B2F7AD7D5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2B41A-9BA6-4EBA-9560-73E3B002669F}" type="datetime1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7D3A54-6BFF-9BCA-10D4-EC1BCB00C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Nizam (SCIPP, UCSC)                                          CPAD-2022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E7CE8D-70E4-E03E-A71E-4C9590B17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73FC-C9CA-491F-890F-FB92F4D33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15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DA505-7DCA-E348-09F6-5B0B71559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0B8D9E-A6BC-0EF8-3C3B-DF46B1796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A5002F-7393-393F-3EA1-DC3CD2B28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306B5E-7DE2-C646-88D5-09E0510A59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1B1823-46FA-430C-5B2B-93516237AB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9BE6AB-1EA0-9722-DBD1-199D2E72A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C0D5-27C2-4F98-9097-E1913454CD4A}" type="datetime1">
              <a:rPr lang="en-US" smtClean="0"/>
              <a:t>12/1/2022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158D1C-D6EF-1A2F-B4CA-7554F68E7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Nizam (SCIPP, UCSC)                                          CPAD-2022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92B087-C5B0-71CF-939C-A449108AA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73FC-C9CA-491F-890F-FB92F4D33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1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7BFC6-7A45-F7A6-FD5F-64C042DA1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F29D99-E45B-E82F-BB8A-445843315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7456-7078-40CB-84DB-0ABF2874D29D}" type="datetime1">
              <a:rPr lang="en-US" smtClean="0"/>
              <a:t>12/1/2022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06C828-ED02-2320-CF71-68C17E254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Nizam (SCIPP, UCSC)                                          CPAD-2022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8BF05D-BD8A-09AA-C34A-F16CB5AEB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73FC-C9CA-491F-890F-FB92F4D33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58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88990-1243-DE2B-95D2-A827F6B30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6E2C7-05B8-453C-BF16-B8DC7FD57B73}" type="datetime1">
              <a:rPr lang="en-US" smtClean="0"/>
              <a:t>12/1/2022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67E623-03D5-C73B-1FCD-5C96AE171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Nizam (SCIPP, UCSC)                                          CPAD-2022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14E3E4-82FA-8B11-5865-9477B91C3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73FC-C9CA-491F-890F-FB92F4D33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4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BC86A-AFE1-0CE3-FB2C-748C5437A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3D7DA-1720-D26B-5E7F-67125BD3C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04794B-AD56-E7A3-A717-F83737F92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BBBF9C-A303-4FED-891B-B36AC426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A30D-1434-4011-A64E-9F35E666D230}" type="datetime1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094DA-21E9-1340-B3D7-C3635D9A7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Nizam (SCIPP, UCSC)                                          CPAD-2022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C89E94-14A0-8A52-D872-2D2AC9A26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73FC-C9CA-491F-890F-FB92F4D33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1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7BB77-2A2E-59B2-E4DA-E182977D7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3458D5-8892-6F68-143D-10AB481B13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3E6257-E904-9DDA-43E8-072E4754A8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A932A8-B84F-4D5F-3DC7-B8527406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46A0-6980-4E4D-9788-800AE788B518}" type="datetime1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98254-AFD9-733C-0831-3CF40C432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Nizam (SCIPP, UCSC)                                          CPAD-2022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182263-37BB-6636-78C4-FC8D5F6D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73FC-C9CA-491F-890F-FB92F4D33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23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E8AA18-1E47-0F80-9567-8EE79BD2C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0E6242-CB43-3C60-EE48-8A1CA1813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DA776-1585-AE94-694E-6FF6DA663C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84CF1-00D8-4035-AFB6-59B8E8E78A7C}" type="datetime1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C7320-AC62-771B-4F1B-D0A0144D1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M. Nizam (SCIPP, UCSC)                                          CPAD-2022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19AE1-35D9-EFC2-FDEA-371845E5D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673FC-C9CA-491F-890F-FB92F4D33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8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cripts.iucr.org/cgi-bin/paper?S1600577522003022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F010D-5867-FBED-3510-64B465605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7675" y="1600200"/>
            <a:ext cx="9144000" cy="1149717"/>
          </a:xfrm>
        </p:spPr>
        <p:txBody>
          <a:bodyPr>
            <a:no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Diamond Sensors for High Radiation, Flux and Repetition Rate Applications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F6B617-4EA7-8700-9F84-FD5041F2C0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8775" y="3429000"/>
            <a:ext cx="9144000" cy="2693988"/>
          </a:xfrm>
        </p:spPr>
        <p:txBody>
          <a:bodyPr>
            <a:normAutofit fontScale="92500" lnSpcReduction="10000"/>
          </a:bodyPr>
          <a:lstStyle/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Mohammad Nizam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(Postdoc with Prof. Bruce Schumm at SCIPP, UCSC)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(On behalf of the Advanced Accelerator Diagnostic (AAD) Collaboration)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December 1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CPAD Workshop 2022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Stony Brook University </a:t>
            </a:r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724C94A-FAB9-3F68-B9E4-89A7465BD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65" y="277811"/>
            <a:ext cx="2089863" cy="103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81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45D51-EE70-1499-71B5-C035DDCCF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67CF-D52F-49ED-BD46-525FE4BCD15A}" type="datetime1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96200-AFA6-DADF-8037-92219C1BD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Nizam (SCIPP, UCSC)                                          CPAD-2022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CAD86-1B39-B3D4-5FAF-49ABA4953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73FC-C9CA-491F-890F-FB92F4D332E6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4B4B91-E159-3FD7-4EF7-7BC98BECC8C0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50416" y="2405848"/>
            <a:ext cx="5982487" cy="3950501"/>
          </a:xfrm>
          <a:prstGeom prst="rect">
            <a:avLst/>
          </a:prstGeom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48E5C8-4883-1813-3CFE-957E9F39FE5D}"/>
              </a:ext>
            </a:extLst>
          </p:cNvPr>
          <p:cNvSpPr txBox="1"/>
          <p:nvPr/>
        </p:nvSpPr>
        <p:spPr>
          <a:xfrm>
            <a:off x="4478598" y="190083"/>
            <a:ext cx="274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TCAD Simulation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B49649-7599-82C8-550A-82945A99531A}"/>
              </a:ext>
            </a:extLst>
          </p:cNvPr>
          <p:cNvSpPr txBox="1"/>
          <p:nvPr/>
        </p:nvSpPr>
        <p:spPr>
          <a:xfrm>
            <a:off x="631975" y="840581"/>
            <a:ext cx="1108654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Tool: 3D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Silvaco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VICTORYDEVICE (Non-mixed mode)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Sensor: 120 x 120 um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35 um thick diamond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V bias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Charge injected using SINGLEEVENTUPSET method in 43 um diameter along the full thickness of the diamond.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48C7AD-26A4-03EB-B276-27F11DE4C4C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753100" y="2646095"/>
            <a:ext cx="5888484" cy="371175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7132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F02A3-0C9E-D524-F046-3AABFD0CA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67CF-D52F-49ED-BD46-525FE4BCD15A}" type="datetime1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DDCA9-7D7F-F701-757A-838BE3530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Nizam (SCIPP, UCSC)                                          CPAD-2022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1E764-2CDA-24D8-45B3-7638698FD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73FC-C9CA-491F-890F-FB92F4D332E6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9D19EA-7B35-41FF-F3BC-821E6CF005F6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665826" y="1710571"/>
            <a:ext cx="5680875" cy="3962074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E6A75C-D8BE-8536-22B4-88DAC0C0279F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177750" y="1802167"/>
            <a:ext cx="5680875" cy="3962074"/>
          </a:xfrm>
          <a:prstGeom prst="rect">
            <a:avLst/>
          </a:prstGeom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F5B8070-A50D-438E-1788-A6302198C70E}"/>
              </a:ext>
            </a:extLst>
          </p:cNvPr>
          <p:cNvSpPr txBox="1"/>
          <p:nvPr/>
        </p:nvSpPr>
        <p:spPr>
          <a:xfrm>
            <a:off x="4426119" y="136525"/>
            <a:ext cx="3663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vs TCAD Simulation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145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FAB2DC-0DC1-B129-B655-2F6F6BF4C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6E2C7-05B8-453C-BF16-B8DC7FD57B73}" type="datetime1">
              <a:rPr lang="en-US" smtClean="0"/>
              <a:t>12/1/2022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2368DF-F0B9-EFD5-BAB0-1ECA1203B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Nizam (SCIPP, UCSC)                                          CPAD-2022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D045A4-597C-5722-D104-F83099B6C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73FC-C9CA-491F-890F-FB92F4D332E6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657BFE-4A75-9B2F-84E5-9067D5976EA2}"/>
              </a:ext>
            </a:extLst>
          </p:cNvPr>
          <p:cNvSpPr txBox="1"/>
          <p:nvPr/>
        </p:nvSpPr>
        <p:spPr>
          <a:xfrm>
            <a:off x="2538159" y="112048"/>
            <a:ext cx="71156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i="0" u="none" strike="noStrike" baseline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50-MHz POSITION &amp; INTENSITY PASS-THROUGH DIAGNOSTIC </a:t>
            </a:r>
            <a:endParaRPr 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49F9EED9-98FA-34C5-9122-0CE325082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594" y="3709660"/>
            <a:ext cx="4114801" cy="2666960"/>
          </a:xfrm>
          <a:prstGeom prst="rect">
            <a:avLst/>
          </a:prstGeom>
        </p:spPr>
      </p:pic>
      <p:pic>
        <p:nvPicPr>
          <p:cNvPr id="8" name="Picture 7" descr="A picture containing text, electronics, circuit&#10;&#10;Description automatically generated">
            <a:extLst>
              <a:ext uri="{FF2B5EF4-FFF2-40B4-BE49-F238E27FC236}">
                <a16:creationId xmlns:a16="http://schemas.microsoft.com/office/drawing/2014/main" id="{3F5DFFBD-9DE6-C2F9-5EF4-6AAA6D69B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882" y="783834"/>
            <a:ext cx="3558742" cy="25809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A40656-3E23-C34D-0F75-0AA7C4A7D580}"/>
              </a:ext>
            </a:extLst>
          </p:cNvPr>
          <p:cNvSpPr txBox="1"/>
          <p:nvPr/>
        </p:nvSpPr>
        <p:spPr>
          <a:xfrm>
            <a:off x="8610600" y="3323821"/>
            <a:ext cx="2062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4-channel readout board</a:t>
            </a: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94725C-3F62-101B-5C69-8EA7330861A9}"/>
              </a:ext>
            </a:extLst>
          </p:cNvPr>
          <p:cNvSpPr txBox="1"/>
          <p:nvPr/>
        </p:nvSpPr>
        <p:spPr>
          <a:xfrm>
            <a:off x="838200" y="697793"/>
            <a:ext cx="645922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pass-through diagnostic that measures intensity and position of the circulating beam at every pass for Cavity-based X-ray free electron laser (CBFEL) 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new readout system capable of achieving repetition rates up to 50 MHz was built at SCIPP.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U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se of a 43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μm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thin planar diamond sensor to reduce the beam absorption and wave-front distortion.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8 parallel 0.2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μF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capacitors to provide signal return path that bypasses the voltage supply.</a:t>
            </a:r>
          </a:p>
          <a:p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GB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GB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C430952-2C1A-87AB-CF6B-B13DD7A8D7CD}"/>
              </a:ext>
            </a:extLst>
          </p:cNvPr>
          <p:cNvCxnSpPr/>
          <p:nvPr/>
        </p:nvCxnSpPr>
        <p:spPr>
          <a:xfrm>
            <a:off x="9472474" y="3986074"/>
            <a:ext cx="0" cy="22549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68A0952-EDE4-AED2-49D0-150E50E1469A}"/>
              </a:ext>
            </a:extLst>
          </p:cNvPr>
          <p:cNvCxnSpPr>
            <a:cxnSpLocks/>
          </p:cNvCxnSpPr>
          <p:nvPr/>
        </p:nvCxnSpPr>
        <p:spPr>
          <a:xfrm>
            <a:off x="10761976" y="4019746"/>
            <a:ext cx="0" cy="22922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45FB1BD6-469F-85A5-0497-DAB161B6E0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708" y="3700782"/>
            <a:ext cx="3313195" cy="248759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60B4874-DE11-99DC-5E3D-139D1A707DA0}"/>
              </a:ext>
            </a:extLst>
          </p:cNvPr>
          <p:cNvSpPr txBox="1"/>
          <p:nvPr/>
        </p:nvSpPr>
        <p:spPr>
          <a:xfrm>
            <a:off x="851676" y="4450401"/>
            <a:ext cx="15217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4x4 mm</a:t>
            </a:r>
            <a:r>
              <a:rPr lang="en-US" baseline="30000" dirty="0"/>
              <a:t>2 </a:t>
            </a:r>
            <a:r>
              <a:rPr lang="en-US" dirty="0"/>
              <a:t>quadrant sensor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3AAA420-AC48-325D-660C-64DAE11877CA}"/>
              </a:ext>
            </a:extLst>
          </p:cNvPr>
          <p:cNvCxnSpPr/>
          <p:nvPr/>
        </p:nvCxnSpPr>
        <p:spPr>
          <a:xfrm>
            <a:off x="2006353" y="4912066"/>
            <a:ext cx="53180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751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F20BB-172C-2EFD-E173-E18E59398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67CF-D52F-49ED-BD46-525FE4BCD15A}" type="datetime1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76BB9-7AE9-D760-79CA-FDE425543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Nizam (SCIPP, UCSC)                                          CPAD-2022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251D9-2406-D439-8D51-12C554BF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73FC-C9CA-491F-890F-FB92F4D332E6}" type="slidenum">
              <a:rPr lang="en-US" smtClean="0"/>
              <a:t>13</a:t>
            </a:fld>
            <a:endParaRPr lang="en-US"/>
          </a:p>
        </p:txBody>
      </p:sp>
      <p:pic>
        <p:nvPicPr>
          <p:cNvPr id="10" name="Picture 9" descr="Chart, scatter chart&#10;&#10;Description automatically generated">
            <a:extLst>
              <a:ext uri="{FF2B5EF4-FFF2-40B4-BE49-F238E27FC236}">
                <a16:creationId xmlns:a16="http://schemas.microsoft.com/office/drawing/2014/main" id="{D0601987-23A6-6D31-85B5-611849F53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115" y="656368"/>
            <a:ext cx="4671319" cy="2836178"/>
          </a:xfrm>
          <a:prstGeom prst="rect">
            <a:avLst/>
          </a:prstGeom>
        </p:spPr>
      </p:pic>
      <p:pic>
        <p:nvPicPr>
          <p:cNvPr id="2" name="Picture 1" descr="Chart, line chart&#10;&#10;Description automatically generated">
            <a:extLst>
              <a:ext uri="{FF2B5EF4-FFF2-40B4-BE49-F238E27FC236}">
                <a16:creationId xmlns:a16="http://schemas.microsoft.com/office/drawing/2014/main" id="{EBC2A51B-D4AE-EC68-CDB2-837FD11B3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797" y="3492546"/>
            <a:ext cx="4671319" cy="28638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3B6142-8330-1279-BAF7-C1FA87507737}"/>
              </a:ext>
            </a:extLst>
          </p:cNvPr>
          <p:cNvSpPr txBox="1"/>
          <p:nvPr/>
        </p:nvSpPr>
        <p:spPr>
          <a:xfrm>
            <a:off x="838200" y="888090"/>
            <a:ext cx="593546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sweep across two quadrants of the diamond sensor. </a:t>
            </a:r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he average collected charge measured as the XPP beam was moved in intervals of 50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μm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across quadrant 3 and 4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an intensity interval of 3.1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4.7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he combined collected charge from Q4 and Q3 was characterized as a function of delivered beam intensity.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he linear correlation between these two parameters, showing that a pass-through diagnostic is achievable for repetition rate as large as 50 MHz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3 um spatial uncertainty (for a 300 um wide beam)</a:t>
            </a:r>
          </a:p>
          <a:p>
            <a:endParaRPr lang="en-GB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679CC7-FDF3-AE85-3DF2-B538712253F9}"/>
              </a:ext>
            </a:extLst>
          </p:cNvPr>
          <p:cNvSpPr txBox="1"/>
          <p:nvPr/>
        </p:nvSpPr>
        <p:spPr>
          <a:xfrm>
            <a:off x="4038600" y="161726"/>
            <a:ext cx="4571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</a:rPr>
              <a:t>Charge collection and position resolution</a:t>
            </a:r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13" name="Picture 12" descr="Chart, scatter chart&#10;&#10;Description automatically generated">
            <a:extLst>
              <a:ext uri="{FF2B5EF4-FFF2-40B4-BE49-F238E27FC236}">
                <a16:creationId xmlns:a16="http://schemas.microsoft.com/office/drawing/2014/main" id="{91FB439D-32D1-CDBB-826C-263D05F608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950" y="3737498"/>
            <a:ext cx="4690537" cy="261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70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D2A48-30B7-70DF-B55E-B042C8627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67CF-D52F-49ED-BD46-525FE4BCD15A}" type="datetime1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20F1B-16CE-3FFA-6FBE-E3E705E18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Nizam (SCIPP, UCSC)                                          CPAD-2022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91EA4-91EF-0984-B51B-69416159B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73FC-C9CA-491F-890F-FB92F4D332E6}" type="slidenum">
              <a:rPr lang="en-US" smtClean="0"/>
              <a:t>14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8673B4B-85E9-B2CA-313C-F32DA98A3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5036"/>
            <a:ext cx="10515600" cy="546792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benchmark Diamond Profile Monitors with a proton beam while simultaneously upgrading the beam diagnostic capability at the Isotope Production Facility (IPF) at Los Alamos National Lab (LANL).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IPF wants to image beam at the interaction site.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Currently, IPF sends down plastic films 40 ft down a water filled shaft, blasts it with beam and then brings it back up to analyze.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Problems: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takes ~1 hour, really slow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 collects beam average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Submerged Wireless Imaging Monitor (SWIM) will provide real time beam monitoring and better/faster tuning of the beam resulting in more efficient Isotope production.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lifetime dose of the diagnostic is about 10^16 p/cm</a:t>
            </a:r>
            <a:r>
              <a:rPr lang="en-GB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100 MeV protons.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need to understand the radiation tolerance of diamond to this level.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7B5F1D-A3FB-1414-E271-8A846A2E9DA9}"/>
              </a:ext>
            </a:extLst>
          </p:cNvPr>
          <p:cNvSpPr txBox="1"/>
          <p:nvPr/>
        </p:nvSpPr>
        <p:spPr>
          <a:xfrm>
            <a:off x="2957465" y="152339"/>
            <a:ext cx="6958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SUBMERGED WIRELESS IMAGING MONITOR (SWIM) </a:t>
            </a:r>
            <a:endParaRPr lang="en-US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822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D5322-E615-5F5F-978D-715A2FBDE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67CF-D52F-49ED-BD46-525FE4BCD15A}" type="datetime1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F3D86-338F-B0A0-C45D-1D2A858C6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Nizam (SCIPP, UCSC)                                          CPAD-2022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EF978-C870-3CA7-CE06-98A2A8DF8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73FC-C9CA-491F-890F-FB92F4D332E6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301961B-A52C-17B6-809A-3E88DF230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30" y="299324"/>
            <a:ext cx="11354540" cy="309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ECF89076-58B5-1CAC-2F39-3AB0FA4ED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166" y="3359279"/>
            <a:ext cx="2826113" cy="3074132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093C3D60-CA75-D126-0F4E-039A2B6B7D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973" y="3169222"/>
            <a:ext cx="3416560" cy="334126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A18DB5-16CE-563E-21AD-46316282A274}"/>
              </a:ext>
            </a:extLst>
          </p:cNvPr>
          <p:cNvCxnSpPr>
            <a:cxnSpLocks/>
          </p:cNvCxnSpPr>
          <p:nvPr/>
        </p:nvCxnSpPr>
        <p:spPr>
          <a:xfrm flipV="1">
            <a:off x="5368000" y="3819771"/>
            <a:ext cx="1948176" cy="10765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074031-9151-254F-5EDC-C6E712AD6979}"/>
              </a:ext>
            </a:extLst>
          </p:cNvPr>
          <p:cNvCxnSpPr>
            <a:cxnSpLocks/>
          </p:cNvCxnSpPr>
          <p:nvPr/>
        </p:nvCxnSpPr>
        <p:spPr>
          <a:xfrm>
            <a:off x="5376476" y="5300928"/>
            <a:ext cx="2181642" cy="70086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8733586-D31F-61B3-0478-03BDE6F5A5D8}"/>
              </a:ext>
            </a:extLst>
          </p:cNvPr>
          <p:cNvSpPr txBox="1"/>
          <p:nvPr/>
        </p:nvSpPr>
        <p:spPr>
          <a:xfrm>
            <a:off x="371257" y="4736589"/>
            <a:ext cx="22730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Blue = Shielding</a:t>
            </a:r>
          </a:p>
          <a:p>
            <a:r>
              <a:rPr lang="en-US" dirty="0"/>
              <a:t>Green = Electronics</a:t>
            </a:r>
          </a:p>
          <a:p>
            <a:r>
              <a:rPr lang="en-US" dirty="0"/>
              <a:t>Pink = Diamond PM</a:t>
            </a:r>
          </a:p>
          <a:p>
            <a:r>
              <a:rPr lang="en-US" dirty="0"/>
              <a:t>Yellow = Iron Carrier</a:t>
            </a:r>
          </a:p>
          <a:p>
            <a:r>
              <a:rPr lang="en-US" dirty="0"/>
              <a:t>Red = Beam Stop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A1B4F9-E125-D284-3F85-9E37C8BC2102}"/>
              </a:ext>
            </a:extLst>
          </p:cNvPr>
          <p:cNvSpPr txBox="1"/>
          <p:nvPr/>
        </p:nvSpPr>
        <p:spPr>
          <a:xfrm>
            <a:off x="4991582" y="104777"/>
            <a:ext cx="2566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SWIM Overview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79BC32-5640-61C7-B2B1-AE09480E33B1}"/>
              </a:ext>
            </a:extLst>
          </p:cNvPr>
          <p:cNvSpPr txBox="1"/>
          <p:nvPr/>
        </p:nvSpPr>
        <p:spPr>
          <a:xfrm>
            <a:off x="10703061" y="4529644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Diamonds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D057C02-B867-5600-9C3F-6D501393EB23}"/>
              </a:ext>
            </a:extLst>
          </p:cNvPr>
          <p:cNvCxnSpPr>
            <a:cxnSpLocks/>
          </p:cNvCxnSpPr>
          <p:nvPr/>
        </p:nvCxnSpPr>
        <p:spPr>
          <a:xfrm flipH="1">
            <a:off x="8979965" y="4736589"/>
            <a:ext cx="1704249" cy="35178"/>
          </a:xfrm>
          <a:prstGeom prst="straightConnector1">
            <a:avLst/>
          </a:prstGeom>
          <a:ln w="9842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FA7A513-F9CF-458A-E3AF-1E0DF67F8D77}"/>
              </a:ext>
            </a:extLst>
          </p:cNvPr>
          <p:cNvSpPr txBox="1"/>
          <p:nvPr/>
        </p:nvSpPr>
        <p:spPr>
          <a:xfrm>
            <a:off x="371257" y="3467700"/>
            <a:ext cx="29509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Diamond array is 1.2x1.2 cm</a:t>
            </a:r>
            <a:r>
              <a:rPr lang="en-GB" baseline="30000" dirty="0"/>
              <a:t>2</a:t>
            </a:r>
            <a:r>
              <a:rPr lang="en-GB" dirty="0"/>
              <a:t> strip array with a pitch of 800 um, with two views (total 30 channels)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76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F286F-9178-72CE-543D-54DFD71F1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67CF-D52F-49ED-BD46-525FE4BCD15A}" type="datetime1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C8F9F-0450-283A-BD1D-30F5AEB59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Nizam (SCIPP, UCSC)                                          CPAD-2022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AADBE-9391-BB64-655B-76ABBF95A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73FC-C9CA-491F-890F-FB92F4D332E6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E067CC-62C0-6FF5-FFF6-5BBE549617AE}"/>
              </a:ext>
            </a:extLst>
          </p:cNvPr>
          <p:cNvSpPr txBox="1"/>
          <p:nvPr/>
        </p:nvSpPr>
        <p:spPr>
          <a:xfrm>
            <a:off x="4235157" y="61853"/>
            <a:ext cx="3799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Crocker Experimental Setup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engine&#10;&#10;Description automatically generated">
            <a:extLst>
              <a:ext uri="{FF2B5EF4-FFF2-40B4-BE49-F238E27FC236}">
                <a16:creationId xmlns:a16="http://schemas.microsoft.com/office/drawing/2014/main" id="{B679FBA3-971C-5111-F9BE-FF205BAC6E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9" r="15479"/>
          <a:stretch/>
        </p:blipFill>
        <p:spPr>
          <a:xfrm>
            <a:off x="6096000" y="713487"/>
            <a:ext cx="5876926" cy="5405436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A1ABD9-B455-E93D-8605-B77DB5276E63}"/>
              </a:ext>
            </a:extLst>
          </p:cNvPr>
          <p:cNvSpPr txBox="1"/>
          <p:nvPr/>
        </p:nvSpPr>
        <p:spPr>
          <a:xfrm>
            <a:off x="442496" y="860485"/>
            <a:ext cx="5253454" cy="2397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experiment was done at the Crocker Nuclear Lab, UC Davis  in February 2022 where a 4mm x 4mm x 0.030 mm diamond and a Silicon sensor with similar dimensions were mounted in parallel on two four-channel readouts board designed at SCIPP. The proton beam energy was 67.5 MeV and the total fluence was ~ 4 x 10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AE021C-A684-C168-D08E-46252CA7CB8E}"/>
              </a:ext>
            </a:extLst>
          </p:cNvPr>
          <p:cNvSpPr/>
          <p:nvPr/>
        </p:nvSpPr>
        <p:spPr>
          <a:xfrm>
            <a:off x="838200" y="3324224"/>
            <a:ext cx="4812437" cy="2319242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current = 1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Diameter = 1.5 cm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Fluence = 3.54e12 p/s/cm^2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 Frequency = 22 MHz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Silicon and Diamond sensors mounted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number of events collected = 11367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Trigger rate = 1Hz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Bias voltage for diamond = 10 V – 50 V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har char="•"/>
            </a:pPr>
            <a:endParaRPr lang="en-US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ECF3F38-628C-401A-DE25-7DB58C069245}"/>
              </a:ext>
            </a:extLst>
          </p:cNvPr>
          <p:cNvSpPr/>
          <p:nvPr/>
        </p:nvSpPr>
        <p:spPr>
          <a:xfrm>
            <a:off x="5956916" y="3194524"/>
            <a:ext cx="3444536" cy="2594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8B935B-A4FA-0D19-ECCC-943229E5DA54}"/>
              </a:ext>
            </a:extLst>
          </p:cNvPr>
          <p:cNvSpPr txBox="1"/>
          <p:nvPr/>
        </p:nvSpPr>
        <p:spPr>
          <a:xfrm>
            <a:off x="4949856" y="3120375"/>
            <a:ext cx="1007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Sensors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876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D9938-F714-CB96-1433-1B09683BE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ED59-4649-4D9E-9834-4A2D369B4B4C}" type="datetime1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07F55-1F0E-67C3-1309-1ED12545A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Nizam (SCIPP, UCSC)                                          CPAD-2022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123BF-2213-DF2C-97A3-C60C2B93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73FC-C9CA-491F-890F-FB92F4D332E6}" type="slidenum">
              <a:rPr lang="en-US" smtClean="0"/>
              <a:t>17</a:t>
            </a:fld>
            <a:endParaRPr lang="en-US"/>
          </a:p>
        </p:txBody>
      </p:sp>
      <p:pic>
        <p:nvPicPr>
          <p:cNvPr id="3" name="Picture 2" descr="A picture containing electronics, circuit&#10;&#10;Description automatically generated">
            <a:extLst>
              <a:ext uri="{FF2B5EF4-FFF2-40B4-BE49-F238E27FC236}">
                <a16:creationId xmlns:a16="http://schemas.microsoft.com/office/drawing/2014/main" id="{28BD9456-F7C9-1464-C870-B16A83C49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04631" y="176442"/>
            <a:ext cx="3089461" cy="42634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F1E4CE6-CC1E-8906-525E-78830A0D8A31}"/>
              </a:ext>
            </a:extLst>
          </p:cNvPr>
          <p:cNvSpPr txBox="1"/>
          <p:nvPr/>
        </p:nvSpPr>
        <p:spPr>
          <a:xfrm>
            <a:off x="4916256" y="-28567"/>
            <a:ext cx="2199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Setup</a:t>
            </a:r>
            <a:endParaRPr lang="en-US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Chart, histogram&#10;&#10;Description automatically generated">
            <a:extLst>
              <a:ext uri="{FF2B5EF4-FFF2-40B4-BE49-F238E27FC236}">
                <a16:creationId xmlns:a16="http://schemas.microsoft.com/office/drawing/2014/main" id="{8D45FE29-446F-E562-9FE3-13E787219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269" y="359386"/>
            <a:ext cx="5697508" cy="390273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58A68F1-9E76-3ED2-138E-64F9668D42D6}"/>
              </a:ext>
            </a:extLst>
          </p:cNvPr>
          <p:cNvSpPr txBox="1"/>
          <p:nvPr/>
        </p:nvSpPr>
        <p:spPr>
          <a:xfrm>
            <a:off x="2032018" y="382829"/>
            <a:ext cx="3098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 channel readout SCIPP board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227F92-3A83-73F8-C628-09076F196B43}"/>
              </a:ext>
            </a:extLst>
          </p:cNvPr>
          <p:cNvSpPr txBox="1"/>
          <p:nvPr/>
        </p:nvSpPr>
        <p:spPr>
          <a:xfrm>
            <a:off x="1358618" y="4402961"/>
            <a:ext cx="1046643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monitored the response of diamond as a function of time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Determining the pedestal created a dominant source of error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determined the overall scale of degradation after-the-fact by comparing the response of a new and the damaged sensor in the LCLS beam.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633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36163AC-59A8-7BC8-D03E-D71537F5CCBB}"/>
              </a:ext>
            </a:extLst>
          </p:cNvPr>
          <p:cNvSpPr txBox="1"/>
          <p:nvPr/>
        </p:nvSpPr>
        <p:spPr>
          <a:xfrm>
            <a:off x="2830252" y="57712"/>
            <a:ext cx="6980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Overall charge collection rate as a function of fluence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7A75F59-0768-E3FD-86AD-E796FE93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EDFB-F78F-4EA2-A772-EB76C15EED90}" type="datetime1">
              <a:rPr lang="en-US" smtClean="0"/>
              <a:t>12/1/2022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A72DA65-3964-10B0-642B-EA9987CF8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Nizam (SCIPP, UCSC)                                          CPAD-2022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B27438B-F508-26C5-630E-A944B57BA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73FC-C9CA-491F-890F-FB92F4D332E6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37AB1833-BC4C-E84E-D9EE-0DD0D07337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04" y="1770753"/>
            <a:ext cx="6315086" cy="4322271"/>
          </a:xfrm>
          <a:prstGeom prst="rect">
            <a:avLst/>
          </a:prstGeom>
        </p:spPr>
      </p:pic>
      <p:pic>
        <p:nvPicPr>
          <p:cNvPr id="13" name="Picture 12" descr="Chart, scatter chart&#10;&#10;Description automatically generated">
            <a:extLst>
              <a:ext uri="{FF2B5EF4-FFF2-40B4-BE49-F238E27FC236}">
                <a16:creationId xmlns:a16="http://schemas.microsoft.com/office/drawing/2014/main" id="{F0A84A04-A92D-0846-14D0-E89AB8D6B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70754"/>
            <a:ext cx="6096000" cy="4322271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2A3FD60-A8C0-551B-945A-4B7C6C243441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2005613" y="2581623"/>
            <a:ext cx="462377" cy="530598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AF19486-E1EB-607A-4B88-4B6ECCDB58AA}"/>
              </a:ext>
            </a:extLst>
          </p:cNvPr>
          <p:cNvSpPr txBox="1"/>
          <p:nvPr/>
        </p:nvSpPr>
        <p:spPr>
          <a:xfrm>
            <a:off x="2467990" y="2320013"/>
            <a:ext cx="241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10% error band from LCLS data</a:t>
            </a:r>
            <a:endParaRPr lang="en-US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93E91-BE79-F80A-826D-DD3AEA668068}"/>
              </a:ext>
            </a:extLst>
          </p:cNvPr>
          <p:cNvSpPr txBox="1"/>
          <p:nvPr/>
        </p:nvSpPr>
        <p:spPr>
          <a:xfrm>
            <a:off x="1846555" y="992760"/>
            <a:ext cx="7856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diamond sensor was irradiated with ~ 4 times the lifetime dose of the IPF.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039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6381CE-1BA7-B3B3-9714-396B24998244}"/>
              </a:ext>
            </a:extLst>
          </p:cNvPr>
          <p:cNvSpPr txBox="1"/>
          <p:nvPr/>
        </p:nvSpPr>
        <p:spPr>
          <a:xfrm>
            <a:off x="838200" y="417250"/>
            <a:ext cx="10739021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Summary and Future:</a:t>
            </a:r>
          </a:p>
          <a:p>
            <a:endParaRPr lang="en-GB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customized signal readout device designed with a low impedance signal path.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Charge collection efficiency improves with applied bias voltage and found to be maintained for plasma densities as high as 10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charges/cm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Charge collection time (95 % of the asymptotic value) also strongly depends on plasma density and the bias voltage.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4-quadrant system provides a pass-through di-agnostic for frequencies as high as 50 MHz repetition rate.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pulse-by-pulse position resolution was measured to be approximately 3 </a:t>
            </a:r>
            <a:r>
              <a:rPr lang="en-GB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μm</a:t>
            </a:r>
            <a:r>
              <a:rPr lang="en-GB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Radiation damage in diamond was tested at the Crocker Nuclear Lab, UC Davis.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Diamond was exposed to ~ 4 times the life time dose of the Isotope Production Facility (IPF).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charge collection efficiency of the irradiated diamond was compared to an un-irradiated diamond at LCLS and it was found to be ~ 21%.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exploring ideas that will allow for the processing of signal charge in the 100-200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range.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eveloping compact signal-path geometries that we hope to use to push signal-path resonances as high as possible by minimizing signal-path inductance</a:t>
            </a:r>
            <a:r>
              <a:rPr lang="en-GB" dirty="0">
                <a:effectLst/>
              </a:rPr>
              <a:t>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effectLst/>
              </a:rPr>
              <a:t>         </a:t>
            </a:r>
            <a:br>
              <a:rPr lang="en-GB" sz="2000" dirty="0">
                <a:effectLst/>
              </a:rPr>
            </a:br>
            <a:endParaRPr lang="en-GB" sz="2000" dirty="0">
              <a:effectLst/>
            </a:endParaRPr>
          </a:p>
          <a:p>
            <a:br>
              <a:rPr lang="en-GB" sz="2000" dirty="0">
                <a:effectLst/>
              </a:rPr>
            </a:br>
            <a:endParaRPr lang="en-GB" sz="2000" dirty="0">
              <a:effectLst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4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7A6E94-3C9D-F5F8-F6FC-58AAF666F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F684-FDE8-41F8-8A9A-D6CDB72C8DCD}" type="datetime1">
              <a:rPr lang="en-US" smtClean="0"/>
              <a:t>12/1/2022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6221C3-40F2-5CDC-C924-DCA20C230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Nizam (SCIPP, UCSC)                                          CPAD-2022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4EAF3-1C8F-D231-5C9D-AF8DC375D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73FC-C9CA-491F-890F-FB92F4D332E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61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4AC7E-95AF-72A9-1866-C881090A6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FF3C-B30A-4D47-8039-821928F74128}" type="datetime1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3816E-CEF3-559E-8617-7D3305BA0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Nizam (SCIPP, UCSC)                                          CPAD-2022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99E0C-558D-CDBD-2EEF-D12863632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73FC-C9CA-491F-890F-FB92F4D332E6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65C0A2-A586-F833-E8DD-9973C9441D59}"/>
              </a:ext>
            </a:extLst>
          </p:cNvPr>
          <p:cNvSpPr txBox="1"/>
          <p:nvPr/>
        </p:nvSpPr>
        <p:spPr>
          <a:xfrm>
            <a:off x="1863569" y="842943"/>
            <a:ext cx="626763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Outline:</a:t>
            </a:r>
          </a:p>
          <a:p>
            <a:endParaRPr lang="en-GB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AAD introduction</a:t>
            </a:r>
          </a:p>
          <a:p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 pass-through diagnostic for next generation XFEL</a:t>
            </a:r>
          </a:p>
          <a:p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MHz  position and intensity pass-through diagnostic</a:t>
            </a:r>
          </a:p>
          <a:p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Submerged Imaging Wireless Monitor (SWIM)</a:t>
            </a:r>
          </a:p>
          <a:p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/>
          </a:p>
          <a:p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060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B380C-FD79-09C7-B69C-2D6022D17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Backup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5029D-E65C-0A82-FC5F-E0DF42A0B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0873-CC7F-4CFA-8C44-2014827D460D}" type="datetime1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24A3D-0DA3-4E20-BAB1-8EDECA584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Nizam (SCIPP, UCSC)                                          CPAD-2022</a:t>
            </a:r>
          </a:p>
        </p:txBody>
      </p:sp>
    </p:spTree>
    <p:extLst>
      <p:ext uri="{BB962C8B-B14F-4D97-AF65-F5344CB8AC3E}">
        <p14:creationId xmlns:p14="http://schemas.microsoft.com/office/powerpoint/2010/main" val="1546185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5836768-C232-7524-EAA8-9B37075F8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7" y="1591647"/>
            <a:ext cx="5949217" cy="36747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8E3D01-C7BD-D35C-A690-EDF9B8EA7121}"/>
              </a:ext>
            </a:extLst>
          </p:cNvPr>
          <p:cNvSpPr txBox="1"/>
          <p:nvPr/>
        </p:nvSpPr>
        <p:spPr>
          <a:xfrm>
            <a:off x="5138247" y="261818"/>
            <a:ext cx="2245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Data Acquisition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0E9C98-D2B0-A1F6-4039-06E2AE3E9FCB}"/>
              </a:ext>
            </a:extLst>
          </p:cNvPr>
          <p:cNvSpPr txBox="1"/>
          <p:nvPr/>
        </p:nvSpPr>
        <p:spPr>
          <a:xfrm>
            <a:off x="2547816" y="5483938"/>
            <a:ext cx="1500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CAEN DT5742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83126E-433F-0B28-90E7-773C504AC875}"/>
              </a:ext>
            </a:extLst>
          </p:cNvPr>
          <p:cNvSpPr txBox="1"/>
          <p:nvPr/>
        </p:nvSpPr>
        <p:spPr>
          <a:xfrm>
            <a:off x="7053042" y="1591647"/>
            <a:ext cx="447821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5 GS/s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16 analog input channels on MCX coaxial connectors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1 </a:t>
            </a:r>
            <a:r>
              <a:rPr lang="en-GB" sz="2000" dirty="0" err="1"/>
              <a:t>Vpp</a:t>
            </a:r>
            <a:r>
              <a:rPr lang="en-GB" sz="2000" dirty="0"/>
              <a:t> input dynamic range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USB and Optical Link communication interfaces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Dead-time due to conversion: 110 µs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1 additional </a:t>
            </a:r>
            <a:r>
              <a:rPr lang="en-GB" sz="2000" dirty="0" err="1"/>
              <a:t>analog</a:t>
            </a:r>
            <a:r>
              <a:rPr lang="en-GB" sz="2000" dirty="0"/>
              <a:t> input (TR0): </a:t>
            </a:r>
            <a:r>
              <a:rPr lang="en-US" sz="2000" dirty="0"/>
              <a:t>fast (low latency) trigger, </a:t>
            </a:r>
            <a:r>
              <a:rPr lang="en-GB" sz="2000" dirty="0"/>
              <a:t>digitizable for high resolution timing (up to 50 </a:t>
            </a:r>
            <a:r>
              <a:rPr lang="en-GB" sz="2000" dirty="0" err="1"/>
              <a:t>ps</a:t>
            </a:r>
            <a:r>
              <a:rPr lang="en-GB" sz="20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05492E6-7976-4D3C-E50F-046AB355B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A96BC-CD3C-4BF8-83CF-C13379711866}" type="datetime1">
              <a:rPr lang="en-US" smtClean="0"/>
              <a:t>12/1/2022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B19C6D1-74A2-A235-7B18-0C88AA586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Nizam (SCIPP, UCSC)                                          CPAD-2022</a:t>
            </a:r>
          </a:p>
        </p:txBody>
      </p:sp>
    </p:spTree>
    <p:extLst>
      <p:ext uri="{BB962C8B-B14F-4D97-AF65-F5344CB8AC3E}">
        <p14:creationId xmlns:p14="http://schemas.microsoft.com/office/powerpoint/2010/main" val="970088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C0BEDFC8-2AE9-04AD-C5A5-7D18F7459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62" y="1818178"/>
            <a:ext cx="5986593" cy="35777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626259-1143-F982-6D63-85EBADDEDA8C}"/>
              </a:ext>
            </a:extLst>
          </p:cNvPr>
          <p:cNvSpPr txBox="1"/>
          <p:nvPr/>
        </p:nvSpPr>
        <p:spPr>
          <a:xfrm>
            <a:off x="4688449" y="274833"/>
            <a:ext cx="2497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Trigger Correction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17AA00-A170-5A2F-252D-88073F182A97}"/>
              </a:ext>
            </a:extLst>
          </p:cNvPr>
          <p:cNvSpPr txBox="1"/>
          <p:nvPr/>
        </p:nvSpPr>
        <p:spPr>
          <a:xfrm>
            <a:off x="2209800" y="754118"/>
            <a:ext cx="7909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50% level of the trigger pulse is taken as the start to minimize jitter in the trigger. </a:t>
            </a:r>
            <a:endParaRPr lang="en-US" dirty="0"/>
          </a:p>
        </p:txBody>
      </p:sp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DB5C3BC4-42B1-0A09-341F-197A57043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859" y="1758460"/>
            <a:ext cx="5895479" cy="3697202"/>
          </a:xfrm>
          <a:prstGeom prst="rect">
            <a:avLst/>
          </a:prstGeom>
        </p:spPr>
      </p:pic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F04E0F4-E588-5EE6-A344-A8AEDD031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129C-1C07-48AF-9901-586836967F13}" type="datetime1">
              <a:rPr lang="en-US" smtClean="0"/>
              <a:t>12/1/2022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55DEF2D7-DB70-2E80-EF8C-09E361FD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Nizam (SCIPP, UCSC)                                          CPAD-2022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881000C-0D30-8C4E-3A28-3AA2A1240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73FC-C9CA-491F-890F-FB92F4D332E6}" type="slidenum">
              <a:rPr lang="en-US" smtClean="0"/>
              <a:t>22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852AD9-45EE-6EF9-7CC8-77B916AF8615}"/>
              </a:ext>
            </a:extLst>
          </p:cNvPr>
          <p:cNvSpPr txBox="1"/>
          <p:nvPr/>
        </p:nvSpPr>
        <p:spPr>
          <a:xfrm>
            <a:off x="2575479" y="5536674"/>
            <a:ext cx="152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Trigger Pulse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3AD077-26BD-9814-28BD-26616E0173CF}"/>
              </a:ext>
            </a:extLst>
          </p:cNvPr>
          <p:cNvSpPr txBox="1"/>
          <p:nvPr/>
        </p:nvSpPr>
        <p:spPr>
          <a:xfrm>
            <a:off x="8133953" y="5581301"/>
            <a:ext cx="178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Diamond Signal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248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7D9A2DBA-1667-4381-B0FC-1EF223074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79" y="2141302"/>
            <a:ext cx="5263745" cy="3185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23ED49-29B8-4312-6B35-DDDED5F3BA3C}"/>
              </a:ext>
            </a:extLst>
          </p:cNvPr>
          <p:cNvSpPr txBox="1"/>
          <p:nvPr/>
        </p:nvSpPr>
        <p:spPr>
          <a:xfrm>
            <a:off x="4764649" y="301537"/>
            <a:ext cx="3114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Pedestal Correction 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CD370B05-32B2-FA53-8414-0474AA385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43655"/>
            <a:ext cx="6020817" cy="40291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038D83-6D73-6B99-E660-56EDA4A4FC6E}"/>
              </a:ext>
            </a:extLst>
          </p:cNvPr>
          <p:cNvSpPr txBox="1"/>
          <p:nvPr/>
        </p:nvSpPr>
        <p:spPr>
          <a:xfrm>
            <a:off x="3252362" y="1274323"/>
            <a:ext cx="5854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Pedestal window: 9 – 20 ns (Considering the third peak only)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27F9B2D-46C0-ED26-87D7-C366295C0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4F2-CC8B-4F2D-AB97-54B6B20EFBCA}" type="datetime1">
              <a:rPr lang="en-US" smtClean="0"/>
              <a:t>12/1/2022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5C85424-4FBB-C060-0AD0-D976C0B68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Nizam (SCIPP, UCSC)                                          CPAD-2022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D51625-4556-FFF5-1010-EB8B5B1C4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73FC-C9CA-491F-890F-FB92F4D332E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49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7248DA-5095-2E02-E013-2FC0078C7225}"/>
              </a:ext>
            </a:extLst>
          </p:cNvPr>
          <p:cNvSpPr txBox="1"/>
          <p:nvPr/>
        </p:nvSpPr>
        <p:spPr>
          <a:xfrm>
            <a:off x="4681158" y="248015"/>
            <a:ext cx="2801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Integration Windows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13EF2836-1F7A-EF2B-CE99-D2986D02C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DE506-A296-46BA-82D6-907AC2D5301C}" type="datetime1">
              <a:rPr lang="en-US" smtClean="0"/>
              <a:t>12/1/2022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16BD3B86-7809-392B-13BF-F47157BE1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Nizam (SCIPP, UCSC)                                          CPAD-2022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8282C81-32F1-BB00-C965-AA624E84E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73FC-C9CA-491F-890F-FB92F4D332E6}" type="slidenum">
              <a:rPr lang="en-US" smtClean="0"/>
              <a:t>24</a:t>
            </a:fld>
            <a:endParaRPr lang="en-US"/>
          </a:p>
        </p:txBody>
      </p:sp>
      <p:pic>
        <p:nvPicPr>
          <p:cNvPr id="17" name="Picture 16" descr="Chart, histogram&#10;&#10;Description automatically generated">
            <a:extLst>
              <a:ext uri="{FF2B5EF4-FFF2-40B4-BE49-F238E27FC236}">
                <a16:creationId xmlns:a16="http://schemas.microsoft.com/office/drawing/2014/main" id="{EC070577-6604-B4CF-3CB9-9D92D6B80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343024"/>
            <a:ext cx="6096000" cy="3757267"/>
          </a:xfrm>
          <a:prstGeom prst="rect">
            <a:avLst/>
          </a:prstGeom>
        </p:spPr>
      </p:pic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F5D3DC67-2F4B-8AC9-330E-073E96ACC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6" y="1266824"/>
            <a:ext cx="5972175" cy="39096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8B22D5-92E2-8D27-17A3-C2FFC4F23D3F}"/>
              </a:ext>
            </a:extLst>
          </p:cNvPr>
          <p:cNvSpPr txBox="1"/>
          <p:nvPr/>
        </p:nvSpPr>
        <p:spPr>
          <a:xfrm>
            <a:off x="1473693" y="5450889"/>
            <a:ext cx="343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Pedestal Corrected Silicon signal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EE59FB-9926-AD94-D9FB-EC2F19F250E3}"/>
              </a:ext>
            </a:extLst>
          </p:cNvPr>
          <p:cNvSpPr txBox="1"/>
          <p:nvPr/>
        </p:nvSpPr>
        <p:spPr>
          <a:xfrm>
            <a:off x="7662908" y="5450889"/>
            <a:ext cx="343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Pedestal Corrected Diamond signal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702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AC3B27C0-71E0-A369-C8CE-C6C811A7C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24" y="546348"/>
            <a:ext cx="5783295" cy="3101314"/>
          </a:xfrm>
          <a:prstGeom prst="rect">
            <a:avLst/>
          </a:prstGeom>
        </p:spPr>
      </p:pic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B92A2EF3-5AF4-01D1-5C8F-F694ABD37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519" y="546348"/>
            <a:ext cx="5659192" cy="3101314"/>
          </a:xfrm>
          <a:prstGeom prst="rect">
            <a:avLst/>
          </a:prstGeom>
        </p:spPr>
      </p:pic>
      <p:pic>
        <p:nvPicPr>
          <p:cNvPr id="9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2C926A6F-DE45-0916-6903-E9C9A109DA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669" y="3647662"/>
            <a:ext cx="5981700" cy="2898775"/>
          </a:xfrm>
          <a:prstGeom prst="rect">
            <a:avLst/>
          </a:prstGeom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A4E824B8-2E59-6F43-C554-94A084B30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C181-3C23-4691-B772-C952D0E8D48A}" type="datetime1">
              <a:rPr lang="en-US" smtClean="0"/>
              <a:t>12/1/2022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DB0DD4B-82AB-843A-FA78-DB4AE4D73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Nizam (SCIPP, UCSC)                                          CPAD-2022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27585FF-107B-B974-A3BE-8D053FA9E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73FC-C9CA-491F-890F-FB92F4D332E6}" type="slidenum">
              <a:rPr lang="en-US" smtClean="0"/>
              <a:t>25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A4D568-88DC-FF8E-1556-FAEEE8025B32}"/>
              </a:ext>
            </a:extLst>
          </p:cNvPr>
          <p:cNvSpPr txBox="1"/>
          <p:nvPr/>
        </p:nvSpPr>
        <p:spPr>
          <a:xfrm>
            <a:off x="2361460" y="136572"/>
            <a:ext cx="8247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Diamond vs Silicon correlations with different integral windows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556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2C0C1935-360B-2604-E91A-65BF614C1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" y="598237"/>
            <a:ext cx="5461247" cy="3019423"/>
          </a:xfrm>
          <a:prstGeom prst="rect">
            <a:avLst/>
          </a:prstGeom>
        </p:spPr>
      </p:pic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500472C3-D0C1-2454-2A8F-D594F9A3E5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328" y="566685"/>
            <a:ext cx="5356937" cy="3019423"/>
          </a:xfrm>
          <a:prstGeom prst="rect">
            <a:avLst/>
          </a:prstGeom>
        </p:spPr>
      </p:pic>
      <p:pic>
        <p:nvPicPr>
          <p:cNvPr id="9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C8860618-B3D8-3CF4-5252-B6FD48047E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393" y="3509218"/>
            <a:ext cx="5499870" cy="28924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8B220A-6652-BACC-BD0E-559FB806F013}"/>
              </a:ext>
            </a:extLst>
          </p:cNvPr>
          <p:cNvSpPr txBox="1"/>
          <p:nvPr/>
        </p:nvSpPr>
        <p:spPr>
          <a:xfrm>
            <a:off x="2361460" y="136572"/>
            <a:ext cx="8247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Diamond vs Silicon correlations with different integral windows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6EF34E3-1462-2F67-3D6B-791EB06F7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BC5-34D7-4E55-B182-F1C580D35E16}" type="datetime1">
              <a:rPr lang="en-US" smtClean="0"/>
              <a:t>12/1/2022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79B19568-43F6-F9C5-041A-686CFCDA3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Nizam (SCIPP, UCSC)                                          CPAD-2022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E61CC4A-20B5-D86B-EC0E-6317D70B2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73FC-C9CA-491F-890F-FB92F4D332E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60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line chart, scatter chart&#10;&#10;Description automatically generated">
            <a:extLst>
              <a:ext uri="{FF2B5EF4-FFF2-40B4-BE49-F238E27FC236}">
                <a16:creationId xmlns:a16="http://schemas.microsoft.com/office/drawing/2014/main" id="{CBED4C1E-D42B-43DB-6A8E-4EF912CFC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15" y="1228726"/>
            <a:ext cx="5945479" cy="4067021"/>
          </a:xfrm>
          <a:prstGeom prst="rect">
            <a:avLst/>
          </a:prstGeom>
        </p:spPr>
      </p:pic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A30A3D5D-77B4-5D39-D7ED-7A7CA0628C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169" y="1228726"/>
            <a:ext cx="6322916" cy="40670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C0BAF0-EA8B-9C81-CE44-263BD15B4DD5}"/>
              </a:ext>
            </a:extLst>
          </p:cNvPr>
          <p:cNvSpPr txBox="1"/>
          <p:nvPr/>
        </p:nvSpPr>
        <p:spPr>
          <a:xfrm>
            <a:off x="3973375" y="446632"/>
            <a:ext cx="4750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Integral offset when the beam is off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D10CF4-613A-9EEA-B5F6-1DEBA0FBD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C29B-32B5-435F-992C-08D0C6465B8F}" type="datetime1">
              <a:rPr lang="en-US" smtClean="0"/>
              <a:t>12/1/2022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58AF5-3B3D-BBB1-5CB9-764855BE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Nizam (SCIPP, UCSC)                                          CPAD-2022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742C9C-9516-002E-F521-1C332D5C2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73FC-C9CA-491F-890F-FB92F4D332E6}" type="slidenum">
              <a:rPr lang="en-US" smtClean="0"/>
              <a:t>27</a:t>
            </a:fld>
            <a:endParaRPr lang="en-US"/>
          </a:p>
        </p:txBody>
      </p:sp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8302234B-10F9-9BA7-2D4A-F3129C2C20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323196"/>
            <a:ext cx="1226820" cy="92130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6A50942-EC07-F39D-9202-07EDC1E9BC3C}"/>
              </a:ext>
            </a:extLst>
          </p:cNvPr>
          <p:cNvCxnSpPr>
            <a:cxnSpLocks/>
          </p:cNvCxnSpPr>
          <p:nvPr/>
        </p:nvCxnSpPr>
        <p:spPr>
          <a:xfrm flipH="1">
            <a:off x="4038599" y="1882140"/>
            <a:ext cx="1226821" cy="1441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B86354F-015B-7C4E-C3FC-CB894612DF1B}"/>
              </a:ext>
            </a:extLst>
          </p:cNvPr>
          <p:cNvCxnSpPr>
            <a:cxnSpLocks/>
          </p:cNvCxnSpPr>
          <p:nvPr/>
        </p:nvCxnSpPr>
        <p:spPr>
          <a:xfrm>
            <a:off x="5265420" y="1882140"/>
            <a:ext cx="0" cy="1441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3876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5AFBD736-4B87-FCAA-4C95-36E8342DE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54" y="651783"/>
            <a:ext cx="10020300" cy="55544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774572-054F-2103-1336-F68B7FDE995D}"/>
              </a:ext>
            </a:extLst>
          </p:cNvPr>
          <p:cNvSpPr txBox="1"/>
          <p:nvPr/>
        </p:nvSpPr>
        <p:spPr>
          <a:xfrm>
            <a:off x="427382" y="387985"/>
            <a:ext cx="11085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</a:rPr>
              <a:t>Charge collection rate as a function of Integrated beam charge for a sub-dataset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888ABE-3BB9-513E-2C2E-7D8EC948C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14EE-DCAC-48BC-BAC6-29475637C488}" type="datetime1">
              <a:rPr lang="en-US" smtClean="0"/>
              <a:t>12/1/2022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DA23E3-8611-686C-0487-C5BA76167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Nizam (SCIPP, UCSC)                                          CPAD-2022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0E2AB-8A6D-9A6F-DF3D-66EACC250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73FC-C9CA-491F-890F-FB92F4D332E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680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4B30D-056F-152D-BF1C-80F261ACF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716D5-8F1C-45E1-A6AA-3AEC59DE737F}" type="datetime1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71601-51CA-2178-7310-3A4D556FF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Nizam (SCIPP, UCSC)                                          CPAD-2022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BCF7C-C6FB-5635-E8AA-FD2B20FB7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73FC-C9CA-491F-890F-FB92F4D332E6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EB5230C4-1AB6-983B-8FF3-9CFCCE0DE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74" y="1477368"/>
            <a:ext cx="6059799" cy="3463236"/>
          </a:xfrm>
          <a:prstGeom prst="rect">
            <a:avLst/>
          </a:prstGeom>
        </p:spPr>
      </p:pic>
      <p:pic>
        <p:nvPicPr>
          <p:cNvPr id="8" name="Picture 7" descr="Chart, histogram&#10;&#10;Description automatically generated">
            <a:extLst>
              <a:ext uri="{FF2B5EF4-FFF2-40B4-BE49-F238E27FC236}">
                <a16:creationId xmlns:a16="http://schemas.microsoft.com/office/drawing/2014/main" id="{8ED768E3-2BF3-0281-F066-BF3501625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365" y="1442223"/>
            <a:ext cx="5687118" cy="35335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98B9DC-FD4B-2852-B406-5F2784B177E6}"/>
              </a:ext>
            </a:extLst>
          </p:cNvPr>
          <p:cNvSpPr txBox="1"/>
          <p:nvPr/>
        </p:nvSpPr>
        <p:spPr>
          <a:xfrm>
            <a:off x="4701209" y="334433"/>
            <a:ext cx="2670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Integral distribution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2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44D472-49F4-43F0-8CDB-0C0CDC1F6CF5}"/>
              </a:ext>
            </a:extLst>
          </p:cNvPr>
          <p:cNvSpPr txBox="1"/>
          <p:nvPr/>
        </p:nvSpPr>
        <p:spPr>
          <a:xfrm>
            <a:off x="213360" y="111760"/>
            <a:ext cx="1183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Advanced Accelerator Diagnostics (AAD) Collaboration</a:t>
            </a:r>
          </a:p>
          <a:p>
            <a:pPr algn="ctr"/>
            <a:endParaRPr lang="en-US" sz="1000" dirty="0"/>
          </a:p>
          <a:p>
            <a:pPr algn="ctr"/>
            <a:r>
              <a:rPr lang="en-US" sz="2800" dirty="0"/>
              <a:t>A consortium funded by the University of California Office of the President</a:t>
            </a:r>
          </a:p>
          <a:p>
            <a:pPr algn="ctr"/>
            <a:r>
              <a:rPr lang="en-GB" sz="2000" dirty="0"/>
              <a:t>UC-National Laboratory Fees Research Program grant ID #LFR-20-65323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8DDC03-C806-4815-BBEF-91CB18A5AE7A}"/>
              </a:ext>
            </a:extLst>
          </p:cNvPr>
          <p:cNvSpPr txBox="1"/>
          <p:nvPr/>
        </p:nvSpPr>
        <p:spPr>
          <a:xfrm>
            <a:off x="955040" y="1798320"/>
            <a:ext cx="102412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E. </a:t>
            </a:r>
            <a:r>
              <a:rPr lang="en-US" sz="2000" dirty="0" err="1"/>
              <a:t>Prebys</a:t>
            </a:r>
            <a:r>
              <a:rPr lang="en-US" sz="2000" dirty="0"/>
              <a:t>, C. Rowling</a:t>
            </a:r>
          </a:p>
          <a:p>
            <a:pPr algn="ctr"/>
            <a:r>
              <a:rPr lang="en-US" sz="2000" i="1" dirty="0"/>
              <a:t>University of California, Davis</a:t>
            </a:r>
          </a:p>
          <a:p>
            <a:pPr algn="ctr"/>
            <a:endParaRPr lang="en-US" sz="1000" dirty="0"/>
          </a:p>
          <a:p>
            <a:pPr algn="ctr"/>
            <a:r>
              <a:rPr lang="en-US" sz="2000" dirty="0"/>
              <a:t>P. Freeman, D. Stuart</a:t>
            </a:r>
          </a:p>
          <a:p>
            <a:pPr algn="ctr"/>
            <a:r>
              <a:rPr lang="en-US" sz="2000" i="1" dirty="0"/>
              <a:t>University of California, Santa Barbara</a:t>
            </a:r>
          </a:p>
          <a:p>
            <a:pPr algn="ctr"/>
            <a:endParaRPr lang="en-US" sz="1000" dirty="0"/>
          </a:p>
          <a:p>
            <a:pPr algn="ctr"/>
            <a:r>
              <a:rPr lang="en-US" sz="2000" dirty="0"/>
              <a:t>E. Gonzalez, S. </a:t>
            </a:r>
            <a:r>
              <a:rPr lang="en-US" sz="2000" dirty="0" err="1"/>
              <a:t>Kachiguine</a:t>
            </a:r>
            <a:r>
              <a:rPr lang="en-US" sz="2000" dirty="0"/>
              <a:t>, M. Kennedy, F. Martinez-McKinney, S. Mazza, N. Nagel, </a:t>
            </a:r>
            <a:r>
              <a:rPr lang="en-US" sz="2000" b="1" dirty="0"/>
              <a:t>M. Nizam</a:t>
            </a:r>
            <a:r>
              <a:rPr lang="en-US" sz="2000" dirty="0"/>
              <a:t>, E. Potter, R. Padilla, E. Ryan, B. Schumm, M. Wilder</a:t>
            </a:r>
          </a:p>
          <a:p>
            <a:pPr algn="ctr"/>
            <a:r>
              <a:rPr lang="en-US" sz="2000" i="1" dirty="0"/>
              <a:t>University of California, Santa Cruz</a:t>
            </a:r>
          </a:p>
          <a:p>
            <a:pPr algn="ctr"/>
            <a:endParaRPr lang="en-US" sz="1000" dirty="0"/>
          </a:p>
          <a:p>
            <a:pPr algn="ctr"/>
            <a:r>
              <a:rPr lang="en-US" sz="2000" dirty="0"/>
              <a:t>C. Grace, T. Prakash</a:t>
            </a:r>
          </a:p>
          <a:p>
            <a:pPr algn="ctr"/>
            <a:r>
              <a:rPr lang="en-US" sz="2000" i="1" dirty="0"/>
              <a:t>Lawrence Berkeley National Laboratory</a:t>
            </a:r>
          </a:p>
          <a:p>
            <a:pPr algn="ctr"/>
            <a:endParaRPr lang="en-US" sz="1000" dirty="0"/>
          </a:p>
          <a:p>
            <a:pPr algn="ctr"/>
            <a:r>
              <a:rPr lang="en-US" sz="2000" dirty="0"/>
              <a:t>J. </a:t>
            </a:r>
            <a:r>
              <a:rPr lang="en-US" sz="2000" dirty="0" err="1"/>
              <a:t>Bohon</a:t>
            </a:r>
            <a:r>
              <a:rPr lang="en-US" sz="2000" dirty="0"/>
              <a:t>, D. Kim, J. Smedley</a:t>
            </a:r>
          </a:p>
          <a:p>
            <a:pPr algn="ctr"/>
            <a:r>
              <a:rPr lang="en-US" sz="2000" i="1" dirty="0"/>
              <a:t>Los Alamos National Laboratory</a:t>
            </a:r>
          </a:p>
          <a:p>
            <a:pPr algn="ctr"/>
            <a:endParaRPr lang="en-US" sz="1000" dirty="0"/>
          </a:p>
          <a:p>
            <a:pPr algn="ctr"/>
            <a:r>
              <a:rPr lang="en-US" sz="2000" dirty="0"/>
              <a:t>B. Jacobson, I.S. </a:t>
            </a:r>
            <a:r>
              <a:rPr lang="en-US" sz="2000" dirty="0" err="1"/>
              <a:t>Torecilla</a:t>
            </a:r>
            <a:r>
              <a:rPr lang="en-US" sz="2000" dirty="0"/>
              <a:t>, D. Zhu</a:t>
            </a:r>
          </a:p>
          <a:p>
            <a:pPr algn="ctr"/>
            <a:r>
              <a:rPr lang="en-US" sz="2000" i="1" dirty="0"/>
              <a:t>SLAC National Accelerator Laboratory</a:t>
            </a:r>
          </a:p>
        </p:txBody>
      </p:sp>
    </p:spTree>
    <p:extLst>
      <p:ext uri="{BB962C8B-B14F-4D97-AF65-F5344CB8AC3E}">
        <p14:creationId xmlns:p14="http://schemas.microsoft.com/office/powerpoint/2010/main" val="35683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CA690-0264-7075-4C77-697D0CC07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1B8D-2E2C-473B-887F-F6CADE6C64DD}" type="datetime1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CDFFF-DC34-B394-10C1-72E2992C0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Nizam (SCIPP, UCSC)                                          CPAD-2022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116FE-3DA1-7351-89CC-318D2B4D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73FC-C9CA-491F-890F-FB92F4D332E6}" type="slidenum">
              <a:rPr lang="en-US" smtClean="0"/>
              <a:t>30</a:t>
            </a:fld>
            <a:endParaRPr lang="en-US"/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5C1B27B6-DEB6-FD02-BC15-C6C437E688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432" y="1177555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080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/>
          <p:cNvPicPr/>
          <p:nvPr/>
        </p:nvPicPr>
        <p:blipFill>
          <a:blip r:embed="rId2"/>
          <a:stretch/>
        </p:blipFill>
        <p:spPr>
          <a:xfrm>
            <a:off x="5726098" y="601387"/>
            <a:ext cx="5712634" cy="2621208"/>
          </a:xfrm>
          <a:prstGeom prst="rect">
            <a:avLst/>
          </a:prstGeom>
          <a:ln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442568" y="1288507"/>
            <a:ext cx="3845348" cy="30760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14" spc="-1" dirty="0">
                <a:solidFill>
                  <a:srgbClr val="000000"/>
                </a:solidFill>
                <a:latin typeface="Arial"/>
                <a:ea typeface="DejaVu Sans"/>
              </a:rPr>
              <a:t>Dimensions:</a:t>
            </a:r>
            <a:r>
              <a:rPr lang="en-US" sz="1814" spc="-1" dirty="0">
                <a:latin typeface="Arial"/>
              </a:rPr>
              <a:t> </a:t>
            </a:r>
            <a:r>
              <a:rPr lang="en-US" sz="1814" spc="-1" dirty="0">
                <a:solidFill>
                  <a:srgbClr val="000000"/>
                </a:solidFill>
                <a:latin typeface="Arial"/>
                <a:ea typeface="DejaVu Sans"/>
              </a:rPr>
              <a:t>120x120x35 um^3</a:t>
            </a:r>
            <a:endParaRPr lang="en-US" sz="1814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14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14" spc="-1" dirty="0">
                <a:solidFill>
                  <a:srgbClr val="000000"/>
                </a:solidFill>
                <a:latin typeface="Arial"/>
                <a:ea typeface="DejaVu Sans"/>
              </a:rPr>
              <a:t>Beam Diameter = 43 um</a:t>
            </a:r>
            <a:endParaRPr lang="en-US" sz="1814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14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14" spc="-1" dirty="0">
                <a:solidFill>
                  <a:srgbClr val="000000"/>
                </a:solidFill>
                <a:latin typeface="Arial"/>
                <a:ea typeface="DejaVu Sans"/>
              </a:rPr>
              <a:t>Bias: 100 V</a:t>
            </a:r>
            <a:endParaRPr lang="en-US" sz="1814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14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14" spc="-1" dirty="0">
                <a:solidFill>
                  <a:srgbClr val="000000"/>
                </a:solidFill>
                <a:latin typeface="Arial"/>
                <a:ea typeface="DejaVu Sans"/>
              </a:rPr>
              <a:t>Non-mixed mode: Only device simulation without any electronic circuit.</a:t>
            </a:r>
            <a:endParaRPr lang="en-US" sz="1814" spc="-1" dirty="0"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442567" y="4654063"/>
            <a:ext cx="3845348" cy="11650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14" spc="-1" dirty="0">
                <a:solidFill>
                  <a:srgbClr val="000000"/>
                </a:solidFill>
                <a:latin typeface="Arial"/>
                <a:ea typeface="DejaVu Sans"/>
              </a:rPr>
              <a:t>The currents are collected on the electrodes under the assumption that their potentials are fixed.</a:t>
            </a:r>
            <a:endParaRPr lang="en-US" sz="1814" spc="-1" dirty="0">
              <a:latin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4C6383-1BFD-9126-BC73-3B7D0A40016F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677126" y="3302494"/>
            <a:ext cx="5761606" cy="3076002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C2B0EF-2E99-35CE-D47F-BDB0138DD07C}"/>
              </a:ext>
            </a:extLst>
          </p:cNvPr>
          <p:cNvSpPr txBox="1"/>
          <p:nvPr/>
        </p:nvSpPr>
        <p:spPr>
          <a:xfrm>
            <a:off x="4360726" y="232055"/>
            <a:ext cx="2421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</a:rPr>
              <a:t>3D TCAD Simulation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9900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1106095" y="663529"/>
            <a:ext cx="4200607" cy="10362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2"/>
          <p:cNvSpPr/>
          <p:nvPr/>
        </p:nvSpPr>
        <p:spPr>
          <a:xfrm>
            <a:off x="6967266" y="774117"/>
            <a:ext cx="3758255" cy="5511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5" name="Picture 94"/>
          <p:cNvPicPr/>
          <p:nvPr/>
        </p:nvPicPr>
        <p:blipFill>
          <a:blip r:embed="rId2"/>
          <a:stretch/>
        </p:blipFill>
        <p:spPr>
          <a:xfrm>
            <a:off x="541616" y="992959"/>
            <a:ext cx="5971759" cy="3613271"/>
          </a:xfrm>
          <a:prstGeom prst="rect">
            <a:avLst/>
          </a:prstGeom>
          <a:ln>
            <a:noFill/>
          </a:ln>
        </p:spPr>
      </p:pic>
      <p:pic>
        <p:nvPicPr>
          <p:cNvPr id="96" name="Picture 95"/>
          <p:cNvPicPr/>
          <p:nvPr/>
        </p:nvPicPr>
        <p:blipFill>
          <a:blip r:embed="rId3"/>
          <a:stretch/>
        </p:blipFill>
        <p:spPr>
          <a:xfrm>
            <a:off x="6215016" y="1139684"/>
            <a:ext cx="5976984" cy="3466546"/>
          </a:xfrm>
          <a:prstGeom prst="rect">
            <a:avLst/>
          </a:prstGeom>
          <a:ln>
            <a:noFill/>
          </a:ln>
        </p:spPr>
      </p:pic>
      <p:sp>
        <p:nvSpPr>
          <p:cNvPr id="97" name="CustomShape 3"/>
          <p:cNvSpPr/>
          <p:nvPr/>
        </p:nvSpPr>
        <p:spPr>
          <a:xfrm>
            <a:off x="2233788" y="245123"/>
            <a:ext cx="7718487" cy="4184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spc="-1" dirty="0">
                <a:solidFill>
                  <a:schemeClr val="accent1"/>
                </a:solidFill>
                <a:latin typeface="Arial"/>
                <a:ea typeface="DejaVu Sans"/>
              </a:rPr>
              <a:t>Comparison between TCAD simulation and the experimental data</a:t>
            </a:r>
            <a:endParaRPr lang="en-US" sz="2000" spc="-1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98" name="CustomShape 4"/>
          <p:cNvSpPr/>
          <p:nvPr/>
        </p:nvSpPr>
        <p:spPr>
          <a:xfrm>
            <a:off x="1769624" y="4935661"/>
            <a:ext cx="8182651" cy="10014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spc="-1" dirty="0">
                <a:solidFill>
                  <a:srgbClr val="000000"/>
                </a:solidFill>
                <a:latin typeface="Arial"/>
                <a:ea typeface="DejaVu Sans"/>
              </a:rPr>
              <a:t>Data was taken with different beam foci, only the highest plasma density points are a direct comparison. The lower density points are compared under the assumption that the plasma density and not the total charge is the characterizing quantity.</a:t>
            </a:r>
            <a:endParaRPr lang="en-US" sz="16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27962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03E14-75D4-4FF9-AF15-BDB96F6A8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67CF-D52F-49ED-BD46-525FE4BCD15A}" type="datetime1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11EF0-B15F-156E-1897-8113D976A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Nizam (SCIPP, UCSC)                                          CPAD-2022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E648E-55C0-1CBB-0103-875FD9035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73FC-C9CA-491F-890F-FB92F4D332E6}" type="slidenum">
              <a:rPr lang="en-US" smtClean="0"/>
              <a:t>33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3F24EF-43D5-9F88-1C79-762C06F6DAE5}"/>
              </a:ext>
            </a:extLst>
          </p:cNvPr>
          <p:cNvSpPr txBox="1"/>
          <p:nvPr/>
        </p:nvSpPr>
        <p:spPr>
          <a:xfrm>
            <a:off x="4829453" y="603682"/>
            <a:ext cx="2317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Diamond?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6E408C-82F8-E217-0F03-868B6E227302}"/>
              </a:ext>
            </a:extLst>
          </p:cNvPr>
          <p:cNvSpPr txBox="1"/>
          <p:nvPr/>
        </p:nvSpPr>
        <p:spPr>
          <a:xfrm>
            <a:off x="1519561" y="1447060"/>
            <a:ext cx="91528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Monocrystalline diamond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Superior radiation tolerance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 saturated drift velocity ( ~ 200 um/nm)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Superior thermal conductivity (2200 W/m-K)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Charge collection time for a 30 um thick diamond sensor ~ 150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low X-ray absorption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GB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promising candidate material for developing a fast (multi-GHz) pass-through diagnostic for the next generation of XFELs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47719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DB134-0D7F-023F-319A-882C54EDE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B9DB-5775-447B-A6EC-F5464A21078B}" type="datetime1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1F691-2C30-4C1D-2254-FC13C837E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Nizam (SCIPP, UCSC)                                          CPAD-2022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86F03-69E2-2E87-B88C-9B194D08E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73FC-C9CA-491F-890F-FB92F4D332E6}" type="slidenum">
              <a:rPr lang="en-US" smtClean="0"/>
              <a:t>34</a:t>
            </a:fld>
            <a:endParaRPr lang="en-US"/>
          </a:p>
        </p:txBody>
      </p:sp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534E31A5-157F-8F21-D69E-83A7D389E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0" y="737741"/>
            <a:ext cx="10886672" cy="57406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1B90DC-AB30-6F51-AFB3-8E44D14C4863}"/>
              </a:ext>
            </a:extLst>
          </p:cNvPr>
          <p:cNvSpPr txBox="1"/>
          <p:nvPr/>
        </p:nvSpPr>
        <p:spPr>
          <a:xfrm>
            <a:off x="2599083" y="276077"/>
            <a:ext cx="60115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Charge collection rate as a function of fluence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9060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F72E7-981B-761D-63CD-BCC5327DE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67CF-D52F-49ED-BD46-525FE4BCD15A}" type="datetime1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86E10-6D49-30C4-CB82-A94F45EC6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Nizam (SCIPP, UCSC)                                          CPAD-2022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CF354-B1EB-4EB7-7C0A-2A46952F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73FC-C9CA-491F-890F-FB92F4D332E6}" type="slidenum">
              <a:rPr lang="en-US" smtClean="0"/>
              <a:t>35</a:t>
            </a:fld>
            <a:endParaRPr lang="en-US"/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A17F4B78-7893-B86B-4150-3C5CD0F08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545" y="490282"/>
            <a:ext cx="4592883" cy="2827291"/>
          </a:xfrm>
          <a:prstGeom prst="rect">
            <a:avLst/>
          </a:prstGeom>
        </p:spPr>
      </p:pic>
      <p:pic>
        <p:nvPicPr>
          <p:cNvPr id="11" name="Picture 10" descr="Chart, scatter chart&#10;&#10;Description automatically generated">
            <a:extLst>
              <a:ext uri="{FF2B5EF4-FFF2-40B4-BE49-F238E27FC236}">
                <a16:creationId xmlns:a16="http://schemas.microsoft.com/office/drawing/2014/main" id="{BA480550-E3DE-FA1C-8421-A2C1BA094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891" y="3561017"/>
            <a:ext cx="4690537" cy="28272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D921B3-3576-BB8D-1920-65EEB478988C}"/>
              </a:ext>
            </a:extLst>
          </p:cNvPr>
          <p:cNvSpPr txBox="1"/>
          <p:nvPr/>
        </p:nvSpPr>
        <p:spPr>
          <a:xfrm>
            <a:off x="3915052" y="122130"/>
            <a:ext cx="46905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</a:rPr>
              <a:t>O</a:t>
            </a:r>
            <a:r>
              <a:rPr lang="en-US" sz="2000" b="0" i="0" u="none" strike="noStrike" baseline="0" dirty="0">
                <a:solidFill>
                  <a:schemeClr val="accent1"/>
                </a:solidFill>
                <a:latin typeface="Times New Roman" panose="02020603050405020304" pitchFamily="18" charset="0"/>
              </a:rPr>
              <a:t>ne-dimensional position resolution </a:t>
            </a:r>
            <a:endParaRPr lang="en-US" sz="20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6B7DA0F-3353-6E43-ABBB-6DA26B6C2DCD}"/>
                  </a:ext>
                </a:extLst>
              </p:cNvPr>
              <p:cNvSpPr txBox="1"/>
              <p:nvPr/>
            </p:nvSpPr>
            <p:spPr>
              <a:xfrm>
                <a:off x="532660" y="743050"/>
                <a:ext cx="6862439" cy="50993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GB" sz="18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Asymmetry A of the Q</a:t>
                </a:r>
                <a:r>
                  <a:rPr lang="en-GB" sz="8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 </a:t>
                </a:r>
                <a:r>
                  <a:rPr lang="en-GB" sz="18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and Q</a:t>
                </a:r>
                <a:r>
                  <a:rPr lang="en-GB" sz="8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 </a:t>
                </a:r>
                <a:r>
                  <a:rPr lang="en-GB" sz="18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signals: </a:t>
                </a:r>
              </a:p>
              <a:p>
                <a:r>
                  <a:rPr lang="en-GB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              </a:t>
                </a:r>
              </a:p>
              <a:p>
                <a:r>
                  <a:rPr lang="en-GB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GB" b="0" i="1" baseline="-250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GB" b="0" i="1" baseline="-250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GB" b="0" i="1" baseline="-250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GB" b="0" i="1" baseline="-250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b="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endParaRPr lang="pt-BR" sz="1800" b="0" i="0" u="none" strike="noStrike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pt-BR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P</a:t>
                </a:r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osition resolution </a:t>
                </a:r>
                <a:r>
                  <a:rPr lang="el-GR" sz="18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σ</a:t>
                </a:r>
                <a:r>
                  <a:rPr lang="en-US" sz="1800" b="0" i="0" u="none" strike="noStrike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P</a:t>
                </a:r>
                <a:r>
                  <a:rPr lang="en-US" sz="1800" b="0" i="0" u="none" strike="noStrike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:</a:t>
                </a:r>
              </a:p>
              <a:p>
                <a:r>
                  <a:rPr lang="en-US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                          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GB" b="0" i="1" baseline="-25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𝑑𝑃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𝑑𝐴</m:t>
                        </m:r>
                      </m:den>
                    </m:f>
                    <m:r>
                      <a:rPr lang="en-GB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GB" b="0" i="1" baseline="-25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1800" b="0" i="0" u="none" strike="noStrike" baseline="-2500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en-US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baseline="-250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                              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GB" b="0" i="1" baseline="-25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GB" b="0" i="1" baseline="-250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(1</m:t>
                        </m:r>
                      </m:e>
                    </m:rad>
                    <m:r>
                      <a:rPr lang="en-GB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baseline="30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  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r>
                  <a:rPr lang="el-GR" sz="18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σ</a:t>
                </a:r>
                <a:r>
                  <a:rPr lang="en-US" sz="1800" b="0" i="0" u="none" strike="noStrike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Q</a:t>
                </a:r>
                <a:r>
                  <a:rPr lang="en-US" sz="1800" b="0" i="0" u="none" strike="noStrike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: </a:t>
                </a:r>
                <a:r>
                  <a:rPr lang="en-GB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U</a:t>
                </a:r>
                <a:r>
                  <a:rPr lang="en-GB" sz="18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ncertainty in the measured collected charge at any given quadrant.</a:t>
                </a:r>
              </a:p>
              <a:p>
                <a:r>
                  <a:rPr lang="en-GB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Q : A</a:t>
                </a:r>
                <a:r>
                  <a:rPr lang="en-GB" sz="18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verage collected charge from the sum Q</a:t>
                </a:r>
                <a:r>
                  <a:rPr lang="en-GB" sz="1800" b="0" i="0" u="none" strike="noStrike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</a:t>
                </a:r>
                <a:r>
                  <a:rPr lang="en-GB" sz="18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+ Q</a:t>
                </a:r>
                <a:r>
                  <a:rPr lang="en-GB" sz="1800" b="0" i="0" u="none" strike="noStrike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</a:t>
                </a:r>
                <a:r>
                  <a:rPr lang="en-GB" sz="18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</a:p>
              <a:p>
                <a:endParaRPr lang="en-GB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GB" b="0" i="1" baseline="-25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8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~ 3 </a:t>
                </a:r>
                <a:r>
                  <a:rPr lang="en-GB" sz="1800" b="0" i="0" u="none" strike="noStrike" baseline="0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μm</a:t>
                </a:r>
                <a:r>
                  <a:rPr lang="en-GB" sz="18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for a 4 </a:t>
                </a:r>
                <a:r>
                  <a:rPr lang="en-GB" sz="1800" b="0" i="0" u="none" strike="noStrike" baseline="0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nJ</a:t>
                </a:r>
                <a:r>
                  <a:rPr lang="en-GB" sz="18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pulse</a:t>
                </a:r>
              </a:p>
              <a:p>
                <a:endParaRPr lang="en-GB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r>
                  <a:rPr lang="en-GB" sz="18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Measured XPP beam jitter with a 3 </a:t>
                </a:r>
                <a:r>
                  <a:rPr lang="en-GB" sz="1800" b="0" i="0" u="none" strike="noStrike" baseline="0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μm</a:t>
                </a:r>
                <a:r>
                  <a:rPr lang="en-GB" sz="18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position resolution </a:t>
                </a:r>
              </a:p>
              <a:p>
                <a:endParaRPr lang="en-GB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endParaRPr lang="en-US" baseline="-2500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6B7DA0F-3353-6E43-ABBB-6DA26B6C2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60" y="743050"/>
                <a:ext cx="6862439" cy="5099345"/>
              </a:xfrm>
              <a:prstGeom prst="rect">
                <a:avLst/>
              </a:prstGeom>
              <a:blipFill>
                <a:blip r:embed="rId4"/>
                <a:stretch>
                  <a:fillRect l="-710" t="-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Right 15">
            <a:extLst>
              <a:ext uri="{FF2B5EF4-FFF2-40B4-BE49-F238E27FC236}">
                <a16:creationId xmlns:a16="http://schemas.microsoft.com/office/drawing/2014/main" id="{713DDF64-DCB5-8924-5291-B5504E6389D7}"/>
              </a:ext>
            </a:extLst>
          </p:cNvPr>
          <p:cNvSpPr/>
          <p:nvPr/>
        </p:nvSpPr>
        <p:spPr>
          <a:xfrm>
            <a:off x="6207341" y="5122416"/>
            <a:ext cx="912550" cy="1065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930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F8E17-0DAF-A064-F2B9-47F457C62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67CF-D52F-49ED-BD46-525FE4BCD15A}" type="datetime1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9E358-F3A1-FF84-5731-1A3AA97D4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Nizam (SCIPP, UCSC)                                          CPAD-2022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A347F-67F6-CCD2-E47D-2B8563062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73FC-C9CA-491F-890F-FB92F4D332E6}" type="slidenum">
              <a:rPr lang="en-US" smtClean="0"/>
              <a:t>36</a:t>
            </a:fld>
            <a:endParaRPr lang="en-US"/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13909E1E-A67B-F58C-BC5A-498B62171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330" y="394348"/>
            <a:ext cx="7353670" cy="58506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AC7C1D-B303-7510-C4FB-D2232AF01BFC}"/>
              </a:ext>
            </a:extLst>
          </p:cNvPr>
          <p:cNvSpPr txBox="1"/>
          <p:nvPr/>
        </p:nvSpPr>
        <p:spPr>
          <a:xfrm>
            <a:off x="3581399" y="284085"/>
            <a:ext cx="5092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</a:rPr>
              <a:t>Cumulative Integral vs Integrated beam charge 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0C415C-9783-C7F2-CA7E-B1F9A1CFBCD9}"/>
              </a:ext>
            </a:extLst>
          </p:cNvPr>
          <p:cNvSpPr txBox="1"/>
          <p:nvPr/>
        </p:nvSpPr>
        <p:spPr>
          <a:xfrm>
            <a:off x="603682" y="941604"/>
            <a:ext cx="46252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Cumulative integral vs the Integrated beam charge fitted with 3</a:t>
            </a:r>
            <a:r>
              <a:rPr lang="en-GB" baseline="30000" dirty="0"/>
              <a:t>rd</a:t>
            </a:r>
            <a:r>
              <a:rPr lang="en-GB" dirty="0"/>
              <a:t> order polynomial.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Derivative of the fit function gives the charge collection rate as a function of the integrated beam charge.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The data is divided into equal parts of  ~ 700 events and average of the derivative is plotted as a function of total fluence.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Data for the Fluence range 0 – 7.5x10</a:t>
            </a:r>
            <a:r>
              <a:rPr lang="en-GB" baseline="30000" dirty="0"/>
              <a:t>15 </a:t>
            </a:r>
            <a:r>
              <a:rPr lang="en-GB" dirty="0"/>
              <a:t> protons/cm</a:t>
            </a:r>
            <a:r>
              <a:rPr lang="en-GB" baseline="30000" dirty="0"/>
              <a:t>2  </a:t>
            </a:r>
            <a:r>
              <a:rPr lang="en-GB" dirty="0"/>
              <a:t> is taken at 10 V and has larger error 5 – 10 %.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50 V bias after 7.5x10</a:t>
            </a:r>
            <a:r>
              <a:rPr lang="en-GB" baseline="30000" dirty="0"/>
              <a:t>15 </a:t>
            </a:r>
            <a:r>
              <a:rPr lang="en-GB" dirty="0"/>
              <a:t> protons/cm</a:t>
            </a:r>
            <a:r>
              <a:rPr lang="en-GB" baseline="30000" dirty="0"/>
              <a:t>2 </a:t>
            </a:r>
            <a:r>
              <a:rPr lang="en-GB" dirty="0"/>
              <a:t> fluence.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The sensor irradiated at the Crocker and a similar unirradiated sensor were exposed to an X-ray beam at LCLS and the charge collection efficiency of the irradiated sensor with respect to unirradiated sensor was obtained ~ 21 % </a:t>
            </a:r>
            <a:endParaRPr lang="en-GB" baseline="30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139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68D1D-B7DA-9ED6-C79D-CC1281F5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641" y="254755"/>
            <a:ext cx="9151398" cy="493790"/>
          </a:xfrm>
        </p:spPr>
        <p:txBody>
          <a:bodyPr>
            <a:norm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Motivation: AAD Studies and application of Diamond sensors</a:t>
            </a:r>
            <a:endParaRPr 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8E721-DF92-C175-A218-A8085F313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2583" y="1399135"/>
            <a:ext cx="9584184" cy="405973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Upgraded and next generation XFELs envisioned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mJ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scale pulses delivered at repetition rates up to 10 GHz.</a:t>
            </a:r>
          </a:p>
          <a:p>
            <a:pPr marL="0" indent="0">
              <a:buNone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to understand intrinsic charge collection limitations of diamond.</a:t>
            </a:r>
          </a:p>
          <a:p>
            <a:pPr lvl="1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to develop high bandwidth (10 GHz) readout of ionising particle sensor.</a:t>
            </a:r>
          </a:p>
          <a:p>
            <a:pPr marL="457200" lvl="1" indent="0">
              <a:buNone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Cavity based XFEL R&amp;D</a:t>
            </a:r>
          </a:p>
          <a:p>
            <a:pPr marL="0" indent="0">
              <a:buNone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Precise intensity and position measurement at 10 - 20 MHz</a:t>
            </a:r>
          </a:p>
          <a:p>
            <a:pPr lvl="1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Pass-through diagnostic with minimal wavefront distortion</a:t>
            </a:r>
          </a:p>
          <a:p>
            <a:pPr marL="457200" lvl="1" indent="0">
              <a:buNone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376A8-72BD-8B18-498D-8140591DF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67CF-D52F-49ED-BD46-525FE4BCD15A}" type="datetime1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F482A-D5E9-F307-3DB0-775B6B73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Nizam (SCIPP, UCSC)                                          CPAD-2022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F441B-4352-724E-0C70-490237F7E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73FC-C9CA-491F-890F-FB92F4D332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06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8F34C-7803-1739-D14C-344B5B084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67CF-D52F-49ED-BD46-525FE4BCD15A}" type="datetime1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B48A9-B8B0-ECCE-EAF2-5F58C1D0A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Nizam (SCIPP, UCSC)                                          CPAD-2022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05768-597A-39B6-BDF4-4B732F358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73FC-C9CA-491F-890F-FB92F4D332E6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42D5C0-87EF-11F0-8154-77CDE694C864}"/>
              </a:ext>
            </a:extLst>
          </p:cNvPr>
          <p:cNvSpPr txBox="1"/>
          <p:nvPr/>
        </p:nvSpPr>
        <p:spPr>
          <a:xfrm>
            <a:off x="1449278" y="1067916"/>
            <a:ext cx="8618000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and profile monitors for intense proton beam.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to understand diamond radiation tolerance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Wireless operation </a:t>
            </a:r>
          </a:p>
          <a:p>
            <a:pPr lvl="1"/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CVD diamond?</a:t>
            </a: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Superior radiation tolerance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Fast saturated drift velocity( ~ 200 um/nm compared to 100 um/nm for Si)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Superior thermal conductivity (2200 W/m-K)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Charge collection time for a 30 um thick diamond sensor ~ 150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low X-ray absorption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86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C613B-CB9C-AE3D-640F-E34AA00E5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67CF-D52F-49ED-BD46-525FE4BCD15A}" type="datetime1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B5225-1527-E45D-BEB9-8D5D39DE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Nizam (SCIPP, UCSC)                                          CPAD-2022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1D899-11FE-2613-5B4D-018BE7940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73FC-C9CA-491F-890F-FB92F4D332E6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62E09B-7EF9-5AB5-A2AD-148A74B9FF8D}"/>
              </a:ext>
            </a:extLst>
          </p:cNvPr>
          <p:cNvSpPr txBox="1"/>
          <p:nvPr/>
        </p:nvSpPr>
        <p:spPr>
          <a:xfrm>
            <a:off x="850406" y="110206"/>
            <a:ext cx="10503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FAST (MULTI-GHz) PASS-THROUGH DIAGNOSTIC FOR THE NEXT GENERATION OF XFELS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6A62DB-3623-E9D9-7F29-CC5AA36A21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22" y="1254531"/>
            <a:ext cx="4813089" cy="2292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436567-19FE-BD6D-B78A-07582C8292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84" b="16952"/>
          <a:stretch/>
        </p:blipFill>
        <p:spPr bwMode="auto">
          <a:xfrm>
            <a:off x="7126871" y="616249"/>
            <a:ext cx="4003089" cy="24909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AEC842-D9C9-3DC5-A1D5-CA2781D8ECBF}"/>
              </a:ext>
            </a:extLst>
          </p:cNvPr>
          <p:cNvSpPr txBox="1"/>
          <p:nvPr/>
        </p:nvSpPr>
        <p:spPr>
          <a:xfrm>
            <a:off x="7126871" y="3029070"/>
            <a:ext cx="4219389" cy="417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tabLst>
                <a:tab pos="612140" algn="l"/>
                <a:tab pos="914400" algn="l"/>
              </a:tabLst>
            </a:pP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GB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eadout PCB signal path of the SCIPP assembly.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A4CBF1-5702-329B-4182-0C6758B7518F}"/>
              </a:ext>
            </a:extLst>
          </p:cNvPr>
          <p:cNvSpPr txBox="1"/>
          <p:nvPr/>
        </p:nvSpPr>
        <p:spPr>
          <a:xfrm>
            <a:off x="534139" y="3438836"/>
            <a:ext cx="615074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Element Six monocrystalline diamond sensor thinned to a thickness of 37 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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 µm by the Applied Diamond Corporation.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Initial Attempt at L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ow-Impedance Signal Path, Apri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l 2021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ensor connected to the readout path through an Indium band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series array of 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Ω and 10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mΩ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shunt the signal current directly to ground.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 Ω pick-off traces connected to the sensor side of both the 1 Ω and 10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mΩ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resistors.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0D2257-C9BC-C1A7-803C-B397A5C45A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803" y="3302493"/>
            <a:ext cx="4581524" cy="3053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4EFA1D-1CFB-7314-849C-8DF3D6F51C45}"/>
              </a:ext>
            </a:extLst>
          </p:cNvPr>
          <p:cNvSpPr txBox="1"/>
          <p:nvPr/>
        </p:nvSpPr>
        <p:spPr>
          <a:xfrm>
            <a:off x="5802211" y="616249"/>
            <a:ext cx="971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Shunt R</a:t>
            </a:r>
            <a:endParaRPr lang="en-US" sz="16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B9570D9-7376-8FD3-C901-36A63CE8ED65}"/>
              </a:ext>
            </a:extLst>
          </p:cNvPr>
          <p:cNvCxnSpPr>
            <a:cxnSpLocks/>
          </p:cNvCxnSpPr>
          <p:nvPr/>
        </p:nvCxnSpPr>
        <p:spPr>
          <a:xfrm>
            <a:off x="6773662" y="842967"/>
            <a:ext cx="2059620" cy="6461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625842C-AF3A-01A5-FC84-DC0FEA5AC926}"/>
              </a:ext>
            </a:extLst>
          </p:cNvPr>
          <p:cNvCxnSpPr>
            <a:cxnSpLocks/>
          </p:cNvCxnSpPr>
          <p:nvPr/>
        </p:nvCxnSpPr>
        <p:spPr>
          <a:xfrm>
            <a:off x="6773662" y="824045"/>
            <a:ext cx="2354753" cy="6881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8E394D5-8E28-79D7-86AB-8E208B64604A}"/>
              </a:ext>
            </a:extLst>
          </p:cNvPr>
          <p:cNvSpPr txBox="1"/>
          <p:nvPr/>
        </p:nvSpPr>
        <p:spPr>
          <a:xfrm>
            <a:off x="5954210" y="2778414"/>
            <a:ext cx="861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Signal Pickoff</a:t>
            </a:r>
            <a:endParaRPr lang="en-US" sz="160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32686C5-3487-D465-4978-8A683BE3CC1C}"/>
              </a:ext>
            </a:extLst>
          </p:cNvPr>
          <p:cNvCxnSpPr/>
          <p:nvPr/>
        </p:nvCxnSpPr>
        <p:spPr>
          <a:xfrm flipV="1">
            <a:off x="6684884" y="2317072"/>
            <a:ext cx="2254930" cy="5708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DEE604D-7D34-7F6F-0055-85104A840AD5}"/>
              </a:ext>
            </a:extLst>
          </p:cNvPr>
          <p:cNvCxnSpPr/>
          <p:nvPr/>
        </p:nvCxnSpPr>
        <p:spPr>
          <a:xfrm flipV="1">
            <a:off x="6773662" y="2005321"/>
            <a:ext cx="2059620" cy="8460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436F1BF-5025-AE46-F200-B2D06A05BFFF}"/>
              </a:ext>
            </a:extLst>
          </p:cNvPr>
          <p:cNvSpPr txBox="1"/>
          <p:nvPr/>
        </p:nvSpPr>
        <p:spPr>
          <a:xfrm>
            <a:off x="745725" y="779266"/>
            <a:ext cx="2370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hlinkClick r:id="rId5"/>
              </a:rPr>
              <a:t>Paper: J. </a:t>
            </a:r>
            <a:r>
              <a:rPr lang="en-GB" i="1" dirty="0" err="1">
                <a:hlinkClick r:id="rId5"/>
              </a:rPr>
              <a:t>Bohon</a:t>
            </a:r>
            <a:r>
              <a:rPr lang="en-GB" i="1" dirty="0">
                <a:hlinkClick r:id="rId5"/>
              </a:rPr>
              <a:t> et al</a:t>
            </a:r>
            <a:r>
              <a:rPr lang="en-GB" dirty="0">
                <a:hlinkClick r:id="rId5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31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031BF-D4BB-78AB-4192-99BDAAE44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67CF-D52F-49ED-BD46-525FE4BCD15A}" type="datetime1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AAC8A-82F9-C73B-4B29-502180CA0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Nizam (SCIPP, UCSC)                                          CPAD-2022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3E33C-BBA1-60FD-28DC-98EF34DC0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73FC-C9CA-491F-890F-FB92F4D332E6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F61B2A-F615-B868-01A4-C7F866E485E0}"/>
                  </a:ext>
                </a:extLst>
              </p:cNvPr>
              <p:cNvSpPr txBox="1"/>
              <p:nvPr/>
            </p:nvSpPr>
            <p:spPr>
              <a:xfrm>
                <a:off x="2804606" y="1660149"/>
                <a:ext cx="6835806" cy="30812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000" kern="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en-GB" sz="2000" kern="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ollection time and collection efficiency may be characterized in terms of plasma density.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GB" sz="2000" kern="800" dirty="0">
                  <a:latin typeface="Times New Roman" panose="02020603050405020304" pitchFamily="18" charset="0"/>
                </a:endParaRPr>
              </a:p>
              <a:p>
                <a:r>
                  <a:rPr lang="en-GB" sz="2000" kern="800" dirty="0">
                    <a:latin typeface="Times New Roman" panose="02020603050405020304" pitchFamily="18" charset="0"/>
                  </a:rPr>
                  <a:t>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8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000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lang="en-GB" sz="2000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sub>
                    </m:sSub>
                    <m:r>
                      <a:rPr lang="en-GB" sz="2000" i="1" kern="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000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sz="2000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GB" sz="2000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𝑑𝑒𝑝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GB" sz="2000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𝑑𝑒𝑝</m:t>
                            </m:r>
                          </m:sub>
                        </m:sSub>
                      </m:den>
                    </m:f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kern="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</a:t>
                </a:r>
                <a:r>
                  <a:rPr lang="en-GB" sz="2000" kern="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dep</a:t>
                </a:r>
                <a:r>
                  <a:rPr lang="en-GB" sz="2000" kern="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Electron-hole pairs generated in the diamond bulk.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kern="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</a:t>
                </a:r>
                <a:r>
                  <a:rPr lang="en-GB" sz="2000" kern="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dep</a:t>
                </a:r>
                <a:r>
                  <a:rPr lang="en-GB" sz="2000" kern="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:r>
                  <a:rPr lang="en-GB" sz="2000" kern="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</a:t>
                </a:r>
                <a:r>
                  <a:rPr lang="en-GB" sz="2000" kern="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T(d/2)</a:t>
                </a:r>
                <a:r>
                  <a:rPr lang="en-GB" sz="2000" kern="8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 </a:t>
                </a:r>
                <a:r>
                  <a:rPr lang="en-GB" sz="2000" kern="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is the volume occupied by the plasma.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kern="800" dirty="0">
                    <a:latin typeface="Times New Roman" panose="02020603050405020304" pitchFamily="18" charset="0"/>
                  </a:rPr>
                  <a:t>T           S</a:t>
                </a:r>
                <a:r>
                  <a:rPr lang="en-GB" sz="2000" kern="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ensor thickness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kern="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</a:t>
                </a:r>
                <a:r>
                  <a:rPr lang="en-GB" sz="2000" kern="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Full-width at half-maximum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F61B2A-F615-B868-01A4-C7F866E48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606" y="1660149"/>
                <a:ext cx="6835806" cy="3081293"/>
              </a:xfrm>
              <a:prstGeom prst="rect">
                <a:avLst/>
              </a:prstGeom>
              <a:blipFill>
                <a:blip r:embed="rId2"/>
                <a:stretch>
                  <a:fillRect l="-892" t="-988" r="-1338" b="-2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C1103B4-C72B-DEF8-CB0F-257BE5A71E82}"/>
              </a:ext>
            </a:extLst>
          </p:cNvPr>
          <p:cNvCxnSpPr>
            <a:cxnSpLocks/>
          </p:cNvCxnSpPr>
          <p:nvPr/>
        </p:nvCxnSpPr>
        <p:spPr>
          <a:xfrm>
            <a:off x="3535902" y="3618046"/>
            <a:ext cx="26632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70B9E0-0994-F49B-F0CB-87C5A509C47A}"/>
              </a:ext>
            </a:extLst>
          </p:cNvPr>
          <p:cNvCxnSpPr>
            <a:cxnSpLocks/>
          </p:cNvCxnSpPr>
          <p:nvPr/>
        </p:nvCxnSpPr>
        <p:spPr>
          <a:xfrm>
            <a:off x="3429740" y="4529091"/>
            <a:ext cx="2752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B5A0ACC-175D-105B-92C3-4D29B59F6F8F}"/>
              </a:ext>
            </a:extLst>
          </p:cNvPr>
          <p:cNvCxnSpPr>
            <a:cxnSpLocks/>
          </p:cNvCxnSpPr>
          <p:nvPr/>
        </p:nvCxnSpPr>
        <p:spPr>
          <a:xfrm>
            <a:off x="3478937" y="4264239"/>
            <a:ext cx="30257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1F50678-295D-F02A-D554-4C2B673935E4}"/>
              </a:ext>
            </a:extLst>
          </p:cNvPr>
          <p:cNvSpPr txBox="1"/>
          <p:nvPr/>
        </p:nvSpPr>
        <p:spPr>
          <a:xfrm>
            <a:off x="4503197" y="254778"/>
            <a:ext cx="22083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Times New Roman" panose="02020603050405020304" pitchFamily="18" charset="0"/>
              </a:rPr>
              <a:t>Plasma Density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379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E7033-762D-6C15-7CA5-092D11609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67CF-D52F-49ED-BD46-525FE4BCD15A}" type="datetime1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E4D5E-7306-FE72-D926-3BA9D8A39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Nizam (SCIPP, UCSC)                                          CPAD-2022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2340F-187C-EB49-DC73-7692D4F1E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73FC-C9CA-491F-890F-FB92F4D332E6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FC04E6-F148-1F14-DAB8-69CBE4D52B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662" y="1296491"/>
            <a:ext cx="5149049" cy="38355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5C521F-D330-164D-3BAC-70C01051C3F7}"/>
              </a:ext>
            </a:extLst>
          </p:cNvPr>
          <p:cNvSpPr txBox="1"/>
          <p:nvPr/>
        </p:nvSpPr>
        <p:spPr>
          <a:xfrm>
            <a:off x="679142" y="1810959"/>
            <a:ext cx="609452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GB" sz="2000" kern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 time required for full collection (~ 95%) of the signal charge increases with total delivered charge.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000" kern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GB" sz="2000" kern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ignificantly larger when the beam is focused.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000" kern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charge collection time, characterized in this way, depends strongly upon both plasma density and applied bias field, and approaches 100 ns even for the highest bias field (2.7 V/µm)</a:t>
            </a:r>
            <a:endParaRPr lang="en-US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70E8B0-F3D3-4FCA-6A9E-A484ABB2DA4E}"/>
              </a:ext>
            </a:extLst>
          </p:cNvPr>
          <p:cNvSpPr txBox="1"/>
          <p:nvPr/>
        </p:nvSpPr>
        <p:spPr>
          <a:xfrm>
            <a:off x="4393706" y="276927"/>
            <a:ext cx="30102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GB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harge collection </a:t>
            </a:r>
            <a:r>
              <a:rPr lang="en-GB" sz="24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time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76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36911-E6D3-765B-0E07-2A181C46B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67CF-D52F-49ED-BD46-525FE4BCD15A}" type="datetime1">
              <a:rPr lang="en-US" smtClean="0"/>
              <a:t>12/1/2022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73C2B-4A0E-DF25-98E1-B71B2197B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Nizam (SCIPP, UCSC)                                          CPAD-2022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FDD14-4EC3-B6F7-06E6-8E0CCDB04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73FC-C9CA-491F-890F-FB92F4D332E6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5746BB-65FD-9299-1237-88A73C680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555" y="586857"/>
            <a:ext cx="4551988" cy="538244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000499-3EA5-F54A-F02C-40BD5ADFCEC1}"/>
              </a:ext>
            </a:extLst>
          </p:cNvPr>
          <p:cNvSpPr txBox="1"/>
          <p:nvPr/>
        </p:nvSpPr>
        <p:spPr>
          <a:xfrm>
            <a:off x="7867835" y="5824272"/>
            <a:ext cx="33535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Estimated charge collection efficiency</a:t>
            </a:r>
            <a:endParaRPr 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CC8FDB-D0B8-04D6-86D8-BE2860B453E6}"/>
              </a:ext>
            </a:extLst>
          </p:cNvPr>
          <p:cNvSpPr txBox="1"/>
          <p:nvPr/>
        </p:nvSpPr>
        <p:spPr>
          <a:xfrm>
            <a:off x="547457" y="1156583"/>
            <a:ext cx="6094520" cy="3867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estimated charge collection efficiency as a function of plasma density for the three bias voltages.</a:t>
            </a:r>
          </a:p>
          <a:p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GB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 charge collection efficiency is near 100% for the plasma density associated with the lowest energy bin for the case of unfocused and unattenuated beam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GB" sz="2000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GB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 charge collection efficiency improves for higher sensor bias.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Charge collection efficiency loss occurs for plasma densities above 10</a:t>
            </a:r>
            <a:r>
              <a:rPr lang="en-GB" sz="20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</a:t>
            </a:r>
            <a:r>
              <a:rPr lang="en-GB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charges/cm</a:t>
            </a:r>
            <a:r>
              <a:rPr lang="en-GB" sz="20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GB" sz="2000" baseline="-25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3B4356-7ABA-C179-B553-DBACC6554B08}"/>
              </a:ext>
            </a:extLst>
          </p:cNvPr>
          <p:cNvSpPr txBox="1"/>
          <p:nvPr/>
        </p:nvSpPr>
        <p:spPr>
          <a:xfrm>
            <a:off x="3976455" y="199810"/>
            <a:ext cx="37315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GB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harge collection efficiency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517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18766</TotalTime>
  <Words>2382</Words>
  <Application>Microsoft Office PowerPoint</Application>
  <PresentationFormat>Widescreen</PresentationFormat>
  <Paragraphs>361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Use of Diamond Sensors for High Radiation, Flux and Repetition Rate Applications</vt:lpstr>
      <vt:lpstr>PowerPoint Presentation</vt:lpstr>
      <vt:lpstr>PowerPoint Presentation</vt:lpstr>
      <vt:lpstr>Motivation: AAD Studies and application of Diamond sensors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Crocker data analysis</dc:title>
  <dc:creator>Mohammad Nizam</dc:creator>
  <cp:lastModifiedBy>Mohammad Nizam</cp:lastModifiedBy>
  <cp:revision>286</cp:revision>
  <dcterms:created xsi:type="dcterms:W3CDTF">2022-07-26T07:05:36Z</dcterms:created>
  <dcterms:modified xsi:type="dcterms:W3CDTF">2022-12-01T11:34:14Z</dcterms:modified>
</cp:coreProperties>
</file>