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358" r:id="rId2"/>
    <p:sldId id="357" r:id="rId3"/>
    <p:sldId id="258" r:id="rId4"/>
    <p:sldId id="325" r:id="rId5"/>
    <p:sldId id="353" r:id="rId6"/>
    <p:sldId id="356" r:id="rId7"/>
    <p:sldId id="326" r:id="rId8"/>
    <p:sldId id="273" r:id="rId9"/>
    <p:sldId id="274" r:id="rId10"/>
    <p:sldId id="279" r:id="rId11"/>
    <p:sldId id="275" r:id="rId12"/>
    <p:sldId id="268" r:id="rId13"/>
    <p:sldId id="262" r:id="rId14"/>
    <p:sldId id="271" r:id="rId15"/>
    <p:sldId id="327" r:id="rId16"/>
    <p:sldId id="328" r:id="rId17"/>
    <p:sldId id="354" r:id="rId18"/>
    <p:sldId id="355" r:id="rId19"/>
    <p:sldId id="329" r:id="rId20"/>
    <p:sldId id="348" r:id="rId21"/>
    <p:sldId id="349" r:id="rId22"/>
    <p:sldId id="351" r:id="rId23"/>
    <p:sldId id="352" r:id="rId24"/>
    <p:sldId id="350" r:id="rId25"/>
    <p:sldId id="33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9"/>
  </p:normalViewPr>
  <p:slideViewPr>
    <p:cSldViewPr snapToGrid="0" snapToObjects="1">
      <p:cViewPr varScale="1">
        <p:scale>
          <a:sx n="110" d="100"/>
          <a:sy n="110" d="100"/>
        </p:scale>
        <p:origin x="168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 Id="rId4"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F23300-62F4-B840-8704-463594DBA7C6}" type="datetimeFigureOut">
              <a:rPr lang="en-US" smtClean="0"/>
              <a:t>11/30/22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28C7E1-3EDA-264A-A182-62630C6BB7B6}" type="slidenum">
              <a:rPr lang="en-US" smtClean="0"/>
              <a:t>‹#›</a:t>
            </a:fld>
            <a:endParaRPr lang="en-US"/>
          </a:p>
        </p:txBody>
      </p:sp>
    </p:spTree>
    <p:extLst>
      <p:ext uri="{BB962C8B-B14F-4D97-AF65-F5344CB8AC3E}">
        <p14:creationId xmlns:p14="http://schemas.microsoft.com/office/powerpoint/2010/main" val="34782947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5A4655-A229-154E-BE24-219BCC9D08D7}" type="datetimeFigureOut">
              <a:rPr lang="en-US" smtClean="0"/>
              <a:t>11/30/22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D52360-D2EF-7445-98D3-701CBAE5593C}" type="slidenum">
              <a:rPr lang="en-US" smtClean="0"/>
              <a:t>‹#›</a:t>
            </a:fld>
            <a:endParaRPr lang="en-US"/>
          </a:p>
        </p:txBody>
      </p:sp>
    </p:spTree>
    <p:extLst>
      <p:ext uri="{BB962C8B-B14F-4D97-AF65-F5344CB8AC3E}">
        <p14:creationId xmlns:p14="http://schemas.microsoft.com/office/powerpoint/2010/main" val="13473955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D52360-D2EF-7445-98D3-701CBAE5593C}" type="slidenum">
              <a:rPr lang="en-US" smtClean="0"/>
              <a:t>3</a:t>
            </a:fld>
            <a:endParaRPr lang="en-US"/>
          </a:p>
        </p:txBody>
      </p:sp>
    </p:spTree>
    <p:extLst>
      <p:ext uri="{BB962C8B-B14F-4D97-AF65-F5344CB8AC3E}">
        <p14:creationId xmlns:p14="http://schemas.microsoft.com/office/powerpoint/2010/main" val="1995452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B929EC-7D8C-AC44-B018-B7D9CA503A05}" type="datetime1">
              <a:rPr lang="en-US" smtClean="0"/>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19966-1ADF-5D42-B0CA-0FCD12959BBE}" type="slidenum">
              <a:rPr lang="en-US" smtClean="0"/>
              <a:t>‹#›</a:t>
            </a:fld>
            <a:endParaRPr lang="en-US"/>
          </a:p>
        </p:txBody>
      </p:sp>
    </p:spTree>
    <p:extLst>
      <p:ext uri="{BB962C8B-B14F-4D97-AF65-F5344CB8AC3E}">
        <p14:creationId xmlns:p14="http://schemas.microsoft.com/office/powerpoint/2010/main" val="242759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BA6E7-CC90-EA44-94DA-B308E89F6A8D}" type="datetime1">
              <a:rPr lang="en-US" smtClean="0"/>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19966-1ADF-5D42-B0CA-0FCD12959BBE}" type="slidenum">
              <a:rPr lang="en-US" smtClean="0"/>
              <a:t>‹#›</a:t>
            </a:fld>
            <a:endParaRPr lang="en-US"/>
          </a:p>
        </p:txBody>
      </p:sp>
    </p:spTree>
    <p:extLst>
      <p:ext uri="{BB962C8B-B14F-4D97-AF65-F5344CB8AC3E}">
        <p14:creationId xmlns:p14="http://schemas.microsoft.com/office/powerpoint/2010/main" val="416372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0BAA0C-67EA-DA4A-A19F-AA3A63BC14B5}" type="datetime1">
              <a:rPr lang="en-US" smtClean="0"/>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19966-1ADF-5D42-B0CA-0FCD12959BBE}" type="slidenum">
              <a:rPr lang="en-US" smtClean="0"/>
              <a:t>‹#›</a:t>
            </a:fld>
            <a:endParaRPr lang="en-US"/>
          </a:p>
        </p:txBody>
      </p:sp>
    </p:spTree>
    <p:extLst>
      <p:ext uri="{BB962C8B-B14F-4D97-AF65-F5344CB8AC3E}">
        <p14:creationId xmlns:p14="http://schemas.microsoft.com/office/powerpoint/2010/main" val="348043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78DFF7-31E4-6D45-9969-4ADBF4FB1A9C}" type="datetime1">
              <a:rPr lang="en-US" smtClean="0"/>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19966-1ADF-5D42-B0CA-0FCD12959BBE}" type="slidenum">
              <a:rPr lang="en-US" smtClean="0"/>
              <a:t>‹#›</a:t>
            </a:fld>
            <a:endParaRPr lang="en-US"/>
          </a:p>
        </p:txBody>
      </p:sp>
    </p:spTree>
    <p:extLst>
      <p:ext uri="{BB962C8B-B14F-4D97-AF65-F5344CB8AC3E}">
        <p14:creationId xmlns:p14="http://schemas.microsoft.com/office/powerpoint/2010/main" val="4055567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11DDD9-9B6D-1846-871B-448AA7166BCC}" type="datetime1">
              <a:rPr lang="en-US" smtClean="0"/>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19966-1ADF-5D42-B0CA-0FCD12959BBE}" type="slidenum">
              <a:rPr lang="en-US" smtClean="0"/>
              <a:t>‹#›</a:t>
            </a:fld>
            <a:endParaRPr lang="en-US"/>
          </a:p>
        </p:txBody>
      </p:sp>
    </p:spTree>
    <p:extLst>
      <p:ext uri="{BB962C8B-B14F-4D97-AF65-F5344CB8AC3E}">
        <p14:creationId xmlns:p14="http://schemas.microsoft.com/office/powerpoint/2010/main" val="2038424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771155-00B5-7745-BEC1-A4A3EE396CA9}" type="datetime1">
              <a:rPr lang="en-US" smtClean="0"/>
              <a:t>11/30/22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19966-1ADF-5D42-B0CA-0FCD12959BBE}" type="slidenum">
              <a:rPr lang="en-US" smtClean="0"/>
              <a:t>‹#›</a:t>
            </a:fld>
            <a:endParaRPr lang="en-US"/>
          </a:p>
        </p:txBody>
      </p:sp>
    </p:spTree>
    <p:extLst>
      <p:ext uri="{BB962C8B-B14F-4D97-AF65-F5344CB8AC3E}">
        <p14:creationId xmlns:p14="http://schemas.microsoft.com/office/powerpoint/2010/main" val="364578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9C28C8-D7BD-244D-A097-968415E65F99}" type="datetime1">
              <a:rPr lang="en-US" smtClean="0"/>
              <a:t>11/30/22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C19966-1ADF-5D42-B0CA-0FCD12959BBE}" type="slidenum">
              <a:rPr lang="en-US" smtClean="0"/>
              <a:t>‹#›</a:t>
            </a:fld>
            <a:endParaRPr lang="en-US"/>
          </a:p>
        </p:txBody>
      </p:sp>
    </p:spTree>
    <p:extLst>
      <p:ext uri="{BB962C8B-B14F-4D97-AF65-F5344CB8AC3E}">
        <p14:creationId xmlns:p14="http://schemas.microsoft.com/office/powerpoint/2010/main" val="181206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F7D935-C655-AE4E-AF4B-3BF52171DFB9}" type="datetime1">
              <a:rPr lang="en-US" smtClean="0"/>
              <a:t>11/30/22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C19966-1ADF-5D42-B0CA-0FCD12959BBE}" type="slidenum">
              <a:rPr lang="en-US" smtClean="0"/>
              <a:t>‹#›</a:t>
            </a:fld>
            <a:endParaRPr lang="en-US"/>
          </a:p>
        </p:txBody>
      </p:sp>
    </p:spTree>
    <p:extLst>
      <p:ext uri="{BB962C8B-B14F-4D97-AF65-F5344CB8AC3E}">
        <p14:creationId xmlns:p14="http://schemas.microsoft.com/office/powerpoint/2010/main" val="4270621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3D46D-6EA6-4A40-83B4-4EEBDB514984}" type="datetime1">
              <a:rPr lang="en-US" smtClean="0"/>
              <a:t>11/30/22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C19966-1ADF-5D42-B0CA-0FCD12959BBE}" type="slidenum">
              <a:rPr lang="en-US" smtClean="0"/>
              <a:t>‹#›</a:t>
            </a:fld>
            <a:endParaRPr lang="en-US"/>
          </a:p>
        </p:txBody>
      </p:sp>
    </p:spTree>
    <p:extLst>
      <p:ext uri="{BB962C8B-B14F-4D97-AF65-F5344CB8AC3E}">
        <p14:creationId xmlns:p14="http://schemas.microsoft.com/office/powerpoint/2010/main" val="96966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0D5BFF-65B1-7848-85F5-A2C261EE4D46}" type="datetime1">
              <a:rPr lang="en-US" smtClean="0"/>
              <a:t>11/30/22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19966-1ADF-5D42-B0CA-0FCD12959BBE}" type="slidenum">
              <a:rPr lang="en-US" smtClean="0"/>
              <a:t>‹#›</a:t>
            </a:fld>
            <a:endParaRPr lang="en-US"/>
          </a:p>
        </p:txBody>
      </p:sp>
    </p:spTree>
    <p:extLst>
      <p:ext uri="{BB962C8B-B14F-4D97-AF65-F5344CB8AC3E}">
        <p14:creationId xmlns:p14="http://schemas.microsoft.com/office/powerpoint/2010/main" val="311327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893E9E-D2D2-E847-8038-9C2A8DFCE2EA}" type="datetime1">
              <a:rPr lang="en-US" smtClean="0"/>
              <a:t>11/30/22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19966-1ADF-5D42-B0CA-0FCD12959BBE}" type="slidenum">
              <a:rPr lang="en-US" smtClean="0"/>
              <a:t>‹#›</a:t>
            </a:fld>
            <a:endParaRPr lang="en-US"/>
          </a:p>
        </p:txBody>
      </p:sp>
    </p:spTree>
    <p:extLst>
      <p:ext uri="{BB962C8B-B14F-4D97-AF65-F5344CB8AC3E}">
        <p14:creationId xmlns:p14="http://schemas.microsoft.com/office/powerpoint/2010/main" val="3331537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F778F-B159-1149-9A85-1BD3B7BA93ED}" type="datetime1">
              <a:rPr lang="en-US" smtClean="0"/>
              <a:t>11/30/22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19966-1ADF-5D42-B0CA-0FCD12959BBE}" type="slidenum">
              <a:rPr lang="en-US" smtClean="0"/>
              <a:t>‹#›</a:t>
            </a:fld>
            <a:endParaRPr lang="en-US"/>
          </a:p>
        </p:txBody>
      </p:sp>
    </p:spTree>
    <p:extLst>
      <p:ext uri="{BB962C8B-B14F-4D97-AF65-F5344CB8AC3E}">
        <p14:creationId xmlns:p14="http://schemas.microsoft.com/office/powerpoint/2010/main" val="627437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DavidBackup-03:Users:winn:Documents:SECaloSlideInfo.docx!OLE_LINK1"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oleObject" Target="file:////Macintosh%20HD/Users/winn/Documents/SEMProposalShort.doc&#24576;!OLE_LINK5" TargetMode="Externa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package" Target="../embeddings/Microsoft_Word_Document.docx"/><Relationship Id="rId7" Type="http://schemas.openxmlformats.org/officeDocument/2006/relationships/package" Target="../embeddings/Microsoft_Word_Document2.docx"/><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47.emf"/><Relationship Id="rId5" Type="http://schemas.openxmlformats.org/officeDocument/2006/relationships/package" Target="../embeddings/Microsoft_Word_Document1.docx"/><Relationship Id="rId10" Type="http://schemas.openxmlformats.org/officeDocument/2006/relationships/image" Target="../media/image49.emf"/><Relationship Id="rId4" Type="http://schemas.openxmlformats.org/officeDocument/2006/relationships/image" Target="../media/image46.emf"/><Relationship Id="rId9" Type="http://schemas.openxmlformats.org/officeDocument/2006/relationships/package" Target="../embeddings/Microsoft_Word_Document3.docx"/></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E1D798-60FB-AE4B-86CE-DFB9D985A813}"/>
              </a:ext>
            </a:extLst>
          </p:cNvPr>
          <p:cNvSpPr>
            <a:spLocks noGrp="1"/>
          </p:cNvSpPr>
          <p:nvPr>
            <p:ph type="sldNum" sz="quarter" idx="12"/>
          </p:nvPr>
        </p:nvSpPr>
        <p:spPr/>
        <p:txBody>
          <a:bodyPr/>
          <a:lstStyle/>
          <a:p>
            <a:fld id="{0CC19966-1ADF-5D42-B0CA-0FCD12959BBE}" type="slidenum">
              <a:rPr lang="en-US" smtClean="0"/>
              <a:t>1</a:t>
            </a:fld>
            <a:endParaRPr lang="en-US"/>
          </a:p>
        </p:txBody>
      </p:sp>
      <p:sp>
        <p:nvSpPr>
          <p:cNvPr id="3" name="Slide Number Placeholder 1">
            <a:extLst>
              <a:ext uri="{FF2B5EF4-FFF2-40B4-BE49-F238E27FC236}">
                <a16:creationId xmlns:a16="http://schemas.microsoft.com/office/drawing/2014/main" id="{3D95C44E-4B2E-B84D-9232-E6BAF0E4C8F8}"/>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CC19966-1ADF-5D42-B0CA-0FCD12959BBE}" type="slidenum">
              <a:rPr lang="en-US" smtClean="0"/>
              <a:pPr/>
              <a:t>1</a:t>
            </a:fld>
            <a:endParaRPr lang="en-US"/>
          </a:p>
        </p:txBody>
      </p:sp>
      <p:sp>
        <p:nvSpPr>
          <p:cNvPr id="4" name="Rectangle 1027">
            <a:extLst>
              <a:ext uri="{FF2B5EF4-FFF2-40B4-BE49-F238E27FC236}">
                <a16:creationId xmlns:a16="http://schemas.microsoft.com/office/drawing/2014/main" id="{9FA3F954-6F7E-5543-948E-3A1AD5309FA3}"/>
              </a:ext>
            </a:extLst>
          </p:cNvPr>
          <p:cNvSpPr>
            <a:spLocks noChangeArrowheads="1"/>
          </p:cNvSpPr>
          <p:nvPr/>
        </p:nvSpPr>
        <p:spPr bwMode="auto">
          <a:xfrm>
            <a:off x="706056" y="11575"/>
            <a:ext cx="77897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dirty="0">
                <a:solidFill>
                  <a:srgbClr val="FF0000"/>
                </a:solidFill>
                <a:latin typeface="Comic Sans MS" panose="030F0902030302020204" pitchFamily="66" charset="0"/>
              </a:rPr>
              <a:t>Secondary Emission Ionization Calorimeters</a:t>
            </a:r>
          </a:p>
        </p:txBody>
      </p:sp>
      <p:sp>
        <p:nvSpPr>
          <p:cNvPr id="5" name="Text Box 1028">
            <a:extLst>
              <a:ext uri="{FF2B5EF4-FFF2-40B4-BE49-F238E27FC236}">
                <a16:creationId xmlns:a16="http://schemas.microsoft.com/office/drawing/2014/main" id="{B73C1037-4615-1C4C-9B4F-4990AD58B1C2}"/>
              </a:ext>
            </a:extLst>
          </p:cNvPr>
          <p:cNvSpPr txBox="1">
            <a:spLocks noChangeArrowheads="1"/>
          </p:cNvSpPr>
          <p:nvPr/>
        </p:nvSpPr>
        <p:spPr bwMode="auto">
          <a:xfrm>
            <a:off x="228600" y="1143463"/>
            <a:ext cx="8686800" cy="177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2" eaLnBrk="1" hangingPunct="1">
              <a:lnSpc>
                <a:spcPct val="90000"/>
              </a:lnSpc>
              <a:spcBef>
                <a:spcPct val="20000"/>
              </a:spcBef>
            </a:pPr>
            <a:r>
              <a:rPr lang="en-US" altLang="en-US" dirty="0" err="1">
                <a:solidFill>
                  <a:srgbClr val="0F1AFF"/>
                </a:solidFill>
              </a:rPr>
              <a:t>Burak</a:t>
            </a:r>
            <a:r>
              <a:rPr lang="en-US" altLang="en-US" dirty="0">
                <a:solidFill>
                  <a:srgbClr val="0F1AFF"/>
                </a:solidFill>
              </a:rPr>
              <a:t> </a:t>
            </a:r>
            <a:r>
              <a:rPr lang="en-US" altLang="en-US" dirty="0" err="1">
                <a:solidFill>
                  <a:srgbClr val="0F1AFF"/>
                </a:solidFill>
              </a:rPr>
              <a:t>Bilki</a:t>
            </a:r>
            <a:r>
              <a:rPr lang="en-US" altLang="en-US" dirty="0">
                <a:solidFill>
                  <a:srgbClr val="0F1AFF"/>
                </a:solidFill>
              </a:rPr>
              <a:t>, Yasar </a:t>
            </a:r>
            <a:r>
              <a:rPr lang="en-US" altLang="en-US" dirty="0" err="1">
                <a:solidFill>
                  <a:srgbClr val="0F1AFF"/>
                </a:solidFill>
              </a:rPr>
              <a:t>Onel</a:t>
            </a:r>
            <a:r>
              <a:rPr lang="en-US" altLang="en-US" dirty="0">
                <a:solidFill>
                  <a:srgbClr val="0F1AFF"/>
                </a:solidFill>
              </a:rPr>
              <a:t> -  University of Iowa</a:t>
            </a:r>
          </a:p>
          <a:p>
            <a:pPr lvl="2" eaLnBrk="1" hangingPunct="1">
              <a:lnSpc>
                <a:spcPct val="90000"/>
              </a:lnSpc>
              <a:spcBef>
                <a:spcPct val="20000"/>
              </a:spcBef>
            </a:pPr>
            <a:r>
              <a:rPr lang="en-US" altLang="en-US" dirty="0">
                <a:solidFill>
                  <a:srgbClr val="0F1AFF"/>
                </a:solidFill>
              </a:rPr>
              <a:t>David Winn* – Fairfield University </a:t>
            </a:r>
          </a:p>
          <a:p>
            <a:pPr lvl="2" eaLnBrk="1" hangingPunct="1">
              <a:lnSpc>
                <a:spcPct val="90000"/>
              </a:lnSpc>
              <a:spcBef>
                <a:spcPct val="20000"/>
              </a:spcBef>
            </a:pPr>
            <a:endParaRPr lang="en-US" altLang="en-US" sz="2000" b="1" i="1" dirty="0"/>
          </a:p>
          <a:p>
            <a:pPr lvl="2" algn="l" eaLnBrk="1" hangingPunct="1">
              <a:lnSpc>
                <a:spcPct val="90000"/>
              </a:lnSpc>
              <a:spcBef>
                <a:spcPct val="20000"/>
              </a:spcBef>
              <a:buFontTx/>
              <a:buChar char="•"/>
            </a:pPr>
            <a:endParaRPr lang="en-US" altLang="en-US" sz="1800" dirty="0"/>
          </a:p>
          <a:p>
            <a:pPr lvl="2" algn="l" eaLnBrk="1" hangingPunct="1">
              <a:lnSpc>
                <a:spcPct val="90000"/>
              </a:lnSpc>
              <a:spcBef>
                <a:spcPct val="20000"/>
              </a:spcBef>
            </a:pPr>
            <a:r>
              <a:rPr lang="en-US" altLang="en-US" sz="1800" dirty="0" err="1"/>
              <a:t>winn@Fairfield.edu</a:t>
            </a:r>
            <a:endParaRPr lang="en-US" altLang="en-US" sz="1800" dirty="0"/>
          </a:p>
        </p:txBody>
      </p:sp>
    </p:spTree>
    <p:extLst>
      <p:ext uri="{BB962C8B-B14F-4D97-AF65-F5344CB8AC3E}">
        <p14:creationId xmlns:p14="http://schemas.microsoft.com/office/powerpoint/2010/main" val="3862133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C19966-1ADF-5D42-B0CA-0FCD12959BBE}" type="slidenum">
              <a:rPr lang="en-US" smtClean="0"/>
              <a:t>10</a:t>
            </a:fld>
            <a:endParaRPr lang="en-US"/>
          </a:p>
        </p:txBody>
      </p:sp>
      <p:graphicFrame>
        <p:nvGraphicFramePr>
          <p:cNvPr id="3" name="Object 2"/>
          <p:cNvGraphicFramePr>
            <a:graphicFrameLocks noChangeAspect="1"/>
          </p:cNvGraphicFramePr>
          <p:nvPr/>
        </p:nvGraphicFramePr>
        <p:xfrm>
          <a:off x="406400" y="1295400"/>
          <a:ext cx="8204200" cy="4614863"/>
        </p:xfrm>
        <a:graphic>
          <a:graphicData uri="http://schemas.openxmlformats.org/presentationml/2006/ole">
            <mc:AlternateContent xmlns:mc="http://schemas.openxmlformats.org/markup-compatibility/2006">
              <mc:Choice xmlns:v="urn:schemas-microsoft-com:vml" Requires="v">
                <p:oleObj spid="_x0000_s10430" name="Document" r:id="rId3" imgW="21942857" imgH="12342857" progId="Word.Document.12">
                  <p:link updateAutomatic="1"/>
                </p:oleObj>
              </mc:Choice>
              <mc:Fallback>
                <p:oleObj name="Document" r:id="rId3" imgW="21942857" imgH="12342857"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295400"/>
                        <a:ext cx="8204200" cy="4614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 name="TextBox 2"/>
          <p:cNvSpPr txBox="1">
            <a:spLocks noChangeArrowheads="1"/>
          </p:cNvSpPr>
          <p:nvPr/>
        </p:nvSpPr>
        <p:spPr bwMode="auto">
          <a:xfrm>
            <a:off x="1793875" y="241012"/>
            <a:ext cx="395563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a:solidFill>
                  <a:srgbClr val="000000"/>
                </a:solidFill>
                <a:latin typeface="Times"/>
                <a:cs typeface="Times"/>
              </a:rPr>
              <a:t>Beam Tests of SE Sensor</a:t>
            </a:r>
          </a:p>
        </p:txBody>
      </p:sp>
      <p:sp>
        <p:nvSpPr>
          <p:cNvPr id="5" name="TextBox 3"/>
          <p:cNvSpPr txBox="1">
            <a:spLocks noChangeArrowheads="1"/>
          </p:cNvSpPr>
          <p:nvPr/>
        </p:nvSpPr>
        <p:spPr bwMode="auto">
          <a:xfrm>
            <a:off x="609600" y="5943600"/>
            <a:ext cx="7446963"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008000"/>
                </a:solidFill>
              </a:rPr>
              <a:t>We Expect ~500 Shower electrons to Cross Mesh</a:t>
            </a:r>
          </a:p>
          <a:p>
            <a:pPr eaLnBrk="1" hangingPunct="1"/>
            <a:r>
              <a:rPr lang="en-US" b="1" dirty="0">
                <a:solidFill>
                  <a:srgbClr val="008000"/>
                </a:solidFill>
                <a:sym typeface="Wingdings"/>
              </a:rPr>
              <a:t></a:t>
            </a:r>
            <a:r>
              <a:rPr lang="en-US" b="1" dirty="0">
                <a:solidFill>
                  <a:srgbClr val="008000"/>
                </a:solidFill>
              </a:rPr>
              <a:t> ~25-50 </a:t>
            </a:r>
            <a:r>
              <a:rPr lang="en-US" b="1" dirty="0" err="1">
                <a:solidFill>
                  <a:srgbClr val="008000"/>
                </a:solidFill>
              </a:rPr>
              <a:t>SEe</a:t>
            </a:r>
            <a:r>
              <a:rPr lang="en-US" b="1" dirty="0">
                <a:solidFill>
                  <a:srgbClr val="008000"/>
                </a:solidFill>
              </a:rPr>
              <a:t> </a:t>
            </a:r>
            <a:r>
              <a:rPr lang="en-US" sz="1800" b="1" dirty="0">
                <a:solidFill>
                  <a:srgbClr val="FF6600"/>
                </a:solidFill>
              </a:rPr>
              <a:t>assuming all shower e = MIPs</a:t>
            </a:r>
          </a:p>
        </p:txBody>
      </p:sp>
      <p:sp>
        <p:nvSpPr>
          <p:cNvPr id="6" name="TextBox 4"/>
          <p:cNvSpPr txBox="1">
            <a:spLocks noChangeArrowheads="1"/>
          </p:cNvSpPr>
          <p:nvPr/>
        </p:nvSpPr>
        <p:spPr bwMode="auto">
          <a:xfrm>
            <a:off x="0" y="1447800"/>
            <a:ext cx="31242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800" dirty="0">
                <a:solidFill>
                  <a:srgbClr val="FF0000"/>
                </a:solidFill>
              </a:rPr>
              <a:t>Mesh PMT and Base</a:t>
            </a:r>
          </a:p>
          <a:p>
            <a:pPr algn="l" eaLnBrk="1" hangingPunct="1"/>
            <a:r>
              <a:rPr lang="en-US" sz="1800" dirty="0">
                <a:solidFill>
                  <a:srgbClr val="008000"/>
                </a:solidFill>
              </a:rPr>
              <a:t>Facing Downstream</a:t>
            </a:r>
          </a:p>
          <a:p>
            <a:pPr algn="l" eaLnBrk="1" hangingPunct="1"/>
            <a:r>
              <a:rPr lang="en-US" sz="1800" dirty="0">
                <a:solidFill>
                  <a:srgbClr val="0F1AFF"/>
                </a:solidFill>
              </a:rPr>
              <a:t>Photocathode Reverse Bias</a:t>
            </a:r>
          </a:p>
          <a:p>
            <a:pPr algn="l" eaLnBrk="1" hangingPunct="1"/>
            <a:r>
              <a:rPr lang="en-US" sz="1800" dirty="0">
                <a:solidFill>
                  <a:srgbClr val="0F1AFF"/>
                </a:solidFill>
              </a:rPr>
              <a:t>or turned off</a:t>
            </a:r>
          </a:p>
        </p:txBody>
      </p:sp>
      <p:cxnSp>
        <p:nvCxnSpPr>
          <p:cNvPr id="7" name="Straight Arrow Connector 6"/>
          <p:cNvCxnSpPr>
            <a:cxnSpLocks noChangeShapeType="1"/>
          </p:cNvCxnSpPr>
          <p:nvPr/>
        </p:nvCxnSpPr>
        <p:spPr bwMode="auto">
          <a:xfrm>
            <a:off x="381000" y="4038600"/>
            <a:ext cx="1219200" cy="1588"/>
          </a:xfrm>
          <a:prstGeom prst="straightConnector1">
            <a:avLst/>
          </a:prstGeom>
          <a:noFill/>
          <a:ln w="25400">
            <a:solidFill>
              <a:srgbClr val="CC3300"/>
            </a:solidFill>
            <a:round/>
            <a:headEnd/>
            <a:tailEnd type="arrow" w="med" len="med"/>
          </a:ln>
          <a:extLst>
            <a:ext uri="{909E8E84-426E-40dd-AFC4-6F175D3DCCD1}">
              <a14:hiddenFill xmlns="" xmlns:a14="http://schemas.microsoft.com/office/drawing/2010/main">
                <a:noFill/>
              </a14:hiddenFill>
            </a:ext>
          </a:extLst>
        </p:spPr>
      </p:cxnSp>
      <p:cxnSp>
        <p:nvCxnSpPr>
          <p:cNvPr id="8" name="Straight Arrow Connector 8"/>
          <p:cNvCxnSpPr>
            <a:cxnSpLocks noChangeShapeType="1"/>
          </p:cNvCxnSpPr>
          <p:nvPr/>
        </p:nvCxnSpPr>
        <p:spPr bwMode="auto">
          <a:xfrm rot="16200000" flipH="1">
            <a:off x="1181100" y="2400300"/>
            <a:ext cx="1524000" cy="1447800"/>
          </a:xfrm>
          <a:prstGeom prst="straightConnector1">
            <a:avLst/>
          </a:prstGeom>
          <a:noFill/>
          <a:ln w="9525">
            <a:solidFill>
              <a:srgbClr val="008000"/>
            </a:solidFill>
            <a:round/>
            <a:headEnd/>
            <a:tailEnd type="arrow" w="med" len="med"/>
          </a:ln>
          <a:extLst>
            <a:ext uri="{909E8E84-426E-40dd-AFC4-6F175D3DCCD1}">
              <a14:hiddenFill xmlns="" xmlns:a14="http://schemas.microsoft.com/office/drawing/2010/main">
                <a:noFill/>
              </a14:hiddenFill>
            </a:ext>
          </a:extLst>
        </p:spPr>
      </p:cxnSp>
      <p:sp>
        <p:nvSpPr>
          <p:cNvPr id="9" name="TextBox 10"/>
          <p:cNvSpPr txBox="1">
            <a:spLocks noChangeArrowheads="1"/>
          </p:cNvSpPr>
          <p:nvPr/>
        </p:nvSpPr>
        <p:spPr bwMode="auto">
          <a:xfrm>
            <a:off x="152400" y="3581400"/>
            <a:ext cx="1371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100 </a:t>
            </a:r>
            <a:r>
              <a:rPr lang="en-US" sz="1800" dirty="0" err="1"/>
              <a:t>GeV</a:t>
            </a:r>
            <a:r>
              <a:rPr lang="en-US" sz="1800" dirty="0"/>
              <a:t> e-</a:t>
            </a:r>
          </a:p>
        </p:txBody>
      </p:sp>
      <p:sp>
        <p:nvSpPr>
          <p:cNvPr id="10" name="Rounded Rectangle 11"/>
          <p:cNvSpPr>
            <a:spLocks noChangeArrowheads="1"/>
          </p:cNvSpPr>
          <p:nvPr/>
        </p:nvSpPr>
        <p:spPr bwMode="auto">
          <a:xfrm>
            <a:off x="1600200" y="3581400"/>
            <a:ext cx="304800" cy="762000"/>
          </a:xfrm>
          <a:prstGeom prst="roundRect">
            <a:avLst>
              <a:gd name="adj" fmla="val 16667"/>
            </a:avLst>
          </a:prstGeom>
          <a:solidFill>
            <a:schemeClr val="accent1"/>
          </a:solidFill>
          <a:ln w="9525">
            <a:solidFill>
              <a:schemeClr val="tx1"/>
            </a:solidFill>
            <a:round/>
            <a:headEnd/>
            <a:tailEnd/>
          </a:ln>
        </p:spPr>
        <p:txBody>
          <a:bodyPr/>
          <a:lstStyle/>
          <a:p>
            <a:endParaRPr lang="en-US"/>
          </a:p>
        </p:txBody>
      </p:sp>
      <p:sp>
        <p:nvSpPr>
          <p:cNvPr id="11" name="TextBox 12"/>
          <p:cNvSpPr txBox="1">
            <a:spLocks noChangeArrowheads="1"/>
          </p:cNvSpPr>
          <p:nvPr/>
        </p:nvSpPr>
        <p:spPr bwMode="auto">
          <a:xfrm>
            <a:off x="698500" y="3124200"/>
            <a:ext cx="10318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3 cm Pb</a:t>
            </a:r>
          </a:p>
        </p:txBody>
      </p:sp>
      <p:cxnSp>
        <p:nvCxnSpPr>
          <p:cNvPr id="12" name="Straight Arrow Connector 14"/>
          <p:cNvCxnSpPr>
            <a:cxnSpLocks noChangeShapeType="1"/>
          </p:cNvCxnSpPr>
          <p:nvPr/>
        </p:nvCxnSpPr>
        <p:spPr bwMode="auto">
          <a:xfrm rot="16200000" flipH="1">
            <a:off x="1371600" y="3429000"/>
            <a:ext cx="381000" cy="38100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13" name="TextBox 16"/>
          <p:cNvSpPr txBox="1">
            <a:spLocks noChangeArrowheads="1"/>
          </p:cNvSpPr>
          <p:nvPr/>
        </p:nvSpPr>
        <p:spPr bwMode="auto">
          <a:xfrm>
            <a:off x="6324600" y="1905000"/>
            <a:ext cx="17367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19 Stage Mesh</a:t>
            </a:r>
          </a:p>
        </p:txBody>
      </p:sp>
      <p:sp>
        <p:nvSpPr>
          <p:cNvPr id="14" name="Rectangle 13"/>
          <p:cNvSpPr/>
          <p:nvPr/>
        </p:nvSpPr>
        <p:spPr>
          <a:xfrm>
            <a:off x="6678577" y="917272"/>
            <a:ext cx="2260354" cy="369332"/>
          </a:xfrm>
          <a:prstGeom prst="rect">
            <a:avLst/>
          </a:prstGeom>
        </p:spPr>
        <p:txBody>
          <a:bodyPr wrap="none">
            <a:spAutoFit/>
          </a:bodyPr>
          <a:lstStyle/>
          <a:p>
            <a:r>
              <a:rPr lang="en-US" dirty="0">
                <a:latin typeface="Times New Roman" charset="0"/>
              </a:rPr>
              <a:t>CERN SPS, Oct. 2011</a:t>
            </a:r>
            <a:endParaRPr lang="en-US" dirty="0"/>
          </a:p>
        </p:txBody>
      </p:sp>
    </p:spTree>
    <p:extLst>
      <p:ext uri="{BB962C8B-B14F-4D97-AF65-F5344CB8AC3E}">
        <p14:creationId xmlns:p14="http://schemas.microsoft.com/office/powerpoint/2010/main" val="2844606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Box 2"/>
          <p:cNvSpPr txBox="1">
            <a:spLocks noChangeArrowheads="1"/>
          </p:cNvSpPr>
          <p:nvPr/>
        </p:nvSpPr>
        <p:spPr bwMode="auto">
          <a:xfrm>
            <a:off x="860425" y="128334"/>
            <a:ext cx="7088900" cy="12618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a:solidFill>
                  <a:srgbClr val="000000"/>
                </a:solidFill>
                <a:latin typeface="Times"/>
                <a:cs typeface="Times"/>
              </a:rPr>
              <a:t>BEAM TEST: </a:t>
            </a:r>
            <a:r>
              <a:rPr lang="en-US" dirty="0">
                <a:solidFill>
                  <a:srgbClr val="000000"/>
                </a:solidFill>
                <a:latin typeface="Times"/>
                <a:cs typeface="Times"/>
              </a:rPr>
              <a:t>100 </a:t>
            </a:r>
            <a:r>
              <a:rPr lang="en-US" dirty="0" err="1">
                <a:solidFill>
                  <a:srgbClr val="000000"/>
                </a:solidFill>
                <a:latin typeface="Times"/>
                <a:cs typeface="Times"/>
              </a:rPr>
              <a:t>GeV</a:t>
            </a:r>
            <a:r>
              <a:rPr lang="en-US" dirty="0">
                <a:solidFill>
                  <a:srgbClr val="000000"/>
                </a:solidFill>
                <a:latin typeface="Times"/>
                <a:cs typeface="Times"/>
              </a:rPr>
              <a:t> electrons </a:t>
            </a:r>
          </a:p>
          <a:p>
            <a:pPr eaLnBrk="1" hangingPunct="1"/>
            <a:r>
              <a:rPr lang="en-US" dirty="0">
                <a:solidFill>
                  <a:srgbClr val="000000"/>
                </a:solidFill>
                <a:latin typeface="Times"/>
                <a:cs typeface="Times"/>
              </a:rPr>
              <a:t>3 cm </a:t>
            </a:r>
            <a:r>
              <a:rPr lang="en-US" dirty="0" err="1">
                <a:solidFill>
                  <a:srgbClr val="000000"/>
                </a:solidFill>
                <a:latin typeface="Times"/>
                <a:cs typeface="Times"/>
              </a:rPr>
              <a:t>Pb</a:t>
            </a:r>
            <a:r>
              <a:rPr lang="en-US" dirty="0">
                <a:solidFill>
                  <a:srgbClr val="000000"/>
                </a:solidFill>
                <a:latin typeface="Times"/>
                <a:cs typeface="Times"/>
              </a:rPr>
              <a:t> ~ 5 X</a:t>
            </a:r>
            <a:r>
              <a:rPr lang="en-US" baseline="-25000" dirty="0">
                <a:solidFill>
                  <a:srgbClr val="000000"/>
                </a:solidFill>
                <a:latin typeface="Times"/>
                <a:cs typeface="Times"/>
              </a:rPr>
              <a:t>0</a:t>
            </a:r>
            <a:r>
              <a:rPr lang="en-US" dirty="0">
                <a:solidFill>
                  <a:srgbClr val="000000"/>
                </a:solidFill>
                <a:latin typeface="Times"/>
                <a:cs typeface="Times"/>
              </a:rPr>
              <a:t> Radiator ~ Shower Max</a:t>
            </a:r>
          </a:p>
          <a:p>
            <a:pPr eaLnBrk="1" hangingPunct="1"/>
            <a:r>
              <a:rPr lang="en-US" dirty="0">
                <a:solidFill>
                  <a:srgbClr val="000000"/>
                </a:solidFill>
                <a:latin typeface="Times"/>
                <a:cs typeface="Times"/>
              </a:rPr>
              <a:t>Mesh PMT w/ photocathode turned off and downstream</a:t>
            </a:r>
          </a:p>
        </p:txBody>
      </p:sp>
      <p:sp>
        <p:nvSpPr>
          <p:cNvPr id="51202" name="TextBox 3"/>
          <p:cNvSpPr txBox="1">
            <a:spLocks noChangeArrowheads="1"/>
          </p:cNvSpPr>
          <p:nvPr/>
        </p:nvSpPr>
        <p:spPr bwMode="auto">
          <a:xfrm>
            <a:off x="1236020" y="5809492"/>
            <a:ext cx="4568754" cy="6052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000000"/>
                </a:solidFill>
              </a:rPr>
              <a:t>Peak corresponds to ~40 SE electrons</a:t>
            </a:r>
          </a:p>
          <a:p>
            <a:pPr eaLnBrk="1" hangingPunct="1"/>
            <a:endParaRPr lang="en-US" sz="2000" baseline="30000" dirty="0">
              <a:solidFill>
                <a:srgbClr val="000000"/>
              </a:solidFill>
            </a:endParaRPr>
          </a:p>
        </p:txBody>
      </p:sp>
      <p:pic>
        <p:nvPicPr>
          <p:cNvPr id="51203" name="Picture 3" descr="C:\Documents and Settings\John\My Documents\Cern 2010\TB Data\CERN_TB2010\cmssw\mesh_100GeV_e-\mesh_runs2645-2653_3x3mm_0-5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5181600" cy="394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4" name="TextBox 4"/>
          <p:cNvSpPr txBox="1">
            <a:spLocks noChangeArrowheads="1"/>
          </p:cNvSpPr>
          <p:nvPr/>
        </p:nvSpPr>
        <p:spPr bwMode="auto">
          <a:xfrm>
            <a:off x="6248400" y="1828800"/>
            <a:ext cx="2717800" cy="313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800" b="1" dirty="0">
                <a:solidFill>
                  <a:srgbClr val="008000"/>
                </a:solidFill>
              </a:rPr>
              <a:t>PRELIMINARY!</a:t>
            </a:r>
          </a:p>
          <a:p>
            <a:pPr algn="l" eaLnBrk="1" hangingPunct="1"/>
            <a:endParaRPr lang="en-US" sz="1800" b="1" dirty="0">
              <a:solidFill>
                <a:srgbClr val="008000"/>
              </a:solidFill>
            </a:endParaRPr>
          </a:p>
          <a:p>
            <a:pPr algn="l" eaLnBrk="1" hangingPunct="1"/>
            <a:r>
              <a:rPr lang="en-US" sz="1800" dirty="0">
                <a:solidFill>
                  <a:srgbClr val="008000"/>
                </a:solidFill>
              </a:rPr>
              <a:t>Fluctuations High!</a:t>
            </a:r>
          </a:p>
          <a:p>
            <a:pPr marL="285750" indent="-285750" algn="l" eaLnBrk="1" hangingPunct="1">
              <a:buFontTx/>
              <a:buChar char="-"/>
            </a:pPr>
            <a:r>
              <a:rPr lang="en-US" sz="1800" dirty="0">
                <a:solidFill>
                  <a:srgbClr val="008000"/>
                </a:solidFill>
              </a:rPr>
              <a:t>PMT </a:t>
            </a:r>
            <a:r>
              <a:rPr lang="en-US" sz="1800" dirty="0" err="1">
                <a:solidFill>
                  <a:srgbClr val="008000"/>
                </a:solidFill>
              </a:rPr>
              <a:t>Dia</a:t>
            </a:r>
            <a:r>
              <a:rPr lang="en-US" sz="1800" dirty="0">
                <a:solidFill>
                  <a:srgbClr val="008000"/>
                </a:solidFill>
              </a:rPr>
              <a:t> ~ Shower </a:t>
            </a:r>
            <a:r>
              <a:rPr lang="en-US" sz="1800" dirty="0" err="1">
                <a:solidFill>
                  <a:srgbClr val="008000"/>
                </a:solidFill>
              </a:rPr>
              <a:t>Dia</a:t>
            </a:r>
            <a:endParaRPr lang="en-US" sz="1800" dirty="0">
              <a:solidFill>
                <a:srgbClr val="008000"/>
              </a:solidFill>
            </a:endParaRPr>
          </a:p>
          <a:p>
            <a:pPr marL="285750" indent="-285750" algn="l" eaLnBrk="1" hangingPunct="1">
              <a:buFontTx/>
              <a:buChar char="-"/>
            </a:pPr>
            <a:r>
              <a:rPr lang="en-US" sz="1800" dirty="0">
                <a:solidFill>
                  <a:srgbClr val="008000"/>
                </a:solidFill>
              </a:rPr>
              <a:t>Beam not centered</a:t>
            </a:r>
          </a:p>
          <a:p>
            <a:pPr marL="285750" indent="-285750" algn="l" eaLnBrk="1" hangingPunct="1">
              <a:buFontTx/>
              <a:buChar char="-"/>
            </a:pPr>
            <a:endParaRPr lang="en-US" sz="1800" dirty="0">
              <a:solidFill>
                <a:srgbClr val="008000"/>
              </a:solidFill>
            </a:endParaRPr>
          </a:p>
          <a:p>
            <a:pPr algn="l" eaLnBrk="1" hangingPunct="1"/>
            <a:endParaRPr lang="en-US" sz="1800" dirty="0">
              <a:solidFill>
                <a:srgbClr val="008000"/>
              </a:solidFill>
            </a:endParaRPr>
          </a:p>
          <a:p>
            <a:pPr algn="l" eaLnBrk="1" hangingPunct="1"/>
            <a:r>
              <a:rPr lang="en-US" sz="1800" dirty="0">
                <a:solidFill>
                  <a:srgbClr val="008000"/>
                </a:solidFill>
              </a:rPr>
              <a:t>NOTE  µ MIP:</a:t>
            </a:r>
          </a:p>
          <a:p>
            <a:pPr algn="l" eaLnBrk="1" hangingPunct="1"/>
            <a:r>
              <a:rPr lang="en-US" sz="1800" dirty="0">
                <a:solidFill>
                  <a:srgbClr val="008000"/>
                </a:solidFill>
              </a:rPr>
              <a:t>Detection </a:t>
            </a:r>
            <a:r>
              <a:rPr lang="en-US" sz="1800" dirty="0" err="1">
                <a:solidFill>
                  <a:srgbClr val="008000"/>
                </a:solidFill>
              </a:rPr>
              <a:t>Eff</a:t>
            </a:r>
            <a:r>
              <a:rPr lang="en-US" sz="1800" dirty="0">
                <a:solidFill>
                  <a:srgbClr val="008000"/>
                </a:solidFill>
              </a:rPr>
              <a:t> ~10%</a:t>
            </a:r>
          </a:p>
          <a:p>
            <a:pPr algn="l" eaLnBrk="1" hangingPunct="1"/>
            <a:r>
              <a:rPr lang="en-US" sz="1800" dirty="0">
                <a:solidFill>
                  <a:srgbClr val="008000"/>
                </a:solidFill>
              </a:rPr>
              <a:t>Response ~1-2 </a:t>
            </a:r>
            <a:r>
              <a:rPr lang="ja-JP" altLang="en-US" sz="1800" dirty="0">
                <a:solidFill>
                  <a:srgbClr val="008000"/>
                </a:solidFill>
              </a:rPr>
              <a:t>“</a:t>
            </a:r>
            <a:r>
              <a:rPr lang="en-US" altLang="ja-JP" sz="1800" dirty="0" err="1">
                <a:solidFill>
                  <a:srgbClr val="008000"/>
                </a:solidFill>
              </a:rPr>
              <a:t>SEe</a:t>
            </a:r>
            <a:r>
              <a:rPr lang="ja-JP" altLang="en-US" sz="1800" dirty="0">
                <a:solidFill>
                  <a:srgbClr val="008000"/>
                </a:solidFill>
              </a:rPr>
              <a:t>”</a:t>
            </a:r>
            <a:endParaRPr lang="en-US" sz="1800" dirty="0">
              <a:solidFill>
                <a:srgbClr val="008000"/>
              </a:solidFill>
            </a:endParaRPr>
          </a:p>
        </p:txBody>
      </p:sp>
      <p:sp>
        <p:nvSpPr>
          <p:cNvPr id="6" name="Rectangle 5"/>
          <p:cNvSpPr/>
          <p:nvPr/>
        </p:nvSpPr>
        <p:spPr>
          <a:xfrm>
            <a:off x="6531162" y="1322481"/>
            <a:ext cx="2260354" cy="369332"/>
          </a:xfrm>
          <a:prstGeom prst="rect">
            <a:avLst/>
          </a:prstGeom>
        </p:spPr>
        <p:txBody>
          <a:bodyPr wrap="none">
            <a:spAutoFit/>
          </a:bodyPr>
          <a:lstStyle/>
          <a:p>
            <a:r>
              <a:rPr lang="en-US" dirty="0">
                <a:latin typeface="Times New Roman" charset="0"/>
              </a:rPr>
              <a:t>CERN SPS, Oct. 2011</a:t>
            </a:r>
            <a:endParaRPr lang="en-US" dirty="0"/>
          </a:p>
        </p:txBody>
      </p:sp>
      <p:sp>
        <p:nvSpPr>
          <p:cNvPr id="2" name="Slide Number Placeholder 1"/>
          <p:cNvSpPr>
            <a:spLocks noGrp="1"/>
          </p:cNvSpPr>
          <p:nvPr>
            <p:ph type="sldNum" sz="quarter" idx="12"/>
          </p:nvPr>
        </p:nvSpPr>
        <p:spPr/>
        <p:txBody>
          <a:bodyPr/>
          <a:lstStyle/>
          <a:p>
            <a:fld id="{0CC19966-1ADF-5D42-B0CA-0FCD12959BBE}" type="slidenum">
              <a:rPr lang="en-US" smtClean="0"/>
              <a:t>11</a:t>
            </a:fld>
            <a:endParaRPr lang="en-US"/>
          </a:p>
        </p:txBody>
      </p:sp>
    </p:spTree>
    <p:extLst>
      <p:ext uri="{BB962C8B-B14F-4D97-AF65-F5344CB8AC3E}">
        <p14:creationId xmlns:p14="http://schemas.microsoft.com/office/powerpoint/2010/main" val="316607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C19966-1ADF-5D42-B0CA-0FCD12959BBE}" type="slidenum">
              <a:rPr lang="en-US" smtClean="0"/>
              <a:t>12</a:t>
            </a:fld>
            <a:endParaRPr lang="en-US"/>
          </a:p>
        </p:txBody>
      </p:sp>
      <p:grpSp>
        <p:nvGrpSpPr>
          <p:cNvPr id="27" name="Group 26"/>
          <p:cNvGrpSpPr/>
          <p:nvPr/>
        </p:nvGrpSpPr>
        <p:grpSpPr>
          <a:xfrm>
            <a:off x="682827" y="261855"/>
            <a:ext cx="8076949" cy="6312622"/>
            <a:chOff x="682827" y="261855"/>
            <a:chExt cx="8076949" cy="6312622"/>
          </a:xfrm>
        </p:grpSpPr>
        <p:sp>
          <p:nvSpPr>
            <p:cNvPr id="3" name="Rectangle 2"/>
            <p:cNvSpPr/>
            <p:nvPr/>
          </p:nvSpPr>
          <p:spPr>
            <a:xfrm>
              <a:off x="3290237" y="261855"/>
              <a:ext cx="3566401" cy="523220"/>
            </a:xfrm>
            <a:prstGeom prst="rect">
              <a:avLst/>
            </a:prstGeom>
          </p:spPr>
          <p:txBody>
            <a:bodyPr wrap="none">
              <a:spAutoFit/>
            </a:bodyPr>
            <a:lstStyle/>
            <a:p>
              <a:r>
                <a:rPr lang="en-US" sz="2800" b="1" dirty="0">
                  <a:latin typeface="Times New Roman" charset="0"/>
                </a:rPr>
                <a:t>SE Module Beam Test</a:t>
              </a:r>
              <a:endParaRPr lang="en-US" sz="2800" b="1" dirty="0"/>
            </a:p>
          </p:txBody>
        </p:sp>
        <p:grpSp>
          <p:nvGrpSpPr>
            <p:cNvPr id="4" name="Group 3"/>
            <p:cNvGrpSpPr/>
            <p:nvPr/>
          </p:nvGrpSpPr>
          <p:grpSpPr>
            <a:xfrm>
              <a:off x="682827" y="4387245"/>
              <a:ext cx="7000259" cy="2187232"/>
              <a:chOff x="166441" y="4750132"/>
              <a:chExt cx="7000259" cy="2187232"/>
            </a:xfrm>
          </p:grpSpPr>
          <p:cxnSp>
            <p:nvCxnSpPr>
              <p:cNvPr id="5" name="Straight Arrow Connector 4"/>
              <p:cNvCxnSpPr/>
              <p:nvPr/>
            </p:nvCxnSpPr>
            <p:spPr>
              <a:xfrm>
                <a:off x="687950" y="5548927"/>
                <a:ext cx="136452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Rectangle 5"/>
              <p:cNvSpPr/>
              <p:nvPr/>
            </p:nvSpPr>
            <p:spPr>
              <a:xfrm>
                <a:off x="3316021" y="4762852"/>
                <a:ext cx="265939" cy="155361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7" name="Rectangle 6"/>
              <p:cNvSpPr/>
              <p:nvPr/>
            </p:nvSpPr>
            <p:spPr>
              <a:xfrm>
                <a:off x="3627181" y="4756492"/>
                <a:ext cx="476399" cy="155361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 name="Rectangle 7"/>
              <p:cNvSpPr/>
              <p:nvPr/>
            </p:nvSpPr>
            <p:spPr>
              <a:xfrm>
                <a:off x="4160161" y="4756492"/>
                <a:ext cx="265939" cy="155361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Rectangle 8"/>
              <p:cNvSpPr/>
              <p:nvPr/>
            </p:nvSpPr>
            <p:spPr>
              <a:xfrm>
                <a:off x="4471321" y="4750132"/>
                <a:ext cx="476399" cy="155361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Rectangle 9"/>
              <p:cNvSpPr/>
              <p:nvPr/>
            </p:nvSpPr>
            <p:spPr>
              <a:xfrm>
                <a:off x="4976587" y="4769212"/>
                <a:ext cx="265939" cy="155361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1" name="Rectangle 10"/>
              <p:cNvSpPr/>
              <p:nvPr/>
            </p:nvSpPr>
            <p:spPr>
              <a:xfrm>
                <a:off x="5287747" y="4762852"/>
                <a:ext cx="476399" cy="155361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 name="Rectangle 11"/>
              <p:cNvSpPr/>
              <p:nvPr/>
            </p:nvSpPr>
            <p:spPr>
              <a:xfrm>
                <a:off x="5796820" y="4775572"/>
                <a:ext cx="265939" cy="155361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3" name="Rectangle 12"/>
              <p:cNvSpPr/>
              <p:nvPr/>
            </p:nvSpPr>
            <p:spPr>
              <a:xfrm>
                <a:off x="6107980" y="4769212"/>
                <a:ext cx="476399" cy="155361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4" name="Rectangle 13"/>
              <p:cNvSpPr/>
              <p:nvPr/>
            </p:nvSpPr>
            <p:spPr>
              <a:xfrm>
                <a:off x="2233909" y="4767832"/>
                <a:ext cx="910771" cy="15536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ectangle 14"/>
              <p:cNvSpPr/>
              <p:nvPr/>
            </p:nvSpPr>
            <p:spPr>
              <a:xfrm>
                <a:off x="166441" y="5013408"/>
                <a:ext cx="1738051" cy="369332"/>
              </a:xfrm>
              <a:prstGeom prst="rect">
                <a:avLst/>
              </a:prstGeom>
            </p:spPr>
            <p:txBody>
              <a:bodyPr wrap="none">
                <a:spAutoFit/>
              </a:bodyPr>
              <a:lstStyle/>
              <a:p>
                <a:r>
                  <a:rPr lang="en-US" dirty="0">
                    <a:latin typeface="Times New Roman" charset="0"/>
                  </a:rPr>
                  <a:t>80 </a:t>
                </a:r>
                <a:r>
                  <a:rPr lang="en-US" dirty="0" err="1">
                    <a:latin typeface="Times New Roman" charset="0"/>
                  </a:rPr>
                  <a:t>GeV</a:t>
                </a:r>
                <a:r>
                  <a:rPr lang="en-US" dirty="0">
                    <a:latin typeface="Times New Roman" charset="0"/>
                  </a:rPr>
                  <a:t> e</a:t>
                </a:r>
                <a:r>
                  <a:rPr lang="en-US" baseline="30000" dirty="0">
                    <a:latin typeface="Times New Roman" charset="0"/>
                  </a:rPr>
                  <a:t>-</a:t>
                </a:r>
                <a:r>
                  <a:rPr lang="en-US" dirty="0">
                    <a:latin typeface="Times New Roman" charset="0"/>
                  </a:rPr>
                  <a:t> Beam</a:t>
                </a:r>
                <a:endParaRPr lang="en-US" dirty="0"/>
              </a:p>
            </p:txBody>
          </p:sp>
          <p:sp>
            <p:nvSpPr>
              <p:cNvPr id="16" name="Rectangle 15"/>
              <p:cNvSpPr/>
              <p:nvPr/>
            </p:nvSpPr>
            <p:spPr>
              <a:xfrm>
                <a:off x="2233909" y="5087262"/>
                <a:ext cx="969766" cy="1077218"/>
              </a:xfrm>
              <a:prstGeom prst="rect">
                <a:avLst/>
              </a:prstGeom>
            </p:spPr>
            <p:txBody>
              <a:bodyPr wrap="square">
                <a:spAutoFit/>
              </a:bodyPr>
              <a:lstStyle/>
              <a:p>
                <a:r>
                  <a:rPr lang="en-US" sz="1600" dirty="0">
                    <a:latin typeface="Times New Roman" charset="0"/>
                  </a:rPr>
                  <a:t>Variable absorbers</a:t>
                </a:r>
              </a:p>
              <a:p>
                <a:endParaRPr lang="en-US" sz="1600" dirty="0">
                  <a:latin typeface="Times New Roman" charset="0"/>
                </a:endParaRPr>
              </a:p>
              <a:p>
                <a:r>
                  <a:rPr lang="en-US" sz="1600" dirty="0">
                    <a:latin typeface="Times New Roman" charset="0"/>
                  </a:rPr>
                  <a:t>0 – 9 X</a:t>
                </a:r>
                <a:r>
                  <a:rPr lang="en-US" sz="1600" baseline="-25000" dirty="0">
                    <a:latin typeface="Times New Roman" charset="0"/>
                  </a:rPr>
                  <a:t>0</a:t>
                </a:r>
                <a:endParaRPr lang="en-US" sz="1600" baseline="-25000" dirty="0"/>
              </a:p>
            </p:txBody>
          </p:sp>
          <p:sp>
            <p:nvSpPr>
              <p:cNvPr id="17" name="Rectangle 16"/>
              <p:cNvSpPr/>
              <p:nvPr/>
            </p:nvSpPr>
            <p:spPr>
              <a:xfrm>
                <a:off x="3649534" y="5302706"/>
                <a:ext cx="454046" cy="369332"/>
              </a:xfrm>
              <a:prstGeom prst="rect">
                <a:avLst/>
              </a:prstGeom>
            </p:spPr>
            <p:txBody>
              <a:bodyPr wrap="none">
                <a:spAutoFit/>
              </a:bodyPr>
              <a:lstStyle/>
              <a:p>
                <a:r>
                  <a:rPr lang="en-US" dirty="0">
                    <a:latin typeface="Times New Roman" charset="0"/>
                  </a:rPr>
                  <a:t>SE</a:t>
                </a:r>
                <a:endParaRPr lang="en-US" dirty="0"/>
              </a:p>
            </p:txBody>
          </p:sp>
          <p:sp>
            <p:nvSpPr>
              <p:cNvPr id="18" name="Rectangle 17"/>
              <p:cNvSpPr/>
              <p:nvPr/>
            </p:nvSpPr>
            <p:spPr>
              <a:xfrm>
                <a:off x="4493674" y="5302706"/>
                <a:ext cx="454046" cy="369332"/>
              </a:xfrm>
              <a:prstGeom prst="rect">
                <a:avLst/>
              </a:prstGeom>
            </p:spPr>
            <p:txBody>
              <a:bodyPr wrap="none">
                <a:spAutoFit/>
              </a:bodyPr>
              <a:lstStyle/>
              <a:p>
                <a:r>
                  <a:rPr lang="en-US" dirty="0">
                    <a:latin typeface="Times New Roman" charset="0"/>
                  </a:rPr>
                  <a:t>SE</a:t>
                </a:r>
                <a:endParaRPr lang="en-US" dirty="0"/>
              </a:p>
            </p:txBody>
          </p:sp>
          <p:sp>
            <p:nvSpPr>
              <p:cNvPr id="19" name="Rectangle 18"/>
              <p:cNvSpPr/>
              <p:nvPr/>
            </p:nvSpPr>
            <p:spPr>
              <a:xfrm>
                <a:off x="5308940" y="5302706"/>
                <a:ext cx="454046" cy="369332"/>
              </a:xfrm>
              <a:prstGeom prst="rect">
                <a:avLst/>
              </a:prstGeom>
            </p:spPr>
            <p:txBody>
              <a:bodyPr wrap="none">
                <a:spAutoFit/>
              </a:bodyPr>
              <a:lstStyle/>
              <a:p>
                <a:r>
                  <a:rPr lang="en-US" dirty="0">
                    <a:latin typeface="Times New Roman" charset="0"/>
                  </a:rPr>
                  <a:t>SE</a:t>
                </a:r>
                <a:endParaRPr lang="en-US" dirty="0"/>
              </a:p>
            </p:txBody>
          </p:sp>
          <p:sp>
            <p:nvSpPr>
              <p:cNvPr id="20" name="Rectangle 19"/>
              <p:cNvSpPr/>
              <p:nvPr/>
            </p:nvSpPr>
            <p:spPr>
              <a:xfrm>
                <a:off x="6130333" y="5310180"/>
                <a:ext cx="454046" cy="369332"/>
              </a:xfrm>
              <a:prstGeom prst="rect">
                <a:avLst/>
              </a:prstGeom>
            </p:spPr>
            <p:txBody>
              <a:bodyPr wrap="none">
                <a:spAutoFit/>
              </a:bodyPr>
              <a:lstStyle/>
              <a:p>
                <a:r>
                  <a:rPr lang="en-US" dirty="0">
                    <a:latin typeface="Times New Roman" charset="0"/>
                  </a:rPr>
                  <a:t>SE</a:t>
                </a:r>
                <a:endParaRPr lang="en-US" dirty="0"/>
              </a:p>
            </p:txBody>
          </p:sp>
          <p:sp>
            <p:nvSpPr>
              <p:cNvPr id="21" name="Rectangle 20"/>
              <p:cNvSpPr/>
              <p:nvPr/>
            </p:nvSpPr>
            <p:spPr>
              <a:xfrm>
                <a:off x="1756962" y="6352588"/>
                <a:ext cx="5409738" cy="584776"/>
              </a:xfrm>
              <a:prstGeom prst="rect">
                <a:avLst/>
              </a:prstGeom>
            </p:spPr>
            <p:txBody>
              <a:bodyPr wrap="square">
                <a:spAutoFit/>
              </a:bodyPr>
              <a:lstStyle/>
              <a:p>
                <a:r>
                  <a:rPr lang="en-US" sz="1600" dirty="0">
                    <a:solidFill>
                      <a:srgbClr val="FF0000"/>
                    </a:solidFill>
                    <a:latin typeface="Times New Roman" charset="0"/>
                  </a:rPr>
                  <a:t>Shower not contained laterally or longitudinally </a:t>
                </a:r>
              </a:p>
              <a:p>
                <a:r>
                  <a:rPr lang="en-US" sz="1600" dirty="0">
                    <a:solidFill>
                      <a:srgbClr val="FF0000"/>
                    </a:solidFill>
                    <a:latin typeface="Times New Roman" charset="0"/>
                    <a:sym typeface="Wingdings"/>
                  </a:rPr>
                  <a:t> Results require estimates and approximations</a:t>
                </a:r>
                <a:endParaRPr lang="en-US" sz="1600" dirty="0">
                  <a:solidFill>
                    <a:srgbClr val="FF0000"/>
                  </a:solidFill>
                </a:endParaRPr>
              </a:p>
            </p:txBody>
          </p:sp>
        </p:grpSp>
        <p:pic>
          <p:nvPicPr>
            <p:cNvPr id="23" name="Picture 2"/>
            <p:cNvPicPr>
              <a:picLocks noChangeAspect="1"/>
            </p:cNvPicPr>
            <p:nvPr/>
          </p:nvPicPr>
          <p:blipFill>
            <a:blip r:embed="rId2" cstate="print"/>
            <a:srcRect/>
            <a:stretch>
              <a:fillRect/>
            </a:stretch>
          </p:blipFill>
          <p:spPr bwMode="auto">
            <a:xfrm>
              <a:off x="682827" y="1059657"/>
              <a:ext cx="5013325" cy="2976562"/>
            </a:xfrm>
            <a:prstGeom prst="rect">
              <a:avLst/>
            </a:prstGeom>
            <a:noFill/>
            <a:ln w="9525">
              <a:noFill/>
              <a:miter lim="800000"/>
              <a:headEnd/>
              <a:tailEnd/>
            </a:ln>
          </p:spPr>
        </p:pic>
        <p:sp>
          <p:nvSpPr>
            <p:cNvPr id="24" name="Rectangle 23"/>
            <p:cNvSpPr/>
            <p:nvPr/>
          </p:nvSpPr>
          <p:spPr>
            <a:xfrm>
              <a:off x="6308602" y="2711935"/>
              <a:ext cx="2451174" cy="1200329"/>
            </a:xfrm>
            <a:prstGeom prst="rect">
              <a:avLst/>
            </a:prstGeom>
          </p:spPr>
          <p:txBody>
            <a:bodyPr wrap="none">
              <a:spAutoFit/>
            </a:bodyPr>
            <a:lstStyle/>
            <a:p>
              <a:r>
                <a:rPr lang="en-US" dirty="0"/>
                <a:t>2-cm iron absorbers:</a:t>
              </a:r>
            </a:p>
            <a:p>
              <a:endParaRPr lang="en-US" dirty="0"/>
            </a:p>
            <a:p>
              <a:r>
                <a:rPr lang="en-US" dirty="0"/>
                <a:t>X</a:t>
              </a:r>
              <a:r>
                <a:rPr lang="en-US" baseline="-25000" dirty="0"/>
                <a:t>0</a:t>
              </a:r>
              <a:r>
                <a:rPr lang="en-US" dirty="0"/>
                <a:t> = 1.75 cm</a:t>
              </a:r>
            </a:p>
            <a:p>
              <a:r>
                <a:rPr lang="en-US" dirty="0"/>
                <a:t>Molière Radius: 1.72 cm</a:t>
              </a:r>
            </a:p>
          </p:txBody>
        </p:sp>
        <p:cxnSp>
          <p:nvCxnSpPr>
            <p:cNvPr id="25" name="Straight Arrow Connector 24"/>
            <p:cNvCxnSpPr>
              <a:stCxn id="10" idx="0"/>
            </p:cNvCxnSpPr>
            <p:nvPr/>
          </p:nvCxnSpPr>
          <p:spPr>
            <a:xfrm flipV="1">
              <a:off x="5625943" y="3225694"/>
              <a:ext cx="682659" cy="118063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591482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C19966-1ADF-5D42-B0CA-0FCD12959BBE}" type="slidenum">
              <a:rPr lang="en-US" smtClean="0"/>
              <a:t>13</a:t>
            </a:fld>
            <a:endParaRPr lang="en-US"/>
          </a:p>
        </p:txBody>
      </p:sp>
      <p:grpSp>
        <p:nvGrpSpPr>
          <p:cNvPr id="11" name="Group 10"/>
          <p:cNvGrpSpPr/>
          <p:nvPr/>
        </p:nvGrpSpPr>
        <p:grpSpPr>
          <a:xfrm>
            <a:off x="104361" y="261855"/>
            <a:ext cx="8921990" cy="6493053"/>
            <a:chOff x="104361" y="261855"/>
            <a:chExt cx="9025476" cy="6493053"/>
          </a:xfrm>
        </p:grpSpPr>
        <p:sp>
          <p:nvSpPr>
            <p:cNvPr id="3" name="Rectangle 2"/>
            <p:cNvSpPr/>
            <p:nvPr/>
          </p:nvSpPr>
          <p:spPr>
            <a:xfrm>
              <a:off x="1932097" y="261855"/>
              <a:ext cx="6224390" cy="523220"/>
            </a:xfrm>
            <a:prstGeom prst="rect">
              <a:avLst/>
            </a:prstGeom>
          </p:spPr>
          <p:txBody>
            <a:bodyPr wrap="none">
              <a:spAutoFit/>
            </a:bodyPr>
            <a:lstStyle/>
            <a:p>
              <a:r>
                <a:rPr lang="en-US" sz="2800" b="1" dirty="0">
                  <a:latin typeface="Times New Roman" charset="0"/>
                </a:rPr>
                <a:t>SE Module Tests – Preliminary Results</a:t>
              </a:r>
              <a:endParaRPr lang="en-US" sz="2800" b="1" dirty="0"/>
            </a:p>
          </p:txBody>
        </p:sp>
        <p:sp>
          <p:nvSpPr>
            <p:cNvPr id="4" name="Rectangle 3"/>
            <p:cNvSpPr/>
            <p:nvPr/>
          </p:nvSpPr>
          <p:spPr>
            <a:xfrm>
              <a:off x="2309634" y="881924"/>
              <a:ext cx="4026400" cy="369332"/>
            </a:xfrm>
            <a:prstGeom prst="rect">
              <a:avLst/>
            </a:prstGeom>
          </p:spPr>
          <p:txBody>
            <a:bodyPr wrap="none">
              <a:spAutoFit/>
            </a:bodyPr>
            <a:lstStyle/>
            <a:p>
              <a:r>
                <a:rPr lang="en-US" dirty="0">
                  <a:latin typeface="Times New Roman" charset="0"/>
                </a:rPr>
                <a:t>Normalizing responses of different layers</a:t>
              </a:r>
              <a:endParaRPr lang="en-US" dirty="0"/>
            </a:p>
          </p:txBody>
        </p:sp>
        <p:sp>
          <p:nvSpPr>
            <p:cNvPr id="5" name="Rectangle 4"/>
            <p:cNvSpPr/>
            <p:nvPr/>
          </p:nvSpPr>
          <p:spPr>
            <a:xfrm>
              <a:off x="707773" y="1492525"/>
              <a:ext cx="8182503" cy="923330"/>
            </a:xfrm>
            <a:prstGeom prst="rect">
              <a:avLst/>
            </a:prstGeom>
          </p:spPr>
          <p:txBody>
            <a:bodyPr wrap="square">
              <a:spAutoFit/>
            </a:bodyPr>
            <a:lstStyle/>
            <a:p>
              <a:r>
                <a:rPr lang="en-US" dirty="0">
                  <a:latin typeface="Times New Roman"/>
                  <a:cs typeface="Times New Roman"/>
                </a:rPr>
                <a:t>Example: Normalization of Layer 3 response to Layer 2 response using 7X</a:t>
              </a:r>
              <a:r>
                <a:rPr lang="en-US" baseline="-25000" dirty="0">
                  <a:latin typeface="Times New Roman"/>
                  <a:cs typeface="Times New Roman"/>
                </a:rPr>
                <a:t>0</a:t>
              </a:r>
              <a:r>
                <a:rPr lang="en-US" dirty="0">
                  <a:latin typeface="Times New Roman"/>
                  <a:cs typeface="Times New Roman"/>
                </a:rPr>
                <a:t> sampling</a:t>
              </a:r>
            </a:p>
            <a:p>
              <a:endParaRPr lang="en-US" dirty="0">
                <a:latin typeface="Times New Roman"/>
                <a:cs typeface="Times New Roman"/>
              </a:endParaRPr>
            </a:p>
            <a:p>
              <a:r>
                <a:rPr lang="en-US" dirty="0">
                  <a:latin typeface="Times New Roman"/>
                  <a:cs typeface="Times New Roman"/>
                </a:rPr>
                <a:t>(Also works in the reverse order </a:t>
              </a:r>
              <a:r>
                <a:rPr lang="en-US" dirty="0">
                  <a:latin typeface="Times New Roman"/>
                  <a:cs typeface="Times New Roman"/>
                  <a:sym typeface="Wingdings"/>
                </a:rPr>
                <a:t> </a:t>
              </a:r>
              <a:r>
                <a:rPr lang="en-US" dirty="0">
                  <a:latin typeface="Times New Roman"/>
                  <a:cs typeface="Times New Roman"/>
                </a:rPr>
                <a:t>next slide)</a:t>
              </a:r>
            </a:p>
          </p:txBody>
        </p:sp>
        <p:pic>
          <p:nvPicPr>
            <p:cNvPr id="6" name="Picture 5"/>
            <p:cNvPicPr>
              <a:picLocks noChangeAspect="1"/>
            </p:cNvPicPr>
            <p:nvPr/>
          </p:nvPicPr>
          <p:blipFill>
            <a:blip r:embed="rId2"/>
            <a:stretch>
              <a:fillRect/>
            </a:stretch>
          </p:blipFill>
          <p:spPr>
            <a:xfrm>
              <a:off x="4479523" y="2506190"/>
              <a:ext cx="4650314" cy="3703160"/>
            </a:xfrm>
            <a:prstGeom prst="rect">
              <a:avLst/>
            </a:prstGeom>
          </p:spPr>
        </p:pic>
        <p:pic>
          <p:nvPicPr>
            <p:cNvPr id="8" name="Picture 7"/>
            <p:cNvPicPr>
              <a:picLocks noChangeAspect="1"/>
            </p:cNvPicPr>
            <p:nvPr/>
          </p:nvPicPr>
          <p:blipFill>
            <a:blip r:embed="rId3"/>
            <a:stretch>
              <a:fillRect/>
            </a:stretch>
          </p:blipFill>
          <p:spPr>
            <a:xfrm>
              <a:off x="104361" y="2506190"/>
              <a:ext cx="4375162" cy="3703160"/>
            </a:xfrm>
            <a:prstGeom prst="rect">
              <a:avLst/>
            </a:prstGeom>
          </p:spPr>
        </p:pic>
        <p:sp>
          <p:nvSpPr>
            <p:cNvPr id="9" name="Rectangle 8"/>
            <p:cNvSpPr/>
            <p:nvPr/>
          </p:nvSpPr>
          <p:spPr>
            <a:xfrm>
              <a:off x="3490267" y="6385576"/>
              <a:ext cx="1612040" cy="369332"/>
            </a:xfrm>
            <a:prstGeom prst="rect">
              <a:avLst/>
            </a:prstGeom>
          </p:spPr>
          <p:txBody>
            <a:bodyPr wrap="none">
              <a:spAutoFit/>
            </a:bodyPr>
            <a:lstStyle/>
            <a:p>
              <a:r>
                <a:rPr lang="en-US" dirty="0">
                  <a:latin typeface="Times New Roman" charset="0"/>
                </a:rPr>
                <a:t>Charge &gt; 20 </a:t>
              </a:r>
              <a:r>
                <a:rPr lang="en-US" dirty="0" err="1">
                  <a:latin typeface="Times New Roman" charset="0"/>
                </a:rPr>
                <a:t>fC</a:t>
              </a:r>
              <a:endParaRPr lang="en-US" dirty="0"/>
            </a:p>
          </p:txBody>
        </p:sp>
        <p:cxnSp>
          <p:nvCxnSpPr>
            <p:cNvPr id="10" name="Straight Arrow Connector 9"/>
            <p:cNvCxnSpPr/>
            <p:nvPr/>
          </p:nvCxnSpPr>
          <p:spPr>
            <a:xfrm>
              <a:off x="3764760" y="5125781"/>
              <a:ext cx="100922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275335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C19966-1ADF-5D42-B0CA-0FCD12959BBE}" type="slidenum">
              <a:rPr lang="en-US" smtClean="0"/>
              <a:t>14</a:t>
            </a:fld>
            <a:endParaRPr lang="en-US"/>
          </a:p>
        </p:txBody>
      </p:sp>
      <p:sp>
        <p:nvSpPr>
          <p:cNvPr id="3" name="Rectangle 2"/>
          <p:cNvSpPr/>
          <p:nvPr/>
        </p:nvSpPr>
        <p:spPr>
          <a:xfrm>
            <a:off x="2896680" y="261855"/>
            <a:ext cx="3656520" cy="523220"/>
          </a:xfrm>
          <a:prstGeom prst="rect">
            <a:avLst/>
          </a:prstGeom>
        </p:spPr>
        <p:txBody>
          <a:bodyPr wrap="none">
            <a:spAutoFit/>
          </a:bodyPr>
          <a:lstStyle/>
          <a:p>
            <a:r>
              <a:rPr lang="en-US" sz="2800" b="1" dirty="0">
                <a:latin typeface="Times New Roman" charset="0"/>
              </a:rPr>
              <a:t>SE Module Simulation</a:t>
            </a:r>
            <a:endParaRPr lang="en-US" sz="2800" b="1" dirty="0"/>
          </a:p>
        </p:txBody>
      </p:sp>
      <p:pic>
        <p:nvPicPr>
          <p:cNvPr id="4" name="Picture 3"/>
          <p:cNvPicPr>
            <a:picLocks noChangeAspect="1"/>
          </p:cNvPicPr>
          <p:nvPr/>
        </p:nvPicPr>
        <p:blipFill>
          <a:blip r:embed="rId2"/>
          <a:stretch>
            <a:fillRect/>
          </a:stretch>
        </p:blipFill>
        <p:spPr>
          <a:xfrm>
            <a:off x="11157" y="927713"/>
            <a:ext cx="4388621" cy="3469919"/>
          </a:xfrm>
          <a:prstGeom prst="rect">
            <a:avLst/>
          </a:prstGeom>
        </p:spPr>
      </p:pic>
      <p:pic>
        <p:nvPicPr>
          <p:cNvPr id="5" name="Picture 4"/>
          <p:cNvPicPr>
            <a:picLocks noChangeAspect="1"/>
          </p:cNvPicPr>
          <p:nvPr/>
        </p:nvPicPr>
        <p:blipFill>
          <a:blip r:embed="rId3"/>
          <a:stretch>
            <a:fillRect/>
          </a:stretch>
        </p:blipFill>
        <p:spPr>
          <a:xfrm>
            <a:off x="4476682" y="927713"/>
            <a:ext cx="4210118" cy="3466375"/>
          </a:xfrm>
          <a:prstGeom prst="rect">
            <a:avLst/>
          </a:prstGeom>
        </p:spPr>
      </p:pic>
      <p:sp>
        <p:nvSpPr>
          <p:cNvPr id="6" name="Rectangle 5"/>
          <p:cNvSpPr/>
          <p:nvPr/>
        </p:nvSpPr>
        <p:spPr>
          <a:xfrm>
            <a:off x="483952" y="4831961"/>
            <a:ext cx="6557147" cy="1477328"/>
          </a:xfrm>
          <a:prstGeom prst="rect">
            <a:avLst/>
          </a:prstGeom>
        </p:spPr>
        <p:txBody>
          <a:bodyPr wrap="square">
            <a:spAutoFit/>
          </a:bodyPr>
          <a:lstStyle/>
          <a:p>
            <a:r>
              <a:rPr lang="en-US" dirty="0">
                <a:latin typeface="Times New Roman"/>
                <a:cs typeface="Times New Roman"/>
              </a:rPr>
              <a:t>Geant4 simulation of the SE module test beam setup:</a:t>
            </a:r>
          </a:p>
          <a:p>
            <a:r>
              <a:rPr lang="en-US" dirty="0">
                <a:latin typeface="Times New Roman"/>
                <a:cs typeface="Times New Roman"/>
              </a:rPr>
              <a:t>80 </a:t>
            </a:r>
            <a:r>
              <a:rPr lang="en-US" dirty="0" err="1">
                <a:latin typeface="Times New Roman"/>
                <a:cs typeface="Times New Roman"/>
              </a:rPr>
              <a:t>GeV</a:t>
            </a:r>
            <a:r>
              <a:rPr lang="en-US" dirty="0">
                <a:latin typeface="Times New Roman"/>
                <a:cs typeface="Times New Roman"/>
              </a:rPr>
              <a:t> e</a:t>
            </a:r>
            <a:r>
              <a:rPr lang="en-US" baseline="30000" dirty="0">
                <a:latin typeface="Times New Roman"/>
                <a:cs typeface="Times New Roman"/>
              </a:rPr>
              <a:t>-</a:t>
            </a:r>
            <a:r>
              <a:rPr lang="en-US" dirty="0">
                <a:latin typeface="Times New Roman"/>
                <a:cs typeface="Times New Roman"/>
              </a:rPr>
              <a:t> beam</a:t>
            </a:r>
          </a:p>
          <a:p>
            <a:r>
              <a:rPr lang="en-US" dirty="0">
                <a:latin typeface="Times New Roman"/>
                <a:cs typeface="Times New Roman"/>
              </a:rPr>
              <a:t>19 stage mesh dynodes generate SE electrons (dynodes ~ sheets)</a:t>
            </a:r>
          </a:p>
          <a:p>
            <a:r>
              <a:rPr lang="en-US" dirty="0">
                <a:latin typeface="Times New Roman"/>
                <a:cs typeface="Times New Roman"/>
              </a:rPr>
              <a:t>Gain is simulated offline (10</a:t>
            </a:r>
            <a:r>
              <a:rPr lang="en-US" baseline="30000" dirty="0">
                <a:latin typeface="Times New Roman"/>
                <a:cs typeface="Times New Roman"/>
              </a:rPr>
              <a:t>6</a:t>
            </a:r>
            <a:r>
              <a:rPr lang="en-US" dirty="0">
                <a:latin typeface="Times New Roman"/>
                <a:cs typeface="Times New Roman"/>
              </a:rPr>
              <a:t>)</a:t>
            </a:r>
          </a:p>
          <a:p>
            <a:r>
              <a:rPr lang="en-US" dirty="0">
                <a:latin typeface="Times New Roman"/>
                <a:cs typeface="Times New Roman"/>
              </a:rPr>
              <a:t>Landau fluctuations are implemented offline</a:t>
            </a:r>
          </a:p>
        </p:txBody>
      </p:sp>
    </p:spTree>
    <p:extLst>
      <p:ext uri="{BB962C8B-B14F-4D97-AF65-F5344CB8AC3E}">
        <p14:creationId xmlns:p14="http://schemas.microsoft.com/office/powerpoint/2010/main" val="1330671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C19966-1ADF-5D42-B0CA-0FCD12959BBE}" type="slidenum">
              <a:rPr lang="en-US" smtClean="0"/>
              <a:t>15</a:t>
            </a:fld>
            <a:endParaRPr lang="en-US"/>
          </a:p>
        </p:txBody>
      </p:sp>
      <p:sp>
        <p:nvSpPr>
          <p:cNvPr id="3" name="Rectangle 2"/>
          <p:cNvSpPr/>
          <p:nvPr/>
        </p:nvSpPr>
        <p:spPr>
          <a:xfrm>
            <a:off x="1884121" y="91752"/>
            <a:ext cx="5341602" cy="523220"/>
          </a:xfrm>
          <a:prstGeom prst="rect">
            <a:avLst/>
          </a:prstGeom>
        </p:spPr>
        <p:txBody>
          <a:bodyPr wrap="none">
            <a:spAutoFit/>
          </a:bodyPr>
          <a:lstStyle/>
          <a:p>
            <a:r>
              <a:rPr lang="en-US" sz="2800" b="1" dirty="0">
                <a:latin typeface="Times New Roman" charset="0"/>
              </a:rPr>
              <a:t>Second Generation SE Module - I</a:t>
            </a:r>
            <a:endParaRPr lang="en-US" sz="2800" b="1" dirty="0"/>
          </a:p>
        </p:txBody>
      </p:sp>
      <p:pic>
        <p:nvPicPr>
          <p:cNvPr id="4" name="Picture 3"/>
          <p:cNvPicPr>
            <a:picLocks noChangeAspect="1"/>
          </p:cNvPicPr>
          <p:nvPr/>
        </p:nvPicPr>
        <p:blipFill>
          <a:blip r:embed="rId2"/>
          <a:stretch>
            <a:fillRect/>
          </a:stretch>
        </p:blipFill>
        <p:spPr>
          <a:xfrm>
            <a:off x="184557" y="1071234"/>
            <a:ext cx="3240013" cy="2586424"/>
          </a:xfrm>
          <a:prstGeom prst="rect">
            <a:avLst/>
          </a:prstGeom>
        </p:spPr>
      </p:pic>
      <p:sp>
        <p:nvSpPr>
          <p:cNvPr id="5" name="TextBox 4"/>
          <p:cNvSpPr txBox="1"/>
          <p:nvPr/>
        </p:nvSpPr>
        <p:spPr>
          <a:xfrm>
            <a:off x="184557" y="747681"/>
            <a:ext cx="5306950" cy="369332"/>
          </a:xfrm>
          <a:prstGeom prst="rect">
            <a:avLst/>
          </a:prstGeom>
          <a:noFill/>
        </p:spPr>
        <p:txBody>
          <a:bodyPr wrap="square" rtlCol="0">
            <a:spAutoFit/>
          </a:bodyPr>
          <a:lstStyle/>
          <a:p>
            <a:r>
              <a:rPr lang="en-US" dirty="0"/>
              <a:t>7 closest-packed PMTs with photocathodes turned off</a:t>
            </a:r>
          </a:p>
        </p:txBody>
      </p:sp>
      <p:pic>
        <p:nvPicPr>
          <p:cNvPr id="7" name="Picture 6"/>
          <p:cNvPicPr>
            <a:picLocks noChangeAspect="1"/>
          </p:cNvPicPr>
          <p:nvPr/>
        </p:nvPicPr>
        <p:blipFill>
          <a:blip r:embed="rId3"/>
          <a:stretch>
            <a:fillRect/>
          </a:stretch>
        </p:blipFill>
        <p:spPr>
          <a:xfrm>
            <a:off x="184557" y="4070698"/>
            <a:ext cx="3182799" cy="2650777"/>
          </a:xfrm>
          <a:prstGeom prst="rect">
            <a:avLst/>
          </a:prstGeom>
        </p:spPr>
      </p:pic>
      <p:pic>
        <p:nvPicPr>
          <p:cNvPr id="9"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0302" y="3288222"/>
            <a:ext cx="1931205" cy="34332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5669818" y="6041186"/>
            <a:ext cx="2517399" cy="646331"/>
          </a:xfrm>
          <a:prstGeom prst="rect">
            <a:avLst/>
          </a:prstGeom>
          <a:noFill/>
        </p:spPr>
        <p:txBody>
          <a:bodyPr wrap="square" rtlCol="0">
            <a:spAutoFit/>
          </a:bodyPr>
          <a:lstStyle/>
          <a:p>
            <a:r>
              <a:rPr lang="en-US" dirty="0"/>
              <a:t>20 cm x 20 cm x 1.75 cm steel absorbers</a:t>
            </a:r>
          </a:p>
        </p:txBody>
      </p:sp>
      <p:pic>
        <p:nvPicPr>
          <p:cNvPr id="11" name="Picture 10"/>
          <p:cNvPicPr>
            <a:picLocks noChangeAspect="1"/>
          </p:cNvPicPr>
          <p:nvPr/>
        </p:nvPicPr>
        <p:blipFill>
          <a:blip r:embed="rId5"/>
          <a:stretch>
            <a:fillRect/>
          </a:stretch>
        </p:blipFill>
        <p:spPr>
          <a:xfrm>
            <a:off x="4563496" y="1117013"/>
            <a:ext cx="4446757" cy="3361810"/>
          </a:xfrm>
          <a:prstGeom prst="rect">
            <a:avLst/>
          </a:prstGeom>
        </p:spPr>
      </p:pic>
      <p:sp>
        <p:nvSpPr>
          <p:cNvPr id="12" name="TextBox 11"/>
          <p:cNvSpPr txBox="1"/>
          <p:nvPr/>
        </p:nvSpPr>
        <p:spPr>
          <a:xfrm>
            <a:off x="6226099" y="761052"/>
            <a:ext cx="2460701" cy="369332"/>
          </a:xfrm>
          <a:prstGeom prst="rect">
            <a:avLst/>
          </a:prstGeom>
          <a:noFill/>
        </p:spPr>
        <p:txBody>
          <a:bodyPr wrap="square" rtlCol="0">
            <a:spAutoFit/>
          </a:bodyPr>
          <a:lstStyle/>
          <a:p>
            <a:r>
              <a:rPr lang="en-US" dirty="0"/>
              <a:t>4 </a:t>
            </a:r>
            <a:r>
              <a:rPr lang="en-US" dirty="0" err="1"/>
              <a:t>GeV</a:t>
            </a:r>
            <a:r>
              <a:rPr lang="en-US" dirty="0"/>
              <a:t> shower profile</a:t>
            </a:r>
          </a:p>
        </p:txBody>
      </p:sp>
    </p:spTree>
    <p:extLst>
      <p:ext uri="{BB962C8B-B14F-4D97-AF65-F5344CB8AC3E}">
        <p14:creationId xmlns:p14="http://schemas.microsoft.com/office/powerpoint/2010/main" val="1559311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C19966-1ADF-5D42-B0CA-0FCD12959BBE}" type="slidenum">
              <a:rPr lang="en-US" smtClean="0"/>
              <a:t>16</a:t>
            </a:fld>
            <a:endParaRPr lang="en-US"/>
          </a:p>
        </p:txBody>
      </p:sp>
      <p:sp>
        <p:nvSpPr>
          <p:cNvPr id="3" name="Rectangle 2"/>
          <p:cNvSpPr/>
          <p:nvPr/>
        </p:nvSpPr>
        <p:spPr>
          <a:xfrm>
            <a:off x="1884121" y="91752"/>
            <a:ext cx="5481339" cy="523220"/>
          </a:xfrm>
          <a:prstGeom prst="rect">
            <a:avLst/>
          </a:prstGeom>
        </p:spPr>
        <p:txBody>
          <a:bodyPr wrap="none">
            <a:spAutoFit/>
          </a:bodyPr>
          <a:lstStyle/>
          <a:p>
            <a:r>
              <a:rPr lang="en-US" sz="2800" b="1" dirty="0">
                <a:latin typeface="Times New Roman" charset="0"/>
              </a:rPr>
              <a:t>Second Generation SE Module - II</a:t>
            </a:r>
            <a:endParaRPr lang="en-US" sz="2800" b="1" dirty="0"/>
          </a:p>
        </p:txBody>
      </p:sp>
      <p:sp>
        <p:nvSpPr>
          <p:cNvPr id="4" name="TextBox 3"/>
          <p:cNvSpPr txBox="1"/>
          <p:nvPr/>
        </p:nvSpPr>
        <p:spPr>
          <a:xfrm>
            <a:off x="453585" y="873197"/>
            <a:ext cx="8459370" cy="923330"/>
          </a:xfrm>
          <a:prstGeom prst="rect">
            <a:avLst/>
          </a:prstGeom>
          <a:noFill/>
        </p:spPr>
        <p:txBody>
          <a:bodyPr wrap="square" rtlCol="0">
            <a:spAutoFit/>
          </a:bodyPr>
          <a:lstStyle/>
          <a:p>
            <a:r>
              <a:rPr lang="en-US" dirty="0"/>
              <a:t>Tests with single SE sensor and up to 15 3 cm x 3 cm x 0.35 cm W plates</a:t>
            </a:r>
          </a:p>
          <a:p>
            <a:endParaRPr lang="en-US" dirty="0"/>
          </a:p>
          <a:p>
            <a:r>
              <a:rPr lang="en-US" dirty="0"/>
              <a:t>Data taken with wire chamber i.e. the leakage is a bit more under control (but still there)</a:t>
            </a:r>
          </a:p>
        </p:txBody>
      </p:sp>
      <p:pic>
        <p:nvPicPr>
          <p:cNvPr id="5" name="Picture 4"/>
          <p:cNvPicPr>
            <a:picLocks noChangeAspect="1"/>
          </p:cNvPicPr>
          <p:nvPr/>
        </p:nvPicPr>
        <p:blipFill>
          <a:blip r:embed="rId2"/>
          <a:stretch>
            <a:fillRect/>
          </a:stretch>
        </p:blipFill>
        <p:spPr>
          <a:xfrm>
            <a:off x="0" y="2815527"/>
            <a:ext cx="4569874" cy="3540823"/>
          </a:xfrm>
          <a:prstGeom prst="rect">
            <a:avLst/>
          </a:prstGeom>
        </p:spPr>
      </p:pic>
      <p:sp>
        <p:nvSpPr>
          <p:cNvPr id="6" name="TextBox 5"/>
          <p:cNvSpPr txBox="1"/>
          <p:nvPr/>
        </p:nvSpPr>
        <p:spPr>
          <a:xfrm>
            <a:off x="3492608" y="3073201"/>
            <a:ext cx="1077266" cy="646331"/>
          </a:xfrm>
          <a:prstGeom prst="rect">
            <a:avLst/>
          </a:prstGeom>
          <a:noFill/>
        </p:spPr>
        <p:txBody>
          <a:bodyPr wrap="square" rtlCol="0">
            <a:spAutoFit/>
          </a:bodyPr>
          <a:lstStyle/>
          <a:p>
            <a:r>
              <a:rPr lang="en-US" dirty="0">
                <a:solidFill>
                  <a:srgbClr val="FF0000"/>
                </a:solidFill>
              </a:rPr>
              <a:t>Data</a:t>
            </a:r>
          </a:p>
          <a:p>
            <a:r>
              <a:rPr lang="en-US" dirty="0"/>
              <a:t>MC</a:t>
            </a:r>
          </a:p>
        </p:txBody>
      </p:sp>
      <p:sp>
        <p:nvSpPr>
          <p:cNvPr id="7" name="TextBox 6"/>
          <p:cNvSpPr txBox="1"/>
          <p:nvPr/>
        </p:nvSpPr>
        <p:spPr>
          <a:xfrm>
            <a:off x="884492" y="2256704"/>
            <a:ext cx="2460701" cy="369332"/>
          </a:xfrm>
          <a:prstGeom prst="rect">
            <a:avLst/>
          </a:prstGeom>
          <a:noFill/>
        </p:spPr>
        <p:txBody>
          <a:bodyPr wrap="square" rtlCol="0">
            <a:spAutoFit/>
          </a:bodyPr>
          <a:lstStyle/>
          <a:p>
            <a:r>
              <a:rPr lang="en-US" dirty="0"/>
              <a:t>8 </a:t>
            </a:r>
            <a:r>
              <a:rPr lang="en-US" dirty="0" err="1"/>
              <a:t>GeV</a:t>
            </a:r>
            <a:r>
              <a:rPr lang="en-US" dirty="0"/>
              <a:t> shower profile</a:t>
            </a:r>
          </a:p>
        </p:txBody>
      </p:sp>
      <p:pic>
        <p:nvPicPr>
          <p:cNvPr id="8" name="Picture 7"/>
          <p:cNvPicPr>
            <a:picLocks noChangeAspect="1"/>
          </p:cNvPicPr>
          <p:nvPr/>
        </p:nvPicPr>
        <p:blipFill>
          <a:blip r:embed="rId3"/>
          <a:stretch>
            <a:fillRect/>
          </a:stretch>
        </p:blipFill>
        <p:spPr>
          <a:xfrm>
            <a:off x="4623918" y="2815527"/>
            <a:ext cx="4520082" cy="3540823"/>
          </a:xfrm>
          <a:prstGeom prst="rect">
            <a:avLst/>
          </a:prstGeom>
        </p:spPr>
      </p:pic>
      <p:sp>
        <p:nvSpPr>
          <p:cNvPr id="9" name="TextBox 8"/>
          <p:cNvSpPr txBox="1"/>
          <p:nvPr/>
        </p:nvSpPr>
        <p:spPr>
          <a:xfrm>
            <a:off x="7897371" y="3066777"/>
            <a:ext cx="1077266" cy="646331"/>
          </a:xfrm>
          <a:prstGeom prst="rect">
            <a:avLst/>
          </a:prstGeom>
          <a:noFill/>
        </p:spPr>
        <p:txBody>
          <a:bodyPr wrap="square" rtlCol="0">
            <a:spAutoFit/>
          </a:bodyPr>
          <a:lstStyle/>
          <a:p>
            <a:r>
              <a:rPr lang="en-US" dirty="0">
                <a:solidFill>
                  <a:srgbClr val="FF0000"/>
                </a:solidFill>
              </a:rPr>
              <a:t>Data</a:t>
            </a:r>
          </a:p>
          <a:p>
            <a:r>
              <a:rPr lang="en-US" dirty="0"/>
              <a:t>MC</a:t>
            </a:r>
          </a:p>
        </p:txBody>
      </p:sp>
      <p:sp>
        <p:nvSpPr>
          <p:cNvPr id="10" name="TextBox 9"/>
          <p:cNvSpPr txBox="1"/>
          <p:nvPr/>
        </p:nvSpPr>
        <p:spPr>
          <a:xfrm>
            <a:off x="5663464" y="2256704"/>
            <a:ext cx="2460701" cy="369332"/>
          </a:xfrm>
          <a:prstGeom prst="rect">
            <a:avLst/>
          </a:prstGeom>
          <a:noFill/>
        </p:spPr>
        <p:txBody>
          <a:bodyPr wrap="square" rtlCol="0">
            <a:spAutoFit/>
          </a:bodyPr>
          <a:lstStyle/>
          <a:p>
            <a:r>
              <a:rPr lang="en-US" dirty="0"/>
              <a:t>16 </a:t>
            </a:r>
            <a:r>
              <a:rPr lang="en-US" dirty="0" err="1"/>
              <a:t>GeV</a:t>
            </a:r>
            <a:r>
              <a:rPr lang="en-US" dirty="0"/>
              <a:t> shower profile</a:t>
            </a:r>
          </a:p>
        </p:txBody>
      </p:sp>
    </p:spTree>
    <p:extLst>
      <p:ext uri="{BB962C8B-B14F-4D97-AF65-F5344CB8AC3E}">
        <p14:creationId xmlns:p14="http://schemas.microsoft.com/office/powerpoint/2010/main" val="2128743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5955E5-1FF2-424D-8CD9-95961618BB81}"/>
              </a:ext>
            </a:extLst>
          </p:cNvPr>
          <p:cNvSpPr>
            <a:spLocks noGrp="1"/>
          </p:cNvSpPr>
          <p:nvPr>
            <p:ph type="sldNum" sz="quarter" idx="12"/>
          </p:nvPr>
        </p:nvSpPr>
        <p:spPr/>
        <p:txBody>
          <a:bodyPr/>
          <a:lstStyle/>
          <a:p>
            <a:fld id="{0CC19966-1ADF-5D42-B0CA-0FCD12959BBE}" type="slidenum">
              <a:rPr lang="en-US" smtClean="0"/>
              <a:t>17</a:t>
            </a:fld>
            <a:endParaRPr lang="en-US"/>
          </a:p>
        </p:txBody>
      </p:sp>
      <p:sp>
        <p:nvSpPr>
          <p:cNvPr id="3" name="Title 1">
            <a:extLst>
              <a:ext uri="{FF2B5EF4-FFF2-40B4-BE49-F238E27FC236}">
                <a16:creationId xmlns:a16="http://schemas.microsoft.com/office/drawing/2014/main" id="{3EBE8A50-5410-B740-AA98-72AABFD08AEE}"/>
              </a:ext>
            </a:extLst>
          </p:cNvPr>
          <p:cNvSpPr txBox="1">
            <a:spLocks/>
          </p:cNvSpPr>
          <p:nvPr/>
        </p:nvSpPr>
        <p:spPr>
          <a:xfrm>
            <a:off x="110707" y="0"/>
            <a:ext cx="7829550" cy="61269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t> </a:t>
            </a:r>
            <a:r>
              <a:rPr lang="en-US" sz="3600"/>
              <a:t>SE Calorimetry Projections</a:t>
            </a:r>
            <a:endParaRPr lang="en-US" sz="3600" dirty="0"/>
          </a:p>
        </p:txBody>
      </p:sp>
      <p:pic>
        <p:nvPicPr>
          <p:cNvPr id="4" name="Picture 3">
            <a:extLst>
              <a:ext uri="{FF2B5EF4-FFF2-40B4-BE49-F238E27FC236}">
                <a16:creationId xmlns:a16="http://schemas.microsoft.com/office/drawing/2014/main" id="{5697834A-EB47-EA4E-A21A-70A68665E4C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5600" y="762081"/>
            <a:ext cx="2953286" cy="2234552"/>
          </a:xfrm>
          <a:prstGeom prst="rect">
            <a:avLst/>
          </a:prstGeom>
          <a:noFill/>
          <a:ln>
            <a:noFill/>
          </a:ln>
        </p:spPr>
      </p:pic>
      <p:sp>
        <p:nvSpPr>
          <p:cNvPr id="5" name="TextBox 4">
            <a:extLst>
              <a:ext uri="{FF2B5EF4-FFF2-40B4-BE49-F238E27FC236}">
                <a16:creationId xmlns:a16="http://schemas.microsoft.com/office/drawing/2014/main" id="{1A1A22D3-9CF9-F946-829B-E75DBEA5FBA9}"/>
              </a:ext>
            </a:extLst>
          </p:cNvPr>
          <p:cNvSpPr txBox="1"/>
          <p:nvPr/>
        </p:nvSpPr>
        <p:spPr>
          <a:xfrm>
            <a:off x="110707" y="2998996"/>
            <a:ext cx="8962178" cy="954107"/>
          </a:xfrm>
          <a:prstGeom prst="rect">
            <a:avLst/>
          </a:prstGeom>
          <a:noFill/>
        </p:spPr>
        <p:txBody>
          <a:bodyPr wrap="square" rtlCol="0">
            <a:spAutoFit/>
          </a:bodyPr>
          <a:lstStyle/>
          <a:p>
            <a:r>
              <a:rPr lang="en-US" sz="1400" dirty="0"/>
              <a:t>MC: monotonous quasi-homogeneous 10 µm W mesh,30% open;10µm spacing (Xo~1mm); SE yield max 3 @ 100V. 100 events, 100 </a:t>
            </a:r>
            <a:r>
              <a:rPr lang="en-US" sz="1400" dirty="0" err="1"/>
              <a:t>GeV</a:t>
            </a:r>
            <a:r>
              <a:rPr lang="en-US" sz="1400" dirty="0"/>
              <a:t> electrons; Histogram of collected charge in </a:t>
            </a:r>
            <a:r>
              <a:rPr lang="en-US" sz="1400" dirty="0" err="1"/>
              <a:t>SEe</a:t>
            </a:r>
            <a:r>
              <a:rPr lang="en-US" sz="1400" dirty="0"/>
              <a:t> (10</a:t>
            </a:r>
            <a:r>
              <a:rPr lang="en-US" sz="1400" baseline="30000" dirty="0"/>
              <a:t>5</a:t>
            </a:r>
            <a:r>
              <a:rPr lang="en-US" sz="1400" dirty="0"/>
              <a:t> electrons); Linearity 1-20 </a:t>
            </a:r>
            <a:r>
              <a:rPr lang="en-US" sz="1400" dirty="0" err="1"/>
              <a:t>GeV</a:t>
            </a:r>
            <a:r>
              <a:rPr lang="en-US" sz="1400" dirty="0"/>
              <a:t>. </a:t>
            </a:r>
          </a:p>
          <a:p>
            <a:pPr algn="ctr"/>
            <a:r>
              <a:rPr lang="en-US" sz="1400" dirty="0"/>
              <a:t>RMS/E at 100 </a:t>
            </a:r>
            <a:r>
              <a:rPr lang="en-US" sz="1400" dirty="0" err="1"/>
              <a:t>GeV</a:t>
            </a:r>
            <a:r>
              <a:rPr lang="en-US" sz="1400" dirty="0"/>
              <a:t> = 0.0022 -&gt; Stochastic </a:t>
            </a:r>
            <a:r>
              <a:rPr lang="en-US" sz="1400" dirty="0" err="1">
                <a:latin typeface="Symbol" charset="2"/>
                <a:cs typeface="Symbol" charset="2"/>
              </a:rPr>
              <a:t>s</a:t>
            </a:r>
            <a:r>
              <a:rPr lang="en-US" sz="1400" baseline="-25000" dirty="0" err="1"/>
              <a:t>E</a:t>
            </a:r>
            <a:r>
              <a:rPr lang="en-US" sz="1400" dirty="0"/>
              <a:t>/E ≤ 2.2%/√E</a:t>
            </a:r>
          </a:p>
        </p:txBody>
      </p:sp>
      <p:pic>
        <p:nvPicPr>
          <p:cNvPr id="6" name="Picture 5">
            <a:extLst>
              <a:ext uri="{FF2B5EF4-FFF2-40B4-BE49-F238E27FC236}">
                <a16:creationId xmlns:a16="http://schemas.microsoft.com/office/drawing/2014/main" id="{921C6031-FC96-9E4F-8C83-294A92F62C9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96327" y="762081"/>
            <a:ext cx="2922253" cy="2092095"/>
          </a:xfrm>
          <a:prstGeom prst="rect">
            <a:avLst/>
          </a:prstGeom>
          <a:noFill/>
          <a:ln>
            <a:noFill/>
          </a:ln>
        </p:spPr>
      </p:pic>
      <p:pic>
        <p:nvPicPr>
          <p:cNvPr id="7" name="Picture 6">
            <a:extLst>
              <a:ext uri="{FF2B5EF4-FFF2-40B4-BE49-F238E27FC236}">
                <a16:creationId xmlns:a16="http://schemas.microsoft.com/office/drawing/2014/main" id="{BC016F5D-E798-C840-BFE4-3E9C9785A200}"/>
              </a:ext>
            </a:extLst>
          </p:cNvPr>
          <p:cNvPicPr/>
          <p:nvPr/>
        </p:nvPicPr>
        <p:blipFill>
          <a:blip r:embed="rId4">
            <a:extLst>
              <a:ext uri="{28A0092B-C50C-407E-A947-70E740481C1C}">
                <a14:useLocalDpi xmlns:a14="http://schemas.microsoft.com/office/drawing/2010/main" val="0"/>
              </a:ext>
            </a:extLst>
          </a:blip>
          <a:srcRect l="2174" t="5217" r="4347" b="3479"/>
          <a:stretch>
            <a:fillRect/>
          </a:stretch>
        </p:blipFill>
        <p:spPr bwMode="auto">
          <a:xfrm>
            <a:off x="355600" y="4329959"/>
            <a:ext cx="2374900" cy="1983740"/>
          </a:xfrm>
          <a:prstGeom prst="rect">
            <a:avLst/>
          </a:prstGeom>
          <a:noFill/>
          <a:ln>
            <a:noFill/>
          </a:ln>
        </p:spPr>
      </p:pic>
      <p:pic>
        <p:nvPicPr>
          <p:cNvPr id="8" name="Picture 7">
            <a:extLst>
              <a:ext uri="{FF2B5EF4-FFF2-40B4-BE49-F238E27FC236}">
                <a16:creationId xmlns:a16="http://schemas.microsoft.com/office/drawing/2014/main" id="{D0770CFC-77C2-7643-B92E-EA7C1A98088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071599" y="4329960"/>
            <a:ext cx="2871149" cy="1983740"/>
          </a:xfrm>
          <a:prstGeom prst="rect">
            <a:avLst/>
          </a:prstGeom>
          <a:noFill/>
          <a:ln>
            <a:noFill/>
          </a:ln>
        </p:spPr>
      </p:pic>
      <p:pic>
        <p:nvPicPr>
          <p:cNvPr id="9" name="Picture 8">
            <a:extLst>
              <a:ext uri="{FF2B5EF4-FFF2-40B4-BE49-F238E27FC236}">
                <a16:creationId xmlns:a16="http://schemas.microsoft.com/office/drawing/2014/main" id="{BD6E45EA-4261-5749-AFB8-97EC6886B7B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320952" y="4350219"/>
            <a:ext cx="2268782" cy="1963479"/>
          </a:xfrm>
          <a:prstGeom prst="rect">
            <a:avLst/>
          </a:prstGeom>
          <a:noFill/>
          <a:ln>
            <a:noFill/>
          </a:ln>
        </p:spPr>
      </p:pic>
      <p:sp>
        <p:nvSpPr>
          <p:cNvPr id="10" name="TextBox 9">
            <a:extLst>
              <a:ext uri="{FF2B5EF4-FFF2-40B4-BE49-F238E27FC236}">
                <a16:creationId xmlns:a16="http://schemas.microsoft.com/office/drawing/2014/main" id="{A3A4E020-E0F6-9349-8DD3-DD8E70416816}"/>
              </a:ext>
            </a:extLst>
          </p:cNvPr>
          <p:cNvSpPr txBox="1"/>
          <p:nvPr/>
        </p:nvSpPr>
        <p:spPr>
          <a:xfrm>
            <a:off x="2918950" y="3921233"/>
            <a:ext cx="2758876" cy="369332"/>
          </a:xfrm>
          <a:prstGeom prst="rect">
            <a:avLst/>
          </a:prstGeom>
          <a:noFill/>
        </p:spPr>
        <p:txBody>
          <a:bodyPr wrap="none" rtlCol="0">
            <a:spAutoFit/>
          </a:bodyPr>
          <a:lstStyle/>
          <a:p>
            <a:r>
              <a:rPr lang="en-US" dirty="0">
                <a:solidFill>
                  <a:srgbClr val="FF0000"/>
                </a:solidFill>
              </a:rPr>
              <a:t>High Yield SE materials</a:t>
            </a:r>
          </a:p>
        </p:txBody>
      </p:sp>
    </p:spTree>
    <p:extLst>
      <p:ext uri="{BB962C8B-B14F-4D97-AF65-F5344CB8AC3E}">
        <p14:creationId xmlns:p14="http://schemas.microsoft.com/office/powerpoint/2010/main" val="3517813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FB0D7D-E164-7246-B9C6-187FF74D249E}"/>
              </a:ext>
            </a:extLst>
          </p:cNvPr>
          <p:cNvSpPr>
            <a:spLocks noGrp="1"/>
          </p:cNvSpPr>
          <p:nvPr>
            <p:ph type="sldNum" sz="quarter" idx="12"/>
          </p:nvPr>
        </p:nvSpPr>
        <p:spPr/>
        <p:txBody>
          <a:bodyPr/>
          <a:lstStyle/>
          <a:p>
            <a:fld id="{0CC19966-1ADF-5D42-B0CA-0FCD12959BBE}" type="slidenum">
              <a:rPr lang="en-US" smtClean="0"/>
              <a:t>18</a:t>
            </a:fld>
            <a:endParaRPr lang="en-US"/>
          </a:p>
        </p:txBody>
      </p:sp>
      <p:sp>
        <p:nvSpPr>
          <p:cNvPr id="3" name="Title 1">
            <a:extLst>
              <a:ext uri="{FF2B5EF4-FFF2-40B4-BE49-F238E27FC236}">
                <a16:creationId xmlns:a16="http://schemas.microsoft.com/office/drawing/2014/main" id="{B4ED1DC3-B920-294B-B704-89B2F6EF889E}"/>
              </a:ext>
            </a:extLst>
          </p:cNvPr>
          <p:cNvSpPr txBox="1">
            <a:spLocks/>
          </p:cNvSpPr>
          <p:nvPr/>
        </p:nvSpPr>
        <p:spPr>
          <a:xfrm>
            <a:off x="1524000" y="533400"/>
            <a:ext cx="6477000" cy="8382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a:ea typeface="ＭＳ Ｐゴシック" panose="020B0600070205080204" pitchFamily="34" charset="-128"/>
              </a:rPr>
              <a:t>SEe Detector Module -II</a:t>
            </a:r>
          </a:p>
        </p:txBody>
      </p:sp>
      <p:graphicFrame>
        <p:nvGraphicFramePr>
          <p:cNvPr id="4" name="Object 2">
            <a:extLst>
              <a:ext uri="{FF2B5EF4-FFF2-40B4-BE49-F238E27FC236}">
                <a16:creationId xmlns:a16="http://schemas.microsoft.com/office/drawing/2014/main" id="{B7198ED0-6C0B-2F46-AC6E-8EEF952270B0}"/>
              </a:ext>
            </a:extLst>
          </p:cNvPr>
          <p:cNvGraphicFramePr>
            <a:graphicFrameLocks noChangeAspect="1"/>
          </p:cNvGraphicFramePr>
          <p:nvPr/>
        </p:nvGraphicFramePr>
        <p:xfrm>
          <a:off x="0" y="1295400"/>
          <a:ext cx="9144000" cy="3863975"/>
        </p:xfrm>
        <a:graphic>
          <a:graphicData uri="http://schemas.openxmlformats.org/presentationml/2006/ole">
            <mc:AlternateContent xmlns:mc="http://schemas.openxmlformats.org/markup-compatibility/2006">
              <mc:Choice xmlns:v="urn:schemas-microsoft-com:vml" Requires="v">
                <p:oleObj spid="_x0000_s12293" name="Document" r:id="rId3" imgW="23774400" imgH="10668000" progId="Word.Document.12">
                  <p:link updateAutomatic="1"/>
                </p:oleObj>
              </mc:Choice>
              <mc:Fallback>
                <p:oleObj name="Document" r:id="rId3" imgW="23774400" imgH="10668000" progId="Word.Document.12">
                  <p:link updateAutomatic="1"/>
                  <p:pic>
                    <p:nvPicPr>
                      <p:cNvPr id="48130" name="Object 2">
                        <a:extLst>
                          <a:ext uri="{FF2B5EF4-FFF2-40B4-BE49-F238E27FC236}">
                            <a16:creationId xmlns:a16="http://schemas.microsoft.com/office/drawing/2014/main" id="{0717AEF5-1CF2-854B-B9DD-719A912654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5400"/>
                        <a:ext cx="9144000" cy="386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3">
            <a:extLst>
              <a:ext uri="{FF2B5EF4-FFF2-40B4-BE49-F238E27FC236}">
                <a16:creationId xmlns:a16="http://schemas.microsoft.com/office/drawing/2014/main" id="{D64E3F71-10C6-7049-BF02-974E8D1F3961}"/>
              </a:ext>
            </a:extLst>
          </p:cNvPr>
          <p:cNvSpPr txBox="1">
            <a:spLocks noChangeArrowheads="1"/>
          </p:cNvSpPr>
          <p:nvPr/>
        </p:nvSpPr>
        <p:spPr bwMode="auto">
          <a:xfrm>
            <a:off x="2438400" y="5638800"/>
            <a:ext cx="2079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0F1AFF"/>
                </a:solidFill>
              </a:rPr>
              <a:t>3D Stackable x,y,z</a:t>
            </a:r>
          </a:p>
        </p:txBody>
      </p:sp>
    </p:spTree>
    <p:extLst>
      <p:ext uri="{BB962C8B-B14F-4D97-AF65-F5344CB8AC3E}">
        <p14:creationId xmlns:p14="http://schemas.microsoft.com/office/powerpoint/2010/main" val="2991917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C19966-1ADF-5D42-B0CA-0FCD12959BBE}" type="slidenum">
              <a:rPr lang="en-US" smtClean="0"/>
              <a:t>19</a:t>
            </a:fld>
            <a:endParaRPr lang="en-US"/>
          </a:p>
        </p:txBody>
      </p:sp>
      <p:sp>
        <p:nvSpPr>
          <p:cNvPr id="3" name="Rectangle 2"/>
          <p:cNvSpPr/>
          <p:nvPr/>
        </p:nvSpPr>
        <p:spPr>
          <a:xfrm>
            <a:off x="2109324" y="37650"/>
            <a:ext cx="4742329" cy="523220"/>
          </a:xfrm>
          <a:prstGeom prst="rect">
            <a:avLst/>
          </a:prstGeom>
        </p:spPr>
        <p:txBody>
          <a:bodyPr wrap="none">
            <a:spAutoFit/>
          </a:bodyPr>
          <a:lstStyle/>
          <a:p>
            <a:r>
              <a:rPr lang="en-US" sz="2800" b="1" dirty="0">
                <a:latin typeface="Times New Roman" charset="0"/>
              </a:rPr>
              <a:t>MCPs As Secondary Emitters</a:t>
            </a:r>
            <a:endParaRPr lang="en-US" sz="2800" b="1" dirty="0"/>
          </a:p>
        </p:txBody>
      </p:sp>
      <p:sp>
        <p:nvSpPr>
          <p:cNvPr id="4" name="TextBox 3"/>
          <p:cNvSpPr txBox="1"/>
          <p:nvPr/>
        </p:nvSpPr>
        <p:spPr>
          <a:xfrm>
            <a:off x="476264" y="560870"/>
            <a:ext cx="4422459" cy="923330"/>
          </a:xfrm>
          <a:prstGeom prst="rect">
            <a:avLst/>
          </a:prstGeom>
          <a:noFill/>
        </p:spPr>
        <p:txBody>
          <a:bodyPr wrap="square" rtlCol="0">
            <a:spAutoFit/>
          </a:bodyPr>
          <a:lstStyle/>
          <a:p>
            <a:pPr marL="285750" indent="-285750">
              <a:buFont typeface="Arial"/>
              <a:buChar char="•"/>
            </a:pPr>
            <a:r>
              <a:rPr lang="en-US" dirty="0"/>
              <a:t>Should work effectively</a:t>
            </a:r>
          </a:p>
          <a:p>
            <a:pPr marL="285750" indent="-285750">
              <a:buFont typeface="Arial"/>
              <a:buChar char="•"/>
            </a:pPr>
            <a:r>
              <a:rPr lang="en-US" dirty="0"/>
              <a:t>Have simpler design</a:t>
            </a:r>
          </a:p>
          <a:p>
            <a:pPr marL="285750" indent="-285750">
              <a:buFont typeface="Arial"/>
              <a:buChar char="•"/>
            </a:pPr>
            <a:r>
              <a:rPr lang="en-US" dirty="0"/>
              <a:t>Should be very fast</a:t>
            </a:r>
          </a:p>
        </p:txBody>
      </p:sp>
      <p:sp>
        <p:nvSpPr>
          <p:cNvPr id="9" name="TextBox 8"/>
          <p:cNvSpPr txBox="1"/>
          <p:nvPr/>
        </p:nvSpPr>
        <p:spPr>
          <a:xfrm>
            <a:off x="476264" y="1474838"/>
            <a:ext cx="6747084" cy="369332"/>
          </a:xfrm>
          <a:prstGeom prst="rect">
            <a:avLst/>
          </a:prstGeom>
          <a:noFill/>
        </p:spPr>
        <p:txBody>
          <a:bodyPr wrap="square" rtlCol="0">
            <a:spAutoFit/>
          </a:bodyPr>
          <a:lstStyle/>
          <a:p>
            <a:r>
              <a:rPr lang="en-US" dirty="0"/>
              <a:t>No dedicated SE test module yet. But…</a:t>
            </a:r>
          </a:p>
        </p:txBody>
      </p:sp>
      <p:pic>
        <p:nvPicPr>
          <p:cNvPr id="10" name="Picture 9"/>
          <p:cNvPicPr>
            <a:picLocks noChangeAspect="1"/>
          </p:cNvPicPr>
          <p:nvPr/>
        </p:nvPicPr>
        <p:blipFill>
          <a:blip r:embed="rId2"/>
          <a:stretch>
            <a:fillRect/>
          </a:stretch>
        </p:blipFill>
        <p:spPr>
          <a:xfrm>
            <a:off x="141826" y="2467627"/>
            <a:ext cx="4481322" cy="4390373"/>
          </a:xfrm>
          <a:prstGeom prst="rect">
            <a:avLst/>
          </a:prstGeom>
        </p:spPr>
      </p:pic>
      <p:pic>
        <p:nvPicPr>
          <p:cNvPr id="11" name="Picture 10"/>
          <p:cNvPicPr>
            <a:picLocks noChangeAspect="1"/>
          </p:cNvPicPr>
          <p:nvPr/>
        </p:nvPicPr>
        <p:blipFill>
          <a:blip r:embed="rId3"/>
          <a:stretch>
            <a:fillRect/>
          </a:stretch>
        </p:blipFill>
        <p:spPr>
          <a:xfrm>
            <a:off x="5454136" y="2982481"/>
            <a:ext cx="3610114" cy="3762119"/>
          </a:xfrm>
          <a:prstGeom prst="rect">
            <a:avLst/>
          </a:prstGeom>
        </p:spPr>
      </p:pic>
      <p:sp>
        <p:nvSpPr>
          <p:cNvPr id="12" name="TextBox 11"/>
          <p:cNvSpPr txBox="1"/>
          <p:nvPr/>
        </p:nvSpPr>
        <p:spPr>
          <a:xfrm>
            <a:off x="476263" y="1860928"/>
            <a:ext cx="7744973" cy="646331"/>
          </a:xfrm>
          <a:prstGeom prst="rect">
            <a:avLst/>
          </a:prstGeom>
          <a:noFill/>
        </p:spPr>
        <p:txBody>
          <a:bodyPr wrap="square" rtlCol="0">
            <a:spAutoFit/>
          </a:bodyPr>
          <a:lstStyle/>
          <a:p>
            <a:r>
              <a:rPr lang="en-US" dirty="0"/>
              <a:t>We had the Argonne LAPPD (Large Area Picosecond </a:t>
            </a:r>
            <a:r>
              <a:rPr lang="en-US" dirty="0" err="1"/>
              <a:t>PhotoDetector</a:t>
            </a:r>
            <a:r>
              <a:rPr lang="en-US" dirty="0"/>
              <a:t>) MCP to study some (very) preliminaries. </a:t>
            </a:r>
          </a:p>
        </p:txBody>
      </p:sp>
      <p:cxnSp>
        <p:nvCxnSpPr>
          <p:cNvPr id="13" name="Straight Arrow Connector 12"/>
          <p:cNvCxnSpPr/>
          <p:nvPr/>
        </p:nvCxnSpPr>
        <p:spPr>
          <a:xfrm flipH="1">
            <a:off x="7109953" y="3975878"/>
            <a:ext cx="816453" cy="13268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801670" y="3499588"/>
            <a:ext cx="885130" cy="369332"/>
          </a:xfrm>
          <a:prstGeom prst="rect">
            <a:avLst/>
          </a:prstGeom>
          <a:noFill/>
        </p:spPr>
        <p:txBody>
          <a:bodyPr wrap="square" rtlCol="0">
            <a:spAutoFit/>
          </a:bodyPr>
          <a:lstStyle/>
          <a:p>
            <a:r>
              <a:rPr lang="en-US" dirty="0"/>
              <a:t>MCP</a:t>
            </a:r>
          </a:p>
        </p:txBody>
      </p:sp>
      <p:cxnSp>
        <p:nvCxnSpPr>
          <p:cNvPr id="15" name="Straight Arrow Connector 14"/>
          <p:cNvCxnSpPr/>
          <p:nvPr/>
        </p:nvCxnSpPr>
        <p:spPr>
          <a:xfrm flipV="1">
            <a:off x="5658479" y="5620210"/>
            <a:ext cx="1133963" cy="6690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861283" y="6221243"/>
            <a:ext cx="1035331" cy="369332"/>
          </a:xfrm>
          <a:prstGeom prst="rect">
            <a:avLst/>
          </a:prstGeom>
          <a:noFill/>
        </p:spPr>
        <p:txBody>
          <a:bodyPr wrap="square" rtlCol="0">
            <a:spAutoFit/>
          </a:bodyPr>
          <a:lstStyle/>
          <a:p>
            <a:r>
              <a:rPr lang="en-US" dirty="0"/>
              <a:t>beam</a:t>
            </a:r>
          </a:p>
        </p:txBody>
      </p:sp>
      <p:cxnSp>
        <p:nvCxnSpPr>
          <p:cNvPr id="17" name="Straight Arrow Connector 16"/>
          <p:cNvCxnSpPr/>
          <p:nvPr/>
        </p:nvCxnSpPr>
        <p:spPr>
          <a:xfrm>
            <a:off x="5352309" y="4214022"/>
            <a:ext cx="1406113" cy="1219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759226" y="3567691"/>
            <a:ext cx="1137388" cy="646331"/>
          </a:xfrm>
          <a:prstGeom prst="rect">
            <a:avLst/>
          </a:prstGeom>
          <a:noFill/>
        </p:spPr>
        <p:txBody>
          <a:bodyPr wrap="square" rtlCol="0">
            <a:spAutoFit/>
          </a:bodyPr>
          <a:lstStyle/>
          <a:p>
            <a:r>
              <a:rPr lang="en-US" dirty="0"/>
              <a:t>W absorbers</a:t>
            </a:r>
          </a:p>
        </p:txBody>
      </p:sp>
      <p:sp>
        <p:nvSpPr>
          <p:cNvPr id="19" name="TextBox 18"/>
          <p:cNvSpPr txBox="1"/>
          <p:nvPr/>
        </p:nvSpPr>
        <p:spPr>
          <a:xfrm>
            <a:off x="5386096" y="2512987"/>
            <a:ext cx="3689864" cy="369332"/>
          </a:xfrm>
          <a:prstGeom prst="rect">
            <a:avLst/>
          </a:prstGeom>
          <a:noFill/>
        </p:spPr>
        <p:txBody>
          <a:bodyPr wrap="square" rtlCol="0">
            <a:spAutoFit/>
          </a:bodyPr>
          <a:lstStyle/>
          <a:p>
            <a:r>
              <a:rPr lang="en-US" dirty="0" err="1"/>
              <a:t>Fermilab</a:t>
            </a:r>
            <a:r>
              <a:rPr lang="en-US" dirty="0"/>
              <a:t> test beam Nov 12-18 2014</a:t>
            </a:r>
          </a:p>
        </p:txBody>
      </p:sp>
      <p:sp>
        <p:nvSpPr>
          <p:cNvPr id="7" name="TextBox 6"/>
          <p:cNvSpPr txBox="1"/>
          <p:nvPr/>
        </p:nvSpPr>
        <p:spPr>
          <a:xfrm>
            <a:off x="5613120" y="635053"/>
            <a:ext cx="3462839" cy="923330"/>
          </a:xfrm>
          <a:prstGeom prst="rect">
            <a:avLst/>
          </a:prstGeom>
          <a:noFill/>
        </p:spPr>
        <p:txBody>
          <a:bodyPr wrap="square" rtlCol="0">
            <a:spAutoFit/>
          </a:bodyPr>
          <a:lstStyle/>
          <a:p>
            <a:r>
              <a:rPr lang="en-US" dirty="0"/>
              <a:t>Previously studied by A. </a:t>
            </a:r>
            <a:r>
              <a:rPr lang="en-US" dirty="0" err="1"/>
              <a:t>Rhonzin</a:t>
            </a:r>
            <a:r>
              <a:rPr lang="en-US" dirty="0"/>
              <a:t> </a:t>
            </a:r>
            <a:r>
              <a:rPr lang="en-US" dirty="0" err="1"/>
              <a:t>et.al</a:t>
            </a:r>
            <a:r>
              <a:rPr lang="en-US" dirty="0"/>
              <a:t>. and currently by </a:t>
            </a:r>
            <a:r>
              <a:rPr lang="en-US" dirty="0" err="1"/>
              <a:t>Fermilab</a:t>
            </a:r>
            <a:r>
              <a:rPr lang="en-US" dirty="0"/>
              <a:t> and Caltech (next talk). </a:t>
            </a:r>
          </a:p>
        </p:txBody>
      </p:sp>
    </p:spTree>
    <p:extLst>
      <p:ext uri="{BB962C8B-B14F-4D97-AF65-F5344CB8AC3E}">
        <p14:creationId xmlns:p14="http://schemas.microsoft.com/office/powerpoint/2010/main" val="1808970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F3963-DFFF-644F-934D-B0A2C1E0EE1F}"/>
              </a:ext>
            </a:extLst>
          </p:cNvPr>
          <p:cNvSpPr>
            <a:spLocks noGrp="1"/>
          </p:cNvSpPr>
          <p:nvPr>
            <p:ph type="sldNum" sz="quarter" idx="12"/>
          </p:nvPr>
        </p:nvSpPr>
        <p:spPr/>
        <p:txBody>
          <a:bodyPr/>
          <a:lstStyle/>
          <a:p>
            <a:fld id="{0CC19966-1ADF-5D42-B0CA-0FCD12959BBE}" type="slidenum">
              <a:rPr lang="en-US" smtClean="0"/>
              <a:t>2</a:t>
            </a:fld>
            <a:endParaRPr lang="en-US"/>
          </a:p>
        </p:txBody>
      </p:sp>
      <p:sp>
        <p:nvSpPr>
          <p:cNvPr id="3" name="Rectangle 1027">
            <a:extLst>
              <a:ext uri="{FF2B5EF4-FFF2-40B4-BE49-F238E27FC236}">
                <a16:creationId xmlns:a16="http://schemas.microsoft.com/office/drawing/2014/main" id="{012974E7-9A6E-F04D-B630-28E1070F1C10}"/>
              </a:ext>
            </a:extLst>
          </p:cNvPr>
          <p:cNvSpPr>
            <a:spLocks noChangeArrowheads="1"/>
          </p:cNvSpPr>
          <p:nvPr/>
        </p:nvSpPr>
        <p:spPr bwMode="auto">
          <a:xfrm>
            <a:off x="1676400" y="11575"/>
            <a:ext cx="6172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rgbClr val="FF0000"/>
                </a:solidFill>
              </a:rPr>
              <a:t>Why Secondary Emission Ionization Calorimeters?</a:t>
            </a:r>
            <a:endParaRPr lang="en-US" altLang="en-US" sz="3600">
              <a:solidFill>
                <a:srgbClr val="FF0000"/>
              </a:solidFill>
            </a:endParaRPr>
          </a:p>
        </p:txBody>
      </p:sp>
      <p:sp>
        <p:nvSpPr>
          <p:cNvPr id="4" name="Text Box 1028">
            <a:extLst>
              <a:ext uri="{FF2B5EF4-FFF2-40B4-BE49-F238E27FC236}">
                <a16:creationId xmlns:a16="http://schemas.microsoft.com/office/drawing/2014/main" id="{322BA5DC-EDA5-9344-AE3C-76E96C875E0B}"/>
              </a:ext>
            </a:extLst>
          </p:cNvPr>
          <p:cNvSpPr txBox="1">
            <a:spLocks noChangeArrowheads="1"/>
          </p:cNvSpPr>
          <p:nvPr/>
        </p:nvSpPr>
        <p:spPr bwMode="auto">
          <a:xfrm>
            <a:off x="228600" y="1143463"/>
            <a:ext cx="8686800" cy="572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90000"/>
              </a:lnSpc>
              <a:spcBef>
                <a:spcPct val="20000"/>
              </a:spcBef>
              <a:buFontTx/>
              <a:buChar char="•"/>
            </a:pPr>
            <a:r>
              <a:rPr lang="en-US" altLang="en-US" sz="2800">
                <a:solidFill>
                  <a:srgbClr val="FF2222"/>
                </a:solidFill>
              </a:rPr>
              <a:t>Secondary Emission: Rad-Hard + Fast  </a:t>
            </a:r>
            <a:r>
              <a:rPr lang="en-US" altLang="en-US" sz="2000" i="1">
                <a:solidFill>
                  <a:srgbClr val="FF2222"/>
                </a:solidFill>
              </a:rPr>
              <a:t>(Damn Fast!)</a:t>
            </a:r>
            <a:endParaRPr lang="en-US" altLang="en-US" sz="2000" i="1">
              <a:solidFill>
                <a:schemeClr val="accent2"/>
              </a:solidFill>
            </a:endParaRPr>
          </a:p>
          <a:p>
            <a:pPr lvl="1" algn="l" eaLnBrk="1" hangingPunct="1">
              <a:lnSpc>
                <a:spcPct val="90000"/>
              </a:lnSpc>
              <a:spcBef>
                <a:spcPct val="20000"/>
              </a:spcBef>
              <a:buFontTx/>
              <a:buChar char="–"/>
            </a:pPr>
            <a:r>
              <a:rPr lang="en-US" altLang="en-US">
                <a:solidFill>
                  <a:srgbClr val="0F1AFF"/>
                </a:solidFill>
              </a:rPr>
              <a:t> Metal-Oxide/Cs SE PMT Dynodes survive &gt; 500 GigaRad</a:t>
            </a:r>
          </a:p>
          <a:p>
            <a:pPr lvl="1" algn="l" eaLnBrk="1" hangingPunct="1">
              <a:lnSpc>
                <a:spcPct val="90000"/>
              </a:lnSpc>
              <a:spcBef>
                <a:spcPct val="20000"/>
              </a:spcBef>
              <a:buFontTx/>
              <a:buChar char="–"/>
            </a:pPr>
            <a:r>
              <a:rPr lang="en-US" altLang="en-US">
                <a:solidFill>
                  <a:srgbClr val="0F1AFF"/>
                </a:solidFill>
              </a:rPr>
              <a:t> SEM Beam Monitors survive 10</a:t>
            </a:r>
            <a:r>
              <a:rPr lang="en-US" altLang="en-US" baseline="30000">
                <a:solidFill>
                  <a:srgbClr val="0F1AFF"/>
                </a:solidFill>
              </a:rPr>
              <a:t>20</a:t>
            </a:r>
            <a:r>
              <a:rPr lang="en-US" altLang="en-US">
                <a:solidFill>
                  <a:srgbClr val="0F1AFF"/>
                </a:solidFill>
              </a:rPr>
              <a:t> mip particles/cm</a:t>
            </a:r>
            <a:r>
              <a:rPr lang="en-US" altLang="en-US" baseline="30000">
                <a:solidFill>
                  <a:srgbClr val="0F1AFF"/>
                </a:solidFill>
              </a:rPr>
              <a:t>2</a:t>
            </a:r>
          </a:p>
          <a:p>
            <a:pPr lvl="1" algn="l" eaLnBrk="1" hangingPunct="1">
              <a:lnSpc>
                <a:spcPct val="90000"/>
              </a:lnSpc>
              <a:spcBef>
                <a:spcPct val="20000"/>
              </a:spcBef>
              <a:buFontTx/>
              <a:buChar char="–"/>
            </a:pPr>
            <a:endParaRPr lang="en-US" altLang="en-US">
              <a:solidFill>
                <a:srgbClr val="0F1AFF"/>
              </a:solidFill>
            </a:endParaRPr>
          </a:p>
          <a:p>
            <a:pPr algn="l" eaLnBrk="1" hangingPunct="1">
              <a:lnSpc>
                <a:spcPct val="90000"/>
              </a:lnSpc>
              <a:spcBef>
                <a:spcPct val="20000"/>
              </a:spcBef>
              <a:buFontTx/>
              <a:buChar char="•"/>
            </a:pPr>
            <a:r>
              <a:rPr lang="en-US" altLang="en-US" sz="2800">
                <a:solidFill>
                  <a:srgbClr val="FF2222"/>
                </a:solidFill>
              </a:rPr>
              <a:t>SEe signal: SE surfaces inside Hadron Showers:</a:t>
            </a:r>
            <a:r>
              <a:rPr lang="en-US" altLang="en-US" sz="2800"/>
              <a:t> </a:t>
            </a:r>
            <a:endParaRPr lang="en-US" altLang="en-US"/>
          </a:p>
          <a:p>
            <a:pPr lvl="1" algn="l" eaLnBrk="1" hangingPunct="1">
              <a:lnSpc>
                <a:spcPct val="90000"/>
              </a:lnSpc>
              <a:spcBef>
                <a:spcPct val="20000"/>
              </a:spcBef>
              <a:buFontTx/>
              <a:buChar char="–"/>
            </a:pPr>
            <a:r>
              <a:rPr lang="en-US" altLang="en-US">
                <a:solidFill>
                  <a:srgbClr val="0F1AFF"/>
                </a:solidFill>
              </a:rPr>
              <a:t> SE yield </a:t>
            </a:r>
            <a:r>
              <a:rPr lang="en-US" altLang="en-US">
                <a:solidFill>
                  <a:srgbClr val="0F1AFF"/>
                </a:solidFill>
                <a:latin typeface="Symbol" pitchFamily="2" charset="2"/>
                <a:sym typeface="Symbol" pitchFamily="2" charset="2"/>
              </a:rPr>
              <a:t></a:t>
            </a:r>
            <a:r>
              <a:rPr lang="en-US" altLang="en-US">
                <a:solidFill>
                  <a:srgbClr val="0F1AFF"/>
                </a:solidFill>
              </a:rPr>
              <a:t> Scales with particle momentum ~dE/dx</a:t>
            </a:r>
          </a:p>
          <a:p>
            <a:pPr lvl="1" algn="l" eaLnBrk="1" hangingPunct="1">
              <a:lnSpc>
                <a:spcPct val="90000"/>
              </a:lnSpc>
              <a:spcBef>
                <a:spcPct val="20000"/>
              </a:spcBef>
              <a:buFontTx/>
              <a:buChar char="–"/>
            </a:pPr>
            <a:r>
              <a:rPr lang="en-US" altLang="en-US">
                <a:solidFill>
                  <a:srgbClr val="0F1AFF"/>
                </a:solidFill>
              </a:rPr>
              <a:t> e</a:t>
            </a:r>
            <a:r>
              <a:rPr lang="en-US" altLang="en-US" baseline="30000">
                <a:solidFill>
                  <a:srgbClr val="0F1AFF"/>
                </a:solidFill>
              </a:rPr>
              <a:t>-</a:t>
            </a:r>
            <a:r>
              <a:rPr lang="en-US" altLang="en-US">
                <a:solidFill>
                  <a:srgbClr val="0F1AFF"/>
                </a:solidFill>
              </a:rPr>
              <a:t>: 3 &lt; </a:t>
            </a:r>
            <a:r>
              <a:rPr lang="en-US" altLang="en-US">
                <a:solidFill>
                  <a:srgbClr val="0F1AFF"/>
                </a:solidFill>
                <a:latin typeface="Symbol" pitchFamily="2" charset="2"/>
                <a:sym typeface="Symbol" pitchFamily="2" charset="2"/>
              </a:rPr>
              <a:t></a:t>
            </a:r>
            <a:r>
              <a:rPr lang="en-US" altLang="en-US">
                <a:solidFill>
                  <a:srgbClr val="0F1AFF"/>
                </a:solidFill>
              </a:rPr>
              <a:t> &lt;100, per 0.05 &lt;e</a:t>
            </a:r>
            <a:r>
              <a:rPr lang="en-US" altLang="en-US" baseline="30000">
                <a:solidFill>
                  <a:srgbClr val="0F1AFF"/>
                </a:solidFill>
              </a:rPr>
              <a:t>-</a:t>
            </a:r>
            <a:r>
              <a:rPr lang="en-US" altLang="en-US">
                <a:solidFill>
                  <a:srgbClr val="0F1AFF"/>
                </a:solidFill>
              </a:rPr>
              <a:t>&lt;100 KeV (material depnt)</a:t>
            </a:r>
          </a:p>
          <a:p>
            <a:pPr lvl="1" algn="l" eaLnBrk="1" hangingPunct="1">
              <a:lnSpc>
                <a:spcPct val="90000"/>
              </a:lnSpc>
              <a:spcBef>
                <a:spcPct val="20000"/>
              </a:spcBef>
              <a:buFontTx/>
              <a:buChar char="–"/>
            </a:pPr>
            <a:r>
              <a:rPr lang="en-US" altLang="en-US">
                <a:solidFill>
                  <a:srgbClr val="0F1AFF"/>
                </a:solidFill>
              </a:rPr>
              <a:t> </a:t>
            </a:r>
            <a:r>
              <a:rPr lang="en-US" altLang="en-US">
                <a:solidFill>
                  <a:srgbClr val="0F1AFF"/>
                </a:solidFill>
                <a:latin typeface="Symbol" pitchFamily="2" charset="2"/>
                <a:sym typeface="Symbol" pitchFamily="2" charset="2"/>
              </a:rPr>
              <a:t></a:t>
            </a:r>
            <a:r>
              <a:rPr lang="en-US" altLang="en-US">
                <a:solidFill>
                  <a:srgbClr val="0F1AFF"/>
                </a:solidFill>
              </a:rPr>
              <a:t>~1.05 -1.1  or 0.05-0.1 SEe</a:t>
            </a:r>
            <a:r>
              <a:rPr lang="en-US" altLang="en-US" baseline="30000">
                <a:solidFill>
                  <a:srgbClr val="0F1AFF"/>
                </a:solidFill>
              </a:rPr>
              <a:t>-</a:t>
            </a:r>
            <a:r>
              <a:rPr lang="en-US" altLang="en-US">
                <a:solidFill>
                  <a:srgbClr val="0F1AFF"/>
                </a:solidFill>
              </a:rPr>
              <a:t> per MIP</a:t>
            </a:r>
          </a:p>
          <a:p>
            <a:pPr lvl="1" algn="l" eaLnBrk="1" hangingPunct="1">
              <a:lnSpc>
                <a:spcPct val="90000"/>
              </a:lnSpc>
              <a:spcBef>
                <a:spcPct val="20000"/>
              </a:spcBef>
            </a:pPr>
            <a:endParaRPr lang="en-US" altLang="en-US">
              <a:solidFill>
                <a:srgbClr val="0F1AFF"/>
              </a:solidFill>
            </a:endParaRPr>
          </a:p>
          <a:p>
            <a:pPr lvl="1" algn="l" eaLnBrk="1" hangingPunct="1">
              <a:lnSpc>
                <a:spcPct val="90000"/>
              </a:lnSpc>
              <a:spcBef>
                <a:spcPct val="20000"/>
              </a:spcBef>
            </a:pPr>
            <a:r>
              <a:rPr lang="en-US" altLang="en-US">
                <a:solidFill>
                  <a:srgbClr val="000090"/>
                </a:solidFill>
              </a:rPr>
              <a:t>Ex: ~6-24 MIP equiv per GeV</a:t>
            </a:r>
            <a:r>
              <a:rPr lang="en-US" altLang="en-US" i="1">
                <a:solidFill>
                  <a:srgbClr val="000090"/>
                </a:solidFill>
              </a:rPr>
              <a:t>(Calice et al)</a:t>
            </a:r>
            <a:r>
              <a:rPr lang="en-US" altLang="en-US">
                <a:solidFill>
                  <a:srgbClr val="000090"/>
                </a:solidFill>
              </a:rPr>
              <a:t>sampling calorimeters - </a:t>
            </a:r>
            <a:r>
              <a:rPr lang="en-US" altLang="en-US" i="1">
                <a:solidFill>
                  <a:srgbClr val="000090"/>
                </a:solidFill>
              </a:rPr>
              <a:t>a </a:t>
            </a:r>
            <a:r>
              <a:rPr lang="en-US" altLang="en-US" b="1" i="1">
                <a:solidFill>
                  <a:srgbClr val="000090"/>
                </a:solidFill>
              </a:rPr>
              <a:t>lower limit </a:t>
            </a:r>
            <a:r>
              <a:rPr lang="en-US" altLang="en-US" i="1">
                <a:solidFill>
                  <a:srgbClr val="000090"/>
                </a:solidFill>
              </a:rPr>
              <a:t>on hadron shower SE signals</a:t>
            </a:r>
            <a:endParaRPr lang="en-US" altLang="en-US">
              <a:solidFill>
                <a:srgbClr val="000090"/>
              </a:solidFill>
            </a:endParaRPr>
          </a:p>
          <a:p>
            <a:pPr lvl="1" algn="l" eaLnBrk="1" hangingPunct="1">
              <a:lnSpc>
                <a:spcPct val="90000"/>
              </a:lnSpc>
              <a:spcBef>
                <a:spcPct val="20000"/>
              </a:spcBef>
              <a:buFontTx/>
              <a:buChar char="–"/>
            </a:pPr>
            <a:r>
              <a:rPr lang="en-US" altLang="en-US">
                <a:solidFill>
                  <a:srgbClr val="000090"/>
                </a:solidFill>
              </a:rPr>
              <a:t>&gt; ~60-240 SEe</a:t>
            </a:r>
            <a:r>
              <a:rPr lang="en-US" altLang="en-US" baseline="30000">
                <a:solidFill>
                  <a:srgbClr val="000090"/>
                </a:solidFill>
              </a:rPr>
              <a:t>-</a:t>
            </a:r>
            <a:r>
              <a:rPr lang="en-US" altLang="en-US">
                <a:solidFill>
                  <a:srgbClr val="000090"/>
                </a:solidFill>
              </a:rPr>
              <a:t> per 100 GeV pion shower w/ MIPs alone</a:t>
            </a:r>
          </a:p>
          <a:p>
            <a:pPr lvl="1" algn="l" eaLnBrk="1" hangingPunct="1">
              <a:lnSpc>
                <a:spcPct val="90000"/>
              </a:lnSpc>
              <a:spcBef>
                <a:spcPct val="20000"/>
              </a:spcBef>
            </a:pPr>
            <a:r>
              <a:rPr lang="en-US" altLang="en-US" sz="2800" b="1" i="1">
                <a:solidFill>
                  <a:srgbClr val="FF2222"/>
                </a:solidFill>
              </a:rPr>
              <a:t>BUT SEe</a:t>
            </a:r>
            <a:r>
              <a:rPr lang="en-US" altLang="en-US" sz="2800" b="1" i="1" baseline="30000">
                <a:solidFill>
                  <a:srgbClr val="FF2222"/>
                </a:solidFill>
              </a:rPr>
              <a:t>-</a:t>
            </a:r>
            <a:r>
              <a:rPr lang="en-US" altLang="en-US" sz="2800" b="1" i="1">
                <a:solidFill>
                  <a:srgbClr val="FF2222"/>
                </a:solidFill>
              </a:rPr>
              <a:t> Must be Amplified!</a:t>
            </a:r>
            <a:endParaRPr lang="en-US" altLang="en-US" sz="2000" b="1" i="1"/>
          </a:p>
          <a:p>
            <a:pPr lvl="2" algn="l" eaLnBrk="1" hangingPunct="1">
              <a:lnSpc>
                <a:spcPct val="90000"/>
              </a:lnSpc>
              <a:spcBef>
                <a:spcPct val="20000"/>
              </a:spcBef>
              <a:buFontTx/>
              <a:buChar char="•"/>
            </a:pPr>
            <a:endParaRPr lang="en-US" altLang="en-US" sz="1800"/>
          </a:p>
        </p:txBody>
      </p:sp>
    </p:spTree>
    <p:extLst>
      <p:ext uri="{BB962C8B-B14F-4D97-AF65-F5344CB8AC3E}">
        <p14:creationId xmlns:p14="http://schemas.microsoft.com/office/powerpoint/2010/main" val="4007042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032" y="105691"/>
            <a:ext cx="7854409" cy="523220"/>
          </a:xfrm>
          <a:prstGeom prst="rect">
            <a:avLst/>
          </a:prstGeom>
        </p:spPr>
        <p:txBody>
          <a:bodyPr wrap="none">
            <a:spAutoFit/>
          </a:bodyPr>
          <a:lstStyle/>
          <a:p>
            <a:r>
              <a:rPr lang="en-US" sz="2800" b="1" dirty="0">
                <a:latin typeface="Times New Roman" charset="0"/>
              </a:rPr>
              <a:t>Secondary Emission (SE) </a:t>
            </a:r>
            <a:r>
              <a:rPr lang="en-US" sz="2800" b="1" dirty="0" err="1">
                <a:latin typeface="Times New Roman" charset="0"/>
              </a:rPr>
              <a:t>Calorimetry</a:t>
            </a:r>
            <a:r>
              <a:rPr lang="en-US" sz="2800" b="1" dirty="0">
                <a:latin typeface="Times New Roman" charset="0"/>
              </a:rPr>
              <a:t> with MCPs</a:t>
            </a:r>
            <a:endParaRPr lang="en-US" sz="2800" b="1" dirty="0"/>
          </a:p>
        </p:txBody>
      </p:sp>
      <p:sp>
        <p:nvSpPr>
          <p:cNvPr id="4" name="TextBox 3"/>
          <p:cNvSpPr txBox="1"/>
          <p:nvPr/>
        </p:nvSpPr>
        <p:spPr>
          <a:xfrm>
            <a:off x="827782" y="4460826"/>
            <a:ext cx="7053277" cy="2031325"/>
          </a:xfrm>
          <a:prstGeom prst="rect">
            <a:avLst/>
          </a:prstGeom>
          <a:noFill/>
        </p:spPr>
        <p:txBody>
          <a:bodyPr wrap="square" rtlCol="0">
            <a:spAutoFit/>
          </a:bodyPr>
          <a:lstStyle/>
          <a:p>
            <a:r>
              <a:rPr lang="en-US" dirty="0"/>
              <a:t>Argonne MCP comes as a complete </a:t>
            </a:r>
            <a:r>
              <a:rPr lang="en-US" dirty="0" err="1"/>
              <a:t>photodetector</a:t>
            </a:r>
            <a:r>
              <a:rPr lang="en-US" dirty="0"/>
              <a:t> box with a relatively thick glass window. </a:t>
            </a:r>
            <a:r>
              <a:rPr lang="en-US" dirty="0">
                <a:solidFill>
                  <a:srgbClr val="FF0000"/>
                </a:solidFill>
              </a:rPr>
              <a:t>Newer production allows the turning off of the photocathode.</a:t>
            </a:r>
          </a:p>
          <a:p>
            <a:endParaRPr lang="en-US" dirty="0"/>
          </a:p>
          <a:p>
            <a:pPr marL="285750" indent="-285750">
              <a:buFont typeface="Wingdings" charset="0"/>
              <a:buChar char="è"/>
            </a:pPr>
            <a:r>
              <a:rPr lang="en-US" dirty="0">
                <a:sym typeface="Wingdings"/>
              </a:rPr>
              <a:t>Nevertheless, it is worth trying it as a secondary emission module </a:t>
            </a:r>
          </a:p>
          <a:p>
            <a:r>
              <a:rPr lang="en-US" dirty="0">
                <a:sym typeface="Wingdings"/>
              </a:rPr>
              <a:t>	 a reasonable shower profile is an indicator of potential performance.</a:t>
            </a:r>
          </a:p>
        </p:txBody>
      </p:sp>
      <p:grpSp>
        <p:nvGrpSpPr>
          <p:cNvPr id="18" name="Group 17"/>
          <p:cNvGrpSpPr/>
          <p:nvPr/>
        </p:nvGrpSpPr>
        <p:grpSpPr>
          <a:xfrm>
            <a:off x="3594664" y="1314087"/>
            <a:ext cx="1179323" cy="1564950"/>
            <a:chOff x="1304058" y="1757735"/>
            <a:chExt cx="1179323" cy="1564950"/>
          </a:xfrm>
        </p:grpSpPr>
        <p:sp>
          <p:nvSpPr>
            <p:cNvPr id="12" name="Rectangle 11"/>
            <p:cNvSpPr/>
            <p:nvPr/>
          </p:nvSpPr>
          <p:spPr>
            <a:xfrm>
              <a:off x="1304058" y="1757735"/>
              <a:ext cx="1179323" cy="1564950"/>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1383440" y="1859797"/>
              <a:ext cx="0" cy="1360827"/>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6" name="Rectangle 15"/>
            <p:cNvSpPr/>
            <p:nvPr/>
          </p:nvSpPr>
          <p:spPr>
            <a:xfrm>
              <a:off x="1474154" y="1859797"/>
              <a:ext cx="782434" cy="1354467"/>
            </a:xfrm>
            <a:prstGeom prst="rect">
              <a:avLst/>
            </a:prstGeom>
            <a:pattFill prst="pct80">
              <a:fgClr>
                <a:schemeClr val="bg1">
                  <a:lumMod val="5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2345960" y="1869757"/>
              <a:ext cx="0" cy="1360827"/>
            </a:xfrm>
            <a:prstGeom prst="line">
              <a:avLst/>
            </a:prstGeom>
            <a:ln>
              <a:solidFill>
                <a:srgbClr val="0000FF"/>
              </a:solidFill>
            </a:ln>
          </p:spPr>
          <p:style>
            <a:lnRef idx="3">
              <a:schemeClr val="accent3"/>
            </a:lnRef>
            <a:fillRef idx="0">
              <a:schemeClr val="accent3"/>
            </a:fillRef>
            <a:effectRef idx="2">
              <a:schemeClr val="accent3"/>
            </a:effectRef>
            <a:fontRef idx="minor">
              <a:schemeClr val="tx1"/>
            </a:fontRef>
          </p:style>
        </p:cxnSp>
      </p:grpSp>
      <p:sp>
        <p:nvSpPr>
          <p:cNvPr id="19" name="Rectangle 18"/>
          <p:cNvSpPr/>
          <p:nvPr/>
        </p:nvSpPr>
        <p:spPr>
          <a:xfrm>
            <a:off x="2838934" y="772167"/>
            <a:ext cx="3046402" cy="369332"/>
          </a:xfrm>
          <a:prstGeom prst="rect">
            <a:avLst/>
          </a:prstGeom>
        </p:spPr>
        <p:txBody>
          <a:bodyPr wrap="none">
            <a:spAutoFit/>
          </a:bodyPr>
          <a:lstStyle/>
          <a:p>
            <a:r>
              <a:rPr lang="en-US" dirty="0"/>
              <a:t>Ideal SE module utilizing MCPs</a:t>
            </a:r>
          </a:p>
        </p:txBody>
      </p:sp>
      <p:cxnSp>
        <p:nvCxnSpPr>
          <p:cNvPr id="21" name="Straight Arrow Connector 20"/>
          <p:cNvCxnSpPr/>
          <p:nvPr/>
        </p:nvCxnSpPr>
        <p:spPr>
          <a:xfrm>
            <a:off x="4773987" y="2390028"/>
            <a:ext cx="72573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5545080" y="2183143"/>
            <a:ext cx="1133964" cy="369332"/>
          </a:xfrm>
          <a:prstGeom prst="rect">
            <a:avLst/>
          </a:prstGeom>
          <a:noFill/>
        </p:spPr>
        <p:txBody>
          <a:bodyPr wrap="square" rtlCol="0">
            <a:spAutoFit/>
          </a:bodyPr>
          <a:lstStyle/>
          <a:p>
            <a:r>
              <a:rPr lang="en-US" dirty="0"/>
              <a:t>Insulator</a:t>
            </a:r>
          </a:p>
        </p:txBody>
      </p:sp>
      <p:cxnSp>
        <p:nvCxnSpPr>
          <p:cNvPr id="26" name="Straight Arrow Connector 25"/>
          <p:cNvCxnSpPr/>
          <p:nvPr/>
        </p:nvCxnSpPr>
        <p:spPr>
          <a:xfrm flipH="1">
            <a:off x="2233909" y="2279385"/>
            <a:ext cx="1440137"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79380" y="1789863"/>
            <a:ext cx="2498745" cy="1200329"/>
          </a:xfrm>
          <a:prstGeom prst="rect">
            <a:avLst/>
          </a:prstGeom>
          <a:noFill/>
        </p:spPr>
        <p:txBody>
          <a:bodyPr wrap="square" rtlCol="0">
            <a:spAutoFit/>
          </a:bodyPr>
          <a:lstStyle/>
          <a:p>
            <a:r>
              <a:rPr lang="en-US" dirty="0"/>
              <a:t>A thin cathode, possibly a secondary emitter layer of high yield material</a:t>
            </a:r>
          </a:p>
        </p:txBody>
      </p:sp>
      <p:cxnSp>
        <p:nvCxnSpPr>
          <p:cNvPr id="33" name="Straight Arrow Connector 32"/>
          <p:cNvCxnSpPr/>
          <p:nvPr/>
        </p:nvCxnSpPr>
        <p:spPr>
          <a:xfrm>
            <a:off x="4354421" y="2770616"/>
            <a:ext cx="0" cy="452483"/>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002892" y="3223099"/>
            <a:ext cx="997888" cy="369332"/>
          </a:xfrm>
          <a:prstGeom prst="rect">
            <a:avLst/>
          </a:prstGeom>
          <a:noFill/>
        </p:spPr>
        <p:txBody>
          <a:bodyPr wrap="square" rtlCol="0">
            <a:spAutoFit/>
          </a:bodyPr>
          <a:lstStyle/>
          <a:p>
            <a:r>
              <a:rPr lang="en-US" dirty="0"/>
              <a:t>MCP</a:t>
            </a:r>
          </a:p>
        </p:txBody>
      </p:sp>
      <p:cxnSp>
        <p:nvCxnSpPr>
          <p:cNvPr id="36" name="Straight Arrow Connector 35"/>
          <p:cNvCxnSpPr/>
          <p:nvPr/>
        </p:nvCxnSpPr>
        <p:spPr>
          <a:xfrm>
            <a:off x="4636566" y="1689693"/>
            <a:ext cx="488950"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204958" y="1471007"/>
            <a:ext cx="895831" cy="369332"/>
          </a:xfrm>
          <a:prstGeom prst="rect">
            <a:avLst/>
          </a:prstGeom>
          <a:noFill/>
        </p:spPr>
        <p:txBody>
          <a:bodyPr wrap="square" rtlCol="0">
            <a:spAutoFit/>
          </a:bodyPr>
          <a:lstStyle/>
          <a:p>
            <a:r>
              <a:rPr lang="en-US" dirty="0"/>
              <a:t>anode</a:t>
            </a:r>
          </a:p>
        </p:txBody>
      </p:sp>
      <p:sp>
        <p:nvSpPr>
          <p:cNvPr id="46" name="Slide Number Placeholder 45"/>
          <p:cNvSpPr>
            <a:spLocks noGrp="1"/>
          </p:cNvSpPr>
          <p:nvPr>
            <p:ph type="sldNum" sz="quarter" idx="12"/>
          </p:nvPr>
        </p:nvSpPr>
        <p:spPr/>
        <p:txBody>
          <a:bodyPr/>
          <a:lstStyle/>
          <a:p>
            <a:fld id="{AACC9FEE-32C7-574E-865B-4322EB996622}" type="slidenum">
              <a:rPr lang="en-US" smtClean="0"/>
              <a:t>20</a:t>
            </a:fld>
            <a:endParaRPr lang="en-US"/>
          </a:p>
        </p:txBody>
      </p:sp>
    </p:spTree>
    <p:extLst>
      <p:ext uri="{BB962C8B-B14F-4D97-AF65-F5344CB8AC3E}">
        <p14:creationId xmlns:p14="http://schemas.microsoft.com/office/powerpoint/2010/main" val="2285269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552" y="105691"/>
            <a:ext cx="7854409" cy="523220"/>
          </a:xfrm>
          <a:prstGeom prst="rect">
            <a:avLst/>
          </a:prstGeom>
        </p:spPr>
        <p:txBody>
          <a:bodyPr wrap="none">
            <a:spAutoFit/>
          </a:bodyPr>
          <a:lstStyle/>
          <a:p>
            <a:r>
              <a:rPr lang="en-US" sz="2800" b="1" dirty="0">
                <a:latin typeface="Times New Roman" charset="0"/>
              </a:rPr>
              <a:t>Secondary Emission (SE) </a:t>
            </a:r>
            <a:r>
              <a:rPr lang="en-US" sz="2800" b="1" dirty="0" err="1">
                <a:latin typeface="Times New Roman" charset="0"/>
              </a:rPr>
              <a:t>Calorimetry</a:t>
            </a:r>
            <a:r>
              <a:rPr lang="en-US" sz="2800" b="1" dirty="0">
                <a:latin typeface="Times New Roman" charset="0"/>
              </a:rPr>
              <a:t> with MCPs</a:t>
            </a:r>
            <a:endParaRPr lang="en-US" sz="2800" b="1" dirty="0"/>
          </a:p>
        </p:txBody>
      </p:sp>
      <p:grpSp>
        <p:nvGrpSpPr>
          <p:cNvPr id="5" name="Group 4"/>
          <p:cNvGrpSpPr/>
          <p:nvPr/>
        </p:nvGrpSpPr>
        <p:grpSpPr>
          <a:xfrm>
            <a:off x="201987" y="3783062"/>
            <a:ext cx="3972959" cy="2863425"/>
            <a:chOff x="4773987" y="3736132"/>
            <a:chExt cx="4335850" cy="3099189"/>
          </a:xfrm>
        </p:grpSpPr>
        <p:pic>
          <p:nvPicPr>
            <p:cNvPr id="38" name="Picture 37"/>
            <p:cNvPicPr>
              <a:picLocks noChangeAspect="1"/>
            </p:cNvPicPr>
            <p:nvPr/>
          </p:nvPicPr>
          <p:blipFill>
            <a:blip r:embed="rId2"/>
            <a:stretch>
              <a:fillRect/>
            </a:stretch>
          </p:blipFill>
          <p:spPr>
            <a:xfrm>
              <a:off x="6135868" y="3736132"/>
              <a:ext cx="2973969" cy="3099189"/>
            </a:xfrm>
            <a:prstGeom prst="rect">
              <a:avLst/>
            </a:prstGeom>
          </p:spPr>
        </p:pic>
        <p:cxnSp>
          <p:nvCxnSpPr>
            <p:cNvPr id="39" name="Straight Arrow Connector 38"/>
            <p:cNvCxnSpPr/>
            <p:nvPr/>
          </p:nvCxnSpPr>
          <p:spPr>
            <a:xfrm flipH="1">
              <a:off x="7439031" y="4304743"/>
              <a:ext cx="816453" cy="132680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8085830" y="3935411"/>
              <a:ext cx="885130" cy="369332"/>
            </a:xfrm>
            <a:prstGeom prst="rect">
              <a:avLst/>
            </a:prstGeom>
            <a:noFill/>
          </p:spPr>
          <p:txBody>
            <a:bodyPr wrap="square" rtlCol="0">
              <a:spAutoFit/>
            </a:bodyPr>
            <a:lstStyle/>
            <a:p>
              <a:r>
                <a:rPr lang="en-US" dirty="0"/>
                <a:t>MCP</a:t>
              </a:r>
            </a:p>
          </p:txBody>
        </p:sp>
        <p:cxnSp>
          <p:nvCxnSpPr>
            <p:cNvPr id="41" name="Straight Arrow Connector 40"/>
            <p:cNvCxnSpPr/>
            <p:nvPr/>
          </p:nvCxnSpPr>
          <p:spPr>
            <a:xfrm flipV="1">
              <a:off x="6081468" y="5977427"/>
              <a:ext cx="1133963" cy="66907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5367670" y="6461834"/>
              <a:ext cx="1035331" cy="369332"/>
            </a:xfrm>
            <a:prstGeom prst="rect">
              <a:avLst/>
            </a:prstGeom>
            <a:noFill/>
          </p:spPr>
          <p:txBody>
            <a:bodyPr wrap="square" rtlCol="0">
              <a:spAutoFit/>
            </a:bodyPr>
            <a:lstStyle/>
            <a:p>
              <a:r>
                <a:rPr lang="en-US" dirty="0"/>
                <a:t>beam</a:t>
              </a:r>
            </a:p>
          </p:txBody>
        </p:sp>
        <p:cxnSp>
          <p:nvCxnSpPr>
            <p:cNvPr id="43" name="Straight Arrow Connector 42"/>
            <p:cNvCxnSpPr/>
            <p:nvPr/>
          </p:nvCxnSpPr>
          <p:spPr>
            <a:xfrm>
              <a:off x="5809318" y="4610929"/>
              <a:ext cx="1406113" cy="1219075"/>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4773987" y="3913327"/>
              <a:ext cx="1361881" cy="699548"/>
            </a:xfrm>
            <a:prstGeom prst="rect">
              <a:avLst/>
            </a:prstGeom>
            <a:noFill/>
          </p:spPr>
          <p:txBody>
            <a:bodyPr wrap="square" rtlCol="0">
              <a:spAutoFit/>
            </a:bodyPr>
            <a:lstStyle/>
            <a:p>
              <a:r>
                <a:rPr lang="en-US" dirty="0"/>
                <a:t>W absorbers</a:t>
              </a:r>
            </a:p>
          </p:txBody>
        </p:sp>
      </p:grpSp>
      <p:sp>
        <p:nvSpPr>
          <p:cNvPr id="3" name="Rectangle 2"/>
          <p:cNvSpPr/>
          <p:nvPr/>
        </p:nvSpPr>
        <p:spPr>
          <a:xfrm>
            <a:off x="201987" y="656349"/>
            <a:ext cx="4572000" cy="3139321"/>
          </a:xfrm>
          <a:prstGeom prst="rect">
            <a:avLst/>
          </a:prstGeom>
        </p:spPr>
        <p:txBody>
          <a:bodyPr>
            <a:spAutoFit/>
          </a:bodyPr>
          <a:lstStyle/>
          <a:p>
            <a:r>
              <a:rPr lang="en-US" dirty="0"/>
              <a:t>Tested the LAPPD with up to 12 3 cm x 3 cm x 0.35 cm W plates</a:t>
            </a:r>
          </a:p>
          <a:p>
            <a:endParaRPr lang="en-US" dirty="0"/>
          </a:p>
          <a:p>
            <a:r>
              <a:rPr lang="en-US" dirty="0"/>
              <a:t>4 </a:t>
            </a:r>
            <a:r>
              <a:rPr lang="en-US" dirty="0" err="1"/>
              <a:t>GeV</a:t>
            </a:r>
            <a:r>
              <a:rPr lang="en-US" dirty="0"/>
              <a:t> and 8 </a:t>
            </a:r>
            <a:r>
              <a:rPr lang="en-US" dirty="0" err="1"/>
              <a:t>GeV</a:t>
            </a:r>
            <a:r>
              <a:rPr lang="en-US" dirty="0"/>
              <a:t> secondary beams were used triggering with positrons (i.e. with the </a:t>
            </a:r>
            <a:r>
              <a:rPr lang="en-US" dirty="0" err="1"/>
              <a:t>Čerenkov</a:t>
            </a:r>
            <a:r>
              <a:rPr lang="en-US" dirty="0"/>
              <a:t> counter signal in the trigger decision) </a:t>
            </a:r>
          </a:p>
          <a:p>
            <a:endParaRPr lang="en-US" dirty="0"/>
          </a:p>
          <a:p>
            <a:r>
              <a:rPr lang="en-US" dirty="0"/>
              <a:t>Two strips were read out at one end (smaller than the shower size)</a:t>
            </a:r>
          </a:p>
          <a:p>
            <a:endParaRPr lang="en-US" dirty="0"/>
          </a:p>
          <a:p>
            <a:r>
              <a:rPr lang="en-US" dirty="0">
                <a:solidFill>
                  <a:srgbClr val="FF0000"/>
                </a:solidFill>
              </a:rPr>
              <a:t>Results quite encouraging!</a:t>
            </a:r>
          </a:p>
        </p:txBody>
      </p:sp>
      <p:pic>
        <p:nvPicPr>
          <p:cNvPr id="28" name="Picture 27"/>
          <p:cNvPicPr>
            <a:picLocks noChangeAspect="1"/>
          </p:cNvPicPr>
          <p:nvPr/>
        </p:nvPicPr>
        <p:blipFill>
          <a:blip r:embed="rId3"/>
          <a:stretch>
            <a:fillRect/>
          </a:stretch>
        </p:blipFill>
        <p:spPr>
          <a:xfrm>
            <a:off x="5012121" y="747069"/>
            <a:ext cx="3803030" cy="3035993"/>
          </a:xfrm>
          <a:prstGeom prst="rect">
            <a:avLst/>
          </a:prstGeom>
        </p:spPr>
      </p:pic>
      <p:sp>
        <p:nvSpPr>
          <p:cNvPr id="6" name="TextBox 5"/>
          <p:cNvSpPr txBox="1"/>
          <p:nvPr/>
        </p:nvSpPr>
        <p:spPr>
          <a:xfrm>
            <a:off x="7699613" y="1077321"/>
            <a:ext cx="895831" cy="369332"/>
          </a:xfrm>
          <a:prstGeom prst="rect">
            <a:avLst/>
          </a:prstGeom>
          <a:noFill/>
        </p:spPr>
        <p:txBody>
          <a:bodyPr wrap="square" rtlCol="0">
            <a:spAutoFit/>
          </a:bodyPr>
          <a:lstStyle/>
          <a:p>
            <a:r>
              <a:rPr lang="en-US" dirty="0"/>
              <a:t>4 </a:t>
            </a:r>
            <a:r>
              <a:rPr lang="en-US" dirty="0" err="1"/>
              <a:t>GeV</a:t>
            </a:r>
            <a:endParaRPr lang="en-US" dirty="0"/>
          </a:p>
        </p:txBody>
      </p:sp>
      <p:pic>
        <p:nvPicPr>
          <p:cNvPr id="29" name="Picture 28"/>
          <p:cNvPicPr>
            <a:picLocks noChangeAspect="1"/>
          </p:cNvPicPr>
          <p:nvPr/>
        </p:nvPicPr>
        <p:blipFill>
          <a:blip r:embed="rId4"/>
          <a:stretch>
            <a:fillRect/>
          </a:stretch>
        </p:blipFill>
        <p:spPr>
          <a:xfrm>
            <a:off x="5012121" y="3753035"/>
            <a:ext cx="3938063" cy="3113707"/>
          </a:xfrm>
          <a:prstGeom prst="rect">
            <a:avLst/>
          </a:prstGeom>
        </p:spPr>
      </p:pic>
      <p:sp>
        <p:nvSpPr>
          <p:cNvPr id="30" name="TextBox 29"/>
          <p:cNvSpPr txBox="1"/>
          <p:nvPr/>
        </p:nvSpPr>
        <p:spPr>
          <a:xfrm>
            <a:off x="7919320" y="3996736"/>
            <a:ext cx="895831" cy="369332"/>
          </a:xfrm>
          <a:prstGeom prst="rect">
            <a:avLst/>
          </a:prstGeom>
          <a:noFill/>
        </p:spPr>
        <p:txBody>
          <a:bodyPr wrap="square" rtlCol="0">
            <a:spAutoFit/>
          </a:bodyPr>
          <a:lstStyle/>
          <a:p>
            <a:r>
              <a:rPr lang="en-US" dirty="0"/>
              <a:t>8 </a:t>
            </a:r>
            <a:r>
              <a:rPr lang="en-US" dirty="0" err="1"/>
              <a:t>GeV</a:t>
            </a:r>
            <a:endParaRPr lang="en-US" dirty="0"/>
          </a:p>
        </p:txBody>
      </p:sp>
      <p:sp>
        <p:nvSpPr>
          <p:cNvPr id="7" name="Slide Number Placeholder 6"/>
          <p:cNvSpPr>
            <a:spLocks noGrp="1"/>
          </p:cNvSpPr>
          <p:nvPr>
            <p:ph type="sldNum" sz="quarter" idx="12"/>
          </p:nvPr>
        </p:nvSpPr>
        <p:spPr/>
        <p:txBody>
          <a:bodyPr/>
          <a:lstStyle/>
          <a:p>
            <a:fld id="{AACC9FEE-32C7-574E-865B-4322EB996622}" type="slidenum">
              <a:rPr lang="en-US" smtClean="0"/>
              <a:t>21</a:t>
            </a:fld>
            <a:endParaRPr lang="en-US"/>
          </a:p>
        </p:txBody>
      </p:sp>
    </p:spTree>
    <p:extLst>
      <p:ext uri="{BB962C8B-B14F-4D97-AF65-F5344CB8AC3E}">
        <p14:creationId xmlns:p14="http://schemas.microsoft.com/office/powerpoint/2010/main" val="1842454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39251"/>
            <a:ext cx="4192689" cy="3515408"/>
          </a:xfrm>
          <a:prstGeom prst="rect">
            <a:avLst/>
          </a:prstGeom>
        </p:spPr>
      </p:pic>
      <p:grpSp>
        <p:nvGrpSpPr>
          <p:cNvPr id="7" name="Group 6"/>
          <p:cNvGrpSpPr/>
          <p:nvPr/>
        </p:nvGrpSpPr>
        <p:grpSpPr>
          <a:xfrm>
            <a:off x="4728629" y="3424747"/>
            <a:ext cx="3979428" cy="3433252"/>
            <a:chOff x="4160952" y="3095880"/>
            <a:chExt cx="4547105" cy="3762119"/>
          </a:xfrm>
        </p:grpSpPr>
        <p:pic>
          <p:nvPicPr>
            <p:cNvPr id="4" name="Picture 3"/>
            <p:cNvPicPr>
              <a:picLocks noChangeAspect="1"/>
            </p:cNvPicPr>
            <p:nvPr/>
          </p:nvPicPr>
          <p:blipFill>
            <a:blip r:embed="rId3"/>
            <a:stretch>
              <a:fillRect/>
            </a:stretch>
          </p:blipFill>
          <p:spPr>
            <a:xfrm>
              <a:off x="4160952" y="3095880"/>
              <a:ext cx="4547105" cy="3762119"/>
            </a:xfrm>
            <a:prstGeom prst="rect">
              <a:avLst/>
            </a:prstGeom>
          </p:spPr>
        </p:pic>
        <p:sp>
          <p:nvSpPr>
            <p:cNvPr id="5" name="Rectangle 4"/>
            <p:cNvSpPr/>
            <p:nvPr/>
          </p:nvSpPr>
          <p:spPr>
            <a:xfrm>
              <a:off x="5080157" y="5035059"/>
              <a:ext cx="2347305" cy="283506"/>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Box 5"/>
          <p:cNvSpPr txBox="1"/>
          <p:nvPr/>
        </p:nvSpPr>
        <p:spPr>
          <a:xfrm>
            <a:off x="333102" y="5347816"/>
            <a:ext cx="3481268" cy="1477328"/>
          </a:xfrm>
          <a:prstGeom prst="rect">
            <a:avLst/>
          </a:prstGeom>
          <a:noFill/>
        </p:spPr>
        <p:txBody>
          <a:bodyPr wrap="square" rtlCol="0">
            <a:spAutoFit/>
          </a:bodyPr>
          <a:lstStyle/>
          <a:p>
            <a:r>
              <a:rPr lang="en-US" dirty="0"/>
              <a:t>Select the events with particles traversing the strip:</a:t>
            </a:r>
          </a:p>
          <a:p>
            <a:endParaRPr lang="en-US" dirty="0"/>
          </a:p>
          <a:p>
            <a:r>
              <a:rPr lang="en-US" dirty="0"/>
              <a:t>X: 40 – 85 mm</a:t>
            </a:r>
          </a:p>
          <a:p>
            <a:r>
              <a:rPr lang="en-US" dirty="0"/>
              <a:t>Y: 56 – 62 mm</a:t>
            </a:r>
          </a:p>
        </p:txBody>
      </p:sp>
      <p:cxnSp>
        <p:nvCxnSpPr>
          <p:cNvPr id="8" name="Straight Arrow Connector 7"/>
          <p:cNvCxnSpPr/>
          <p:nvPr/>
        </p:nvCxnSpPr>
        <p:spPr>
          <a:xfrm>
            <a:off x="6452256" y="3311343"/>
            <a:ext cx="0" cy="17917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5306951" y="2993816"/>
            <a:ext cx="2381323" cy="369332"/>
          </a:xfrm>
          <a:prstGeom prst="rect">
            <a:avLst/>
          </a:prstGeom>
          <a:noFill/>
        </p:spPr>
        <p:txBody>
          <a:bodyPr wrap="square" rtlCol="0">
            <a:spAutoFit/>
          </a:bodyPr>
          <a:lstStyle/>
          <a:p>
            <a:r>
              <a:rPr lang="en-US" dirty="0"/>
              <a:t>~ window boundary</a:t>
            </a:r>
          </a:p>
        </p:txBody>
      </p:sp>
      <p:sp>
        <p:nvSpPr>
          <p:cNvPr id="10" name="TextBox 9"/>
          <p:cNvSpPr txBox="1"/>
          <p:nvPr/>
        </p:nvSpPr>
        <p:spPr>
          <a:xfrm>
            <a:off x="333102" y="4621170"/>
            <a:ext cx="3549307" cy="646331"/>
          </a:xfrm>
          <a:prstGeom prst="rect">
            <a:avLst/>
          </a:prstGeom>
          <a:noFill/>
        </p:spPr>
        <p:txBody>
          <a:bodyPr wrap="square" rtlCol="0">
            <a:spAutoFit/>
          </a:bodyPr>
          <a:lstStyle/>
          <a:p>
            <a:r>
              <a:rPr lang="en-US" dirty="0"/>
              <a:t>Trigger area ~ 5 cm x 3 cm</a:t>
            </a:r>
          </a:p>
          <a:p>
            <a:r>
              <a:rPr lang="en-US" dirty="0"/>
              <a:t>One strip read out at both ends</a:t>
            </a:r>
          </a:p>
        </p:txBody>
      </p:sp>
      <p:pic>
        <p:nvPicPr>
          <p:cNvPr id="11" name="Picture 10"/>
          <p:cNvPicPr>
            <a:picLocks noChangeAspect="1"/>
          </p:cNvPicPr>
          <p:nvPr/>
        </p:nvPicPr>
        <p:blipFill>
          <a:blip r:embed="rId4"/>
          <a:stretch>
            <a:fillRect/>
          </a:stretch>
        </p:blipFill>
        <p:spPr>
          <a:xfrm>
            <a:off x="6452256" y="628911"/>
            <a:ext cx="2600508" cy="2268044"/>
          </a:xfrm>
          <a:prstGeom prst="rect">
            <a:avLst/>
          </a:prstGeom>
        </p:spPr>
      </p:pic>
      <p:cxnSp>
        <p:nvCxnSpPr>
          <p:cNvPr id="13" name="Straight Arrow Connector 12"/>
          <p:cNvCxnSpPr/>
          <p:nvPr/>
        </p:nvCxnSpPr>
        <p:spPr>
          <a:xfrm flipV="1">
            <a:off x="6452256" y="2018560"/>
            <a:ext cx="1315396" cy="103763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Rectangle 11"/>
          <p:cNvSpPr/>
          <p:nvPr/>
        </p:nvSpPr>
        <p:spPr>
          <a:xfrm>
            <a:off x="1587552" y="105691"/>
            <a:ext cx="5899672" cy="523220"/>
          </a:xfrm>
          <a:prstGeom prst="rect">
            <a:avLst/>
          </a:prstGeom>
        </p:spPr>
        <p:txBody>
          <a:bodyPr wrap="none">
            <a:spAutoFit/>
          </a:bodyPr>
          <a:lstStyle/>
          <a:p>
            <a:r>
              <a:rPr lang="en-US" sz="2800" b="1" dirty="0">
                <a:latin typeface="Times New Roman" charset="0"/>
              </a:rPr>
              <a:t>Position Reconstruction with LAPPD</a:t>
            </a:r>
            <a:endParaRPr lang="en-US" sz="2800" b="1" dirty="0"/>
          </a:p>
        </p:txBody>
      </p:sp>
      <p:sp>
        <p:nvSpPr>
          <p:cNvPr id="3" name="Rectangle 2"/>
          <p:cNvSpPr/>
          <p:nvPr/>
        </p:nvSpPr>
        <p:spPr>
          <a:xfrm>
            <a:off x="927339" y="769919"/>
            <a:ext cx="2496033" cy="369332"/>
          </a:xfrm>
          <a:prstGeom prst="rect">
            <a:avLst/>
          </a:prstGeom>
        </p:spPr>
        <p:txBody>
          <a:bodyPr wrap="none">
            <a:spAutoFit/>
          </a:bodyPr>
          <a:lstStyle/>
          <a:p>
            <a:r>
              <a:rPr lang="en-US" dirty="0"/>
              <a:t>Total signal (R+L) profile</a:t>
            </a:r>
          </a:p>
        </p:txBody>
      </p:sp>
      <p:sp>
        <p:nvSpPr>
          <p:cNvPr id="15" name="Slide Number Placeholder 14"/>
          <p:cNvSpPr>
            <a:spLocks noGrp="1"/>
          </p:cNvSpPr>
          <p:nvPr>
            <p:ph type="sldNum" sz="quarter" idx="12"/>
          </p:nvPr>
        </p:nvSpPr>
        <p:spPr/>
        <p:txBody>
          <a:bodyPr/>
          <a:lstStyle/>
          <a:p>
            <a:fld id="{AACC9FEE-32C7-574E-865B-4322EB996622}" type="slidenum">
              <a:rPr lang="en-US" smtClean="0"/>
              <a:t>22</a:t>
            </a:fld>
            <a:endParaRPr lang="en-US"/>
          </a:p>
        </p:txBody>
      </p:sp>
    </p:spTree>
    <p:extLst>
      <p:ext uri="{BB962C8B-B14F-4D97-AF65-F5344CB8AC3E}">
        <p14:creationId xmlns:p14="http://schemas.microsoft.com/office/powerpoint/2010/main" val="3628576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769073"/>
            <a:ext cx="4365760" cy="3480662"/>
          </a:xfrm>
          <a:prstGeom prst="rect">
            <a:avLst/>
          </a:prstGeom>
        </p:spPr>
      </p:pic>
      <p:sp>
        <p:nvSpPr>
          <p:cNvPr id="6" name="Rectangle 5"/>
          <p:cNvSpPr/>
          <p:nvPr/>
        </p:nvSpPr>
        <p:spPr>
          <a:xfrm>
            <a:off x="1587552" y="105691"/>
            <a:ext cx="5899672" cy="523220"/>
          </a:xfrm>
          <a:prstGeom prst="rect">
            <a:avLst/>
          </a:prstGeom>
        </p:spPr>
        <p:txBody>
          <a:bodyPr wrap="none">
            <a:spAutoFit/>
          </a:bodyPr>
          <a:lstStyle/>
          <a:p>
            <a:r>
              <a:rPr lang="en-US" sz="2800" b="1" dirty="0">
                <a:latin typeface="Times New Roman" charset="0"/>
              </a:rPr>
              <a:t>Position Reconstruction with LAPPD</a:t>
            </a:r>
            <a:endParaRPr lang="en-US" sz="2800" b="1" dirty="0"/>
          </a:p>
        </p:txBody>
      </p:sp>
      <p:sp>
        <p:nvSpPr>
          <p:cNvPr id="2" name="TextBox 1"/>
          <p:cNvSpPr txBox="1"/>
          <p:nvPr/>
        </p:nvSpPr>
        <p:spPr>
          <a:xfrm>
            <a:off x="623680" y="986659"/>
            <a:ext cx="3606005" cy="646331"/>
          </a:xfrm>
          <a:prstGeom prst="rect">
            <a:avLst/>
          </a:prstGeom>
          <a:noFill/>
        </p:spPr>
        <p:txBody>
          <a:bodyPr wrap="square" rtlCol="0">
            <a:spAutoFit/>
          </a:bodyPr>
          <a:lstStyle/>
          <a:p>
            <a:r>
              <a:rPr lang="en-US" dirty="0"/>
              <a:t>Fraction of the L signal as a function of x along the strip</a:t>
            </a:r>
          </a:p>
        </p:txBody>
      </p:sp>
      <p:sp>
        <p:nvSpPr>
          <p:cNvPr id="3" name="Rectangle 2"/>
          <p:cNvSpPr/>
          <p:nvPr/>
        </p:nvSpPr>
        <p:spPr>
          <a:xfrm>
            <a:off x="317509" y="5629003"/>
            <a:ext cx="4276869" cy="369332"/>
          </a:xfrm>
          <a:prstGeom prst="rect">
            <a:avLst/>
          </a:prstGeom>
        </p:spPr>
        <p:txBody>
          <a:bodyPr wrap="none">
            <a:spAutoFit/>
          </a:bodyPr>
          <a:lstStyle/>
          <a:p>
            <a:r>
              <a:rPr lang="en-US" dirty="0"/>
              <a:t>Very small correlation, not quite significant.</a:t>
            </a:r>
          </a:p>
        </p:txBody>
      </p:sp>
      <p:sp>
        <p:nvSpPr>
          <p:cNvPr id="7" name="TextBox 6"/>
          <p:cNvSpPr txBox="1"/>
          <p:nvPr/>
        </p:nvSpPr>
        <p:spPr>
          <a:xfrm>
            <a:off x="5266577" y="986659"/>
            <a:ext cx="3606005" cy="646331"/>
          </a:xfrm>
          <a:prstGeom prst="rect">
            <a:avLst/>
          </a:prstGeom>
          <a:noFill/>
        </p:spPr>
        <p:txBody>
          <a:bodyPr wrap="square" rtlCol="0">
            <a:spAutoFit/>
          </a:bodyPr>
          <a:lstStyle/>
          <a:p>
            <a:r>
              <a:rPr lang="en-US" dirty="0"/>
              <a:t>Time difference between L and R signals</a:t>
            </a:r>
          </a:p>
        </p:txBody>
      </p:sp>
      <p:sp>
        <p:nvSpPr>
          <p:cNvPr id="8" name="Rectangle 7"/>
          <p:cNvSpPr/>
          <p:nvPr/>
        </p:nvSpPr>
        <p:spPr>
          <a:xfrm>
            <a:off x="6069766" y="5629003"/>
            <a:ext cx="2135779" cy="369332"/>
          </a:xfrm>
          <a:prstGeom prst="rect">
            <a:avLst/>
          </a:prstGeom>
        </p:spPr>
        <p:txBody>
          <a:bodyPr wrap="square">
            <a:spAutoFit/>
          </a:bodyPr>
          <a:lstStyle/>
          <a:p>
            <a:r>
              <a:rPr lang="en-US" dirty="0"/>
              <a:t>Strong correlation!</a:t>
            </a:r>
          </a:p>
        </p:txBody>
      </p:sp>
      <p:sp>
        <p:nvSpPr>
          <p:cNvPr id="9" name="TextBox 8"/>
          <p:cNvSpPr txBox="1"/>
          <p:nvPr/>
        </p:nvSpPr>
        <p:spPr>
          <a:xfrm>
            <a:off x="317510" y="6214442"/>
            <a:ext cx="5953310" cy="646331"/>
          </a:xfrm>
          <a:prstGeom prst="rect">
            <a:avLst/>
          </a:prstGeom>
          <a:noFill/>
        </p:spPr>
        <p:txBody>
          <a:bodyPr wrap="square" rtlCol="0">
            <a:spAutoFit/>
          </a:bodyPr>
          <a:lstStyle/>
          <a:p>
            <a:r>
              <a:rPr lang="en-US" dirty="0">
                <a:solidFill>
                  <a:srgbClr val="FF0000"/>
                </a:solidFill>
              </a:rPr>
              <a:t>Event position can be reconstructed with timing techniques. </a:t>
            </a:r>
            <a:r>
              <a:rPr lang="en-US" dirty="0">
                <a:solidFill>
                  <a:srgbClr val="FF0000"/>
                </a:solidFill>
                <a:sym typeface="Wingdings"/>
              </a:rPr>
              <a:t> More on this in the next talk.</a:t>
            </a:r>
            <a:endParaRPr lang="en-US" dirty="0">
              <a:solidFill>
                <a:srgbClr val="FF0000"/>
              </a:solidFill>
            </a:endParaRPr>
          </a:p>
        </p:txBody>
      </p:sp>
      <p:pic>
        <p:nvPicPr>
          <p:cNvPr id="10" name="Picture 9"/>
          <p:cNvPicPr>
            <a:picLocks noChangeAspect="1"/>
          </p:cNvPicPr>
          <p:nvPr/>
        </p:nvPicPr>
        <p:blipFill>
          <a:blip r:embed="rId3"/>
          <a:stretch>
            <a:fillRect/>
          </a:stretch>
        </p:blipFill>
        <p:spPr>
          <a:xfrm>
            <a:off x="4808005" y="1769074"/>
            <a:ext cx="3883142" cy="3483162"/>
          </a:xfrm>
          <a:prstGeom prst="rect">
            <a:avLst/>
          </a:prstGeom>
        </p:spPr>
      </p:pic>
      <p:sp>
        <p:nvSpPr>
          <p:cNvPr id="11" name="TextBox 10"/>
          <p:cNvSpPr txBox="1"/>
          <p:nvPr/>
        </p:nvSpPr>
        <p:spPr>
          <a:xfrm>
            <a:off x="7864443" y="3313058"/>
            <a:ext cx="682203" cy="376767"/>
          </a:xfrm>
          <a:prstGeom prst="rect">
            <a:avLst/>
          </a:prstGeom>
          <a:noFill/>
        </p:spPr>
        <p:txBody>
          <a:bodyPr wrap="square" rtlCol="0">
            <a:spAutoFit/>
          </a:bodyPr>
          <a:lstStyle/>
          <a:p>
            <a:r>
              <a:rPr lang="en-US" dirty="0" err="1"/>
              <a:t>a+bx</a:t>
            </a:r>
            <a:endParaRPr lang="en-US" dirty="0"/>
          </a:p>
        </p:txBody>
      </p:sp>
      <p:sp>
        <p:nvSpPr>
          <p:cNvPr id="12" name="TextBox 11"/>
          <p:cNvSpPr txBox="1"/>
          <p:nvPr/>
        </p:nvSpPr>
        <p:spPr>
          <a:xfrm>
            <a:off x="3547482" y="3501441"/>
            <a:ext cx="682203" cy="376767"/>
          </a:xfrm>
          <a:prstGeom prst="rect">
            <a:avLst/>
          </a:prstGeom>
          <a:noFill/>
        </p:spPr>
        <p:txBody>
          <a:bodyPr wrap="square" rtlCol="0">
            <a:spAutoFit/>
          </a:bodyPr>
          <a:lstStyle/>
          <a:p>
            <a:r>
              <a:rPr lang="en-US" dirty="0" err="1"/>
              <a:t>a+bx</a:t>
            </a:r>
            <a:endParaRPr lang="en-US" dirty="0"/>
          </a:p>
        </p:txBody>
      </p:sp>
      <p:sp>
        <p:nvSpPr>
          <p:cNvPr id="13" name="Slide Number Placeholder 12"/>
          <p:cNvSpPr>
            <a:spLocks noGrp="1"/>
          </p:cNvSpPr>
          <p:nvPr>
            <p:ph type="sldNum" sz="quarter" idx="12"/>
          </p:nvPr>
        </p:nvSpPr>
        <p:spPr/>
        <p:txBody>
          <a:bodyPr/>
          <a:lstStyle/>
          <a:p>
            <a:fld id="{AACC9FEE-32C7-574E-865B-4322EB996622}" type="slidenum">
              <a:rPr lang="en-US" smtClean="0"/>
              <a:t>23</a:t>
            </a:fld>
            <a:endParaRPr lang="en-US"/>
          </a:p>
        </p:txBody>
      </p:sp>
    </p:spTree>
    <p:extLst>
      <p:ext uri="{BB962C8B-B14F-4D97-AF65-F5344CB8AC3E}">
        <p14:creationId xmlns:p14="http://schemas.microsoft.com/office/powerpoint/2010/main" val="650605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C19966-1ADF-5D42-B0CA-0FCD12959BBE}" type="slidenum">
              <a:rPr lang="en-US" smtClean="0"/>
              <a:t>24</a:t>
            </a:fld>
            <a:endParaRPr lang="en-US"/>
          </a:p>
        </p:txBody>
      </p:sp>
      <p:sp>
        <p:nvSpPr>
          <p:cNvPr id="3" name="Rectangle 2"/>
          <p:cNvSpPr/>
          <p:nvPr/>
        </p:nvSpPr>
        <p:spPr>
          <a:xfrm>
            <a:off x="3231946" y="273195"/>
            <a:ext cx="2040518" cy="523220"/>
          </a:xfrm>
          <a:prstGeom prst="rect">
            <a:avLst/>
          </a:prstGeom>
        </p:spPr>
        <p:txBody>
          <a:bodyPr wrap="none">
            <a:spAutoFit/>
          </a:bodyPr>
          <a:lstStyle/>
          <a:p>
            <a:r>
              <a:rPr lang="en-US" sz="2800" b="1" dirty="0">
                <a:latin typeface="Times New Roman" charset="0"/>
              </a:rPr>
              <a:t>Conclusions</a:t>
            </a:r>
            <a:endParaRPr lang="en-US" sz="2800" b="1" dirty="0"/>
          </a:p>
        </p:txBody>
      </p:sp>
      <p:sp>
        <p:nvSpPr>
          <p:cNvPr id="4" name="TextBox 3"/>
          <p:cNvSpPr txBox="1"/>
          <p:nvPr/>
        </p:nvSpPr>
        <p:spPr>
          <a:xfrm>
            <a:off x="680378" y="1349487"/>
            <a:ext cx="7710954" cy="3970318"/>
          </a:xfrm>
          <a:prstGeom prst="rect">
            <a:avLst/>
          </a:prstGeom>
          <a:noFill/>
        </p:spPr>
        <p:txBody>
          <a:bodyPr wrap="square" rtlCol="0">
            <a:spAutoFit/>
          </a:bodyPr>
          <a:lstStyle/>
          <a:p>
            <a:pPr marL="285750" indent="-285750">
              <a:buFont typeface="Arial"/>
              <a:buChar char="•"/>
            </a:pPr>
            <a:r>
              <a:rPr lang="en-US" dirty="0"/>
              <a:t>Secondary Emission calorimeter is radiation-hard and fast.</a:t>
            </a:r>
          </a:p>
          <a:p>
            <a:pPr marL="285750" indent="-285750">
              <a:buFont typeface="Arial"/>
              <a:buChar char="•"/>
            </a:pPr>
            <a:endParaRPr lang="en-US" dirty="0"/>
          </a:p>
          <a:p>
            <a:pPr marL="285750" indent="-285750">
              <a:buFont typeface="Arial"/>
              <a:buChar char="•"/>
            </a:pPr>
            <a:r>
              <a:rPr lang="en-US" dirty="0"/>
              <a:t>Progressive beam test results are encouraging.</a:t>
            </a:r>
          </a:p>
          <a:p>
            <a:pPr marL="285750" indent="-285750">
              <a:buFont typeface="Arial"/>
              <a:buChar char="•"/>
            </a:pPr>
            <a:endParaRPr lang="en-US" dirty="0"/>
          </a:p>
          <a:p>
            <a:pPr marL="285750" indent="-285750">
              <a:buFont typeface="Arial"/>
              <a:buChar char="•"/>
            </a:pPr>
            <a:r>
              <a:rPr lang="en-US" dirty="0"/>
              <a:t>SE </a:t>
            </a:r>
            <a:r>
              <a:rPr lang="en-US" dirty="0" err="1"/>
              <a:t>calorimetry</a:t>
            </a:r>
            <a:r>
              <a:rPr lang="en-US" dirty="0"/>
              <a:t> is feasible for large-scale applications.</a:t>
            </a:r>
          </a:p>
          <a:p>
            <a:pPr marL="285750" indent="-285750">
              <a:buFont typeface="Arial"/>
              <a:buChar char="•"/>
            </a:pPr>
            <a:endParaRPr lang="en-US" dirty="0"/>
          </a:p>
          <a:p>
            <a:pPr marL="285750" indent="-285750">
              <a:buFont typeface="Arial"/>
              <a:buChar char="•"/>
            </a:pPr>
            <a:r>
              <a:rPr lang="en-US" dirty="0"/>
              <a:t>SE </a:t>
            </a:r>
            <a:r>
              <a:rPr lang="en-US" dirty="0" err="1"/>
              <a:t>calorimetry</a:t>
            </a:r>
            <a:r>
              <a:rPr lang="en-US" dirty="0"/>
              <a:t> is suitable for fine readout segmentation hence imaging </a:t>
            </a:r>
            <a:r>
              <a:rPr lang="en-US" dirty="0" err="1"/>
              <a:t>calorimetry</a:t>
            </a:r>
            <a:r>
              <a:rPr lang="en-US" dirty="0"/>
              <a:t>. </a:t>
            </a:r>
          </a:p>
          <a:p>
            <a:pPr marL="285750" indent="-285750">
              <a:buFont typeface="Arial"/>
              <a:buChar char="•"/>
            </a:pPr>
            <a:endParaRPr lang="en-US" dirty="0"/>
          </a:p>
          <a:p>
            <a:pPr marL="285750" indent="-285750">
              <a:buFont typeface="Arial"/>
              <a:buChar char="•"/>
            </a:pPr>
            <a:r>
              <a:rPr lang="en-US" u="sng" dirty="0"/>
              <a:t>There are many implementation areas for SE </a:t>
            </a:r>
            <a:r>
              <a:rPr lang="en-US" u="sng" dirty="0" err="1"/>
              <a:t>calorimetry</a:t>
            </a:r>
            <a:r>
              <a:rPr lang="en-US" u="sng" dirty="0"/>
              <a:t>:</a:t>
            </a:r>
          </a:p>
          <a:p>
            <a:endParaRPr lang="en-US" u="sng" dirty="0"/>
          </a:p>
          <a:p>
            <a:pPr marL="742950" lvl="1" indent="-285750">
              <a:buFont typeface="Arial"/>
              <a:buChar char="•"/>
            </a:pPr>
            <a:r>
              <a:rPr lang="en-US" dirty="0"/>
              <a:t>Forward </a:t>
            </a:r>
            <a:r>
              <a:rPr lang="en-US" dirty="0" err="1"/>
              <a:t>calorimetry</a:t>
            </a:r>
            <a:r>
              <a:rPr lang="en-US" dirty="0"/>
              <a:t> for hadron/lepton/ion colliders</a:t>
            </a:r>
          </a:p>
          <a:p>
            <a:pPr marL="742950" lvl="1" indent="-285750">
              <a:buFont typeface="Arial"/>
              <a:buChar char="•"/>
            </a:pPr>
            <a:r>
              <a:rPr lang="en-US" dirty="0"/>
              <a:t>Beam monitors</a:t>
            </a:r>
          </a:p>
          <a:p>
            <a:pPr marL="742950" lvl="1" indent="-285750">
              <a:buFont typeface="Arial"/>
              <a:buChar char="•"/>
            </a:pPr>
            <a:r>
              <a:rPr lang="en-US" dirty="0"/>
              <a:t>Compton </a:t>
            </a:r>
            <a:r>
              <a:rPr lang="en-US" dirty="0" err="1"/>
              <a:t>polarimetry</a:t>
            </a:r>
            <a:r>
              <a:rPr lang="en-US" dirty="0"/>
              <a:t> for lepton colliders</a:t>
            </a:r>
          </a:p>
        </p:txBody>
      </p:sp>
    </p:spTree>
    <p:extLst>
      <p:ext uri="{BB962C8B-B14F-4D97-AF65-F5344CB8AC3E}">
        <p14:creationId xmlns:p14="http://schemas.microsoft.com/office/powerpoint/2010/main" val="2918707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C19966-1ADF-5D42-B0CA-0FCD12959BBE}" type="slidenum">
              <a:rPr lang="en-US" smtClean="0"/>
              <a:t>25</a:t>
            </a:fld>
            <a:endParaRPr lang="en-US"/>
          </a:p>
        </p:txBody>
      </p:sp>
      <p:sp>
        <p:nvSpPr>
          <p:cNvPr id="3" name="Rectangle 2"/>
          <p:cNvSpPr/>
          <p:nvPr/>
        </p:nvSpPr>
        <p:spPr>
          <a:xfrm>
            <a:off x="3577879" y="12370"/>
            <a:ext cx="1441771" cy="523220"/>
          </a:xfrm>
          <a:prstGeom prst="rect">
            <a:avLst/>
          </a:prstGeom>
        </p:spPr>
        <p:txBody>
          <a:bodyPr wrap="none">
            <a:spAutoFit/>
          </a:bodyPr>
          <a:lstStyle/>
          <a:p>
            <a:r>
              <a:rPr lang="en-US" sz="2800" b="1" dirty="0">
                <a:latin typeface="Times New Roman" charset="0"/>
              </a:rPr>
              <a:t>Outlook</a:t>
            </a:r>
            <a:endParaRPr lang="en-US" sz="2800" b="1" dirty="0"/>
          </a:p>
        </p:txBody>
      </p:sp>
      <p:sp>
        <p:nvSpPr>
          <p:cNvPr id="4" name="Rectangle 3"/>
          <p:cNvSpPr/>
          <p:nvPr/>
        </p:nvSpPr>
        <p:spPr>
          <a:xfrm>
            <a:off x="158374" y="472272"/>
            <a:ext cx="8778339" cy="615553"/>
          </a:xfrm>
          <a:prstGeom prst="rect">
            <a:avLst/>
          </a:prstGeom>
        </p:spPr>
        <p:txBody>
          <a:bodyPr wrap="square">
            <a:spAutoFit/>
          </a:bodyPr>
          <a:lstStyle/>
          <a:p>
            <a:r>
              <a:rPr lang="en-US" sz="1700" u="sng" dirty="0">
                <a:solidFill>
                  <a:srgbClr val="FF0000"/>
                </a:solidFill>
              </a:rPr>
              <a:t>A dedicated Secondary Emission module is needed for complete validation:</a:t>
            </a:r>
            <a:r>
              <a:rPr lang="en-US" sz="1700" dirty="0">
                <a:solidFill>
                  <a:srgbClr val="FF0000"/>
                </a:solidFill>
              </a:rPr>
              <a:t> Identify a secondary emitter as the cathode. Then use either dynodes of the same type or MCPs as multipliers.</a:t>
            </a:r>
            <a:endParaRPr lang="en-US" sz="1700" u="sng" dirty="0">
              <a:solidFill>
                <a:srgbClr val="FF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69976450"/>
              </p:ext>
            </p:extLst>
          </p:nvPr>
        </p:nvGraphicFramePr>
        <p:xfrm>
          <a:off x="49677" y="1198382"/>
          <a:ext cx="3931568" cy="2444629"/>
        </p:xfrm>
        <a:graphic>
          <a:graphicData uri="http://schemas.openxmlformats.org/presentationml/2006/ole">
            <mc:AlternateContent xmlns:mc="http://schemas.openxmlformats.org/markup-compatibility/2006">
              <mc:Choice xmlns:v="urn:schemas-microsoft-com:vml" Requires="v">
                <p:oleObj spid="_x0000_s1135" name="Document" r:id="rId3" imgW="5943600" imgH="3695700" progId="Word.Document.12">
                  <p:embed/>
                </p:oleObj>
              </mc:Choice>
              <mc:Fallback>
                <p:oleObj name="Document" r:id="rId3" imgW="5943600" imgH="3695700" progId="Word.Document.12">
                  <p:embed/>
                  <p:pic>
                    <p:nvPicPr>
                      <p:cNvPr id="0" name=""/>
                      <p:cNvPicPr/>
                      <p:nvPr/>
                    </p:nvPicPr>
                    <p:blipFill>
                      <a:blip r:embed="rId4"/>
                      <a:stretch>
                        <a:fillRect/>
                      </a:stretch>
                    </p:blipFill>
                    <p:spPr>
                      <a:xfrm>
                        <a:off x="49677" y="1198382"/>
                        <a:ext cx="3931568" cy="2444629"/>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95549735"/>
              </p:ext>
            </p:extLst>
          </p:nvPr>
        </p:nvGraphicFramePr>
        <p:xfrm>
          <a:off x="4169686" y="1198382"/>
          <a:ext cx="4767027" cy="2444629"/>
        </p:xfrm>
        <a:graphic>
          <a:graphicData uri="http://schemas.openxmlformats.org/presentationml/2006/ole">
            <mc:AlternateContent xmlns:mc="http://schemas.openxmlformats.org/markup-compatibility/2006">
              <mc:Choice xmlns:v="urn:schemas-microsoft-com:vml" Requires="v">
                <p:oleObj spid="_x0000_s1136" name="Document" r:id="rId5" imgW="5943600" imgH="3048000" progId="Word.Document.12">
                  <p:embed/>
                </p:oleObj>
              </mc:Choice>
              <mc:Fallback>
                <p:oleObj name="Document" r:id="rId5" imgW="5943600" imgH="3048000" progId="Word.Document.12">
                  <p:embed/>
                  <p:pic>
                    <p:nvPicPr>
                      <p:cNvPr id="0" name=""/>
                      <p:cNvPicPr/>
                      <p:nvPr/>
                    </p:nvPicPr>
                    <p:blipFill>
                      <a:blip r:embed="rId6"/>
                      <a:stretch>
                        <a:fillRect/>
                      </a:stretch>
                    </p:blipFill>
                    <p:spPr>
                      <a:xfrm>
                        <a:off x="4169686" y="1198382"/>
                        <a:ext cx="4767027" cy="244462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26622362"/>
              </p:ext>
            </p:extLst>
          </p:nvPr>
        </p:nvGraphicFramePr>
        <p:xfrm>
          <a:off x="49677" y="3881913"/>
          <a:ext cx="4193270" cy="2616314"/>
        </p:xfrm>
        <a:graphic>
          <a:graphicData uri="http://schemas.openxmlformats.org/presentationml/2006/ole">
            <mc:AlternateContent xmlns:mc="http://schemas.openxmlformats.org/markup-compatibility/2006">
              <mc:Choice xmlns:v="urn:schemas-microsoft-com:vml" Requires="v">
                <p:oleObj spid="_x0000_s1137" name="Document" r:id="rId7" imgW="5943600" imgH="3708400" progId="Word.Document.12">
                  <p:embed/>
                </p:oleObj>
              </mc:Choice>
              <mc:Fallback>
                <p:oleObj name="Document" r:id="rId7" imgW="5943600" imgH="3708400" progId="Word.Document.12">
                  <p:embed/>
                  <p:pic>
                    <p:nvPicPr>
                      <p:cNvPr id="0" name=""/>
                      <p:cNvPicPr/>
                      <p:nvPr/>
                    </p:nvPicPr>
                    <p:blipFill>
                      <a:blip r:embed="rId8"/>
                      <a:stretch>
                        <a:fillRect/>
                      </a:stretch>
                    </p:blipFill>
                    <p:spPr>
                      <a:xfrm>
                        <a:off x="49677" y="3881913"/>
                        <a:ext cx="4193270" cy="2616314"/>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60284710"/>
              </p:ext>
            </p:extLst>
          </p:nvPr>
        </p:nvGraphicFramePr>
        <p:xfrm>
          <a:off x="4169686" y="3881913"/>
          <a:ext cx="4974314" cy="2976086"/>
        </p:xfrm>
        <a:graphic>
          <a:graphicData uri="http://schemas.openxmlformats.org/presentationml/2006/ole">
            <mc:AlternateContent xmlns:mc="http://schemas.openxmlformats.org/markup-compatibility/2006">
              <mc:Choice xmlns:v="urn:schemas-microsoft-com:vml" Requires="v">
                <p:oleObj spid="_x0000_s1138" name="Document" r:id="rId9" imgW="5943600" imgH="3556000" progId="Word.Document.12">
                  <p:embed/>
                </p:oleObj>
              </mc:Choice>
              <mc:Fallback>
                <p:oleObj name="Document" r:id="rId9" imgW="5943600" imgH="3556000" progId="Word.Document.12">
                  <p:embed/>
                  <p:pic>
                    <p:nvPicPr>
                      <p:cNvPr id="0" name=""/>
                      <p:cNvPicPr/>
                      <p:nvPr/>
                    </p:nvPicPr>
                    <p:blipFill>
                      <a:blip r:embed="rId10"/>
                      <a:stretch>
                        <a:fillRect/>
                      </a:stretch>
                    </p:blipFill>
                    <p:spPr>
                      <a:xfrm>
                        <a:off x="4169686" y="3881913"/>
                        <a:ext cx="4974314" cy="2976086"/>
                      </a:xfrm>
                      <a:prstGeom prst="rect">
                        <a:avLst/>
                      </a:prstGeom>
                    </p:spPr>
                  </p:pic>
                </p:oleObj>
              </mc:Fallback>
            </mc:AlternateContent>
          </a:graphicData>
        </a:graphic>
      </p:graphicFrame>
    </p:spTree>
    <p:extLst>
      <p:ext uri="{BB962C8B-B14F-4D97-AF65-F5344CB8AC3E}">
        <p14:creationId xmlns:p14="http://schemas.microsoft.com/office/powerpoint/2010/main" val="2458275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4098" y="136868"/>
            <a:ext cx="8686800" cy="6219482"/>
            <a:chOff x="124098" y="136868"/>
            <a:chExt cx="8686800" cy="6219482"/>
          </a:xfrm>
        </p:grpSpPr>
        <p:sp>
          <p:nvSpPr>
            <p:cNvPr id="2" name="Rectangle 1027"/>
            <p:cNvSpPr>
              <a:spLocks noChangeArrowheads="1"/>
            </p:cNvSpPr>
            <p:nvPr/>
          </p:nvSpPr>
          <p:spPr bwMode="auto">
            <a:xfrm>
              <a:off x="487604" y="136868"/>
              <a:ext cx="832329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800" b="1" dirty="0"/>
                <a:t>Why Secondary Emission Ionization Calorimeters? - I</a:t>
              </a:r>
            </a:p>
          </p:txBody>
        </p:sp>
        <p:sp>
          <p:nvSpPr>
            <p:cNvPr id="3" name="Text Box 1028"/>
            <p:cNvSpPr txBox="1">
              <a:spLocks noChangeArrowheads="1"/>
            </p:cNvSpPr>
            <p:nvPr/>
          </p:nvSpPr>
          <p:spPr bwMode="auto">
            <a:xfrm>
              <a:off x="124098" y="1495018"/>
              <a:ext cx="8686800" cy="4861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eaLnBrk="1" hangingPunct="1">
                <a:lnSpc>
                  <a:spcPct val="90000"/>
                </a:lnSpc>
                <a:spcBef>
                  <a:spcPct val="20000"/>
                </a:spcBef>
                <a:buFont typeface="Arial"/>
                <a:buChar char="•"/>
              </a:pPr>
              <a:r>
                <a:rPr lang="en-US" sz="1800" dirty="0">
                  <a:solidFill>
                    <a:srgbClr val="000000"/>
                  </a:solidFill>
                  <a:latin typeface="Arial"/>
                  <a:cs typeface="Arial"/>
                </a:rPr>
                <a:t>Secondary Emission (SE) signal originates from</a:t>
              </a:r>
              <a:r>
                <a:rPr lang="en-US" sz="1800" b="1" dirty="0">
                  <a:solidFill>
                    <a:srgbClr val="000000"/>
                  </a:solidFill>
                  <a:latin typeface="Arial"/>
                  <a:cs typeface="Arial"/>
                </a:rPr>
                <a:t> </a:t>
              </a:r>
              <a:r>
                <a:rPr lang="en-US" sz="1800" dirty="0">
                  <a:solidFill>
                    <a:srgbClr val="000000"/>
                  </a:solidFill>
                  <a:latin typeface="Arial"/>
                  <a:cs typeface="Arial"/>
                </a:rPr>
                <a:t>SE surfaces inside electromagnetic/</a:t>
              </a:r>
              <a:r>
                <a:rPr lang="en-US" sz="1800" dirty="0" err="1">
                  <a:solidFill>
                    <a:srgbClr val="000000"/>
                  </a:solidFill>
                  <a:latin typeface="Arial"/>
                  <a:cs typeface="Arial"/>
                </a:rPr>
                <a:t>hadronic</a:t>
              </a:r>
              <a:r>
                <a:rPr lang="en-US" sz="1800" dirty="0">
                  <a:solidFill>
                    <a:srgbClr val="000000"/>
                  </a:solidFill>
                  <a:latin typeface="Arial"/>
                  <a:cs typeface="Arial"/>
                </a:rPr>
                <a:t> showers:</a:t>
              </a:r>
            </a:p>
            <a:p>
              <a:pPr eaLnBrk="1" hangingPunct="1">
                <a:lnSpc>
                  <a:spcPct val="90000"/>
                </a:lnSpc>
                <a:spcBef>
                  <a:spcPct val="20000"/>
                </a:spcBef>
              </a:pPr>
              <a:r>
                <a:rPr lang="en-US" sz="1800" dirty="0">
                  <a:solidFill>
                    <a:srgbClr val="000000"/>
                  </a:solidFill>
                  <a:latin typeface="Arial"/>
                  <a:cs typeface="Arial"/>
                </a:rPr>
                <a:t> </a:t>
              </a:r>
            </a:p>
            <a:p>
              <a:pPr lvl="1" eaLnBrk="1" hangingPunct="1">
                <a:lnSpc>
                  <a:spcPct val="90000"/>
                </a:lnSpc>
                <a:spcBef>
                  <a:spcPct val="20000"/>
                </a:spcBef>
                <a:buFontTx/>
                <a:buChar char="–"/>
              </a:pPr>
              <a:r>
                <a:rPr lang="en-US" sz="1800" dirty="0">
                  <a:solidFill>
                    <a:srgbClr val="000000"/>
                  </a:solidFill>
                  <a:latin typeface="Arial"/>
                  <a:cs typeface="Arial"/>
                </a:rPr>
                <a:t> </a:t>
              </a:r>
              <a:r>
                <a:rPr lang="en-US" sz="1800" dirty="0" err="1">
                  <a:solidFill>
                    <a:srgbClr val="000000"/>
                  </a:solidFill>
                  <a:latin typeface="Arial"/>
                  <a:cs typeface="Arial"/>
                </a:rPr>
                <a:t>SEe</a:t>
              </a:r>
              <a:r>
                <a:rPr lang="en-US" sz="1800" baseline="30000" dirty="0">
                  <a:solidFill>
                    <a:srgbClr val="000000"/>
                  </a:solidFill>
                  <a:latin typeface="Arial"/>
                  <a:cs typeface="Arial"/>
                </a:rPr>
                <a:t>-</a:t>
              </a:r>
              <a:r>
                <a:rPr lang="en-US" sz="1800" dirty="0">
                  <a:solidFill>
                    <a:srgbClr val="000000"/>
                  </a:solidFill>
                  <a:latin typeface="Arial"/>
                  <a:cs typeface="Arial"/>
                </a:rPr>
                <a:t> yield (</a:t>
              </a:r>
              <a:r>
                <a:rPr lang="en-US" sz="1800" dirty="0">
                  <a:solidFill>
                    <a:srgbClr val="000000"/>
                  </a:solidFill>
                  <a:latin typeface="Arial"/>
                  <a:cs typeface="Arial"/>
                  <a:sym typeface="Symbol" charset="0"/>
                </a:rPr>
                <a:t>)</a:t>
              </a:r>
              <a:r>
                <a:rPr lang="en-US" sz="1800" dirty="0">
                  <a:solidFill>
                    <a:srgbClr val="000000"/>
                  </a:solidFill>
                  <a:latin typeface="Arial"/>
                  <a:cs typeface="Arial"/>
                </a:rPr>
                <a:t> scales with particle momentum</a:t>
              </a:r>
            </a:p>
            <a:p>
              <a:pPr lvl="1" eaLnBrk="1" hangingPunct="1">
                <a:lnSpc>
                  <a:spcPct val="90000"/>
                </a:lnSpc>
                <a:spcBef>
                  <a:spcPct val="20000"/>
                </a:spcBef>
                <a:buFontTx/>
                <a:buChar char="–"/>
              </a:pPr>
              <a:endParaRPr lang="en-US" sz="1800" dirty="0">
                <a:solidFill>
                  <a:srgbClr val="000000"/>
                </a:solidFill>
                <a:latin typeface="Arial"/>
                <a:cs typeface="Arial"/>
              </a:endParaRPr>
            </a:p>
            <a:p>
              <a:pPr lvl="1" eaLnBrk="1" hangingPunct="1">
                <a:lnSpc>
                  <a:spcPct val="90000"/>
                </a:lnSpc>
                <a:spcBef>
                  <a:spcPct val="20000"/>
                </a:spcBef>
                <a:buFontTx/>
                <a:buChar char="–"/>
              </a:pPr>
              <a:r>
                <a:rPr lang="en-US" sz="1800" dirty="0">
                  <a:solidFill>
                    <a:srgbClr val="000000"/>
                  </a:solidFill>
                  <a:latin typeface="Arial"/>
                  <a:cs typeface="Arial"/>
                </a:rPr>
                <a:t> e</a:t>
              </a:r>
              <a:r>
                <a:rPr lang="en-US" sz="1800" baseline="30000" dirty="0">
                  <a:solidFill>
                    <a:srgbClr val="000000"/>
                  </a:solidFill>
                  <a:latin typeface="Arial"/>
                  <a:cs typeface="Arial"/>
                </a:rPr>
                <a:t>-</a:t>
              </a:r>
              <a:r>
                <a:rPr lang="en-US" sz="1800" dirty="0">
                  <a:solidFill>
                    <a:srgbClr val="000000"/>
                  </a:solidFill>
                  <a:latin typeface="Arial"/>
                  <a:cs typeface="Arial"/>
                </a:rPr>
                <a:t>: 3 &lt; </a:t>
              </a:r>
              <a:r>
                <a:rPr lang="en-US" sz="1800" dirty="0">
                  <a:solidFill>
                    <a:srgbClr val="000000"/>
                  </a:solidFill>
                  <a:latin typeface="Arial"/>
                  <a:cs typeface="Arial"/>
                  <a:sym typeface="Symbol" charset="0"/>
                </a:rPr>
                <a:t></a:t>
              </a:r>
              <a:r>
                <a:rPr lang="en-US" sz="1800" dirty="0">
                  <a:solidFill>
                    <a:srgbClr val="000000"/>
                  </a:solidFill>
                  <a:latin typeface="Arial"/>
                  <a:cs typeface="Arial"/>
                </a:rPr>
                <a:t> &lt;100, per 0.05 &lt;E&lt;100 </a:t>
              </a:r>
              <a:r>
                <a:rPr lang="en-US" sz="1800" dirty="0" err="1">
                  <a:solidFill>
                    <a:srgbClr val="000000"/>
                  </a:solidFill>
                  <a:latin typeface="Arial"/>
                  <a:cs typeface="Arial"/>
                </a:rPr>
                <a:t>keV</a:t>
              </a:r>
              <a:r>
                <a:rPr lang="en-US" sz="1800" dirty="0">
                  <a:solidFill>
                    <a:srgbClr val="000000"/>
                  </a:solidFill>
                  <a:latin typeface="Arial"/>
                  <a:cs typeface="Arial"/>
                </a:rPr>
                <a:t> (material dependent)</a:t>
              </a:r>
            </a:p>
            <a:p>
              <a:pPr lvl="1" eaLnBrk="1" hangingPunct="1">
                <a:lnSpc>
                  <a:spcPct val="90000"/>
                </a:lnSpc>
                <a:spcBef>
                  <a:spcPct val="20000"/>
                </a:spcBef>
                <a:buFontTx/>
                <a:buChar char="–"/>
              </a:pPr>
              <a:endParaRPr lang="en-US" sz="1800" dirty="0">
                <a:solidFill>
                  <a:srgbClr val="000000"/>
                </a:solidFill>
                <a:latin typeface="Arial"/>
                <a:cs typeface="Arial"/>
              </a:endParaRPr>
            </a:p>
            <a:p>
              <a:pPr lvl="1" eaLnBrk="1" hangingPunct="1">
                <a:lnSpc>
                  <a:spcPct val="90000"/>
                </a:lnSpc>
                <a:spcBef>
                  <a:spcPct val="20000"/>
                </a:spcBef>
                <a:buFontTx/>
                <a:buChar char="–"/>
              </a:pPr>
              <a:r>
                <a:rPr lang="en-US" sz="1800" dirty="0">
                  <a:solidFill>
                    <a:srgbClr val="000000"/>
                  </a:solidFill>
                  <a:latin typeface="Arial"/>
                  <a:cs typeface="Arial"/>
                </a:rPr>
                <a:t> </a:t>
              </a:r>
              <a:r>
                <a:rPr lang="en-US" sz="1800" dirty="0">
                  <a:solidFill>
                    <a:srgbClr val="000000"/>
                  </a:solidFill>
                  <a:latin typeface="Arial"/>
                  <a:cs typeface="Arial"/>
                  <a:sym typeface="Symbol" charset="0"/>
                </a:rPr>
                <a:t> </a:t>
              </a:r>
              <a:r>
                <a:rPr lang="en-US" sz="1800" dirty="0">
                  <a:solidFill>
                    <a:srgbClr val="000000"/>
                  </a:solidFill>
                  <a:latin typeface="Arial"/>
                  <a:cs typeface="Arial"/>
                </a:rPr>
                <a:t>~ 0.05 - 0.1 </a:t>
              </a:r>
              <a:r>
                <a:rPr lang="en-US" sz="1800" dirty="0" err="1">
                  <a:solidFill>
                    <a:srgbClr val="000000"/>
                  </a:solidFill>
                  <a:latin typeface="Arial"/>
                  <a:cs typeface="Arial"/>
                </a:rPr>
                <a:t>SEe</a:t>
              </a:r>
              <a:r>
                <a:rPr lang="en-US" sz="1800" baseline="30000" dirty="0">
                  <a:solidFill>
                    <a:srgbClr val="000000"/>
                  </a:solidFill>
                  <a:latin typeface="Arial"/>
                  <a:cs typeface="Arial"/>
                </a:rPr>
                <a:t>-</a:t>
              </a:r>
              <a:r>
                <a:rPr lang="en-US" sz="1800" dirty="0">
                  <a:solidFill>
                    <a:srgbClr val="000000"/>
                  </a:solidFill>
                  <a:latin typeface="Arial"/>
                  <a:cs typeface="Arial"/>
                </a:rPr>
                <a:t> per MIP</a:t>
              </a:r>
            </a:p>
            <a:p>
              <a:pPr algn="l" eaLnBrk="1" hangingPunct="1">
                <a:lnSpc>
                  <a:spcPct val="90000"/>
                </a:lnSpc>
                <a:spcBef>
                  <a:spcPct val="20000"/>
                </a:spcBef>
              </a:pPr>
              <a:endParaRPr lang="en-US" sz="1800" dirty="0">
                <a:solidFill>
                  <a:srgbClr val="000000"/>
                </a:solidFill>
                <a:latin typeface="Arial"/>
                <a:cs typeface="Arial"/>
              </a:endParaRPr>
            </a:p>
            <a:p>
              <a:pPr marL="457200" indent="-457200" algn="l" eaLnBrk="1" hangingPunct="1">
                <a:lnSpc>
                  <a:spcPct val="90000"/>
                </a:lnSpc>
                <a:spcBef>
                  <a:spcPct val="20000"/>
                </a:spcBef>
                <a:buFont typeface="Arial"/>
                <a:buChar char="•"/>
              </a:pPr>
              <a:r>
                <a:rPr lang="en-US" sz="1800" dirty="0">
                  <a:solidFill>
                    <a:srgbClr val="000000"/>
                  </a:solidFill>
                  <a:latin typeface="Arial"/>
                  <a:cs typeface="Arial"/>
                </a:rPr>
                <a:t>SE is rad-hard and fast</a:t>
              </a:r>
            </a:p>
            <a:p>
              <a:pPr algn="l" eaLnBrk="1" hangingPunct="1">
                <a:lnSpc>
                  <a:spcPct val="90000"/>
                </a:lnSpc>
                <a:spcBef>
                  <a:spcPct val="20000"/>
                </a:spcBef>
              </a:pPr>
              <a:endParaRPr lang="en-US" sz="1800" dirty="0">
                <a:solidFill>
                  <a:srgbClr val="000000"/>
                </a:solidFill>
                <a:latin typeface="Arial"/>
                <a:cs typeface="Arial"/>
              </a:endParaRPr>
            </a:p>
            <a:p>
              <a:pPr lvl="1" algn="l" eaLnBrk="1" hangingPunct="1">
                <a:lnSpc>
                  <a:spcPct val="90000"/>
                </a:lnSpc>
                <a:spcBef>
                  <a:spcPct val="20000"/>
                </a:spcBef>
                <a:buFontTx/>
                <a:buChar char="–"/>
              </a:pPr>
              <a:r>
                <a:rPr lang="en-US" sz="1800" dirty="0">
                  <a:solidFill>
                    <a:srgbClr val="000000"/>
                  </a:solidFill>
                  <a:latin typeface="Arial"/>
                  <a:cs typeface="Arial"/>
                </a:rPr>
                <a:t> a) Metal-Oxide SE PMT Dynodes survive &gt; 100 </a:t>
              </a:r>
              <a:r>
                <a:rPr lang="en-US" sz="1800" dirty="0" err="1">
                  <a:solidFill>
                    <a:srgbClr val="000000"/>
                  </a:solidFill>
                  <a:latin typeface="Arial"/>
                  <a:cs typeface="Arial"/>
                </a:rPr>
                <a:t>GigaRad</a:t>
              </a:r>
              <a:endParaRPr lang="en-US" sz="1800" dirty="0">
                <a:solidFill>
                  <a:srgbClr val="000000"/>
                </a:solidFill>
                <a:latin typeface="Arial"/>
                <a:cs typeface="Arial"/>
              </a:endParaRPr>
            </a:p>
            <a:p>
              <a:pPr lvl="1" algn="l" eaLnBrk="1" hangingPunct="1">
                <a:lnSpc>
                  <a:spcPct val="90000"/>
                </a:lnSpc>
                <a:spcBef>
                  <a:spcPct val="20000"/>
                </a:spcBef>
                <a:buFontTx/>
                <a:buChar char="–"/>
              </a:pPr>
              <a:endParaRPr lang="en-US" sz="1800" dirty="0">
                <a:solidFill>
                  <a:srgbClr val="000000"/>
                </a:solidFill>
                <a:latin typeface="Arial"/>
                <a:cs typeface="Arial"/>
              </a:endParaRPr>
            </a:p>
            <a:p>
              <a:pPr lvl="1" algn="l" eaLnBrk="1" hangingPunct="1">
                <a:lnSpc>
                  <a:spcPct val="90000"/>
                </a:lnSpc>
                <a:spcBef>
                  <a:spcPct val="20000"/>
                </a:spcBef>
                <a:buFontTx/>
                <a:buChar char="–"/>
              </a:pPr>
              <a:r>
                <a:rPr lang="en-US" sz="1800" dirty="0">
                  <a:solidFill>
                    <a:srgbClr val="000000"/>
                  </a:solidFill>
                  <a:latin typeface="Arial"/>
                  <a:cs typeface="Arial"/>
                </a:rPr>
                <a:t> b) SE Beam Monitors survive 10</a:t>
              </a:r>
              <a:r>
                <a:rPr lang="en-US" sz="1800" baseline="30000" dirty="0">
                  <a:solidFill>
                    <a:srgbClr val="000000"/>
                  </a:solidFill>
                  <a:latin typeface="Arial"/>
                  <a:cs typeface="Arial"/>
                </a:rPr>
                <a:t>20</a:t>
              </a:r>
              <a:r>
                <a:rPr lang="en-US" sz="1800" dirty="0">
                  <a:solidFill>
                    <a:srgbClr val="000000"/>
                  </a:solidFill>
                  <a:latin typeface="Arial"/>
                  <a:cs typeface="Arial"/>
                </a:rPr>
                <a:t> MIPs/cm</a:t>
              </a:r>
              <a:r>
                <a:rPr lang="en-US" sz="1800" baseline="30000" dirty="0">
                  <a:solidFill>
                    <a:srgbClr val="000000"/>
                  </a:solidFill>
                  <a:latin typeface="Arial"/>
                  <a:cs typeface="Arial"/>
                </a:rPr>
                <a:t>2</a:t>
              </a:r>
            </a:p>
            <a:p>
              <a:pPr lvl="1" algn="l" eaLnBrk="1" hangingPunct="1">
                <a:lnSpc>
                  <a:spcPct val="90000"/>
                </a:lnSpc>
                <a:spcBef>
                  <a:spcPct val="20000"/>
                </a:spcBef>
                <a:buFontTx/>
                <a:buChar char="–"/>
              </a:pPr>
              <a:endParaRPr lang="en-US" sz="1800" dirty="0">
                <a:solidFill>
                  <a:srgbClr val="000000"/>
                </a:solidFill>
                <a:latin typeface="Arial"/>
                <a:cs typeface="Arial"/>
              </a:endParaRPr>
            </a:p>
            <a:p>
              <a:pPr lvl="1" algn="l" eaLnBrk="1" hangingPunct="1">
                <a:lnSpc>
                  <a:spcPct val="90000"/>
                </a:lnSpc>
                <a:spcBef>
                  <a:spcPct val="20000"/>
                </a:spcBef>
              </a:pPr>
              <a:endParaRPr lang="en-US" sz="1800" dirty="0">
                <a:solidFill>
                  <a:srgbClr val="000000"/>
                </a:solidFill>
                <a:latin typeface="Arial"/>
                <a:cs typeface="Arial"/>
              </a:endParaRPr>
            </a:p>
          </p:txBody>
        </p:sp>
      </p:grpSp>
      <p:sp>
        <p:nvSpPr>
          <p:cNvPr id="4" name="Slide Number Placeholder 3"/>
          <p:cNvSpPr>
            <a:spLocks noGrp="1"/>
          </p:cNvSpPr>
          <p:nvPr>
            <p:ph type="sldNum" sz="quarter" idx="12"/>
          </p:nvPr>
        </p:nvSpPr>
        <p:spPr/>
        <p:txBody>
          <a:bodyPr/>
          <a:lstStyle/>
          <a:p>
            <a:fld id="{0CC19966-1ADF-5D42-B0CA-0FCD12959BBE}" type="slidenum">
              <a:rPr lang="en-US" smtClean="0"/>
              <a:t>3</a:t>
            </a:fld>
            <a:endParaRPr lang="en-US" dirty="0"/>
          </a:p>
        </p:txBody>
      </p:sp>
    </p:spTree>
    <p:extLst>
      <p:ext uri="{BB962C8B-B14F-4D97-AF65-F5344CB8AC3E}">
        <p14:creationId xmlns:p14="http://schemas.microsoft.com/office/powerpoint/2010/main" val="2169722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C19966-1ADF-5D42-B0CA-0FCD12959BBE}" type="slidenum">
              <a:rPr lang="en-US" smtClean="0"/>
              <a:t>4</a:t>
            </a:fld>
            <a:endParaRPr lang="en-US"/>
          </a:p>
        </p:txBody>
      </p:sp>
      <p:sp>
        <p:nvSpPr>
          <p:cNvPr id="3" name="Rectangle 2"/>
          <p:cNvSpPr/>
          <p:nvPr/>
        </p:nvSpPr>
        <p:spPr>
          <a:xfrm>
            <a:off x="839131" y="2778353"/>
            <a:ext cx="7484161" cy="2862323"/>
          </a:xfrm>
          <a:prstGeom prst="rect">
            <a:avLst/>
          </a:prstGeom>
        </p:spPr>
        <p:txBody>
          <a:bodyPr wrap="square">
            <a:spAutoFit/>
          </a:bodyPr>
          <a:lstStyle/>
          <a:p>
            <a:pPr algn="just"/>
            <a:r>
              <a:rPr lang="en-US" dirty="0">
                <a:latin typeface="Arial"/>
                <a:cs typeface="Arial"/>
                <a:sym typeface="Wingdings"/>
              </a:rPr>
              <a:t> </a:t>
            </a:r>
            <a:r>
              <a:rPr lang="en-US" dirty="0">
                <a:latin typeface="Arial"/>
                <a:cs typeface="Arial"/>
              </a:rPr>
              <a:t>The </a:t>
            </a:r>
            <a:r>
              <a:rPr lang="en-US" dirty="0" err="1">
                <a:latin typeface="Arial"/>
                <a:cs typeface="Arial"/>
              </a:rPr>
              <a:t>SEe</a:t>
            </a:r>
            <a:r>
              <a:rPr lang="en-US" dirty="0">
                <a:latin typeface="Arial"/>
                <a:cs typeface="Arial"/>
              </a:rPr>
              <a:t> are treated exactly like PEs in a scintillator calorimeter. </a:t>
            </a:r>
          </a:p>
          <a:p>
            <a:pPr algn="just"/>
            <a:endParaRPr lang="en-US" dirty="0">
              <a:latin typeface="Arial"/>
              <a:cs typeface="Arial"/>
            </a:endParaRPr>
          </a:p>
          <a:p>
            <a:pPr algn="just"/>
            <a:r>
              <a:rPr lang="en-US" dirty="0">
                <a:latin typeface="Arial"/>
                <a:cs typeface="Arial"/>
              </a:rPr>
              <a:t>In a scintillator calorimeter, many photons are created, but typically 0.1-1% are collected and converted to PEs by a PMT or </a:t>
            </a:r>
            <a:r>
              <a:rPr lang="en-US" dirty="0" err="1">
                <a:latin typeface="Arial"/>
                <a:cs typeface="Arial"/>
              </a:rPr>
              <a:t>SiPM</a:t>
            </a:r>
            <a:r>
              <a:rPr lang="en-US" dirty="0">
                <a:latin typeface="Arial"/>
                <a:cs typeface="Arial"/>
              </a:rPr>
              <a:t>. By contrast, in an SE calorimeter, relatively few </a:t>
            </a:r>
            <a:r>
              <a:rPr lang="en-US" dirty="0" err="1">
                <a:latin typeface="Arial"/>
                <a:cs typeface="Arial"/>
              </a:rPr>
              <a:t>SEe</a:t>
            </a:r>
            <a:r>
              <a:rPr lang="en-US" dirty="0">
                <a:latin typeface="Arial"/>
                <a:cs typeface="Arial"/>
              </a:rPr>
              <a:t> are created, but almost all are collected and amplified by the dynode stacks.</a:t>
            </a:r>
          </a:p>
          <a:p>
            <a:pPr algn="just"/>
            <a:endParaRPr lang="en-US" dirty="0">
              <a:latin typeface="Arial"/>
              <a:cs typeface="Arial"/>
            </a:endParaRPr>
          </a:p>
          <a:p>
            <a:pPr algn="just"/>
            <a:r>
              <a:rPr lang="en-US" dirty="0">
                <a:latin typeface="Arial"/>
                <a:cs typeface="Arial"/>
              </a:rPr>
              <a:t>A set of SE cathodes and dynodes (SE sensors) may serve as active media in a sampling calorimeter.</a:t>
            </a:r>
          </a:p>
          <a:p>
            <a:pPr algn="just"/>
            <a:endParaRPr lang="en-US" dirty="0">
              <a:latin typeface="Arial"/>
              <a:cs typeface="Arial"/>
            </a:endParaRPr>
          </a:p>
        </p:txBody>
      </p:sp>
      <p:sp>
        <p:nvSpPr>
          <p:cNvPr id="4" name="Rectangle 1027"/>
          <p:cNvSpPr>
            <a:spLocks noChangeArrowheads="1"/>
          </p:cNvSpPr>
          <p:nvPr/>
        </p:nvSpPr>
        <p:spPr bwMode="auto">
          <a:xfrm>
            <a:off x="487604" y="136868"/>
            <a:ext cx="832329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800" b="1" dirty="0"/>
              <a:t>Why Secondary Emission Ionization Calorimeters? - II</a:t>
            </a:r>
          </a:p>
        </p:txBody>
      </p:sp>
      <p:sp>
        <p:nvSpPr>
          <p:cNvPr id="5" name="Rectangle 4"/>
          <p:cNvSpPr/>
          <p:nvPr/>
        </p:nvSpPr>
        <p:spPr>
          <a:xfrm>
            <a:off x="396884" y="1119169"/>
            <a:ext cx="8199196" cy="1509644"/>
          </a:xfrm>
          <a:prstGeom prst="rect">
            <a:avLst/>
          </a:prstGeom>
        </p:spPr>
        <p:txBody>
          <a:bodyPr wrap="square">
            <a:spAutoFit/>
          </a:bodyPr>
          <a:lstStyle/>
          <a:p>
            <a:pPr lvl="1">
              <a:lnSpc>
                <a:spcPct val="90000"/>
              </a:lnSpc>
              <a:spcBef>
                <a:spcPct val="20000"/>
              </a:spcBef>
            </a:pPr>
            <a:r>
              <a:rPr lang="en-US" dirty="0">
                <a:solidFill>
                  <a:srgbClr val="000000"/>
                </a:solidFill>
                <a:latin typeface="Arial"/>
                <a:cs typeface="Arial"/>
              </a:rPr>
              <a:t>Example: ~60-240 </a:t>
            </a:r>
            <a:r>
              <a:rPr lang="en-US" dirty="0" err="1">
                <a:solidFill>
                  <a:srgbClr val="000000"/>
                </a:solidFill>
                <a:latin typeface="Arial"/>
                <a:cs typeface="Arial"/>
              </a:rPr>
              <a:t>SEe</a:t>
            </a:r>
            <a:r>
              <a:rPr lang="en-US" baseline="30000" dirty="0">
                <a:solidFill>
                  <a:srgbClr val="000000"/>
                </a:solidFill>
                <a:latin typeface="Arial"/>
                <a:cs typeface="Arial"/>
              </a:rPr>
              <a:t>-</a:t>
            </a:r>
            <a:r>
              <a:rPr lang="en-US" dirty="0">
                <a:solidFill>
                  <a:srgbClr val="000000"/>
                </a:solidFill>
                <a:latin typeface="Arial"/>
                <a:cs typeface="Arial"/>
              </a:rPr>
              <a:t> per 100 </a:t>
            </a:r>
            <a:r>
              <a:rPr lang="en-US" dirty="0" err="1">
                <a:solidFill>
                  <a:srgbClr val="000000"/>
                </a:solidFill>
                <a:latin typeface="Arial"/>
                <a:cs typeface="Arial"/>
              </a:rPr>
              <a:t>GeV</a:t>
            </a:r>
            <a:r>
              <a:rPr lang="en-US" dirty="0">
                <a:solidFill>
                  <a:srgbClr val="000000"/>
                </a:solidFill>
                <a:latin typeface="Arial"/>
                <a:cs typeface="Arial"/>
              </a:rPr>
              <a:t> pion shower w/ MIPs alone</a:t>
            </a:r>
          </a:p>
          <a:p>
            <a:pPr lvl="1">
              <a:lnSpc>
                <a:spcPct val="90000"/>
              </a:lnSpc>
              <a:spcBef>
                <a:spcPct val="20000"/>
              </a:spcBef>
            </a:pPr>
            <a:endParaRPr lang="en-US" dirty="0">
              <a:solidFill>
                <a:srgbClr val="000000"/>
              </a:solidFill>
              <a:latin typeface="Arial"/>
              <a:cs typeface="Arial"/>
            </a:endParaRPr>
          </a:p>
          <a:p>
            <a:pPr lvl="1">
              <a:lnSpc>
                <a:spcPct val="90000"/>
              </a:lnSpc>
              <a:spcBef>
                <a:spcPct val="20000"/>
              </a:spcBef>
            </a:pPr>
            <a:r>
              <a:rPr lang="en-US" dirty="0">
                <a:latin typeface="Arial"/>
                <a:cs typeface="Arial"/>
              </a:rPr>
              <a:t>Normally the secondary electrons are subsequently amplified by a set of dynodes to a suitable level for data acquisition. </a:t>
            </a:r>
          </a:p>
          <a:p>
            <a:pPr lvl="1">
              <a:lnSpc>
                <a:spcPct val="90000"/>
              </a:lnSpc>
              <a:spcBef>
                <a:spcPct val="20000"/>
              </a:spcBef>
            </a:pPr>
            <a:endParaRPr lang="en-US" dirty="0">
              <a:solidFill>
                <a:srgbClr val="000000"/>
              </a:solidFill>
              <a:latin typeface="Arial"/>
              <a:cs typeface="Arial"/>
            </a:endParaRPr>
          </a:p>
        </p:txBody>
      </p:sp>
    </p:spTree>
    <p:extLst>
      <p:ext uri="{BB962C8B-B14F-4D97-AF65-F5344CB8AC3E}">
        <p14:creationId xmlns:p14="http://schemas.microsoft.com/office/powerpoint/2010/main" val="1914952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B0AFD3-AC05-B245-8C9C-95FC33322BFF}"/>
              </a:ext>
            </a:extLst>
          </p:cNvPr>
          <p:cNvSpPr>
            <a:spLocks noGrp="1"/>
          </p:cNvSpPr>
          <p:nvPr>
            <p:ph type="sldNum" sz="quarter" idx="12"/>
          </p:nvPr>
        </p:nvSpPr>
        <p:spPr/>
        <p:txBody>
          <a:bodyPr/>
          <a:lstStyle/>
          <a:p>
            <a:fld id="{0CC19966-1ADF-5D42-B0CA-0FCD12959BBE}" type="slidenum">
              <a:rPr lang="en-US" smtClean="0"/>
              <a:t>5</a:t>
            </a:fld>
            <a:endParaRPr lang="en-US"/>
          </a:p>
        </p:txBody>
      </p:sp>
      <p:sp>
        <p:nvSpPr>
          <p:cNvPr id="3" name="Content Placeholder 2">
            <a:extLst>
              <a:ext uri="{FF2B5EF4-FFF2-40B4-BE49-F238E27FC236}">
                <a16:creationId xmlns:a16="http://schemas.microsoft.com/office/drawing/2014/main" id="{E76A1176-2B08-BA40-87AA-679BE5E3EF34}"/>
              </a:ext>
            </a:extLst>
          </p:cNvPr>
          <p:cNvSpPr txBox="1">
            <a:spLocks/>
          </p:cNvSpPr>
          <p:nvPr/>
        </p:nvSpPr>
        <p:spPr>
          <a:xfrm>
            <a:off x="203200" y="2078180"/>
            <a:ext cx="3185478" cy="10067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buFont typeface="Arial"/>
              <a:buNone/>
            </a:pPr>
            <a:r>
              <a:rPr lang="en-US" sz="1200"/>
              <a:t>SE Yield/Semi-empirical Sternglass formula: the universal curve of SE emission: SE yield normalized to maximum yield vs particle energy normalized to the energy of max yield. </a:t>
            </a:r>
            <a:endParaRPr lang="en-US" sz="1200" dirty="0"/>
          </a:p>
        </p:txBody>
      </p:sp>
      <p:pic>
        <p:nvPicPr>
          <p:cNvPr id="4" name="Picture 3">
            <a:extLst>
              <a:ext uri="{FF2B5EF4-FFF2-40B4-BE49-F238E27FC236}">
                <a16:creationId xmlns:a16="http://schemas.microsoft.com/office/drawing/2014/main" id="{71E86B85-AA08-094D-8204-D84D57F2EFA3}"/>
              </a:ext>
            </a:extLst>
          </p:cNvPr>
          <p:cNvPicPr/>
          <p:nvPr/>
        </p:nvPicPr>
        <p:blipFill>
          <a:blip r:embed="rId2">
            <a:lum bright="20000" contrast="8000"/>
            <a:extLst>
              <a:ext uri="{28A0092B-C50C-407E-A947-70E740481C1C}">
                <a14:useLocalDpi xmlns:a14="http://schemas.microsoft.com/office/drawing/2010/main" val="0"/>
              </a:ext>
            </a:extLst>
          </a:blip>
          <a:srcRect/>
          <a:stretch>
            <a:fillRect/>
          </a:stretch>
        </p:blipFill>
        <p:spPr bwMode="auto">
          <a:xfrm>
            <a:off x="304800" y="11575"/>
            <a:ext cx="2679700" cy="2058669"/>
          </a:xfrm>
          <a:prstGeom prst="rect">
            <a:avLst/>
          </a:prstGeom>
          <a:noFill/>
          <a:ln>
            <a:noFill/>
          </a:ln>
        </p:spPr>
      </p:pic>
      <p:pic>
        <p:nvPicPr>
          <p:cNvPr id="5" name="Picture 4">
            <a:extLst>
              <a:ext uri="{FF2B5EF4-FFF2-40B4-BE49-F238E27FC236}">
                <a16:creationId xmlns:a16="http://schemas.microsoft.com/office/drawing/2014/main" id="{01E4C169-AD2A-734E-9F2A-4F1DF4E3C65F}"/>
              </a:ext>
            </a:extLst>
          </p:cNvPr>
          <p:cNvPicPr/>
          <p:nvPr/>
        </p:nvPicPr>
        <p:blipFill rotWithShape="1">
          <a:blip r:embed="rId3">
            <a:extLst>
              <a:ext uri="{28A0092B-C50C-407E-A947-70E740481C1C}">
                <a14:useLocalDpi xmlns:a14="http://schemas.microsoft.com/office/drawing/2010/main" val="0"/>
              </a:ext>
            </a:extLst>
          </a:blip>
          <a:srcRect b="1379"/>
          <a:stretch/>
        </p:blipFill>
        <p:spPr bwMode="auto">
          <a:xfrm>
            <a:off x="3858578" y="119207"/>
            <a:ext cx="3659822" cy="3136370"/>
          </a:xfrm>
          <a:prstGeom prst="rect">
            <a:avLst/>
          </a:prstGeom>
          <a:noFill/>
          <a:ln>
            <a:noFill/>
          </a:ln>
        </p:spPr>
      </p:pic>
      <p:pic>
        <p:nvPicPr>
          <p:cNvPr id="6" name="Picture 5">
            <a:extLst>
              <a:ext uri="{FF2B5EF4-FFF2-40B4-BE49-F238E27FC236}">
                <a16:creationId xmlns:a16="http://schemas.microsoft.com/office/drawing/2014/main" id="{9D738940-A6A1-AA47-A178-5F36CAF8405D}"/>
              </a:ext>
            </a:extLst>
          </p:cNvPr>
          <p:cNvPicPr/>
          <p:nvPr/>
        </p:nvPicPr>
        <p:blipFill rotWithShape="1">
          <a:blip r:embed="rId4">
            <a:extLst>
              <a:ext uri="{28A0092B-C50C-407E-A947-70E740481C1C}">
                <a14:useLocalDpi xmlns:a14="http://schemas.microsoft.com/office/drawing/2010/main" val="0"/>
              </a:ext>
            </a:extLst>
          </a:blip>
          <a:srcRect b="2099"/>
          <a:stretch/>
        </p:blipFill>
        <p:spPr bwMode="auto">
          <a:xfrm>
            <a:off x="101600" y="3255577"/>
            <a:ext cx="5156200" cy="3512398"/>
          </a:xfrm>
          <a:prstGeom prst="rect">
            <a:avLst/>
          </a:prstGeom>
          <a:noFill/>
          <a:ln>
            <a:noFill/>
          </a:ln>
          <a:extLst>
            <a:ext uri="{53640926-AAD7-44d8-BBD7-CCE9431645EC}">
              <a14:shadowObscured xmlns:a14="http://schemas.microsoft.com/office/drawing/2010/main" xmlns=""/>
            </a:ext>
          </a:extLst>
        </p:spPr>
      </p:pic>
      <p:pic>
        <p:nvPicPr>
          <p:cNvPr id="7" name="Picture 6">
            <a:extLst>
              <a:ext uri="{FF2B5EF4-FFF2-40B4-BE49-F238E27FC236}">
                <a16:creationId xmlns:a16="http://schemas.microsoft.com/office/drawing/2014/main" id="{EB53314F-3D23-4E40-A9A1-62038C20D89A}"/>
              </a:ext>
            </a:extLst>
          </p:cNvPr>
          <p:cNvPicPr/>
          <p:nvPr/>
        </p:nvPicPr>
        <p:blipFill>
          <a:blip r:embed="rId5">
            <a:lum bright="6000" contrast="30000"/>
            <a:extLst>
              <a:ext uri="{28A0092B-C50C-407E-A947-70E740481C1C}">
                <a14:useLocalDpi xmlns:a14="http://schemas.microsoft.com/office/drawing/2010/main" val="0"/>
              </a:ext>
            </a:extLst>
          </a:blip>
          <a:srcRect/>
          <a:stretch>
            <a:fillRect/>
          </a:stretch>
        </p:blipFill>
        <p:spPr bwMode="auto">
          <a:xfrm>
            <a:off x="5257800" y="3440575"/>
            <a:ext cx="3568383" cy="3009900"/>
          </a:xfrm>
          <a:prstGeom prst="rect">
            <a:avLst/>
          </a:prstGeom>
          <a:noFill/>
          <a:ln>
            <a:noFill/>
          </a:ln>
        </p:spPr>
      </p:pic>
      <p:sp>
        <p:nvSpPr>
          <p:cNvPr id="8" name="TextBox 7">
            <a:extLst>
              <a:ext uri="{FF2B5EF4-FFF2-40B4-BE49-F238E27FC236}">
                <a16:creationId xmlns:a16="http://schemas.microsoft.com/office/drawing/2014/main" id="{DCE336AB-10ED-D04D-BE89-1639DED5A437}"/>
              </a:ext>
            </a:extLst>
          </p:cNvPr>
          <p:cNvSpPr txBox="1"/>
          <p:nvPr/>
        </p:nvSpPr>
        <p:spPr>
          <a:xfrm>
            <a:off x="7251700" y="3631075"/>
            <a:ext cx="706744" cy="369332"/>
          </a:xfrm>
          <a:prstGeom prst="rect">
            <a:avLst/>
          </a:prstGeom>
          <a:noFill/>
        </p:spPr>
        <p:txBody>
          <a:bodyPr wrap="none" rtlCol="0">
            <a:spAutoFit/>
          </a:bodyPr>
          <a:lstStyle/>
          <a:p>
            <a:r>
              <a:rPr lang="en-US" dirty="0" err="1"/>
              <a:t>MgO</a:t>
            </a:r>
            <a:endParaRPr lang="en-US" dirty="0"/>
          </a:p>
        </p:txBody>
      </p:sp>
      <p:sp>
        <p:nvSpPr>
          <p:cNvPr id="9" name="TextBox 8">
            <a:extLst>
              <a:ext uri="{FF2B5EF4-FFF2-40B4-BE49-F238E27FC236}">
                <a16:creationId xmlns:a16="http://schemas.microsoft.com/office/drawing/2014/main" id="{CAC4EFCA-8676-2641-8C49-1C3FDDD0506F}"/>
              </a:ext>
            </a:extLst>
          </p:cNvPr>
          <p:cNvSpPr txBox="1"/>
          <p:nvPr/>
        </p:nvSpPr>
        <p:spPr>
          <a:xfrm>
            <a:off x="711200" y="3784507"/>
            <a:ext cx="3886200" cy="369332"/>
          </a:xfrm>
          <a:prstGeom prst="rect">
            <a:avLst/>
          </a:prstGeom>
          <a:noFill/>
        </p:spPr>
        <p:txBody>
          <a:bodyPr wrap="square" rtlCol="0">
            <a:spAutoFit/>
          </a:bodyPr>
          <a:lstStyle/>
          <a:p>
            <a:r>
              <a:rPr lang="en-US" dirty="0"/>
              <a:t>CERN beam monitor e, µ, π, p, n </a:t>
            </a:r>
          </a:p>
        </p:txBody>
      </p:sp>
      <p:sp>
        <p:nvSpPr>
          <p:cNvPr id="10" name="TextBox 9">
            <a:extLst>
              <a:ext uri="{FF2B5EF4-FFF2-40B4-BE49-F238E27FC236}">
                <a16:creationId xmlns:a16="http://schemas.microsoft.com/office/drawing/2014/main" id="{AEC65125-E3B3-2E46-8E09-02BBDF19DA70}"/>
              </a:ext>
            </a:extLst>
          </p:cNvPr>
          <p:cNvSpPr txBox="1"/>
          <p:nvPr/>
        </p:nvSpPr>
        <p:spPr>
          <a:xfrm>
            <a:off x="817111" y="4462072"/>
            <a:ext cx="1151389" cy="923330"/>
          </a:xfrm>
          <a:prstGeom prst="rect">
            <a:avLst/>
          </a:prstGeom>
          <a:noFill/>
        </p:spPr>
        <p:txBody>
          <a:bodyPr wrap="none" rtlCol="0">
            <a:spAutoFit/>
          </a:bodyPr>
          <a:lstStyle/>
          <a:p>
            <a:r>
              <a:rPr lang="en-US" dirty="0"/>
              <a:t>Entrance</a:t>
            </a:r>
          </a:p>
          <a:p>
            <a:r>
              <a:rPr lang="en-US" dirty="0"/>
              <a:t>Window</a:t>
            </a:r>
          </a:p>
          <a:p>
            <a:r>
              <a:rPr lang="en-US" dirty="0"/>
              <a:t>cutoff</a:t>
            </a:r>
          </a:p>
        </p:txBody>
      </p:sp>
    </p:spTree>
    <p:extLst>
      <p:ext uri="{BB962C8B-B14F-4D97-AF65-F5344CB8AC3E}">
        <p14:creationId xmlns:p14="http://schemas.microsoft.com/office/powerpoint/2010/main" val="129832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B13785-2CA9-E644-B728-9BD97E9A153D}"/>
              </a:ext>
            </a:extLst>
          </p:cNvPr>
          <p:cNvSpPr>
            <a:spLocks noGrp="1"/>
          </p:cNvSpPr>
          <p:nvPr>
            <p:ph type="sldNum" sz="quarter" idx="12"/>
          </p:nvPr>
        </p:nvSpPr>
        <p:spPr/>
        <p:txBody>
          <a:bodyPr/>
          <a:lstStyle/>
          <a:p>
            <a:fld id="{0CC19966-1ADF-5D42-B0CA-0FCD12959BBE}" type="slidenum">
              <a:rPr lang="en-US" smtClean="0"/>
              <a:t>6</a:t>
            </a:fld>
            <a:endParaRPr lang="en-US"/>
          </a:p>
        </p:txBody>
      </p:sp>
      <p:pic>
        <p:nvPicPr>
          <p:cNvPr id="3" name="Picture 3">
            <a:extLst>
              <a:ext uri="{FF2B5EF4-FFF2-40B4-BE49-F238E27FC236}">
                <a16:creationId xmlns:a16="http://schemas.microsoft.com/office/drawing/2014/main" id="{6B0C6464-64F4-9E43-8D24-B9DA7E180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43000"/>
            <a:ext cx="3429000"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7">
            <a:extLst>
              <a:ext uri="{FF2B5EF4-FFF2-40B4-BE49-F238E27FC236}">
                <a16:creationId xmlns:a16="http://schemas.microsoft.com/office/drawing/2014/main" id="{991EAD56-33D3-0648-972F-086E9DE242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74" t="5217" r="4347" b="3479"/>
          <a:stretch>
            <a:fillRect/>
          </a:stretch>
        </p:blipFill>
        <p:spPr bwMode="auto">
          <a:xfrm>
            <a:off x="5105400" y="1143000"/>
            <a:ext cx="3276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a:extLst>
              <a:ext uri="{FF2B5EF4-FFF2-40B4-BE49-F238E27FC236}">
                <a16:creationId xmlns:a16="http://schemas.microsoft.com/office/drawing/2014/main" id="{DFA7F2FA-B451-1849-92D5-EFE9F709E6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419600"/>
            <a:ext cx="38862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13">
            <a:extLst>
              <a:ext uri="{FF2B5EF4-FFF2-40B4-BE49-F238E27FC236}">
                <a16:creationId xmlns:a16="http://schemas.microsoft.com/office/drawing/2014/main" id="{79EDD8E9-8320-6F48-B29A-0150A9D6DC94}"/>
              </a:ext>
            </a:extLst>
          </p:cNvPr>
          <p:cNvGraphicFramePr>
            <a:graphicFrameLocks noChangeAspect="1"/>
          </p:cNvGraphicFramePr>
          <p:nvPr>
            <p:extLst>
              <p:ext uri="{D42A27DB-BD31-4B8C-83A1-F6EECF244321}">
                <p14:modId xmlns:p14="http://schemas.microsoft.com/office/powerpoint/2010/main" val="2756361289"/>
              </p:ext>
            </p:extLst>
          </p:nvPr>
        </p:nvGraphicFramePr>
        <p:xfrm>
          <a:off x="5257800" y="3886200"/>
          <a:ext cx="3581400" cy="2460625"/>
        </p:xfrm>
        <a:graphic>
          <a:graphicData uri="http://schemas.openxmlformats.org/presentationml/2006/ole">
            <mc:AlternateContent xmlns:mc="http://schemas.openxmlformats.org/markup-compatibility/2006">
              <mc:Choice xmlns:v="urn:schemas-microsoft-com:vml" Requires="v">
                <p:oleObj spid="_x0000_s13316" name="Chart" r:id="rId6" imgW="5207000" imgH="3581400" progId="Excel.Chart.8">
                  <p:embed/>
                </p:oleObj>
              </mc:Choice>
              <mc:Fallback>
                <p:oleObj name="Chart" r:id="rId6" imgW="5207000" imgH="3581400" progId="Excel.Chart.8">
                  <p:embed/>
                  <p:pic>
                    <p:nvPicPr>
                      <p:cNvPr id="54274" name="Object 13">
                        <a:extLst>
                          <a:ext uri="{FF2B5EF4-FFF2-40B4-BE49-F238E27FC236}">
                            <a16:creationId xmlns:a16="http://schemas.microsoft.com/office/drawing/2014/main" id="{3D783C94-BEE5-614C-9975-300EE99BCE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886200"/>
                        <a:ext cx="3581400" cy="246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8">
            <a:extLst>
              <a:ext uri="{FF2B5EF4-FFF2-40B4-BE49-F238E27FC236}">
                <a16:creationId xmlns:a16="http://schemas.microsoft.com/office/drawing/2014/main" id="{04E62BD4-3FCA-E345-BA6B-0D14CD59B9D8}"/>
              </a:ext>
            </a:extLst>
          </p:cNvPr>
          <p:cNvSpPr txBox="1">
            <a:spLocks noChangeArrowheads="1"/>
          </p:cNvSpPr>
          <p:nvPr/>
        </p:nvSpPr>
        <p:spPr bwMode="auto">
          <a:xfrm>
            <a:off x="2630488" y="228600"/>
            <a:ext cx="44418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rgbClr val="0F1AFF"/>
                </a:solidFill>
                <a:latin typeface="Times New Roman" panose="02020603050405020304" pitchFamily="18" charset="0"/>
              </a:rPr>
              <a:t>High SE Yield Materials</a:t>
            </a:r>
          </a:p>
          <a:p>
            <a:pPr eaLnBrk="1" hangingPunct="1"/>
            <a:r>
              <a:rPr lang="en-US" altLang="en-US">
                <a:solidFill>
                  <a:srgbClr val="FF2222"/>
                </a:solidFill>
                <a:latin typeface="Times New Roman" panose="02020603050405020304" pitchFamily="18" charset="0"/>
              </a:rPr>
              <a:t>Peak Yields~5-10+; Alumina Easy</a:t>
            </a:r>
            <a:endParaRPr lang="en-US" altLang="en-US" sz="1800"/>
          </a:p>
        </p:txBody>
      </p:sp>
      <p:sp>
        <p:nvSpPr>
          <p:cNvPr id="8" name="Text Box 9">
            <a:extLst>
              <a:ext uri="{FF2B5EF4-FFF2-40B4-BE49-F238E27FC236}">
                <a16:creationId xmlns:a16="http://schemas.microsoft.com/office/drawing/2014/main" id="{7B0A50F3-83E2-5C43-B4F9-767D36DAFB06}"/>
              </a:ext>
            </a:extLst>
          </p:cNvPr>
          <p:cNvSpPr txBox="1">
            <a:spLocks noChangeArrowheads="1"/>
          </p:cNvSpPr>
          <p:nvPr/>
        </p:nvSpPr>
        <p:spPr bwMode="auto">
          <a:xfrm>
            <a:off x="228600" y="2209800"/>
            <a:ext cx="679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MgO</a:t>
            </a:r>
          </a:p>
        </p:txBody>
      </p:sp>
      <p:sp>
        <p:nvSpPr>
          <p:cNvPr id="9" name="Text Box 10">
            <a:extLst>
              <a:ext uri="{FF2B5EF4-FFF2-40B4-BE49-F238E27FC236}">
                <a16:creationId xmlns:a16="http://schemas.microsoft.com/office/drawing/2014/main" id="{CBF1CB1F-BD34-0540-AB26-FDBCD865819E}"/>
              </a:ext>
            </a:extLst>
          </p:cNvPr>
          <p:cNvSpPr txBox="1">
            <a:spLocks noChangeArrowheads="1"/>
          </p:cNvSpPr>
          <p:nvPr/>
        </p:nvSpPr>
        <p:spPr bwMode="auto">
          <a:xfrm>
            <a:off x="0" y="5181600"/>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Diamond</a:t>
            </a:r>
          </a:p>
          <a:p>
            <a:pPr eaLnBrk="1" hangingPunct="1"/>
            <a:r>
              <a:rPr lang="en-US" altLang="en-US" sz="1800"/>
              <a:t>SE Yield</a:t>
            </a:r>
          </a:p>
          <a:p>
            <a:pPr eaLnBrk="1" hangingPunct="1"/>
            <a:r>
              <a:rPr lang="en-US" altLang="en-US" sz="1800"/>
              <a:t>Stable in air!</a:t>
            </a:r>
          </a:p>
        </p:txBody>
      </p:sp>
      <p:sp>
        <p:nvSpPr>
          <p:cNvPr id="10" name="Text Box 11">
            <a:extLst>
              <a:ext uri="{FF2B5EF4-FFF2-40B4-BE49-F238E27FC236}">
                <a16:creationId xmlns:a16="http://schemas.microsoft.com/office/drawing/2014/main" id="{E925654A-329F-CF43-861E-50E3B18D2788}"/>
              </a:ext>
            </a:extLst>
          </p:cNvPr>
          <p:cNvSpPr txBox="1">
            <a:spLocks noChangeArrowheads="1"/>
          </p:cNvSpPr>
          <p:nvPr/>
        </p:nvSpPr>
        <p:spPr bwMode="auto">
          <a:xfrm>
            <a:off x="2209800" y="3886200"/>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Electrons on MgO</a:t>
            </a:r>
          </a:p>
        </p:txBody>
      </p:sp>
      <p:sp>
        <p:nvSpPr>
          <p:cNvPr id="11" name="Text Box 9">
            <a:extLst>
              <a:ext uri="{FF2B5EF4-FFF2-40B4-BE49-F238E27FC236}">
                <a16:creationId xmlns:a16="http://schemas.microsoft.com/office/drawing/2014/main" id="{26E716C9-B558-A64F-A1C3-558B9D4D636F}"/>
              </a:ext>
            </a:extLst>
          </p:cNvPr>
          <p:cNvSpPr txBox="1">
            <a:spLocks noChangeArrowheads="1"/>
          </p:cNvSpPr>
          <p:nvPr/>
        </p:nvSpPr>
        <p:spPr bwMode="auto">
          <a:xfrm>
            <a:off x="4572000" y="6324600"/>
            <a:ext cx="441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2000" b="1" i="1">
                <a:latin typeface="Times New Roman" panose="02020603050405020304" pitchFamily="18" charset="0"/>
              </a:rPr>
              <a:t>Diamond Gain 300 V vs B Doping Level</a:t>
            </a: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957642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C19966-1ADF-5D42-B0CA-0FCD12959BBE}" type="slidenum">
              <a:rPr lang="en-US" smtClean="0"/>
              <a:t>7</a:t>
            </a:fld>
            <a:endParaRPr lang="en-US"/>
          </a:p>
        </p:txBody>
      </p:sp>
      <p:sp>
        <p:nvSpPr>
          <p:cNvPr id="3" name="Rectangle 2"/>
          <p:cNvSpPr/>
          <p:nvPr/>
        </p:nvSpPr>
        <p:spPr>
          <a:xfrm>
            <a:off x="635018" y="970648"/>
            <a:ext cx="7858369" cy="1477328"/>
          </a:xfrm>
          <a:prstGeom prst="rect">
            <a:avLst/>
          </a:prstGeom>
        </p:spPr>
        <p:txBody>
          <a:bodyPr wrap="square">
            <a:spAutoFit/>
          </a:bodyPr>
          <a:lstStyle/>
          <a:p>
            <a:pPr algn="just"/>
            <a:r>
              <a:rPr lang="en-US" dirty="0">
                <a:latin typeface="Arial"/>
                <a:cs typeface="Arial"/>
              </a:rPr>
              <a:t>The SE sensor modules need to have sufficiently large areas of dynode to uniformly sense the charged shower particles. Such large and uniform dynodes include electrochemically etched, </a:t>
            </a:r>
            <a:r>
              <a:rPr lang="en-US" dirty="0" err="1">
                <a:latin typeface="Arial"/>
                <a:cs typeface="Arial"/>
              </a:rPr>
              <a:t>micromachined</a:t>
            </a:r>
            <a:r>
              <a:rPr lang="en-US" dirty="0">
                <a:latin typeface="Arial"/>
                <a:cs typeface="Arial"/>
              </a:rPr>
              <a:t> or laser-cut metal mesh dynode sheets.</a:t>
            </a:r>
          </a:p>
          <a:p>
            <a:pPr algn="just"/>
            <a:endParaRPr lang="en-US" dirty="0">
              <a:latin typeface="Arial"/>
              <a:cs typeface="Arial"/>
            </a:endParaRPr>
          </a:p>
        </p:txBody>
      </p:sp>
      <p:sp>
        <p:nvSpPr>
          <p:cNvPr id="4" name="Rectangle 1027"/>
          <p:cNvSpPr>
            <a:spLocks noChangeArrowheads="1"/>
          </p:cNvSpPr>
          <p:nvPr/>
        </p:nvSpPr>
        <p:spPr bwMode="auto">
          <a:xfrm>
            <a:off x="1791662" y="136868"/>
            <a:ext cx="568115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800" b="1" dirty="0"/>
              <a:t>Secondary Emission Sensor Modules</a:t>
            </a:r>
          </a:p>
        </p:txBody>
      </p:sp>
      <p:sp>
        <p:nvSpPr>
          <p:cNvPr id="6" name="Rectangle 5"/>
          <p:cNvSpPr/>
          <p:nvPr/>
        </p:nvSpPr>
        <p:spPr>
          <a:xfrm>
            <a:off x="589660" y="2424158"/>
            <a:ext cx="7835690" cy="3416320"/>
          </a:xfrm>
          <a:prstGeom prst="rect">
            <a:avLst/>
          </a:prstGeom>
        </p:spPr>
        <p:txBody>
          <a:bodyPr wrap="square">
            <a:spAutoFit/>
          </a:bodyPr>
          <a:lstStyle/>
          <a:p>
            <a:pPr algn="just"/>
            <a:r>
              <a:rPr lang="en-US" dirty="0">
                <a:latin typeface="Arial"/>
                <a:cs typeface="Arial"/>
              </a:rPr>
              <a:t>The construction is far easier than a PMT since the entire final assembly can be done in air. There are no critical controlled thin film depositions nor vacuum activation. The module is sealed by welding or brazing or other high temperature </a:t>
            </a:r>
            <a:r>
              <a:rPr lang="en-US" dirty="0" err="1">
                <a:latin typeface="Arial"/>
                <a:cs typeface="Arial"/>
              </a:rPr>
              <a:t>joinings</a:t>
            </a:r>
            <a:r>
              <a:rPr lang="en-US" dirty="0">
                <a:latin typeface="Arial"/>
                <a:cs typeface="Arial"/>
              </a:rPr>
              <a:t> with a simple final heated vacuum pump-out and tip-off. </a:t>
            </a:r>
          </a:p>
          <a:p>
            <a:pPr algn="just"/>
            <a:endParaRPr lang="en-US" dirty="0">
              <a:latin typeface="Arial"/>
              <a:cs typeface="Arial"/>
            </a:endParaRPr>
          </a:p>
          <a:p>
            <a:pPr algn="just"/>
            <a:r>
              <a:rPr lang="en-US" dirty="0">
                <a:latin typeface="Arial"/>
                <a:cs typeface="Arial"/>
              </a:rPr>
              <a:t>The modules envisioned are compact, high gain, high speed, exceptionally radiation damage resistant and cost effective. </a:t>
            </a:r>
          </a:p>
          <a:p>
            <a:pPr algn="just"/>
            <a:endParaRPr lang="en-US" dirty="0">
              <a:latin typeface="Arial"/>
              <a:cs typeface="Arial"/>
            </a:endParaRPr>
          </a:p>
          <a:p>
            <a:pPr algn="just"/>
            <a:r>
              <a:rPr lang="en-US" dirty="0">
                <a:latin typeface="Arial"/>
                <a:cs typeface="Arial"/>
              </a:rPr>
              <a:t>The SE sensor module anodes can be segmented transversely to sizes that are appropriate to reconstruct electromagnetic cores with high precision.</a:t>
            </a:r>
          </a:p>
        </p:txBody>
      </p:sp>
    </p:spTree>
    <p:extLst>
      <p:ext uri="{BB962C8B-B14F-4D97-AF65-F5344CB8AC3E}">
        <p14:creationId xmlns:p14="http://schemas.microsoft.com/office/powerpoint/2010/main" val="214060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C19966-1ADF-5D42-B0CA-0FCD12959BBE}" type="slidenum">
              <a:rPr lang="en-US" smtClean="0"/>
              <a:t>8</a:t>
            </a:fld>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b="7858"/>
          <a:stretch>
            <a:fillRect/>
          </a:stretch>
        </p:blipFill>
        <p:spPr bwMode="auto">
          <a:xfrm>
            <a:off x="5715000" y="838200"/>
            <a:ext cx="30480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990600"/>
            <a:ext cx="2133600" cy="2128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918511" y="29910"/>
            <a:ext cx="747121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2800" b="1" dirty="0">
                <a:latin typeface="Times"/>
                <a:cs typeface="Times"/>
              </a:rPr>
              <a:t>SE Dynodes: a) Etched Metal Sheets</a:t>
            </a:r>
            <a:endParaRPr lang="en-US" sz="1800" b="1" dirty="0">
              <a:latin typeface="Times"/>
              <a:cs typeface="Times"/>
            </a:endParaRPr>
          </a:p>
        </p:txBody>
      </p:sp>
      <p:sp>
        <p:nvSpPr>
          <p:cNvPr id="6" name="Text Box 11"/>
          <p:cNvSpPr txBox="1">
            <a:spLocks noChangeArrowheads="1"/>
          </p:cNvSpPr>
          <p:nvPr/>
        </p:nvSpPr>
        <p:spPr bwMode="auto">
          <a:xfrm>
            <a:off x="0" y="981060"/>
            <a:ext cx="3581400" cy="184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i="1" dirty="0">
                <a:solidFill>
                  <a:srgbClr val="0F1AFF"/>
                </a:solidFill>
              </a:rPr>
              <a:t>Hamamatsu Dynodes</a:t>
            </a:r>
          </a:p>
          <a:p>
            <a:pPr algn="l" eaLnBrk="1" hangingPunct="1"/>
            <a:r>
              <a:rPr lang="en-US" i="1" dirty="0">
                <a:solidFill>
                  <a:srgbClr val="0F1AFF"/>
                </a:solidFill>
              </a:rPr>
              <a:t>15 cm now </a:t>
            </a:r>
            <a:r>
              <a:rPr lang="en-US" i="1" dirty="0">
                <a:solidFill>
                  <a:srgbClr val="0F1AFF"/>
                </a:solidFill>
                <a:sym typeface="Wingdings"/>
              </a:rPr>
              <a:t></a:t>
            </a:r>
            <a:r>
              <a:rPr lang="en-US" i="1" dirty="0">
                <a:solidFill>
                  <a:srgbClr val="0F1AFF"/>
                </a:solidFill>
              </a:rPr>
              <a:t> ~50 cm</a:t>
            </a:r>
          </a:p>
          <a:p>
            <a:pPr algn="l" eaLnBrk="1" hangingPunct="1"/>
            <a:r>
              <a:rPr lang="en-US" i="1" dirty="0">
                <a:solidFill>
                  <a:srgbClr val="0F1AFF"/>
                </a:solidFill>
              </a:rPr>
              <a:t>Already diced from large</a:t>
            </a:r>
          </a:p>
          <a:p>
            <a:pPr algn="l" eaLnBrk="1" hangingPunct="1"/>
            <a:r>
              <a:rPr lang="en-US" i="1" dirty="0">
                <a:solidFill>
                  <a:srgbClr val="0F1AFF"/>
                </a:solidFill>
              </a:rPr>
              <a:t>sheets</a:t>
            </a:r>
          </a:p>
          <a:p>
            <a:pPr algn="l" eaLnBrk="1" hangingPunct="1"/>
            <a:endParaRPr lang="en-US" sz="1800" dirty="0">
              <a:solidFill>
                <a:srgbClr val="0F1AFF"/>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679700"/>
            <a:ext cx="3797300" cy="417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295650"/>
            <a:ext cx="4440238" cy="333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9" name="Straight Arrow Connector 9"/>
          <p:cNvCxnSpPr>
            <a:cxnSpLocks noChangeShapeType="1"/>
          </p:cNvCxnSpPr>
          <p:nvPr/>
        </p:nvCxnSpPr>
        <p:spPr bwMode="auto">
          <a:xfrm flipV="1">
            <a:off x="2895600" y="5334000"/>
            <a:ext cx="3124200" cy="381000"/>
          </a:xfrm>
          <a:prstGeom prst="straightConnector1">
            <a:avLst/>
          </a:prstGeom>
          <a:noFill/>
          <a:ln w="76200">
            <a:solidFill>
              <a:srgbClr val="FF0000"/>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10" name="Straight Arrow Connector 9"/>
          <p:cNvCxnSpPr>
            <a:cxnSpLocks noChangeShapeType="1"/>
          </p:cNvCxnSpPr>
          <p:nvPr/>
        </p:nvCxnSpPr>
        <p:spPr bwMode="auto">
          <a:xfrm>
            <a:off x="6894499" y="838200"/>
            <a:ext cx="649301" cy="2286000"/>
          </a:xfrm>
          <a:prstGeom prst="straightConnector1">
            <a:avLst/>
          </a:prstGeom>
          <a:noFill/>
          <a:ln w="63500">
            <a:solidFill>
              <a:schemeClr val="tx1"/>
            </a:solidFill>
            <a:round/>
            <a:headEnd/>
            <a:tailEnd type="arrow" w="med" len="me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1489287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C19966-1ADF-5D42-B0CA-0FCD12959BBE}" type="slidenum">
              <a:rPr lang="en-US" smtClean="0"/>
              <a:t>9</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l="5263" r="43420"/>
          <a:stretch>
            <a:fillRect/>
          </a:stretch>
        </p:blipFill>
        <p:spPr bwMode="auto">
          <a:xfrm>
            <a:off x="228600" y="1979820"/>
            <a:ext cx="2354263"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16400"/>
            <a:ext cx="2720975" cy="264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l="47620"/>
          <a:stretch>
            <a:fillRect/>
          </a:stretch>
        </p:blipFill>
        <p:spPr bwMode="auto">
          <a:xfrm>
            <a:off x="5486400" y="4114800"/>
            <a:ext cx="3352800"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5">
            <a:extLst>
              <a:ext uri="{28A0092B-C50C-407E-A947-70E740481C1C}">
                <a14:useLocalDpi xmlns:a14="http://schemas.microsoft.com/office/drawing/2010/main" val="0"/>
              </a:ext>
            </a:extLst>
          </a:blip>
          <a:srcRect l="8325" t="37292" r="51515" b="23964"/>
          <a:stretch>
            <a:fillRect/>
          </a:stretch>
        </p:blipFill>
        <p:spPr bwMode="auto">
          <a:xfrm>
            <a:off x="6019800" y="1141620"/>
            <a:ext cx="2655888"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3124200" y="3761460"/>
            <a:ext cx="2331475"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F1AFF"/>
                </a:solidFill>
              </a:rPr>
              <a:t>D</a:t>
            </a:r>
            <a:r>
              <a:rPr lang="en-US" sz="1800" baseline="-25000" dirty="0">
                <a:solidFill>
                  <a:srgbClr val="0F1AFF"/>
                </a:solidFill>
              </a:rPr>
              <a:t>n</a:t>
            </a:r>
            <a:r>
              <a:rPr lang="en-US" sz="1800" dirty="0">
                <a:solidFill>
                  <a:srgbClr val="0F1AFF"/>
                </a:solidFill>
              </a:rPr>
              <a:t>-D</a:t>
            </a:r>
            <a:r>
              <a:rPr lang="en-US" sz="1800" baseline="-25000" dirty="0">
                <a:solidFill>
                  <a:srgbClr val="0F1AFF"/>
                </a:solidFill>
              </a:rPr>
              <a:t>n+1</a:t>
            </a:r>
            <a:r>
              <a:rPr lang="en-US" sz="1800" dirty="0">
                <a:solidFill>
                  <a:srgbClr val="0F1AFF"/>
                </a:solidFill>
              </a:rPr>
              <a:t>: 0.9 mm</a:t>
            </a:r>
          </a:p>
          <a:p>
            <a:pPr eaLnBrk="1" hangingPunct="1"/>
            <a:r>
              <a:rPr lang="en-US" sz="1800" dirty="0">
                <a:solidFill>
                  <a:srgbClr val="0F1AFF"/>
                </a:solidFill>
              </a:rPr>
              <a:t>C-C mesh: 13 µm</a:t>
            </a:r>
          </a:p>
          <a:p>
            <a:pPr eaLnBrk="1" hangingPunct="1"/>
            <a:r>
              <a:rPr lang="en-US" sz="1800" dirty="0">
                <a:solidFill>
                  <a:srgbClr val="0F1AFF"/>
                </a:solidFill>
              </a:rPr>
              <a:t>Wire diameter: 5 µm</a:t>
            </a:r>
          </a:p>
          <a:p>
            <a:pPr eaLnBrk="1" hangingPunct="1"/>
            <a:endParaRPr lang="en-US" sz="1800" dirty="0"/>
          </a:p>
        </p:txBody>
      </p:sp>
      <p:sp>
        <p:nvSpPr>
          <p:cNvPr id="8" name="TextBox 7"/>
          <p:cNvSpPr txBox="1"/>
          <p:nvPr/>
        </p:nvSpPr>
        <p:spPr>
          <a:xfrm>
            <a:off x="-23813" y="1065420"/>
            <a:ext cx="3152776" cy="369888"/>
          </a:xfrm>
          <a:prstGeom prst="rect">
            <a:avLst/>
          </a:prstGeom>
          <a:noFill/>
        </p:spPr>
        <p:txBody>
          <a:bodyPr wrap="none">
            <a:spAutoFit/>
          </a:bodyPr>
          <a:lstStyle/>
          <a:p>
            <a:pPr>
              <a:defRPr/>
            </a:pPr>
            <a:r>
              <a:rPr lang="en-US" b="1" dirty="0">
                <a:solidFill>
                  <a:srgbClr val="FF0000"/>
                </a:solidFill>
                <a:latin typeface="+mn-lt"/>
                <a:ea typeface="+mn-ea"/>
                <a:cs typeface="+mn-cs"/>
              </a:rPr>
              <a:t>MESH DYNODE VARIANTS</a:t>
            </a:r>
          </a:p>
        </p:txBody>
      </p:sp>
      <p:sp>
        <p:nvSpPr>
          <p:cNvPr id="9" name="TextBox 5"/>
          <p:cNvSpPr txBox="1">
            <a:spLocks noChangeArrowheads="1"/>
          </p:cNvSpPr>
          <p:nvPr/>
        </p:nvSpPr>
        <p:spPr bwMode="auto">
          <a:xfrm>
            <a:off x="488470" y="140576"/>
            <a:ext cx="818721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a:solidFill>
                  <a:srgbClr val="000000"/>
                </a:solidFill>
                <a:latin typeface="Times"/>
                <a:cs typeface="Times"/>
              </a:rPr>
              <a:t>SE Dynodes: b) Metal Screen Dynodes: 15D - g~10</a:t>
            </a:r>
            <a:r>
              <a:rPr lang="en-US" sz="2800" b="1" baseline="30000" dirty="0">
                <a:solidFill>
                  <a:srgbClr val="000000"/>
                </a:solidFill>
                <a:latin typeface="Times"/>
                <a:cs typeface="Times"/>
              </a:rPr>
              <a:t>5</a:t>
            </a:r>
            <a:endParaRPr lang="en-US" sz="2800" b="1" dirty="0">
              <a:solidFill>
                <a:srgbClr val="000000"/>
              </a:solidFill>
              <a:latin typeface="Times"/>
              <a:cs typeface="Times"/>
            </a:endParaRPr>
          </a:p>
        </p:txBody>
      </p:sp>
      <p:pic>
        <p:nvPicPr>
          <p:cNvPr id="10" name="Picture 10"/>
          <p:cNvPicPr>
            <a:picLocks noChangeAspect="1"/>
          </p:cNvPicPr>
          <p:nvPr/>
        </p:nvPicPr>
        <p:blipFill>
          <a:blip r:embed="rId6">
            <a:extLst>
              <a:ext uri="{28A0092B-C50C-407E-A947-70E740481C1C}">
                <a14:useLocalDpi xmlns:a14="http://schemas.microsoft.com/office/drawing/2010/main" val="0"/>
              </a:ext>
            </a:extLst>
          </a:blip>
          <a:srcRect l="12791"/>
          <a:stretch>
            <a:fillRect/>
          </a:stretch>
        </p:blipFill>
        <p:spPr bwMode="auto">
          <a:xfrm>
            <a:off x="3429000" y="4754563"/>
            <a:ext cx="1609725" cy="2103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1827420"/>
            <a:ext cx="3341688"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2" name="Straight Arrow Connector 13"/>
          <p:cNvCxnSpPr>
            <a:cxnSpLocks noChangeShapeType="1"/>
          </p:cNvCxnSpPr>
          <p:nvPr/>
        </p:nvCxnSpPr>
        <p:spPr bwMode="auto">
          <a:xfrm rot="5400000">
            <a:off x="6896100" y="3771900"/>
            <a:ext cx="1447800" cy="304800"/>
          </a:xfrm>
          <a:prstGeom prst="straightConnector1">
            <a:avLst/>
          </a:prstGeom>
          <a:noFill/>
          <a:ln w="66675">
            <a:solidFill>
              <a:srgbClr val="FF0000"/>
            </a:solidFill>
            <a:round/>
            <a:headEnd type="arrow" w="med" len="med"/>
            <a:tailEnd type="arrow" w="med" len="me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665937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8199</TotalTime>
  <Words>1519</Words>
  <Application>Microsoft Macintosh PowerPoint</Application>
  <PresentationFormat>On-screen Show (4:3)</PresentationFormat>
  <Paragraphs>240</Paragraphs>
  <Slides>25</Slides>
  <Notes>1</Notes>
  <HiddenSlides>0</HiddenSlides>
  <MMClips>0</MMClips>
  <ScaleCrop>false</ScaleCrop>
  <HeadingPairs>
    <vt:vector size="10" baseType="variant">
      <vt:variant>
        <vt:lpstr>Fonts Used</vt:lpstr>
      </vt:variant>
      <vt:variant>
        <vt:i4>7</vt:i4>
      </vt:variant>
      <vt:variant>
        <vt:lpstr>Theme</vt:lpstr>
      </vt:variant>
      <vt:variant>
        <vt:i4>1</vt:i4>
      </vt:variant>
      <vt:variant>
        <vt:lpstr>Links</vt:lpstr>
      </vt:variant>
      <vt:variant>
        <vt:i4>2</vt:i4>
      </vt:variant>
      <vt:variant>
        <vt:lpstr>Embedded OLE Servers</vt:lpstr>
      </vt:variant>
      <vt:variant>
        <vt:i4>2</vt:i4>
      </vt:variant>
      <vt:variant>
        <vt:lpstr>Slide Titles</vt:lpstr>
      </vt:variant>
      <vt:variant>
        <vt:i4>25</vt:i4>
      </vt:variant>
    </vt:vector>
  </HeadingPairs>
  <TitlesOfParts>
    <vt:vector size="37" baseType="lpstr">
      <vt:lpstr>Arial</vt:lpstr>
      <vt:lpstr>Calibri</vt:lpstr>
      <vt:lpstr>Comic Sans MS</vt:lpstr>
      <vt:lpstr>Symbol</vt:lpstr>
      <vt:lpstr>Times</vt:lpstr>
      <vt:lpstr>Times New Roman</vt:lpstr>
      <vt:lpstr>Wingdings</vt:lpstr>
      <vt:lpstr>Office Theme</vt:lpstr>
      <vt:lpstr>DavidBackup-03:Users:winn:Documents:SECaloSlideInfo.docx!OLE_LINK1</vt:lpstr>
      <vt:lpstr>/Macintosh HD/Users/winn/Documents/SEMProposalShort.doc怀!OLE_LINK5</vt:lpstr>
      <vt:lpstr>Document</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Iowa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 Beam Test Results</dc:title>
  <dc:creator>Burak Bilki</dc:creator>
  <cp:lastModifiedBy>Winn, David R.</cp:lastModifiedBy>
  <cp:revision>273</cp:revision>
  <dcterms:created xsi:type="dcterms:W3CDTF">2012-12-09T08:45:53Z</dcterms:created>
  <dcterms:modified xsi:type="dcterms:W3CDTF">2022-12-01T13:53:01Z</dcterms:modified>
</cp:coreProperties>
</file>