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sldIdLst>
    <p:sldId id="418" r:id="rId2"/>
    <p:sldId id="410" r:id="rId3"/>
    <p:sldId id="412" r:id="rId4"/>
    <p:sldId id="395" r:id="rId5"/>
    <p:sldId id="437" r:id="rId6"/>
    <p:sldId id="455" r:id="rId7"/>
    <p:sldId id="440" r:id="rId8"/>
    <p:sldId id="477" r:id="rId9"/>
    <p:sldId id="481" r:id="rId10"/>
    <p:sldId id="482" r:id="rId11"/>
    <p:sldId id="478" r:id="rId12"/>
    <p:sldId id="483" r:id="rId13"/>
    <p:sldId id="484" r:id="rId14"/>
    <p:sldId id="485" r:id="rId15"/>
    <p:sldId id="486" r:id="rId16"/>
    <p:sldId id="487" r:id="rId17"/>
    <p:sldId id="480" r:id="rId18"/>
    <p:sldId id="491" r:id="rId19"/>
    <p:sldId id="489" r:id="rId20"/>
    <p:sldId id="490" r:id="rId21"/>
    <p:sldId id="453" r:id="rId22"/>
    <p:sldId id="473" r:id="rId23"/>
    <p:sldId id="44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26"/>
    <p:restoredTop sz="95921"/>
  </p:normalViewPr>
  <p:slideViewPr>
    <p:cSldViewPr snapToGrid="0" snapToObjects="1">
      <p:cViewPr varScale="1">
        <p:scale>
          <a:sx n="124" d="100"/>
          <a:sy n="124" d="100"/>
        </p:scale>
        <p:origin x="4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30T19:01:35.233" idx="1">
    <p:pos x="10" y="10"/>
    <p:text/>
    <p:extLst>
      <p:ext uri="{C676402C-5697-4E1C-873F-D02D1690AC5C}">
        <p15:threadingInfo xmlns:p15="http://schemas.microsoft.com/office/powerpoint/2012/main" timeZoneBias="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16766-0FEB-A040-A451-434DF962B25A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257BC-C46A-F64F-AFBD-3055AC1FB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4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DBC3F-2CDE-BF4C-9D6C-77986CF93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790983-8F99-9846-84A3-37E2D4B6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56597-0D81-234A-AB26-0A9057400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Wurm (Mainz)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703E3-C17C-1A47-AFF5-AA724232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BAE07-95FB-6E4A-A18E-361B26C89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9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F719B-18A9-8E4F-82AC-F2BF1948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91D0F-CFBC-4847-BDA7-211F98A41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69341-BE2C-5541-AC56-0EC15CED4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Wurm (Mainz)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AFA4A-2894-DD4D-8050-E494C184F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2943C-52B7-D749-85E1-8AB3091F6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94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21F687-9A62-CF41-9049-F8567F4C2A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B817B9-2C51-2945-826D-6A600E68F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C79D2-EE7D-CE4A-9570-A8EECC6A7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Wurm (Mainz)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6304D-9DD0-E44F-B775-0BB8B3C8B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1721D-CE53-DE4E-81D3-7E6773392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39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0CA0E-ED39-6648-818A-427DA45FD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6F5E1-94A9-CE46-A0C6-BBE0304DB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0E9EC-99A9-F843-9845-BBE5CB335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Wurm (Mainz)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DD976-C0AE-3B43-BF18-0C98B7F36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F0B61-56E5-CE4C-908A-B34E46927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10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7C622-ABB9-1B4B-84B1-C09B99089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AF007-20AE-DB42-90D6-0A683277A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D546A-7455-464A-B36F-54574604C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Wurm (Mainz)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DEB25-CADE-D14E-B558-5D6B69152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CA920-8B75-2A42-9FAD-C0511674F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86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F106D-AF01-364C-9FE1-24ADD9DF3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A6424-3152-D243-87E6-8E5D129DE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A280-95A6-4246-B384-2C72903AC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F253B5-65EF-EF4D-9D37-ABBBED10B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Wurm (Mainz)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BFA377-DA00-684E-8427-CA04C31B4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C22EA3-F990-DB41-AED9-FF13479E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01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4256F-195A-C346-B683-056D9F610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BD9B-6848-1A42-9C09-015F321B2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A43AF4-59FC-4E46-B413-F2C8D5A45A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1446A1-6704-E040-88D9-E8CE0E2797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D9BE7C-73A3-674E-87B9-55958CD71B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1C5118-909E-3E4B-AB1C-03CB13F0D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Wurm (Mainz)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FE313D-7294-024A-9CE5-120F68C87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EC069D-A00C-3B4C-840F-B45676135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97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3016A-145C-5746-8645-3AAD0B4B7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0CB059-7FB7-5846-8527-2C36D18C5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Wurm (Mainz)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F0660D-2A7D-1046-B102-F7354A8FD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3F4C6-2B8B-B54F-9E4D-46B781F79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6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B99ED0-80A1-D442-B8A2-31B54C9E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Wurm (Mainz)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340F8-F8EA-E844-AD5A-0E64ABD49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DC431-B497-FA41-BBE7-53B8C945B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01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F2134-93FC-3843-97E2-5E16F41E7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D6948-8F31-DB4B-9A4E-D47D140F2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C9685E-2C83-FF4D-B4D2-53CE4587F8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DEEDBB-9A13-C44F-82DC-452A5DAD3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Wurm (Mainz)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AF30E-DDC8-5844-9181-FDD3C321C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BBE8A7-BDFC-5045-A1ED-12B8A0341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92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B5167-73E4-EB4D-963C-E0CB2D89C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23C0F2-7D74-4A40-AAE3-A82B059C4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6D60EC-C20A-F84F-8BE1-D6D8AABB1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155C1B-A709-3849-8579-93DF458CD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Michael Wurm (Mainz)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BAD821-1422-0F4D-AC85-FF156BCC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03D30-C23B-5D4D-930E-D4879B96F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5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761D06-5AC6-7D40-B64F-D75377D0A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DB802-FEE5-7E48-A9E7-E6B490402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C9F03-4776-D245-8861-542608DEB0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Michael Wurm (Mainz)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1E6EE-CC61-6743-A719-4937A8823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R. Svoboda, CPAD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29AFA-3CAF-9F48-A62B-92E0262CC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BA5C6-5C68-AF4B-952B-C1FC59545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6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tiff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tiff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22.tiff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2A7828-5E16-9741-B5B8-25C729610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75" y="278392"/>
            <a:ext cx="4175760" cy="47472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B6606A-139E-774B-886A-488CD905200C}"/>
              </a:ext>
            </a:extLst>
          </p:cNvPr>
          <p:cNvSpPr txBox="1"/>
          <p:nvPr/>
        </p:nvSpPr>
        <p:spPr>
          <a:xfrm>
            <a:off x="4705565" y="256746"/>
            <a:ext cx="72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Removing Optical and Radiological Contaminants from  Water-based</a:t>
            </a:r>
          </a:p>
          <a:p>
            <a:r>
              <a:rPr lang="en-US" sz="3600" b="1" dirty="0"/>
              <a:t> Liquid Scintillator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51F2D2-15F5-6745-B4AF-94CE71FE6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062" y="2145361"/>
            <a:ext cx="4171950" cy="40767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C1578C-42C2-944B-8A82-EEECFBDC3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99EEDB-294A-E142-8904-B18B069E0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75" y="5930713"/>
            <a:ext cx="2720340" cy="7734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D99224-F326-434B-A047-85BB690EB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88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2904A1-EE45-9A47-8784-59285AA17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F79E49-3EA0-EA40-9504-9CAEB7242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02481F-15EF-A448-8A2F-167362C02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222" y="161673"/>
            <a:ext cx="3611880" cy="10401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641699-9916-B24B-B896-0575FA5FF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21" y="0"/>
            <a:ext cx="320687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CEA3F4-8D74-E846-88D5-4B11CE13C585}"/>
              </a:ext>
            </a:extLst>
          </p:cNvPr>
          <p:cNvSpPr txBox="1"/>
          <p:nvPr/>
        </p:nvSpPr>
        <p:spPr>
          <a:xfrm>
            <a:off x="2702103" y="493160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337 nm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DB8C99-E87C-3140-BFC0-2A1250795021}"/>
              </a:ext>
            </a:extLst>
          </p:cNvPr>
          <p:cNvSpPr txBox="1"/>
          <p:nvPr/>
        </p:nvSpPr>
        <p:spPr>
          <a:xfrm>
            <a:off x="2702102" y="2412715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400 nm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33337C-54FA-A44D-BD67-047A34E68D49}"/>
              </a:ext>
            </a:extLst>
          </p:cNvPr>
          <p:cNvSpPr txBox="1"/>
          <p:nvPr/>
        </p:nvSpPr>
        <p:spPr>
          <a:xfrm>
            <a:off x="2672223" y="4560014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420 nm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F1FE6D-007F-A641-990E-70AC3798CCD0}"/>
              </a:ext>
            </a:extLst>
          </p:cNvPr>
          <p:cNvSpPr txBox="1"/>
          <p:nvPr/>
        </p:nvSpPr>
        <p:spPr>
          <a:xfrm>
            <a:off x="4736387" y="1451275"/>
            <a:ext cx="504978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Several of the potential physics topics</a:t>
            </a:r>
          </a:p>
          <a:p>
            <a:r>
              <a:rPr lang="en-US" sz="2400" dirty="0">
                <a:solidFill>
                  <a:srgbClr val="7030A0"/>
                </a:solidFill>
              </a:rPr>
              <a:t>that could be addressed involve the</a:t>
            </a:r>
          </a:p>
          <a:p>
            <a:r>
              <a:rPr lang="en-US" sz="2400" dirty="0">
                <a:solidFill>
                  <a:srgbClr val="7030A0"/>
                </a:solidFill>
              </a:rPr>
              <a:t>addition of dissolved ions: </a:t>
            </a:r>
            <a:r>
              <a:rPr lang="en-US" sz="2400" dirty="0" err="1">
                <a:solidFill>
                  <a:srgbClr val="FF0000"/>
                </a:solidFill>
              </a:rPr>
              <a:t>Gd</a:t>
            </a:r>
            <a:r>
              <a:rPr lang="en-US" sz="2400" dirty="0">
                <a:solidFill>
                  <a:srgbClr val="FF0000"/>
                </a:solidFill>
              </a:rPr>
              <a:t>, Li, </a:t>
            </a:r>
            <a:r>
              <a:rPr lang="en-US" sz="2400" dirty="0" err="1">
                <a:solidFill>
                  <a:srgbClr val="FF0000"/>
                </a:solidFill>
              </a:rPr>
              <a:t>Te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  <a:p>
            <a:r>
              <a:rPr lang="en-US" sz="2400" dirty="0">
                <a:solidFill>
                  <a:srgbClr val="7030A0"/>
                </a:solidFill>
              </a:rPr>
              <a:t>These same tests showed that for </a:t>
            </a:r>
            <a:r>
              <a:rPr lang="en-US" sz="2400" dirty="0" err="1">
                <a:solidFill>
                  <a:srgbClr val="7030A0"/>
                </a:solidFill>
              </a:rPr>
              <a:t>Gd</a:t>
            </a:r>
            <a:endParaRPr lang="en-US" sz="2400" dirty="0">
              <a:solidFill>
                <a:srgbClr val="7030A0"/>
              </a:solidFill>
            </a:endParaRPr>
          </a:p>
          <a:p>
            <a:r>
              <a:rPr lang="en-US" sz="2400" dirty="0">
                <a:solidFill>
                  <a:srgbClr val="7030A0"/>
                </a:solidFill>
              </a:rPr>
              <a:t>the ion itself did not cause a loss of</a:t>
            </a:r>
          </a:p>
          <a:p>
            <a:r>
              <a:rPr lang="en-US" sz="2400" dirty="0">
                <a:solidFill>
                  <a:srgbClr val="7030A0"/>
                </a:solidFill>
              </a:rPr>
              <a:t>transparency - it was just that fact that</a:t>
            </a:r>
          </a:p>
          <a:p>
            <a:r>
              <a:rPr lang="en-US" sz="2400" dirty="0">
                <a:solidFill>
                  <a:srgbClr val="7030A0"/>
                </a:solidFill>
              </a:rPr>
              <a:t>the liquid can now conduct charge that</a:t>
            </a:r>
          </a:p>
          <a:p>
            <a:r>
              <a:rPr lang="en-US" sz="2400" dirty="0">
                <a:solidFill>
                  <a:srgbClr val="7030A0"/>
                </a:solidFill>
              </a:rPr>
              <a:t>accelerated the leeching of steel</a:t>
            </a:r>
          </a:p>
          <a:p>
            <a:r>
              <a:rPr lang="en-US" sz="2400" dirty="0">
                <a:solidFill>
                  <a:srgbClr val="7030A0"/>
                </a:solidFill>
              </a:rPr>
              <a:t>contaminants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3F080E-508E-6443-B597-F94FCE61A0A2}"/>
              </a:ext>
            </a:extLst>
          </p:cNvPr>
          <p:cNvSpPr txBox="1"/>
          <p:nvPr/>
        </p:nvSpPr>
        <p:spPr>
          <a:xfrm>
            <a:off x="4839128" y="5486400"/>
            <a:ext cx="5043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Must solve this problem to make </a:t>
            </a:r>
            <a:r>
              <a:rPr lang="en-US" sz="2400" dirty="0" err="1">
                <a:solidFill>
                  <a:srgbClr val="FF0000"/>
                </a:solidFill>
              </a:rPr>
              <a:t>WbLS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detectors practical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2293DC-8741-7646-BC80-64EEC1070933}"/>
              </a:ext>
            </a:extLst>
          </p:cNvPr>
          <p:cNvSpPr txBox="1"/>
          <p:nvPr/>
        </p:nvSpPr>
        <p:spPr>
          <a:xfrm>
            <a:off x="3945277" y="288747"/>
            <a:ext cx="24016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loss of transparency</a:t>
            </a:r>
          </a:p>
          <a:p>
            <a:r>
              <a:rPr lang="en-US" dirty="0">
                <a:solidFill>
                  <a:srgbClr val="0070C0"/>
                </a:solidFill>
              </a:rPr>
              <a:t>is broad spectrum, not</a:t>
            </a:r>
          </a:p>
          <a:p>
            <a:r>
              <a:rPr lang="en-US" dirty="0">
                <a:solidFill>
                  <a:srgbClr val="0070C0"/>
                </a:solidFill>
              </a:rPr>
              <a:t>just </a:t>
            </a:r>
            <a:r>
              <a:rPr lang="en-US" dirty="0" err="1">
                <a:solidFill>
                  <a:srgbClr val="0070C0"/>
                </a:solidFill>
              </a:rPr>
              <a:t>Gd</a:t>
            </a:r>
            <a:r>
              <a:rPr lang="en-US" dirty="0">
                <a:solidFill>
                  <a:srgbClr val="0070C0"/>
                </a:solidFill>
              </a:rPr>
              <a:t> absorption lines</a:t>
            </a:r>
          </a:p>
        </p:txBody>
      </p:sp>
    </p:spTree>
    <p:extLst>
      <p:ext uri="{BB962C8B-B14F-4D97-AF65-F5344CB8AC3E}">
        <p14:creationId xmlns:p14="http://schemas.microsoft.com/office/powerpoint/2010/main" val="3263729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12A77-2B4B-004E-B1B0-D20D1D28D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How to do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66496-A4E5-534A-959F-B4FAD34FF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1" y="1690688"/>
            <a:ext cx="5719763" cy="4351338"/>
          </a:xfrm>
        </p:spPr>
        <p:txBody>
          <a:bodyPr>
            <a:normAutofit/>
          </a:bodyPr>
          <a:lstStyle/>
          <a:p>
            <a:r>
              <a:rPr lang="en-US" dirty="0"/>
              <a:t> Separate the organic components from the water in order to clean the water</a:t>
            </a:r>
          </a:p>
          <a:p>
            <a:r>
              <a:rPr lang="en-US" dirty="0"/>
              <a:t> Contaminants must pass through however - this was a challenge now solved! </a:t>
            </a:r>
          </a:p>
          <a:p>
            <a:r>
              <a:rPr lang="en-US" dirty="0"/>
              <a:t>Actual tests for contaminants need to be done with spike tests for individual ions, molecules, and iron colloids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6D93A0-AD24-864F-8C1B-44467098F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ED32D7-B1F9-5145-AF10-61CD6081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3E59BD-F00F-674A-8309-839E54B56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153" y="2718038"/>
            <a:ext cx="5440680" cy="35204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685E12-0EC4-1649-9ABA-60F0D5BB0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153" y="305038"/>
            <a:ext cx="4552950" cy="2413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C7194A-C301-E647-88E5-036957C61FF8}"/>
              </a:ext>
            </a:extLst>
          </p:cNvPr>
          <p:cNvSpPr txBox="1"/>
          <p:nvPr/>
        </p:nvSpPr>
        <p:spPr>
          <a:xfrm>
            <a:off x="10462289" y="1868646"/>
            <a:ext cx="1222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(university </a:t>
            </a:r>
          </a:p>
          <a:p>
            <a:r>
              <a:rPr lang="en-US" dirty="0"/>
              <a:t>physicist)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EB286D-FF3A-D645-8954-D4F71304342F}"/>
              </a:ext>
            </a:extLst>
          </p:cNvPr>
          <p:cNvSpPr txBox="1"/>
          <p:nvPr/>
        </p:nvSpPr>
        <p:spPr>
          <a:xfrm>
            <a:off x="9810083" y="585736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(BNL engineer)</a:t>
            </a:r>
          </a:p>
        </p:txBody>
      </p:sp>
    </p:spTree>
    <p:extLst>
      <p:ext uri="{BB962C8B-B14F-4D97-AF65-F5344CB8AC3E}">
        <p14:creationId xmlns:p14="http://schemas.microsoft.com/office/powerpoint/2010/main" val="249936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7E74B2-F4DC-454D-8F47-F2387FF6C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75" y="83344"/>
            <a:ext cx="10515600" cy="1325563"/>
          </a:xfrm>
        </p:spPr>
        <p:txBody>
          <a:bodyPr/>
          <a:lstStyle/>
          <a:p>
            <a:r>
              <a:rPr lang="en-US" dirty="0"/>
              <a:t>The basic idea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6152ED-F615-8F43-B5AA-D77F45D0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FA4C8-B9E0-F045-AB84-DB28527E9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AD5321-9177-C646-957F-31CD3BFFA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678" y="1310544"/>
            <a:ext cx="9108919" cy="482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793DE3-8DFD-DF4B-8724-6DDB306ED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726" y="3972817"/>
            <a:ext cx="768985" cy="755650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10AB68-5E54-AC40-A5E8-F84F345C8BBD}"/>
              </a:ext>
            </a:extLst>
          </p:cNvPr>
          <p:cNvSpPr txBox="1"/>
          <p:nvPr/>
        </p:nvSpPr>
        <p:spPr>
          <a:xfrm>
            <a:off x="5381975" y="330626"/>
            <a:ext cx="4800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Step 1: remove the micelles from the</a:t>
            </a:r>
          </a:p>
          <a:p>
            <a:r>
              <a:rPr lang="en-US" sz="2400" dirty="0">
                <a:solidFill>
                  <a:srgbClr val="FF0000"/>
                </a:solidFill>
              </a:rPr>
              <a:t>liquid without disrupting them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D1F803-18A3-AF4E-B3E5-CBA5A4FBF419}"/>
              </a:ext>
            </a:extLst>
          </p:cNvPr>
          <p:cNvSpPr txBox="1"/>
          <p:nvPr/>
        </p:nvSpPr>
        <p:spPr>
          <a:xfrm>
            <a:off x="7617925" y="2388823"/>
            <a:ext cx="18513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use nanofiltration</a:t>
            </a:r>
          </a:p>
          <a:p>
            <a:r>
              <a:rPr lang="en-US" dirty="0">
                <a:solidFill>
                  <a:srgbClr val="FF0000"/>
                </a:solidFill>
              </a:rPr>
              <a:t>to remove the</a:t>
            </a:r>
          </a:p>
          <a:p>
            <a:r>
              <a:rPr lang="en-US" dirty="0">
                <a:solidFill>
                  <a:srgbClr val="FF0000"/>
                </a:solidFill>
              </a:rPr>
              <a:t>large (~10 nm)</a:t>
            </a:r>
          </a:p>
          <a:p>
            <a:r>
              <a:rPr lang="en-US" dirty="0">
                <a:solidFill>
                  <a:srgbClr val="FF0000"/>
                </a:solidFill>
              </a:rPr>
              <a:t>micelles</a:t>
            </a:r>
          </a:p>
        </p:txBody>
      </p:sp>
    </p:spTree>
    <p:extLst>
      <p:ext uri="{BB962C8B-B14F-4D97-AF65-F5344CB8AC3E}">
        <p14:creationId xmlns:p14="http://schemas.microsoft.com/office/powerpoint/2010/main" val="198782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83 0.11019 L 0.09388 0.11019 L 0.09388 -0.25 L -0.14883 -0.25 L -0.14883 0.11019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-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7E74B2-F4DC-454D-8F47-F2387FF6C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75" y="83344"/>
            <a:ext cx="10515600" cy="1325563"/>
          </a:xfrm>
        </p:spPr>
        <p:txBody>
          <a:bodyPr/>
          <a:lstStyle/>
          <a:p>
            <a:r>
              <a:rPr lang="en-US" dirty="0"/>
              <a:t>The basic idea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6152ED-F615-8F43-B5AA-D77F45D0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FA4C8-B9E0-F045-AB84-DB28527E9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AD5321-9177-C646-957F-31CD3BFFA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678" y="1310544"/>
            <a:ext cx="9108919" cy="482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793DE3-8DFD-DF4B-8724-6DDB306ED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726" y="3972817"/>
            <a:ext cx="768985" cy="755650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10AB68-5E54-AC40-A5E8-F84F345C8BBD}"/>
              </a:ext>
            </a:extLst>
          </p:cNvPr>
          <p:cNvSpPr txBox="1"/>
          <p:nvPr/>
        </p:nvSpPr>
        <p:spPr>
          <a:xfrm>
            <a:off x="4781726" y="330626"/>
            <a:ext cx="55621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Step 2: remove ”free” (i.e. non-micellized)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surfactant from the permeate of NF array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D1F803-18A3-AF4E-B3E5-CBA5A4FBF419}"/>
              </a:ext>
            </a:extLst>
          </p:cNvPr>
          <p:cNvSpPr txBox="1"/>
          <p:nvPr/>
        </p:nvSpPr>
        <p:spPr>
          <a:xfrm>
            <a:off x="7434240" y="2380729"/>
            <a:ext cx="2034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use nanofiltration</a:t>
            </a:r>
          </a:p>
          <a:p>
            <a:r>
              <a:rPr lang="en-US" dirty="0">
                <a:solidFill>
                  <a:srgbClr val="FF0000"/>
                </a:solidFill>
              </a:rPr>
              <a:t>to remove free</a:t>
            </a:r>
          </a:p>
          <a:p>
            <a:r>
              <a:rPr lang="en-US" dirty="0">
                <a:solidFill>
                  <a:srgbClr val="FF0000"/>
                </a:solidFill>
              </a:rPr>
              <a:t>surfactant ~500 Da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2E6546-13DC-8540-B9C2-E38A2221F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820" y="3589152"/>
            <a:ext cx="1051560" cy="392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B80ECE-0BC0-3A42-8A23-DD84D99F8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9886" y="1295633"/>
            <a:ext cx="1752600" cy="6540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07A2A26-155D-AF45-AF45-694C9E7578CD}"/>
              </a:ext>
            </a:extLst>
          </p:cNvPr>
          <p:cNvSpPr/>
          <p:nvPr/>
        </p:nvSpPr>
        <p:spPr>
          <a:xfrm>
            <a:off x="11032597" y="1295633"/>
            <a:ext cx="186783" cy="113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1B6A1E-F283-2949-8046-6C8D649C2F97}"/>
              </a:ext>
            </a:extLst>
          </p:cNvPr>
          <p:cNvSpPr txBox="1"/>
          <p:nvPr/>
        </p:nvSpPr>
        <p:spPr>
          <a:xfrm>
            <a:off x="10148853" y="2023167"/>
            <a:ext cx="156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free surfactant</a:t>
            </a:r>
          </a:p>
        </p:txBody>
      </p:sp>
    </p:spTree>
    <p:extLst>
      <p:ext uri="{BB962C8B-B14F-4D97-AF65-F5344CB8AC3E}">
        <p14:creationId xmlns:p14="http://schemas.microsoft.com/office/powerpoint/2010/main" val="229700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08 0.16296 L 0.4625 0.16296 L 0.4625 -0.28889 L -0.07708 -0.28889 L -0.07708 0.16296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79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7E74B2-F4DC-454D-8F47-F2387FF6C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75" y="83344"/>
            <a:ext cx="10515600" cy="1325563"/>
          </a:xfrm>
        </p:spPr>
        <p:txBody>
          <a:bodyPr/>
          <a:lstStyle/>
          <a:p>
            <a:r>
              <a:rPr lang="en-US" dirty="0"/>
              <a:t>The basic idea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6152ED-F615-8F43-B5AA-D77F45D0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FA4C8-B9E0-F045-AB84-DB28527E9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AD5321-9177-C646-957F-31CD3BFFA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678" y="1310544"/>
            <a:ext cx="9108919" cy="482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793DE3-8DFD-DF4B-8724-6DDB306ED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726" y="3972817"/>
            <a:ext cx="768985" cy="755650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10AB68-5E54-AC40-A5E8-F84F345C8BBD}"/>
              </a:ext>
            </a:extLst>
          </p:cNvPr>
          <p:cNvSpPr txBox="1"/>
          <p:nvPr/>
        </p:nvSpPr>
        <p:spPr>
          <a:xfrm>
            <a:off x="4684076" y="145960"/>
            <a:ext cx="5880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Step 3: pass the “bad” ions to a standard water purification system for removal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D1F803-18A3-AF4E-B3E5-CBA5A4FBF419}"/>
              </a:ext>
            </a:extLst>
          </p:cNvPr>
          <p:cNvSpPr txBox="1"/>
          <p:nvPr/>
        </p:nvSpPr>
        <p:spPr>
          <a:xfrm>
            <a:off x="7363925" y="2242299"/>
            <a:ext cx="2019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both nanofiltration</a:t>
            </a:r>
          </a:p>
          <a:p>
            <a:r>
              <a:rPr lang="en-US" dirty="0">
                <a:solidFill>
                  <a:srgbClr val="FF0000"/>
                </a:solidFill>
              </a:rPr>
              <a:t>arrays must pass</a:t>
            </a:r>
          </a:p>
          <a:p>
            <a:r>
              <a:rPr lang="en-US" dirty="0">
                <a:solidFill>
                  <a:srgbClr val="FF0000"/>
                </a:solidFill>
              </a:rPr>
              <a:t>bad 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2E6546-13DC-8540-B9C2-E38A2221F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820" y="3589152"/>
            <a:ext cx="1051560" cy="39243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07A2A26-155D-AF45-AF45-694C9E7578CD}"/>
              </a:ext>
            </a:extLst>
          </p:cNvPr>
          <p:cNvSpPr/>
          <p:nvPr/>
        </p:nvSpPr>
        <p:spPr>
          <a:xfrm>
            <a:off x="11032597" y="1295633"/>
            <a:ext cx="186783" cy="113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1B6A1E-F283-2949-8046-6C8D649C2F97}"/>
              </a:ext>
            </a:extLst>
          </p:cNvPr>
          <p:cNvSpPr txBox="1"/>
          <p:nvPr/>
        </p:nvSpPr>
        <p:spPr>
          <a:xfrm>
            <a:off x="10500984" y="1872967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bad 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827A56-2560-344C-BFEF-0B2E106CE0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1222" y="4584567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6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01 0.00926 L 0.01601 0.00926 C 0.01914 0.00973 0.02226 0.00996 0.02539 0.01112 C 0.02747 0.01181 0.02955 0.01343 0.03164 0.01482 C 0.03606 0.01737 0.03359 0.01598 0.03893 0.01852 C 0.04791 0.01783 0.0569 0.01806 0.06601 0.01667 C 0.06757 0.01621 0.07291 0.01204 0.07539 0.01112 L 0.08372 0.00741 L 0.1733 0.00926 C 0.17981 0.00926 0.18658 0.00949 0.1931 0.00741 C 0.19453 0.00672 0.19518 0.00371 0.19622 0.00186 C 0.19726 -0.00069 0.19817 -0.00324 0.19935 -0.00555 C 0.20052 -0.00833 0.20221 -0.01018 0.20351 -0.01296 C 0.20442 -0.01527 0.20468 -0.01805 0.2056 -0.02037 C 0.22343 -0.07361 0.19791 0.00649 0.21185 -0.04259 C 0.21328 -0.04791 0.21419 -0.05023 0.21497 -0.05555 C 0.21601 -0.06388 0.21575 -0.06805 0.2181 -0.07592 C 0.21875 -0.07847 0.21953 -0.08078 0.22018 -0.08333 C 0.22304 -0.09722 0.21901 -0.08518 0.2233 -0.09629 C 0.22435 -0.10787 0.22421 -0.11088 0.22747 -0.12222 C 0.22812 -0.125 0.22955 -0.12731 0.2306 -0.12963 C 0.23294 -0.14722 0.22955 -0.12592 0.23476 -0.14629 C 0.23528 -0.14884 0.23528 -0.15138 0.2358 -0.1537 C 0.23632 -0.15648 0.23724 -0.15879 0.23789 -0.16111 C 0.23828 -0.16296 0.23854 -0.16481 0.23893 -0.16666 C 0.23919 -0.17361 0.23932 -0.18032 0.23997 -0.18703 C 0.24036 -0.19166 0.24127 -0.19583 0.24205 -0.2 C 0.24375 -0.21203 0.24244 -0.20393 0.24414 -0.21851 C 0.2444 -0.22106 0.24466 -0.22361 0.24518 -0.22592 C 0.24544 -0.22801 0.24531 -0.23055 0.24622 -0.23148 C 0.25117 -0.23796 0.26875 -0.23703 0.27018 -0.23703 C 0.27786 -0.24166 0.2776 -0.24236 0.29101 -0.23703 C 0.29336 -0.23611 0.29726 -0.22963 0.29726 -0.22963 C 0.29856 -0.22592 0.30078 -0.22291 0.30143 -0.21851 C 0.30169 -0.2162 0.30273 -0.20833 0.30351 -0.20555 C 0.30403 -0.2037 0.30507 -0.20208 0.3056 -0.2 C 0.30638 -0.19652 0.3069 -0.19259 0.30768 -0.18888 L 0.3108 -0.17222 L 0.31185 -0.16666 C 0.31237 -0.15509 0.31289 -0.14328 0.31393 -0.13148 C 0.31419 -0.12847 0.31458 -0.12546 0.31497 -0.12222 C 0.31744 -0.09467 0.31458 -0.12199 0.31705 -0.1 C 0.31731 -0.09027 0.31731 -0.08032 0.3181 -0.07037 C 0.31888 -0.05879 0.31979 -0.05856 0.32122 -0.05 C 0.32317 -0.03773 0.32135 -0.04351 0.32539 -0.02592 C 0.32604 -0.02291 0.32656 -0.01967 0.32747 -0.01666 C 0.32799 -0.01481 0.32903 -0.01319 0.32955 -0.01111 C 0.33033 -0.00763 0.32942 -0.00046 0.33164 -4.07407E-6 C 0.34726 0.00301 0.33502 0.00024 0.34726 0.00371 C 0.34961 0.00417 0.35208 0.00463 0.35455 0.00556 C 0.35729 0.00649 0.36289 0.00926 0.36289 0.00926 C 0.36705 0.00857 0.37122 0.00811 0.37539 0.00741 C 0.37851 0.00649 0.37968 0.0051 0.38268 0.00371 C 0.38541 0.00232 0.38815 0.0007 0.39101 -4.07407E-6 C 0.3931 -0.00069 0.39518 -0.00115 0.39726 -0.00185 C 0.40052 -0.00324 0.40156 -0.00393 0.40455 -0.00555 L 0.4556 -0.0037 C 0.45768 -0.0037 0.45976 -0.00277 0.46185 -0.00185 C 0.46289 -0.00162 0.4638 -0.00023 0.46497 -4.07407E-6 C 0.47773 0.00093 0.49062 0.00116 0.50351 0.00186 C 0.50625 0.00116 0.50911 0.00162 0.51185 -4.07407E-6 C 0.51419 -0.00162 0.5181 -0.0074 0.5181 -0.0074 C 0.51875 -0.00995 0.51927 -0.0125 0.52018 -0.01481 C 0.52135 -0.01875 0.52435 -0.02592 0.52435 -0.02592 C 0.525 -0.03101 0.52552 -0.03611 0.52643 -0.04074 C 0.52786 -0.04884 0.52708 -0.04444 0.52851 -0.0537 C 0.52877 -0.0618 0.52916 -0.0699 0.52955 -0.07777 C 0.52981 -0.08773 0.52994 -0.09768 0.5306 -0.1074 C 0.53073 -0.11064 0.53138 -0.11365 0.53164 -0.11666 C 0.53203 -0.12291 0.53216 -0.12916 0.53268 -0.13518 C 0.5332 -0.14282 0.53359 -0.14398 0.53476 -0.15 C 0.53671 -0.17476 0.53489 -0.15069 0.53685 -0.18148 C 0.53724 -0.18796 0.53776 -0.19884 0.53893 -0.20555 C 0.54205 -0.22662 0.53932 -0.20902 0.5431 -0.22222 C 0.54349 -0.22407 0.54323 -0.22662 0.54414 -0.22777 C 0.54518 -0.22939 0.54687 -0.22916 0.5483 -0.22963 C 0.55026 -0.23055 0.55247 -0.23078 0.55455 -0.23148 C 0.55664 -0.23263 0.55859 -0.23426 0.5608 -0.23518 C 0.57148 -0.24004 0.56627 -0.23819 0.57643 -0.24074 C 0.57747 -0.24143 0.57838 -0.24213 0.57955 -0.24259 C 0.58229 -0.24398 0.58789 -0.24629 0.58789 -0.24629 C 0.59336 -0.24583 0.59895 -0.2456 0.60455 -0.24444 C 0.61289 -0.24305 0.60078 -0.24027 0.61289 -0.24444 C 0.61419 -0.24583 0.61549 -0.24722 0.61705 -0.24814 C 0.61901 -0.24976 0.6233 -0.25185 0.6233 -0.25185 L 0.63268 -0.24629 C 0.63372 -0.24583 0.6358 -0.24259 0.6358 -0.24444 L 0.6358 -0.24629 L 0.64518 -0.24444 L 0.64518 -0.24444 L 0.64518 -0.24444 " pathEditMode="relative" ptsTypes="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7E74B2-F4DC-454D-8F47-F2387FF6C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75" y="83344"/>
            <a:ext cx="10515600" cy="1325563"/>
          </a:xfrm>
        </p:spPr>
        <p:txBody>
          <a:bodyPr/>
          <a:lstStyle/>
          <a:p>
            <a:r>
              <a:rPr lang="en-US" dirty="0"/>
              <a:t>The basic idea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6152ED-F615-8F43-B5AA-D77F45D0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FA4C8-B9E0-F045-AB84-DB28527E9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AD5321-9177-C646-957F-31CD3BFFA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678" y="1310544"/>
            <a:ext cx="9108919" cy="482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793DE3-8DFD-DF4B-8724-6DDB306ED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726" y="3972817"/>
            <a:ext cx="768985" cy="755650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10AB68-5E54-AC40-A5E8-F84F345C8BBD}"/>
              </a:ext>
            </a:extLst>
          </p:cNvPr>
          <p:cNvSpPr txBox="1"/>
          <p:nvPr/>
        </p:nvSpPr>
        <p:spPr>
          <a:xfrm>
            <a:off x="4684076" y="145960"/>
            <a:ext cx="5880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Step 4: but keep the good ions!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D1F803-18A3-AF4E-B3E5-CBA5A4FBF419}"/>
              </a:ext>
            </a:extLst>
          </p:cNvPr>
          <p:cNvSpPr txBox="1"/>
          <p:nvPr/>
        </p:nvSpPr>
        <p:spPr>
          <a:xfrm>
            <a:off x="7363925" y="2242299"/>
            <a:ext cx="2019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both nanofiltration</a:t>
            </a:r>
          </a:p>
          <a:p>
            <a:r>
              <a:rPr lang="en-US" dirty="0">
                <a:solidFill>
                  <a:srgbClr val="FF0000"/>
                </a:solidFill>
              </a:rPr>
              <a:t>arrays must pass</a:t>
            </a:r>
          </a:p>
          <a:p>
            <a:r>
              <a:rPr lang="en-US" dirty="0">
                <a:solidFill>
                  <a:srgbClr val="FF0000"/>
                </a:solidFill>
              </a:rPr>
              <a:t>bad 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2E6546-13DC-8540-B9C2-E38A2221F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820" y="3589152"/>
            <a:ext cx="1051560" cy="39243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07A2A26-155D-AF45-AF45-694C9E7578CD}"/>
              </a:ext>
            </a:extLst>
          </p:cNvPr>
          <p:cNvSpPr/>
          <p:nvPr/>
        </p:nvSpPr>
        <p:spPr>
          <a:xfrm>
            <a:off x="11032597" y="1295633"/>
            <a:ext cx="186783" cy="113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1B6A1E-F283-2949-8046-6C8D649C2F97}"/>
              </a:ext>
            </a:extLst>
          </p:cNvPr>
          <p:cNvSpPr txBox="1"/>
          <p:nvPr/>
        </p:nvSpPr>
        <p:spPr>
          <a:xfrm>
            <a:off x="10500984" y="1872967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good 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827A56-2560-344C-BFEF-0B2E106CE0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1222" y="4584567"/>
            <a:ext cx="762000" cy="76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0D21DC-7EF8-4447-A422-23EFDED22F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3794" y="3061470"/>
            <a:ext cx="741680" cy="7315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0BF186-20AF-8B42-8388-45EE256BC9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1757" y="986510"/>
            <a:ext cx="74168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8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08 0.21504 L 0.55144 0.21504 L 0.55144 -0.24167 L -0.02408 -0.24167 L -0.02408 0.21504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76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7E74B2-F4DC-454D-8F47-F2387FF6C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75" y="83344"/>
            <a:ext cx="10515600" cy="1325563"/>
          </a:xfrm>
        </p:spPr>
        <p:txBody>
          <a:bodyPr/>
          <a:lstStyle/>
          <a:p>
            <a:r>
              <a:rPr lang="en-US" dirty="0"/>
              <a:t>The basic idea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6152ED-F615-8F43-B5AA-D77F45D0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FA4C8-B9E0-F045-AB84-DB28527E9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AD5321-9177-C646-957F-31CD3BFFA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678" y="1310544"/>
            <a:ext cx="9108919" cy="4827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10AB68-5E54-AC40-A5E8-F84F345C8BBD}"/>
              </a:ext>
            </a:extLst>
          </p:cNvPr>
          <p:cNvSpPr txBox="1"/>
          <p:nvPr/>
        </p:nvSpPr>
        <p:spPr>
          <a:xfrm>
            <a:off x="4684076" y="145960"/>
            <a:ext cx="5880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ALL TOGETHER NOW!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D1F803-18A3-AF4E-B3E5-CBA5A4FBF419}"/>
              </a:ext>
            </a:extLst>
          </p:cNvPr>
          <p:cNvSpPr txBox="1"/>
          <p:nvPr/>
        </p:nvSpPr>
        <p:spPr>
          <a:xfrm>
            <a:off x="7363925" y="2242299"/>
            <a:ext cx="2019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both nanofiltration</a:t>
            </a:r>
          </a:p>
          <a:p>
            <a:r>
              <a:rPr lang="en-US" dirty="0">
                <a:solidFill>
                  <a:srgbClr val="FF0000"/>
                </a:solidFill>
              </a:rPr>
              <a:t>arrays must pass</a:t>
            </a:r>
          </a:p>
          <a:p>
            <a:r>
              <a:rPr lang="en-US" dirty="0">
                <a:solidFill>
                  <a:srgbClr val="FF0000"/>
                </a:solidFill>
              </a:rPr>
              <a:t>bad 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7A2A26-155D-AF45-AF45-694C9E7578CD}"/>
              </a:ext>
            </a:extLst>
          </p:cNvPr>
          <p:cNvSpPr/>
          <p:nvPr/>
        </p:nvSpPr>
        <p:spPr>
          <a:xfrm>
            <a:off x="11032597" y="1295633"/>
            <a:ext cx="186783" cy="113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1B6A1E-F283-2949-8046-6C8D649C2F97}"/>
              </a:ext>
            </a:extLst>
          </p:cNvPr>
          <p:cNvSpPr txBox="1"/>
          <p:nvPr/>
        </p:nvSpPr>
        <p:spPr>
          <a:xfrm>
            <a:off x="10500984" y="1872967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good 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0D21DC-7EF8-4447-A422-23EFDED22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794" y="3061470"/>
            <a:ext cx="741680" cy="7315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0BF186-20AF-8B42-8388-45EE256BC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1757" y="986510"/>
            <a:ext cx="741680" cy="7315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E89334-BE6F-504A-95BF-B91DD255C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820" y="3589152"/>
            <a:ext cx="1051560" cy="3924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A89200-7096-4F4A-B04B-6DD8AA4537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1222" y="4584567"/>
            <a:ext cx="762000" cy="762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C3C08F-1C06-284E-A8D9-ACC857E886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1726" y="3972817"/>
            <a:ext cx="768985" cy="755650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13781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408 0.21504 L 0.55144 0.21504 L 0.55144 -0.24167 L -0.02408 -0.24167 L -0.02408 0.21504 Z " pathEditMode="relative" rAng="0" ptsTypes="AAAAA">
                                      <p:cBhvr>
                                        <p:cTn id="6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76" y="-228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08 0.16296 L 0.4625 0.16296 L 0.4625 -0.28889 L -0.07708 -0.28889 L -0.07708 0.16296 Z " pathEditMode="relative" rAng="0" ptsTypes="AAAAA">
                                      <p:cBhvr>
                                        <p:cTn id="8" dur="5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79" y="-225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01 0.00926 L 0.01601 0.00926 C 0.01914 0.00973 0.02226 0.00996 0.02539 0.01112 C 0.02747 0.01181 0.02955 0.01343 0.03164 0.01482 C 0.03606 0.01737 0.03359 0.01598 0.03893 0.01852 C 0.04791 0.01783 0.0569 0.01806 0.06601 0.01667 C 0.06757 0.01621 0.07291 0.01204 0.07539 0.01112 L 0.08372 0.00741 L 0.1733 0.00926 C 0.17981 0.00926 0.18658 0.00949 0.1931 0.00741 C 0.19453 0.00672 0.19518 0.00371 0.19622 0.00186 C 0.19726 -0.00069 0.19817 -0.00324 0.19935 -0.00555 C 0.20052 -0.00833 0.20221 -0.01018 0.20351 -0.01296 C 0.20442 -0.01527 0.20468 -0.01805 0.2056 -0.02037 C 0.22343 -0.07361 0.19791 0.00649 0.21185 -0.04259 C 0.21328 -0.04791 0.21419 -0.05023 0.21497 -0.05555 C 0.21601 -0.06388 0.21575 -0.06805 0.2181 -0.07592 C 0.21875 -0.07847 0.21953 -0.08078 0.22018 -0.08333 C 0.22304 -0.09722 0.21901 -0.08518 0.2233 -0.09629 C 0.22435 -0.10787 0.22421 -0.11088 0.22747 -0.12222 C 0.22812 -0.125 0.22955 -0.12731 0.2306 -0.12963 C 0.23294 -0.14722 0.22955 -0.12592 0.23476 -0.14629 C 0.23528 -0.14884 0.23528 -0.15138 0.2358 -0.1537 C 0.23632 -0.15648 0.23724 -0.15879 0.23789 -0.16111 C 0.23828 -0.16296 0.23854 -0.16481 0.23893 -0.16666 C 0.23919 -0.17361 0.23932 -0.18032 0.23997 -0.18703 C 0.24036 -0.19166 0.24127 -0.19583 0.24205 -0.2 C 0.24375 -0.21203 0.24244 -0.20393 0.24414 -0.21851 C 0.2444 -0.22106 0.24466 -0.22361 0.24518 -0.22592 C 0.24544 -0.22801 0.24531 -0.23055 0.24622 -0.23148 C 0.25117 -0.23796 0.26875 -0.23703 0.27018 -0.23703 C 0.27786 -0.24166 0.2776 -0.24236 0.29101 -0.23703 C 0.29336 -0.23611 0.29726 -0.22963 0.29726 -0.22963 C 0.29856 -0.22592 0.30078 -0.22291 0.30143 -0.21851 C 0.30169 -0.2162 0.30273 -0.20833 0.30351 -0.20555 C 0.30403 -0.2037 0.30507 -0.20208 0.3056 -0.2 C 0.30638 -0.19652 0.3069 -0.19259 0.30768 -0.18888 L 0.3108 -0.17222 L 0.31185 -0.16666 C 0.31237 -0.15509 0.31289 -0.14328 0.31393 -0.13148 C 0.31419 -0.12847 0.31458 -0.12546 0.31497 -0.12222 C 0.31744 -0.09467 0.31458 -0.12199 0.31705 -0.1 C 0.31731 -0.09027 0.31731 -0.08032 0.3181 -0.07037 C 0.31888 -0.05879 0.31979 -0.05856 0.32122 -0.05 C 0.32317 -0.03773 0.32135 -0.04351 0.32539 -0.02592 C 0.32604 -0.02291 0.32656 -0.01967 0.32747 -0.01666 C 0.32799 -0.01481 0.32903 -0.01319 0.32955 -0.01111 C 0.33033 -0.00763 0.32942 -0.00046 0.33164 -4.07407E-6 C 0.34726 0.00301 0.33502 0.00024 0.34726 0.00371 C 0.34961 0.00417 0.35208 0.00463 0.35455 0.00556 C 0.35729 0.00649 0.36289 0.00926 0.36289 0.00926 C 0.36705 0.00857 0.37122 0.00811 0.37539 0.00741 C 0.37851 0.00649 0.37968 0.0051 0.38268 0.00371 C 0.38541 0.00232 0.38815 0.0007 0.39101 -4.07407E-6 C 0.3931 -0.00069 0.39518 -0.00115 0.39726 -0.00185 C 0.40052 -0.00324 0.40156 -0.00393 0.40455 -0.00555 L 0.4556 -0.0037 C 0.45768 -0.0037 0.45976 -0.00277 0.46185 -0.00185 C 0.46289 -0.00162 0.4638 -0.00023 0.46497 -4.07407E-6 C 0.47773 0.00093 0.49062 0.00116 0.50351 0.00186 C 0.50625 0.00116 0.50911 0.00162 0.51185 -4.07407E-6 C 0.51419 -0.00162 0.5181 -0.0074 0.5181 -0.0074 C 0.51875 -0.00995 0.51927 -0.0125 0.52018 -0.01481 C 0.52135 -0.01875 0.52435 -0.02592 0.52435 -0.02592 C 0.525 -0.03101 0.52552 -0.03611 0.52643 -0.04074 C 0.52786 -0.04884 0.52708 -0.04444 0.52851 -0.0537 C 0.52877 -0.0618 0.52916 -0.0699 0.52955 -0.07777 C 0.52981 -0.08773 0.52994 -0.09768 0.5306 -0.1074 C 0.53073 -0.11064 0.53138 -0.11365 0.53164 -0.11666 C 0.53203 -0.12291 0.53216 -0.12916 0.53268 -0.13518 C 0.5332 -0.14282 0.53359 -0.14398 0.53476 -0.15 C 0.53671 -0.17476 0.53489 -0.15069 0.53685 -0.18148 C 0.53724 -0.18796 0.53776 -0.19884 0.53893 -0.20555 C 0.54205 -0.22662 0.53932 -0.20902 0.5431 -0.22222 C 0.54349 -0.22407 0.54323 -0.22662 0.54414 -0.22777 C 0.54518 -0.22939 0.54687 -0.22916 0.5483 -0.22963 C 0.55026 -0.23055 0.55247 -0.23078 0.55455 -0.23148 C 0.55664 -0.23263 0.55859 -0.23426 0.5608 -0.23518 C 0.57148 -0.24004 0.56627 -0.23819 0.57643 -0.24074 C 0.57747 -0.24143 0.57838 -0.24213 0.57955 -0.24259 C 0.58229 -0.24398 0.58789 -0.24629 0.58789 -0.24629 C 0.59336 -0.24583 0.59895 -0.2456 0.60455 -0.24444 C 0.61289 -0.24305 0.60078 -0.24027 0.61289 -0.24444 C 0.61419 -0.24583 0.61549 -0.24722 0.61705 -0.24814 C 0.61901 -0.24976 0.6233 -0.25185 0.6233 -0.25185 L 0.63268 -0.24629 C 0.63372 -0.24583 0.6358 -0.24259 0.6358 -0.24444 L 0.6358 -0.24629 L 0.64518 -0.24444 L 0.64518 -0.24444 L 0.64518 -0.24444 " pathEditMode="relative" ptsTypes="AAAAAAAAAAAAAAAAAAAAAAAAAAAAAAAAAAAAAAAAAAAAAAAAAAAAAAAAAAAAAAAAAAAAAAAAAAAAAAAAAAAAAAAAAAA">
                                      <p:cBhvr>
                                        <p:cTn id="10" dur="6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83 0.11019 L 0.09388 0.11019 L 0.09388 -0.25 L -0.14883 -0.25 L -0.14883 0.11019 Z " pathEditMode="relative" rAng="0" ptsTypes="AAAAA">
                                      <p:cBhvr>
                                        <p:cTn id="1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-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AC87B701-D774-FE40-AB60-DF57EECC9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8" y="180190"/>
            <a:ext cx="11367500" cy="1325563"/>
          </a:xfrm>
        </p:spPr>
        <p:txBody>
          <a:bodyPr/>
          <a:lstStyle/>
          <a:p>
            <a:r>
              <a:rPr lang="en-US" dirty="0"/>
              <a:t>Step 1: Separate micelles from the </a:t>
            </a:r>
            <a:r>
              <a:rPr lang="en-US" dirty="0" err="1"/>
              <a:t>WbLS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25B2B7-8A4B-F445-A0CF-E4A8CDB2C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17721C-F0D5-984A-B959-FF35E2228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CCF794-2D6A-F043-82D4-8E199C5D2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283" y="1363290"/>
            <a:ext cx="8427720" cy="47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76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AC87B701-D774-FE40-AB60-DF57EECC9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8" y="180190"/>
            <a:ext cx="1166545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Steps 2&amp;3: Pass the bad ions through and keep the good 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25B2B7-8A4B-F445-A0CF-E4A8CDB2C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17721C-F0D5-984A-B959-FF35E2228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18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388758B-DE3D-B740-B6C4-7EDF1B894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1" y="1145555"/>
            <a:ext cx="5265420" cy="27089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D1A96E3-F9E2-BB4F-9DCB-7C2B1E692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380" y="1222141"/>
            <a:ext cx="5265420" cy="270891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4CD87EC-2011-9949-8E00-F7E416017F76}"/>
              </a:ext>
            </a:extLst>
          </p:cNvPr>
          <p:cNvSpPr txBox="1"/>
          <p:nvPr/>
        </p:nvSpPr>
        <p:spPr>
          <a:xfrm>
            <a:off x="529503" y="4171215"/>
            <a:ext cx="4411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This filter does not pass optical contamination from 316 steel leeching into water - </a:t>
            </a:r>
            <a:r>
              <a:rPr lang="en-US" sz="2400" dirty="0">
                <a:solidFill>
                  <a:srgbClr val="FF0000"/>
                </a:solidFill>
              </a:rPr>
              <a:t>BAD!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5D3670-5B0B-DF4A-8754-4A0E43021749}"/>
              </a:ext>
            </a:extLst>
          </p:cNvPr>
          <p:cNvSpPr txBox="1"/>
          <p:nvPr/>
        </p:nvSpPr>
        <p:spPr>
          <a:xfrm>
            <a:off x="6596009" y="4094319"/>
            <a:ext cx="4665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Filter does not pass good </a:t>
            </a:r>
            <a:r>
              <a:rPr lang="en-US" sz="2400" dirty="0" err="1">
                <a:solidFill>
                  <a:srgbClr val="0070C0"/>
                </a:solidFill>
              </a:rPr>
              <a:t>Gd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ions -</a:t>
            </a:r>
            <a:r>
              <a:rPr lang="en-US" sz="2400" dirty="0">
                <a:solidFill>
                  <a:srgbClr val="FF0000"/>
                </a:solidFill>
              </a:rPr>
              <a:t> GOOD!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5FEF3D-0B1F-784E-A052-004E28A89D08}"/>
              </a:ext>
            </a:extLst>
          </p:cNvPr>
          <p:cNvSpPr txBox="1"/>
          <p:nvPr/>
        </p:nvSpPr>
        <p:spPr>
          <a:xfrm>
            <a:off x="4685014" y="5611708"/>
            <a:ext cx="5530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Not a great candidate…</a:t>
            </a:r>
            <a:r>
              <a:rPr lang="en-US" sz="3600" b="1" dirty="0">
                <a:solidFill>
                  <a:srgbClr val="FF0000"/>
                </a:solidFill>
              </a:rPr>
              <a:t>why?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8AF7E6-A2D0-BE4B-BECF-963E61D21158}"/>
              </a:ext>
            </a:extLst>
          </p:cNvPr>
          <p:cNvSpPr txBox="1"/>
          <p:nvPr/>
        </p:nvSpPr>
        <p:spPr>
          <a:xfrm>
            <a:off x="8721090" y="2052736"/>
            <a:ext cx="1794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Gd</a:t>
            </a:r>
            <a:r>
              <a:rPr lang="en-US" baseline="30000" dirty="0"/>
              <a:t>+3</a:t>
            </a:r>
            <a:r>
              <a:rPr lang="en-US" dirty="0"/>
              <a:t> optical</a:t>
            </a:r>
          </a:p>
          <a:p>
            <a:r>
              <a:rPr lang="en-US" dirty="0"/>
              <a:t>absorption peaks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4C51C1-AD70-7644-AD99-6C620E412B2F}"/>
              </a:ext>
            </a:extLst>
          </p:cNvPr>
          <p:cNvSpPr txBox="1"/>
          <p:nvPr/>
        </p:nvSpPr>
        <p:spPr>
          <a:xfrm>
            <a:off x="1284270" y="2845942"/>
            <a:ext cx="1100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permeate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BDB7F4-6405-4043-AE5E-9D401D081F31}"/>
              </a:ext>
            </a:extLst>
          </p:cNvPr>
          <p:cNvSpPr txBox="1"/>
          <p:nvPr/>
        </p:nvSpPr>
        <p:spPr>
          <a:xfrm>
            <a:off x="2571534" y="1828800"/>
            <a:ext cx="1630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iron soak water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49F9B5-2C64-EF43-907A-A558B3B01ED6}"/>
              </a:ext>
            </a:extLst>
          </p:cNvPr>
          <p:cNvSpPr txBox="1"/>
          <p:nvPr/>
        </p:nvSpPr>
        <p:spPr>
          <a:xfrm>
            <a:off x="1784852" y="2213557"/>
            <a:ext cx="105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retentate</a:t>
            </a:r>
          </a:p>
        </p:txBody>
      </p:sp>
    </p:spTree>
    <p:extLst>
      <p:ext uri="{BB962C8B-B14F-4D97-AF65-F5344CB8AC3E}">
        <p14:creationId xmlns:p14="http://schemas.microsoft.com/office/powerpoint/2010/main" val="3114914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F15A8-477E-CA40-8423-6585FE3C1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Iron in solution is not an isolated ion…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5388C7-3E03-F449-B7D5-5979C797B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773D6-7E43-374C-B714-95BADE710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1EA2AD-F084-494D-8485-137602CC5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36" y="1690688"/>
            <a:ext cx="7620000" cy="443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A14A16-0213-1E4E-893F-42301ECB7367}"/>
              </a:ext>
            </a:extLst>
          </p:cNvPr>
          <p:cNvSpPr/>
          <p:nvPr/>
        </p:nvSpPr>
        <p:spPr>
          <a:xfrm>
            <a:off x="6096000" y="3339101"/>
            <a:ext cx="1847636" cy="801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C6610C-AD50-994D-8C5B-97DF4C062961}"/>
              </a:ext>
            </a:extLst>
          </p:cNvPr>
          <p:cNvSpPr txBox="1"/>
          <p:nvPr/>
        </p:nvSpPr>
        <p:spPr>
          <a:xfrm>
            <a:off x="6255353" y="1690688"/>
            <a:ext cx="5064335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Iron is usually surrounded by</a:t>
            </a:r>
          </a:p>
          <a:p>
            <a:r>
              <a:rPr lang="en-US" sz="2400" dirty="0"/>
              <a:t>6 OH</a:t>
            </a:r>
            <a:r>
              <a:rPr lang="en-US" sz="2400" baseline="-25000" dirty="0"/>
              <a:t>2</a:t>
            </a:r>
            <a:r>
              <a:rPr lang="en-US" sz="2400" dirty="0"/>
              <a:t> radicals, </a:t>
            </a:r>
            <a:r>
              <a:rPr lang="en-US" sz="2400" dirty="0">
                <a:solidFill>
                  <a:srgbClr val="FF0000"/>
                </a:solidFill>
              </a:rPr>
              <a:t>giving it an effective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molecular weight of 164 Da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0070C0"/>
                </a:solidFill>
              </a:rPr>
              <a:t>The NF shown on the previous</a:t>
            </a:r>
          </a:p>
          <a:p>
            <a:r>
              <a:rPr lang="en-US" sz="2400" dirty="0">
                <a:solidFill>
                  <a:srgbClr val="0070C0"/>
                </a:solidFill>
              </a:rPr>
              <a:t>slide has a MWCO of 150, so iron tends</a:t>
            </a:r>
          </a:p>
          <a:p>
            <a:r>
              <a:rPr lang="en-US" sz="2400" dirty="0">
                <a:solidFill>
                  <a:srgbClr val="0070C0"/>
                </a:solidFill>
              </a:rPr>
              <a:t>not to go through much</a:t>
            </a:r>
          </a:p>
          <a:p>
            <a:endParaRPr lang="en-US" sz="2400" dirty="0"/>
          </a:p>
          <a:p>
            <a:r>
              <a:rPr lang="en-US" sz="2400" dirty="0"/>
              <a:t>To be compared with </a:t>
            </a:r>
            <a:r>
              <a:rPr lang="en-US" sz="2400" dirty="0" err="1"/>
              <a:t>WbLS</a:t>
            </a:r>
            <a:r>
              <a:rPr lang="en-US" sz="2400" dirty="0"/>
              <a:t> free</a:t>
            </a:r>
          </a:p>
          <a:p>
            <a:r>
              <a:rPr lang="en-US" sz="2400" dirty="0"/>
              <a:t>surfactants which have MW in the</a:t>
            </a:r>
          </a:p>
          <a:p>
            <a:r>
              <a:rPr lang="en-US" sz="2400" dirty="0"/>
              <a:t>range of 400-600</a:t>
            </a:r>
          </a:p>
        </p:txBody>
      </p:sp>
    </p:spTree>
    <p:extLst>
      <p:ext uri="{BB962C8B-B14F-4D97-AF65-F5344CB8AC3E}">
        <p14:creationId xmlns:p14="http://schemas.microsoft.com/office/powerpoint/2010/main" val="322513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D35DC-7AFC-DC47-85B9-621BA6D57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How Does </a:t>
            </a:r>
            <a:r>
              <a:rPr lang="en-US" b="1" dirty="0" err="1">
                <a:solidFill>
                  <a:srgbClr val="0070C0"/>
                </a:solidFill>
              </a:rPr>
              <a:t>WbLS</a:t>
            </a:r>
            <a:r>
              <a:rPr lang="en-US" b="1" dirty="0">
                <a:solidFill>
                  <a:srgbClr val="0070C0"/>
                </a:solidFill>
              </a:rPr>
              <a:t>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F7D7F-D63C-FF46-A727-2F00E6051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963" y="1825625"/>
            <a:ext cx="11453247" cy="4351338"/>
          </a:xfrm>
        </p:spPr>
        <p:txBody>
          <a:bodyPr/>
          <a:lstStyle/>
          <a:p>
            <a:r>
              <a:rPr lang="en-US" dirty="0"/>
              <a:t> Typically, any </a:t>
            </a:r>
            <a:r>
              <a:rPr lang="en-US" i="1" dirty="0">
                <a:solidFill>
                  <a:srgbClr val="0070C0"/>
                </a:solidFill>
              </a:rPr>
              <a:t>aromatic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0070C0"/>
                </a:solidFill>
              </a:rPr>
              <a:t>solvent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can scintillate</a:t>
            </a:r>
          </a:p>
          <a:p>
            <a:r>
              <a:rPr lang="en-US" i="1" dirty="0"/>
              <a:t> </a:t>
            </a:r>
            <a:r>
              <a:rPr lang="en-US" dirty="0"/>
              <a:t>Some are hazardous materials due to either toxicity, flammability, or both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153BAE-2B2E-A641-90BF-8D99AB2BD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77" y="3384200"/>
            <a:ext cx="3797300" cy="1485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D678B6-DF94-F349-8CAA-B94ED4189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444" y="5417443"/>
            <a:ext cx="4721860" cy="866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0CC893-DED0-ED45-8ADF-F3D8ED582F97}"/>
              </a:ext>
            </a:extLst>
          </p:cNvPr>
          <p:cNvSpPr txBox="1"/>
          <p:nvPr/>
        </p:nvSpPr>
        <p:spPr>
          <a:xfrm>
            <a:off x="1821542" y="3651284"/>
            <a:ext cx="1147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hazardous</a:t>
            </a:r>
          </a:p>
          <a:p>
            <a:r>
              <a:rPr lang="en-US" dirty="0"/>
              <a:t>solvents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083A86-9818-944D-A5A4-B0907781730E}"/>
              </a:ext>
            </a:extLst>
          </p:cNvPr>
          <p:cNvSpPr txBox="1"/>
          <p:nvPr/>
        </p:nvSpPr>
        <p:spPr>
          <a:xfrm>
            <a:off x="1706565" y="5417444"/>
            <a:ext cx="1548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less hazardous</a:t>
            </a:r>
          </a:p>
          <a:p>
            <a:r>
              <a:rPr lang="en-US" dirty="0"/>
              <a:t>solvents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EEC348-8082-A746-9DE8-52AB539CC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7058" y="5165983"/>
            <a:ext cx="1803400" cy="1117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C68964-C8EE-2245-AD37-4D845EA6F616}"/>
              </a:ext>
            </a:extLst>
          </p:cNvPr>
          <p:cNvSpPr txBox="1"/>
          <p:nvPr/>
        </p:nvSpPr>
        <p:spPr>
          <a:xfrm>
            <a:off x="8251304" y="4071539"/>
            <a:ext cx="24643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LAB is now popular</a:t>
            </a:r>
          </a:p>
          <a:p>
            <a:r>
              <a:rPr lang="en-US" dirty="0">
                <a:solidFill>
                  <a:srgbClr val="0070C0"/>
                </a:solidFill>
              </a:rPr>
              <a:t>due to high flash point</a:t>
            </a:r>
          </a:p>
          <a:p>
            <a:r>
              <a:rPr lang="en-US" dirty="0">
                <a:solidFill>
                  <a:srgbClr val="0070C0"/>
                </a:solidFill>
              </a:rPr>
              <a:t>and use in soap industry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7F2DF0F-E65F-2B4A-90D2-36115C208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8412B1-0B95-8B42-B70A-24E93E052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97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3FDE3-B56C-D541-BA62-6FD885B60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063" y="217459"/>
            <a:ext cx="10973656" cy="602492"/>
          </a:xfrm>
        </p:spPr>
        <p:txBody>
          <a:bodyPr>
            <a:normAutofit fontScale="90000"/>
          </a:bodyPr>
          <a:lstStyle/>
          <a:p>
            <a:r>
              <a:rPr lang="en-US" dirty="0"/>
              <a:t>A good candidate for Steps 2&amp;3 has been identified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BE40B9-980E-D043-BCE0-D36AD479C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BDD35-798E-3247-87A7-959E9A7B4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BAAF76-CA94-E94E-9188-041EDDE1B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25" y="1093135"/>
            <a:ext cx="4857750" cy="28117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03BA31-AC46-FE44-A49E-1F6624794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975" y="653379"/>
            <a:ext cx="7020560" cy="36118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E8C555-8390-2641-8276-F52592D4CEEA}"/>
              </a:ext>
            </a:extLst>
          </p:cNvPr>
          <p:cNvSpPr txBox="1"/>
          <p:nvPr/>
        </p:nvSpPr>
        <p:spPr>
          <a:xfrm>
            <a:off x="1705510" y="1535989"/>
            <a:ext cx="21334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MWCO 200 passes</a:t>
            </a:r>
          </a:p>
          <a:p>
            <a:r>
              <a:rPr lang="en-US" dirty="0"/>
              <a:t>nearly all “iron soak”</a:t>
            </a:r>
          </a:p>
          <a:p>
            <a:r>
              <a:rPr lang="en-US" dirty="0"/>
              <a:t>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A9E956-7B83-2B47-A07E-7C6493609B58}"/>
              </a:ext>
            </a:extLst>
          </p:cNvPr>
          <p:cNvSpPr txBox="1"/>
          <p:nvPr/>
        </p:nvSpPr>
        <p:spPr>
          <a:xfrm>
            <a:off x="8931170" y="1802240"/>
            <a:ext cx="2291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..but still not dissolved</a:t>
            </a:r>
          </a:p>
          <a:p>
            <a:r>
              <a:rPr lang="en-US" dirty="0" err="1"/>
              <a:t>Gd</a:t>
            </a:r>
            <a:r>
              <a:rPr lang="en-US" dirty="0"/>
              <a:t> - a ”good” 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385BAB-3BB2-4C4B-BB53-B96DFBA6A890}"/>
              </a:ext>
            </a:extLst>
          </p:cNvPr>
          <p:cNvSpPr txBox="1"/>
          <p:nvPr/>
        </p:nvSpPr>
        <p:spPr>
          <a:xfrm>
            <a:off x="1105543" y="4286942"/>
            <a:ext cx="75761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good ion                  “bare” MW                      coordinated MW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  Gd</a:t>
            </a:r>
            <a:r>
              <a:rPr lang="en-US" sz="2400" baseline="30000" dirty="0">
                <a:solidFill>
                  <a:srgbClr val="0070C0"/>
                </a:solidFill>
              </a:rPr>
              <a:t>+3</a:t>
            </a:r>
            <a:r>
              <a:rPr lang="en-US" sz="2400" dirty="0">
                <a:solidFill>
                  <a:srgbClr val="0070C0"/>
                </a:solidFill>
              </a:rPr>
              <a:t>                             157                                       301-320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Te</a:t>
            </a:r>
            <a:r>
              <a:rPr lang="en-US" sz="2400" baseline="30000" dirty="0">
                <a:solidFill>
                  <a:srgbClr val="0070C0"/>
                </a:solidFill>
              </a:rPr>
              <a:t>+3</a:t>
            </a:r>
            <a:r>
              <a:rPr lang="en-US" sz="2400" dirty="0">
                <a:solidFill>
                  <a:srgbClr val="0070C0"/>
                </a:solidFill>
              </a:rPr>
              <a:t>                              128                                       210-230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Li</a:t>
            </a:r>
            <a:r>
              <a:rPr lang="en-US" sz="2400" baseline="30000" dirty="0">
                <a:solidFill>
                  <a:srgbClr val="0070C0"/>
                </a:solidFill>
              </a:rPr>
              <a:t>+1</a:t>
            </a:r>
            <a:r>
              <a:rPr lang="en-US" sz="2400" dirty="0">
                <a:solidFill>
                  <a:srgbClr val="0070C0"/>
                </a:solidFill>
              </a:rPr>
              <a:t>                                   7                                       79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A19A59-57DE-AA4E-ABB9-3B6F6A41F92F}"/>
              </a:ext>
            </a:extLst>
          </p:cNvPr>
          <p:cNvSpPr txBox="1"/>
          <p:nvPr/>
        </p:nvSpPr>
        <p:spPr>
          <a:xfrm>
            <a:off x="647272" y="5937199"/>
            <a:ext cx="10407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Note: MW is not the only consideration. Filter materials also make a difference, as it can interact with the ions.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B51ABB-90D0-274A-BCDC-A8C44E4F358D}"/>
              </a:ext>
            </a:extLst>
          </p:cNvPr>
          <p:cNvSpPr txBox="1"/>
          <p:nvPr/>
        </p:nvSpPr>
        <p:spPr>
          <a:xfrm>
            <a:off x="9427396" y="4916563"/>
            <a:ext cx="1298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(Fe</a:t>
            </a:r>
            <a:r>
              <a:rPr lang="en-US" baseline="30000" dirty="0">
                <a:solidFill>
                  <a:srgbClr val="FF0000"/>
                </a:solidFill>
              </a:rPr>
              <a:t>+3</a:t>
            </a:r>
            <a:r>
              <a:rPr lang="en-US" dirty="0">
                <a:solidFill>
                  <a:srgbClr val="FF0000"/>
                </a:solidFill>
              </a:rPr>
              <a:t> is 164)</a:t>
            </a:r>
          </a:p>
        </p:txBody>
      </p:sp>
    </p:spTree>
    <p:extLst>
      <p:ext uri="{BB962C8B-B14F-4D97-AF65-F5344CB8AC3E}">
        <p14:creationId xmlns:p14="http://schemas.microsoft.com/office/powerpoint/2010/main" val="4264622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94AAE0-1D71-8744-9238-233518A95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22C7DD-EBB4-1B41-80E4-6B3F6CA05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46" y="175022"/>
            <a:ext cx="3902710" cy="49961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000B44-3D56-3E40-8860-EBCCB8A4F1C4}"/>
              </a:ext>
            </a:extLst>
          </p:cNvPr>
          <p:cNvSpPr txBox="1"/>
          <p:nvPr/>
        </p:nvSpPr>
        <p:spPr>
          <a:xfrm>
            <a:off x="133625" y="5202188"/>
            <a:ext cx="4217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We are now ready to build a</a:t>
            </a:r>
          </a:p>
          <a:p>
            <a:r>
              <a:rPr lang="en-US" sz="2400" b="1" dirty="0"/>
              <a:t>scaled-up version of this!</a:t>
            </a:r>
          </a:p>
          <a:p>
            <a:endParaRPr lang="en-US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67FD71-3277-F445-A6A3-80AB5BFF22FA}"/>
              </a:ext>
            </a:extLst>
          </p:cNvPr>
          <p:cNvSpPr txBox="1"/>
          <p:nvPr/>
        </p:nvSpPr>
        <p:spPr>
          <a:xfrm>
            <a:off x="527309" y="175022"/>
            <a:ext cx="31552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Nanofiltration process</a:t>
            </a:r>
          </a:p>
          <a:p>
            <a:r>
              <a:rPr lang="en-US" sz="2400" dirty="0"/>
              <a:t>development testbench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C6574B-E351-504A-94F9-A1D60B67C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019" y="175022"/>
            <a:ext cx="5535168" cy="31577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D80859-3F73-0449-98B4-C83A41B6D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766" y="3464322"/>
            <a:ext cx="4857750" cy="28117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53BE8C-D0EC-574A-B567-BD3C017C8940}"/>
              </a:ext>
            </a:extLst>
          </p:cNvPr>
          <p:cNvSpPr txBox="1"/>
          <p:nvPr/>
        </p:nvSpPr>
        <p:spPr>
          <a:xfrm rot="16200000">
            <a:off x="3806009" y="1599997"/>
            <a:ext cx="139724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Log(absorbance)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DB3F2F-9ED7-824C-843C-E2018BE638D3}"/>
              </a:ext>
            </a:extLst>
          </p:cNvPr>
          <p:cNvSpPr txBox="1"/>
          <p:nvPr/>
        </p:nvSpPr>
        <p:spPr>
          <a:xfrm rot="16200000">
            <a:off x="3825113" y="4634483"/>
            <a:ext cx="139724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Log(absorbance)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DA4D67-FD94-2844-A8B8-FFC7E15AFF74}"/>
              </a:ext>
            </a:extLst>
          </p:cNvPr>
          <p:cNvSpPr txBox="1"/>
          <p:nvPr/>
        </p:nvSpPr>
        <p:spPr>
          <a:xfrm>
            <a:off x="6557963" y="1143069"/>
            <a:ext cx="3112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micelles (PPO absorption edge)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954545C-1B57-784A-95A0-F3905B22B0FC}"/>
              </a:ext>
            </a:extLst>
          </p:cNvPr>
          <p:cNvCxnSpPr/>
          <p:nvPr/>
        </p:nvCxnSpPr>
        <p:spPr>
          <a:xfrm flipH="1">
            <a:off x="6322219" y="1470334"/>
            <a:ext cx="471488" cy="352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7DC0B53-4776-0B45-BC35-E3B6E19F38BC}"/>
              </a:ext>
            </a:extLst>
          </p:cNvPr>
          <p:cNvSpPr txBox="1"/>
          <p:nvPr/>
        </p:nvSpPr>
        <p:spPr>
          <a:xfrm>
            <a:off x="7399649" y="1743233"/>
            <a:ext cx="23591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post-stage 1 residual</a:t>
            </a:r>
          </a:p>
          <a:p>
            <a:r>
              <a:rPr lang="en-US" sz="1600" dirty="0"/>
              <a:t>organics and ~100% </a:t>
            </a:r>
          </a:p>
          <a:p>
            <a:r>
              <a:rPr lang="en-US" sz="1600" dirty="0"/>
              <a:t>of </a:t>
            </a:r>
            <a:r>
              <a:rPr lang="en-US" sz="1600" dirty="0">
                <a:solidFill>
                  <a:srgbClr val="FF0000"/>
                </a:solidFill>
              </a:rPr>
              <a:t>dissolved </a:t>
            </a:r>
            <a:r>
              <a:rPr lang="en-US" sz="1600" dirty="0" err="1">
                <a:solidFill>
                  <a:srgbClr val="FF0000"/>
                </a:solidFill>
              </a:rPr>
              <a:t>Gd</a:t>
            </a:r>
            <a:r>
              <a:rPr lang="en-US" sz="1600" dirty="0">
                <a:solidFill>
                  <a:srgbClr val="FF0000"/>
                </a:solidFill>
              </a:rPr>
              <a:t> (good ion)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134DA15-47E5-C243-AC57-65C1E11B8E38}"/>
              </a:ext>
            </a:extLst>
          </p:cNvPr>
          <p:cNvCxnSpPr>
            <a:cxnSpLocks/>
          </p:cNvCxnSpPr>
          <p:nvPr/>
        </p:nvCxnSpPr>
        <p:spPr>
          <a:xfrm flipH="1">
            <a:off x="5533185" y="2205636"/>
            <a:ext cx="16562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2D42D35-A4F7-EA4C-938D-E6F5F4DAA765}"/>
              </a:ext>
            </a:extLst>
          </p:cNvPr>
          <p:cNvSpPr txBox="1"/>
          <p:nvPr/>
        </p:nvSpPr>
        <p:spPr>
          <a:xfrm>
            <a:off x="9965187" y="912236"/>
            <a:ext cx="20767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Array 1: removes</a:t>
            </a:r>
          </a:p>
          <a:p>
            <a:r>
              <a:rPr lang="en-US" dirty="0">
                <a:solidFill>
                  <a:srgbClr val="0070C0"/>
                </a:solidFill>
              </a:rPr>
              <a:t>(without disruption)</a:t>
            </a:r>
          </a:p>
          <a:p>
            <a:r>
              <a:rPr lang="en-US" dirty="0">
                <a:solidFill>
                  <a:srgbClr val="0070C0"/>
                </a:solidFill>
              </a:rPr>
              <a:t>the LS-filled </a:t>
            </a:r>
          </a:p>
          <a:p>
            <a:r>
              <a:rPr lang="en-US" dirty="0">
                <a:solidFill>
                  <a:srgbClr val="0070C0"/>
                </a:solidFill>
              </a:rPr>
              <a:t>micelles. Test show</a:t>
            </a:r>
          </a:p>
          <a:p>
            <a:r>
              <a:rPr lang="en-US" dirty="0">
                <a:solidFill>
                  <a:srgbClr val="0070C0"/>
                </a:solidFill>
              </a:rPr>
              <a:t>LY in not affected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71F0DF-4B08-944D-825D-7DEC7427ADC2}"/>
              </a:ext>
            </a:extLst>
          </p:cNvPr>
          <p:cNvSpPr txBox="1"/>
          <p:nvPr/>
        </p:nvSpPr>
        <p:spPr>
          <a:xfrm>
            <a:off x="9789659" y="4089750"/>
            <a:ext cx="21154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Array 2 passes </a:t>
            </a:r>
          </a:p>
          <a:p>
            <a:r>
              <a:rPr lang="en-US" dirty="0">
                <a:solidFill>
                  <a:srgbClr val="0070C0"/>
                </a:solidFill>
              </a:rPr>
              <a:t>dissolved iron</a:t>
            </a:r>
          </a:p>
          <a:p>
            <a:r>
              <a:rPr lang="en-US" dirty="0">
                <a:solidFill>
                  <a:srgbClr val="0070C0"/>
                </a:solidFill>
              </a:rPr>
              <a:t>through to the</a:t>
            </a:r>
          </a:p>
          <a:p>
            <a:r>
              <a:rPr lang="en-US" dirty="0">
                <a:solidFill>
                  <a:srgbClr val="0070C0"/>
                </a:solidFill>
              </a:rPr>
              <a:t>“standard”</a:t>
            </a:r>
          </a:p>
          <a:p>
            <a:r>
              <a:rPr lang="en-US" dirty="0">
                <a:solidFill>
                  <a:srgbClr val="0070C0"/>
                </a:solidFill>
              </a:rPr>
              <a:t>water purification</a:t>
            </a:r>
          </a:p>
          <a:p>
            <a:r>
              <a:rPr lang="en-US" dirty="0">
                <a:solidFill>
                  <a:srgbClr val="0070C0"/>
                </a:solidFill>
              </a:rPr>
              <a:t>system but removes</a:t>
            </a:r>
          </a:p>
          <a:p>
            <a:r>
              <a:rPr lang="en-US" dirty="0">
                <a:solidFill>
                  <a:srgbClr val="0070C0"/>
                </a:solidFill>
              </a:rPr>
              <a:t>residual organ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0E5C4EC-C3F7-1B47-A61A-C70CC54A6B4C}"/>
              </a:ext>
            </a:extLst>
          </p:cNvPr>
          <p:cNvSpPr txBox="1"/>
          <p:nvPr/>
        </p:nvSpPr>
        <p:spPr>
          <a:xfrm>
            <a:off x="7360330" y="6276102"/>
            <a:ext cx="1586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wavelength (nm)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A059E9-22EA-9147-AB9E-9887424ED464}"/>
              </a:ext>
            </a:extLst>
          </p:cNvPr>
          <p:cNvSpPr txBox="1"/>
          <p:nvPr/>
        </p:nvSpPr>
        <p:spPr>
          <a:xfrm>
            <a:off x="5972770" y="4059583"/>
            <a:ext cx="2656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water from a SS316 3-year exposure before and after the stage 2  system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7689FB-6B68-9647-BE86-C41B6EF90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B4BE3D-C5D8-6A4D-B277-FD49CD337670}"/>
              </a:ext>
            </a:extLst>
          </p:cNvPr>
          <p:cNvSpPr txBox="1"/>
          <p:nvPr/>
        </p:nvSpPr>
        <p:spPr>
          <a:xfrm>
            <a:off x="7561780" y="5013789"/>
            <a:ext cx="1262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MWCO 200</a:t>
            </a:r>
          </a:p>
        </p:txBody>
      </p:sp>
    </p:spTree>
    <p:extLst>
      <p:ext uri="{BB962C8B-B14F-4D97-AF65-F5344CB8AC3E}">
        <p14:creationId xmlns:p14="http://schemas.microsoft.com/office/powerpoint/2010/main" val="1821905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9D89CC-F411-D848-8E60-0E58BDD1C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6D9372-D0C5-2842-BC62-5B9DC265E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06" y="0"/>
            <a:ext cx="1190258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EF6E5B-47D0-0145-91E8-15564DC05DD9}"/>
              </a:ext>
            </a:extLst>
          </p:cNvPr>
          <p:cNvSpPr txBox="1"/>
          <p:nvPr/>
        </p:nvSpPr>
        <p:spPr>
          <a:xfrm>
            <a:off x="201330" y="271462"/>
            <a:ext cx="701385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/>
              <a:t>BNL 30-ton Demonstrator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907346-7E9C-F942-8389-38BDC87D0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78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E9AF2-BBBB-CB41-9C05-2FEB11EF7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782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B3E5E9-1DC8-BA4B-969C-88140483D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88" y="1052946"/>
            <a:ext cx="11930062" cy="5303404"/>
          </a:xfrm>
        </p:spPr>
        <p:txBody>
          <a:bodyPr>
            <a:normAutofit/>
          </a:bodyPr>
          <a:lstStyle/>
          <a:p>
            <a:r>
              <a:rPr lang="en-US" sz="2400" dirty="0"/>
              <a:t>A major international effort has developed the the needed technology to build the first multi-kiloton scale Optical Hybrid Detector. Such a detector has a wide range of potential </a:t>
            </a:r>
            <a:r>
              <a:rPr lang="en-US" sz="2400" dirty="0" err="1"/>
              <a:t>scoence</a:t>
            </a:r>
            <a:r>
              <a:rPr lang="en-US" sz="2400" dirty="0"/>
              <a:t> opportunities - as discussed in other talks and in the published Theia White Paper.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 A number of large-scale prototypes are now under construction to investigate technical alternatives. These will be completed in the over the next two years, providing date to optimize designs for </a:t>
            </a:r>
            <a:r>
              <a:rPr lang="en-US" sz="2400" b="1" dirty="0">
                <a:solidFill>
                  <a:srgbClr val="0070C0"/>
                </a:solidFill>
              </a:rPr>
              <a:t>unloaded </a:t>
            </a:r>
            <a:r>
              <a:rPr lang="en-US" sz="2400" dirty="0" err="1"/>
              <a:t>WbLS</a:t>
            </a:r>
            <a:r>
              <a:rPr lang="en-US" sz="2400" dirty="0"/>
              <a:t> in these large detector(s).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 The R&amp;D to </a:t>
            </a:r>
            <a:r>
              <a:rPr lang="en-US" sz="2400" b="1" dirty="0">
                <a:solidFill>
                  <a:srgbClr val="0070C0"/>
                </a:solidFill>
              </a:rPr>
              <a:t>load and purify </a:t>
            </a:r>
            <a:r>
              <a:rPr lang="en-US" sz="2400" b="1" dirty="0" err="1">
                <a:solidFill>
                  <a:srgbClr val="0070C0"/>
                </a:solidFill>
              </a:rPr>
              <a:t>WbLS</a:t>
            </a:r>
            <a:r>
              <a:rPr lang="en-US" sz="2400" b="1" dirty="0">
                <a:solidFill>
                  <a:srgbClr val="0070C0"/>
                </a:solidFill>
              </a:rPr>
              <a:t> with “good ions”</a:t>
            </a:r>
            <a:r>
              <a:rPr lang="en-US" sz="2400" dirty="0"/>
              <a:t> has now started. A successful </a:t>
            </a:r>
            <a:r>
              <a:rPr lang="en-US" sz="2400" dirty="0" err="1"/>
              <a:t>Gd</a:t>
            </a:r>
            <a:r>
              <a:rPr lang="en-US" sz="2400" dirty="0"/>
              <a:t>-loaded </a:t>
            </a:r>
            <a:r>
              <a:rPr lang="en-US" sz="2400" dirty="0" err="1"/>
              <a:t>WbLS</a:t>
            </a:r>
            <a:r>
              <a:rPr lang="en-US" sz="2400" dirty="0"/>
              <a:t> has already been developed, and the first steps are being taken to load with </a:t>
            </a:r>
            <a:r>
              <a:rPr lang="en-US" sz="2400" dirty="0" err="1"/>
              <a:t>Te</a:t>
            </a:r>
            <a:r>
              <a:rPr lang="en-US" sz="2400" dirty="0"/>
              <a:t> and Li are just getting underway. 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8D0596-FD7E-0B4B-B024-5EB32233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7C6156-4F58-0F4D-A132-3D25214B3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56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7DF04-D6C2-2F4B-BC8F-ADFE9AE95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937" y="647788"/>
            <a:ext cx="6256149" cy="825113"/>
          </a:xfrm>
        </p:spPr>
        <p:txBody>
          <a:bodyPr>
            <a:noAutofit/>
          </a:bodyPr>
          <a:lstStyle/>
          <a:p>
            <a:br>
              <a:rPr lang="en-US" sz="3600" dirty="0"/>
            </a:br>
            <a:endParaRPr lang="en-US" sz="36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10C8BE-A159-E642-A837-E2733A6A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98" y="1796067"/>
            <a:ext cx="7239000" cy="36195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5FF0A0B-BDE5-6341-B9F7-2EC7EF1ED51B}"/>
              </a:ext>
            </a:extLst>
          </p:cNvPr>
          <p:cNvSpPr/>
          <p:nvPr/>
        </p:nvSpPr>
        <p:spPr>
          <a:xfrm>
            <a:off x="4974552" y="4238759"/>
            <a:ext cx="2446638" cy="15693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0AC359-9057-5F48-92EF-793DF7233250}"/>
              </a:ext>
            </a:extLst>
          </p:cNvPr>
          <p:cNvSpPr txBox="1"/>
          <p:nvPr/>
        </p:nvSpPr>
        <p:spPr>
          <a:xfrm>
            <a:off x="7811211" y="2533280"/>
            <a:ext cx="36636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unless a PPO molecule can absorb the  energy, it will eventually be lost to heat. Thus, increasing the PPO </a:t>
            </a:r>
          </a:p>
          <a:p>
            <a:r>
              <a:rPr lang="en-US" dirty="0">
                <a:solidFill>
                  <a:srgbClr val="002060"/>
                </a:solidFill>
              </a:rPr>
              <a:t>concentration increases the light yield in general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797384D-95A6-2E4E-8353-61D6D2781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DA6902-08C0-2444-8F53-7B2E52C25495}"/>
              </a:ext>
            </a:extLst>
          </p:cNvPr>
          <p:cNvSpPr txBox="1"/>
          <p:nvPr/>
        </p:nvSpPr>
        <p:spPr>
          <a:xfrm>
            <a:off x="7811211" y="1293609"/>
            <a:ext cx="3909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order to avoid self absorption of the light produced by scintillation, a </a:t>
            </a:r>
            <a:r>
              <a:rPr lang="en-US" dirty="0" err="1"/>
              <a:t>fluor</a:t>
            </a:r>
            <a:r>
              <a:rPr lang="en-US" dirty="0"/>
              <a:t> (e.g. PPO) is needed.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AF958B-9FC6-0D44-BCAA-1F84B11BA0FA}"/>
              </a:ext>
            </a:extLst>
          </p:cNvPr>
          <p:cNvSpPr txBox="1"/>
          <p:nvPr/>
        </p:nvSpPr>
        <p:spPr>
          <a:xfrm>
            <a:off x="1851949" y="5710019"/>
            <a:ext cx="4962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The time it takes to transfer energy</a:t>
            </a:r>
          </a:p>
          <a:p>
            <a:r>
              <a:rPr lang="en-US" dirty="0">
                <a:solidFill>
                  <a:srgbClr val="002060"/>
                </a:solidFill>
              </a:rPr>
              <a:t>to the PPO gets shorter as concentration increases.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FD9D91F-F3C6-7344-806F-EE8498E7B58C}"/>
              </a:ext>
            </a:extLst>
          </p:cNvPr>
          <p:cNvSpPr txBox="1">
            <a:spLocks/>
          </p:cNvSpPr>
          <p:nvPr/>
        </p:nvSpPr>
        <p:spPr>
          <a:xfrm>
            <a:off x="420938" y="365125"/>
            <a:ext cx="57369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</a:rPr>
              <a:t>How Does </a:t>
            </a:r>
            <a:r>
              <a:rPr lang="en-US" b="1" dirty="0" err="1">
                <a:solidFill>
                  <a:srgbClr val="0070C0"/>
                </a:solidFill>
              </a:rPr>
              <a:t>WbLS</a:t>
            </a:r>
            <a:r>
              <a:rPr lang="en-US" b="1" dirty="0">
                <a:solidFill>
                  <a:srgbClr val="0070C0"/>
                </a:solidFill>
              </a:rPr>
              <a:t> Work?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B291E3-DB78-AE44-9DA6-6968C41673E1}"/>
              </a:ext>
            </a:extLst>
          </p:cNvPr>
          <p:cNvSpPr txBox="1"/>
          <p:nvPr/>
        </p:nvSpPr>
        <p:spPr>
          <a:xfrm>
            <a:off x="7606041" y="4524529"/>
            <a:ext cx="46615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For many years it was assumed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that water and oil could never mix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and since this mechanism will not</a:t>
            </a:r>
          </a:p>
          <a:p>
            <a:r>
              <a:rPr lang="en-US" sz="2400" dirty="0">
                <a:solidFill>
                  <a:srgbClr val="FF0000"/>
                </a:solidFill>
              </a:rPr>
              <a:t>work in water all LS must be organic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4131CFB-CA70-CD4C-8250-930C0370F0DA}"/>
              </a:ext>
            </a:extLst>
          </p:cNvPr>
          <p:cNvSpPr/>
          <p:nvPr/>
        </p:nvSpPr>
        <p:spPr>
          <a:xfrm>
            <a:off x="275537" y="2948075"/>
            <a:ext cx="2446638" cy="15693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7771C-C72F-7B40-B9E8-60CC0A4C3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20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73779" y="33972"/>
            <a:ext cx="7886700" cy="994172"/>
          </a:xfrm>
        </p:spPr>
        <p:txBody>
          <a:bodyPr/>
          <a:lstStyle/>
          <a:p>
            <a:r>
              <a:rPr lang="en-US" b="1" dirty="0">
                <a:latin typeface="+mn-lt"/>
              </a:rPr>
              <a:t>Water-based Liquid Scintillator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87" y="3926019"/>
            <a:ext cx="1973580" cy="202692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5400000">
            <a:off x="-451421" y="4891526"/>
            <a:ext cx="1885950" cy="119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-194272" y="4610800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~10 nm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75908" y="4747560"/>
            <a:ext cx="45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43007" y="2770211"/>
            <a:ext cx="1136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surfactant</a:t>
            </a:r>
          </a:p>
          <a:p>
            <a:r>
              <a:rPr lang="en-US" dirty="0"/>
              <a:t>molecules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1849751" y="3445590"/>
            <a:ext cx="528716" cy="4577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92817" y="1157116"/>
            <a:ext cx="78215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Liquid scintillator forms small (~10 nm scale) droplets called </a:t>
            </a:r>
            <a:r>
              <a:rPr lang="en-US" sz="2400" i="1" dirty="0"/>
              <a:t>micelles </a:t>
            </a:r>
            <a:r>
              <a:rPr lang="en-US" sz="2400" dirty="0"/>
              <a:t>in water that are stabilized by surfactant molecules with a hydrophilic head and hydrophobic tail. Micelles form under controlled chemical conditions and are shown to be stable over year time scales.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92D710-F8BA-DE4A-B18F-79C875403A05}"/>
              </a:ext>
            </a:extLst>
          </p:cNvPr>
          <p:cNvSpPr txBox="1"/>
          <p:nvPr/>
        </p:nvSpPr>
        <p:spPr>
          <a:xfrm>
            <a:off x="2836108" y="3674487"/>
            <a:ext cx="92939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Advantages:                                       Disadvantages</a:t>
            </a:r>
          </a:p>
          <a:p>
            <a:r>
              <a:rPr lang="en-US" sz="2400" b="1" dirty="0"/>
              <a:t>   </a:t>
            </a:r>
            <a:r>
              <a:rPr lang="en-US" sz="2400" dirty="0">
                <a:solidFill>
                  <a:srgbClr val="0070C0"/>
                </a:solidFill>
              </a:rPr>
              <a:t>Cheaper than LS                                Radiological cleanliness more difficult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Non-combustible                              Lower light yield than pure LS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Ease of loading Li, </a:t>
            </a:r>
            <a:r>
              <a:rPr lang="en-US" sz="2400" dirty="0" err="1">
                <a:solidFill>
                  <a:srgbClr val="0070C0"/>
                </a:solidFill>
              </a:rPr>
              <a:t>Te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etc</a:t>
            </a:r>
            <a:r>
              <a:rPr lang="en-US" sz="2400" dirty="0">
                <a:solidFill>
                  <a:srgbClr val="0070C0"/>
                </a:solidFill>
              </a:rPr>
              <a:t>                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Environmentally friendly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</a:t>
            </a:r>
            <a:r>
              <a:rPr lang="en-US" sz="2400" dirty="0">
                <a:solidFill>
                  <a:srgbClr val="FF0000"/>
                </a:solidFill>
              </a:rPr>
              <a:t>Oxygen nuclei instead of Carbon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B09C14-95DD-E444-8679-2496DD229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5325188"/>
            <a:ext cx="2120265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0E6D3A-D70E-2D4F-89C0-6E2809A41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66" y="132715"/>
            <a:ext cx="2443381" cy="22752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E3D47A-E69D-964A-80EA-09FAF8333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13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A8A40A-11CF-D04A-88DA-6DA445FDD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03" y="1673282"/>
            <a:ext cx="4287203" cy="28136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9D09666-2872-6144-96F2-9C2ECF594A49}"/>
              </a:ext>
            </a:extLst>
          </p:cNvPr>
          <p:cNvSpPr txBox="1"/>
          <p:nvPr/>
        </p:nvSpPr>
        <p:spPr>
          <a:xfrm>
            <a:off x="278203" y="5033931"/>
            <a:ext cx="4952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Ch/LS light separation, tunable LY </a:t>
            </a:r>
          </a:p>
          <a:p>
            <a:r>
              <a:rPr lang="en-US" sz="2400" dirty="0"/>
              <a:t>at low cost, environmentally safer than LS, non-combustible, 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4F2709-38E5-5049-B518-9943E4C9AA7C}"/>
              </a:ext>
            </a:extLst>
          </p:cNvPr>
          <p:cNvSpPr txBox="1"/>
          <p:nvPr/>
        </p:nvSpPr>
        <p:spPr>
          <a:xfrm>
            <a:off x="73117" y="4608524"/>
            <a:ext cx="495270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err="1"/>
              <a:t>Onken</a:t>
            </a:r>
            <a:r>
              <a:rPr lang="en-US" sz="1200" dirty="0"/>
              <a:t>, Moretti, </a:t>
            </a:r>
            <a:r>
              <a:rPr lang="en-US" sz="1200" dirty="0" err="1"/>
              <a:t>Caravaca</a:t>
            </a:r>
            <a:r>
              <a:rPr lang="en-US" sz="1200" dirty="0"/>
              <a:t>, </a:t>
            </a:r>
            <a:r>
              <a:rPr lang="en-US" sz="1200" dirty="0" err="1"/>
              <a:t>Yeh</a:t>
            </a:r>
            <a:r>
              <a:rPr lang="en-US" sz="1200" dirty="0"/>
              <a:t>, </a:t>
            </a:r>
            <a:r>
              <a:rPr lang="en-US" sz="1200" dirty="0" err="1"/>
              <a:t>Orebi</a:t>
            </a:r>
            <a:r>
              <a:rPr lang="en-US" sz="1200" dirty="0"/>
              <a:t> Gann, </a:t>
            </a:r>
            <a:r>
              <a:rPr lang="en-US" sz="1200" dirty="0" err="1"/>
              <a:t>Bourret</a:t>
            </a:r>
            <a:r>
              <a:rPr lang="en-US" sz="1200" dirty="0"/>
              <a:t> </a:t>
            </a:r>
            <a:r>
              <a:rPr lang="en-US" sz="1200" i="1" dirty="0"/>
              <a:t>Mat. Advances  </a:t>
            </a:r>
            <a:r>
              <a:rPr lang="en-US" sz="1200" dirty="0"/>
              <a:t>1 (2020)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6D7AC3DB-6272-044E-A4A2-8AF1643800B9}"/>
              </a:ext>
            </a:extLst>
          </p:cNvPr>
          <p:cNvSpPr txBox="1">
            <a:spLocks/>
          </p:cNvSpPr>
          <p:nvPr/>
        </p:nvSpPr>
        <p:spPr>
          <a:xfrm>
            <a:off x="600085" y="322723"/>
            <a:ext cx="8609566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70C0"/>
                </a:solidFill>
                <a:latin typeface="+mn-lt"/>
              </a:rPr>
              <a:t>What can </a:t>
            </a:r>
            <a:r>
              <a:rPr lang="en-US" dirty="0" err="1">
                <a:solidFill>
                  <a:srgbClr val="0070C0"/>
                </a:solidFill>
                <a:latin typeface="+mn-lt"/>
              </a:rPr>
              <a:t>WbLS</a:t>
            </a:r>
            <a:r>
              <a:rPr lang="en-US" dirty="0">
                <a:solidFill>
                  <a:srgbClr val="0070C0"/>
                </a:solidFill>
                <a:latin typeface="+mn-lt"/>
              </a:rPr>
              <a:t> Do?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C7131B-367C-164F-847A-503798768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9529" y="330943"/>
            <a:ext cx="2120265" cy="1257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FDA137-FCE9-414F-94D3-3DA42E608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071" y="2460047"/>
            <a:ext cx="1973580" cy="202692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07FE45-6FD8-7648-B9EF-2C6C8EDEA5DB}"/>
              </a:ext>
            </a:extLst>
          </p:cNvPr>
          <p:cNvCxnSpPr/>
          <p:nvPr/>
        </p:nvCxnSpPr>
        <p:spPr>
          <a:xfrm>
            <a:off x="5900738" y="1214438"/>
            <a:ext cx="0" cy="4814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84FE33-AF19-524F-8C8A-B38E7ED1982B}"/>
              </a:ext>
            </a:extLst>
          </p:cNvPr>
          <p:cNvSpPr txBox="1"/>
          <p:nvPr/>
        </p:nvSpPr>
        <p:spPr>
          <a:xfrm>
            <a:off x="7972632" y="3211897"/>
            <a:ext cx="500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8F9F89-6DD1-BE40-8E2C-04C1F524A74F}"/>
              </a:ext>
            </a:extLst>
          </p:cNvPr>
          <p:cNvSpPr txBox="1"/>
          <p:nvPr/>
        </p:nvSpPr>
        <p:spPr>
          <a:xfrm>
            <a:off x="9322480" y="2589237"/>
            <a:ext cx="1087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BC659D-F34A-E543-ACDA-269B1BB05220}"/>
              </a:ext>
            </a:extLst>
          </p:cNvPr>
          <p:cNvSpPr txBox="1"/>
          <p:nvPr/>
        </p:nvSpPr>
        <p:spPr>
          <a:xfrm>
            <a:off x="9409704" y="3435609"/>
            <a:ext cx="22705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Li, </a:t>
            </a:r>
            <a:r>
              <a:rPr lang="en-US" sz="2400" dirty="0" err="1"/>
              <a:t>Te</a:t>
            </a:r>
            <a:r>
              <a:rPr lang="en-US" sz="2400" dirty="0"/>
              <a:t>, </a:t>
            </a:r>
            <a:r>
              <a:rPr lang="en-US" sz="2400" dirty="0" err="1"/>
              <a:t>Gd</a:t>
            </a:r>
            <a:r>
              <a:rPr lang="en-US" sz="2400" dirty="0"/>
              <a:t>, …</a:t>
            </a:r>
          </a:p>
          <a:p>
            <a:r>
              <a:rPr lang="en-US" sz="2400" i="1" dirty="0"/>
              <a:t>put the ion of</a:t>
            </a:r>
          </a:p>
          <a:p>
            <a:r>
              <a:rPr lang="en-US" sz="2400" i="1" dirty="0"/>
              <a:t>your choice here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697F97-D2B5-3243-A4DF-9CBB3BDF89E2}"/>
              </a:ext>
            </a:extLst>
          </p:cNvPr>
          <p:cNvSpPr txBox="1"/>
          <p:nvPr/>
        </p:nvSpPr>
        <p:spPr>
          <a:xfrm>
            <a:off x="6227148" y="4784909"/>
            <a:ext cx="55885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Instead of trying to dissolve desirable ions</a:t>
            </a:r>
          </a:p>
          <a:p>
            <a:r>
              <a:rPr lang="en-US" sz="2400" dirty="0"/>
              <a:t> in liquid scintillator, </a:t>
            </a:r>
            <a:r>
              <a:rPr lang="en-US" sz="2400" b="1" dirty="0"/>
              <a:t>one can dissolve them</a:t>
            </a:r>
          </a:p>
          <a:p>
            <a:r>
              <a:rPr lang="en-US" sz="2400" b="1" dirty="0"/>
              <a:t>in water </a:t>
            </a:r>
            <a:r>
              <a:rPr lang="en-US" sz="2400" dirty="0"/>
              <a:t>(much easier) to </a:t>
            </a:r>
            <a:r>
              <a:rPr lang="en-US" sz="2400" b="1" dirty="0">
                <a:solidFill>
                  <a:srgbClr val="0070C0"/>
                </a:solidFill>
              </a:rPr>
              <a:t>open up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new areas of physics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0ABD65-D11A-604B-B26D-2D71F1E2C473}"/>
              </a:ext>
            </a:extLst>
          </p:cNvPr>
          <p:cNvSpPr txBox="1"/>
          <p:nvPr/>
        </p:nvSpPr>
        <p:spPr>
          <a:xfrm>
            <a:off x="7066243" y="1903334"/>
            <a:ext cx="1087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04F0B2-4619-8041-89FF-D5F32EEF2506}"/>
              </a:ext>
            </a:extLst>
          </p:cNvPr>
          <p:cNvSpPr txBox="1"/>
          <p:nvPr/>
        </p:nvSpPr>
        <p:spPr>
          <a:xfrm>
            <a:off x="6096000" y="4217371"/>
            <a:ext cx="1087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13220C-926F-394B-B13C-E0B80B15C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69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AA82D8-9404-E74C-A49B-9C0A26B4A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29F893-F59F-B042-B3A0-EF978CDA9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27" y="532435"/>
            <a:ext cx="7662545" cy="5420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37320D-60EB-C147-AEAC-AF20CEEB0AAE}"/>
              </a:ext>
            </a:extLst>
          </p:cNvPr>
          <p:cNvSpPr txBox="1"/>
          <p:nvPr/>
        </p:nvSpPr>
        <p:spPr>
          <a:xfrm>
            <a:off x="8019567" y="1010245"/>
            <a:ext cx="4039565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development of hybrid optical</a:t>
            </a:r>
          </a:p>
          <a:p>
            <a:r>
              <a:rPr lang="en-US" sz="2000" dirty="0"/>
              <a:t>detectors is now beyond the “R&amp;D stage”</a:t>
            </a:r>
          </a:p>
          <a:p>
            <a:endParaRPr lang="en-US" sz="2000" dirty="0"/>
          </a:p>
          <a:p>
            <a:r>
              <a:rPr lang="en-US" sz="2000" dirty="0"/>
              <a:t>A coherent program of prototyping  is already well underway. Expect completion by end of FY25. </a:t>
            </a:r>
          </a:p>
          <a:p>
            <a:endParaRPr lang="en-US" dirty="0"/>
          </a:p>
          <a:p>
            <a:r>
              <a:rPr lang="en-US" dirty="0"/>
              <a:t>These prototypes will allow us</a:t>
            </a:r>
          </a:p>
          <a:p>
            <a:r>
              <a:rPr lang="en-US" dirty="0"/>
              <a:t>to make final decisions on most</a:t>
            </a:r>
          </a:p>
          <a:p>
            <a:r>
              <a:rPr lang="en-US" dirty="0"/>
              <a:t>remaining technical options, including</a:t>
            </a:r>
          </a:p>
          <a:p>
            <a:r>
              <a:rPr lang="en-US" dirty="0"/>
              <a:t>initial fill media down select, photosensor array composition and scope, liquid purification system parameters, and specifications for radiological purity and cleanliness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D354D3-3E48-4C44-83E5-54E3E26B90F2}"/>
              </a:ext>
            </a:extLst>
          </p:cNvPr>
          <p:cNvSpPr txBox="1"/>
          <p:nvPr/>
        </p:nvSpPr>
        <p:spPr>
          <a:xfrm>
            <a:off x="600075" y="143459"/>
            <a:ext cx="667226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Large Scale Demonstrators being constructed now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1F0941-1906-7943-AFB0-71C0AEEC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62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8BE0A-8856-5243-87DC-215ACFC11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642"/>
            <a:ext cx="10515600" cy="797248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30-ton Purification Demonstrator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27FCC2-699A-A64C-B964-4ED59E2FC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72" y="1193369"/>
            <a:ext cx="8337604" cy="4983594"/>
          </a:xfrm>
        </p:spPr>
        <p:txBody>
          <a:bodyPr>
            <a:normAutofit/>
          </a:bodyPr>
          <a:lstStyle/>
          <a:p>
            <a:r>
              <a:rPr lang="en-US" dirty="0"/>
              <a:t>Funded by DOE for FY22-FY24, this project is to scale up the purification processes that have been developed for </a:t>
            </a:r>
            <a:r>
              <a:rPr lang="en-US" dirty="0" err="1"/>
              <a:t>WbLS</a:t>
            </a:r>
            <a:endParaRPr lang="en-US" dirty="0"/>
          </a:p>
          <a:p>
            <a:pPr lvl="1"/>
            <a:r>
              <a:rPr lang="en-US" sz="2800" b="1" dirty="0">
                <a:solidFill>
                  <a:srgbClr val="0070C0"/>
                </a:solidFill>
              </a:rPr>
              <a:t>Fully-functional recirculation and </a:t>
            </a:r>
            <a:r>
              <a:rPr lang="en-US" sz="2800" b="1" dirty="0" err="1">
                <a:solidFill>
                  <a:srgbClr val="0070C0"/>
                </a:solidFill>
              </a:rPr>
              <a:t>WbLS</a:t>
            </a:r>
            <a:r>
              <a:rPr lang="en-US" sz="2800" b="1" dirty="0">
                <a:solidFill>
                  <a:srgbClr val="0070C0"/>
                </a:solidFill>
              </a:rPr>
              <a:t> purification system</a:t>
            </a:r>
            <a:r>
              <a:rPr lang="en-US" sz="2800" dirty="0"/>
              <a:t>. This system can also handle purification even with ion doping of the </a:t>
            </a:r>
            <a:r>
              <a:rPr lang="en-US" sz="2800" dirty="0" err="1"/>
              <a:t>WbLS</a:t>
            </a:r>
            <a:r>
              <a:rPr lang="en-US" sz="2800" dirty="0"/>
              <a:t> </a:t>
            </a:r>
          </a:p>
          <a:p>
            <a:pPr lvl="1"/>
            <a:r>
              <a:rPr lang="en-US" sz="2800" dirty="0"/>
              <a:t>Demonstrator has instrumentation to determine effectiveness of recirculation and allow for spike tests of known optical and radiological contaminants (e.g. iron ions)</a:t>
            </a:r>
          </a:p>
          <a:p>
            <a:r>
              <a:rPr lang="en-US" dirty="0"/>
              <a:t> This project is a follow-on to the existing 1-ton Demonstrator, </a:t>
            </a:r>
            <a:r>
              <a:rPr lang="en-US" b="1" dirty="0">
                <a:solidFill>
                  <a:srgbClr val="0070C0"/>
                </a:solidFill>
              </a:rPr>
              <a:t>now running</a:t>
            </a:r>
            <a:r>
              <a:rPr lang="en-US" dirty="0"/>
              <a:t> at BNL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94AAE0-1D71-8744-9238-233518A95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B3C7D0-1081-3A40-AE0D-79530E6EB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2557" y="624266"/>
            <a:ext cx="2601468" cy="34975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6BAFEE-6FED-9648-9280-1263B27C18A5}"/>
              </a:ext>
            </a:extLst>
          </p:cNvPr>
          <p:cNvSpPr txBox="1"/>
          <p:nvPr/>
        </p:nvSpPr>
        <p:spPr>
          <a:xfrm>
            <a:off x="8942557" y="4328749"/>
            <a:ext cx="3066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Scattering and Attenuation</a:t>
            </a:r>
          </a:p>
          <a:p>
            <a:r>
              <a:rPr lang="en-US" dirty="0"/>
              <a:t>Monitoring Device (SAMD)</a:t>
            </a:r>
          </a:p>
          <a:p>
            <a:r>
              <a:rPr lang="en-US" dirty="0"/>
              <a:t>for measuring </a:t>
            </a:r>
            <a:r>
              <a:rPr lang="en-US" dirty="0" err="1"/>
              <a:t>WbLS</a:t>
            </a:r>
            <a:r>
              <a:rPr lang="en-US" dirty="0"/>
              <a:t> optical</a:t>
            </a:r>
          </a:p>
          <a:p>
            <a:r>
              <a:rPr lang="en-US" dirty="0"/>
              <a:t>properties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43DE2B-4D08-4F40-A3CE-66738F9F8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25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7FCF4-43C5-7E47-8430-506A25D2D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237" y="143305"/>
            <a:ext cx="10515600" cy="771697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Why Do We Need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95E47-FE8B-E842-A538-6D62AA286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459" y="915002"/>
            <a:ext cx="11121081" cy="5362833"/>
          </a:xfrm>
        </p:spPr>
        <p:txBody>
          <a:bodyPr>
            <a:normAutofit/>
          </a:bodyPr>
          <a:lstStyle/>
          <a:p>
            <a:r>
              <a:rPr lang="en-US" sz="2000" dirty="0"/>
              <a:t> Leaching products from detector materials can absorb or scatter light</a:t>
            </a:r>
          </a:p>
          <a:p>
            <a:pPr lvl="1"/>
            <a:r>
              <a:rPr lang="en-US" sz="2000" dirty="0"/>
              <a:t>Iron ions, colloids, compounds</a:t>
            </a:r>
          </a:p>
          <a:p>
            <a:pPr lvl="1"/>
            <a:r>
              <a:rPr lang="en-US" sz="2000" dirty="0"/>
              <a:t> UV absorbers from plastics</a:t>
            </a:r>
          </a:p>
          <a:p>
            <a:pPr lvl="1"/>
            <a:r>
              <a:rPr lang="en-US" sz="2000" dirty="0"/>
              <a:t> other possible ions (e.g. nitrates)	</a:t>
            </a:r>
          </a:p>
          <a:p>
            <a:r>
              <a:rPr lang="en-US" sz="2000" dirty="0"/>
              <a:t> Can also contain radioactive contaminants</a:t>
            </a:r>
          </a:p>
          <a:p>
            <a:pPr lvl="1"/>
            <a:r>
              <a:rPr lang="en-US" sz="2000" dirty="0"/>
              <a:t> 238-Uranium </a:t>
            </a:r>
            <a:r>
              <a:rPr lang="en-US" sz="2000" dirty="0">
                <a:latin typeface="Wingdings 3" pitchFamily="2" charset="2"/>
              </a:rPr>
              <a:t>g</a:t>
            </a:r>
            <a:r>
              <a:rPr lang="en-US" sz="2000" dirty="0"/>
              <a:t> 222-Rn </a:t>
            </a:r>
            <a:r>
              <a:rPr lang="en-US" sz="2000" dirty="0">
                <a:latin typeface="Wingdings 3" pitchFamily="2" charset="2"/>
              </a:rPr>
              <a:t>g</a:t>
            </a:r>
            <a:r>
              <a:rPr lang="en-US" sz="2000" dirty="0"/>
              <a:t> 214-Bi (among others) </a:t>
            </a:r>
            <a:r>
              <a:rPr lang="en-US" sz="2000" dirty="0">
                <a:latin typeface="Wingdings 3" pitchFamily="2" charset="2"/>
              </a:rPr>
              <a:t>g</a:t>
            </a:r>
            <a:r>
              <a:rPr lang="en-US" sz="2000" dirty="0"/>
              <a:t> 210-Pb (22 year half life) </a:t>
            </a:r>
            <a:r>
              <a:rPr lang="en-US" sz="2000" dirty="0">
                <a:latin typeface="Wingdings 3" pitchFamily="2" charset="2"/>
              </a:rPr>
              <a:t>g</a:t>
            </a:r>
            <a:r>
              <a:rPr lang="en-US" sz="2000" dirty="0"/>
              <a:t> 210-Bi (Q=1.2 MeV)</a:t>
            </a:r>
          </a:p>
          <a:p>
            <a:pPr lvl="1"/>
            <a:r>
              <a:rPr lang="en-US" sz="2000" dirty="0"/>
              <a:t> 232-Th </a:t>
            </a:r>
            <a:r>
              <a:rPr lang="en-US" sz="2000" dirty="0">
                <a:latin typeface="Wingdings 3" pitchFamily="2" charset="2"/>
              </a:rPr>
              <a:t>g</a:t>
            </a:r>
            <a:r>
              <a:rPr lang="en-US" sz="2000" dirty="0"/>
              <a:t>  208-Tl (2.6 MeV gamma)</a:t>
            </a:r>
          </a:p>
          <a:p>
            <a:pPr lvl="1"/>
            <a:r>
              <a:rPr lang="en-US" sz="2000" dirty="0"/>
              <a:t> 40-K (1.4 MeV gamma)</a:t>
            </a:r>
          </a:p>
          <a:p>
            <a:pPr lvl="1"/>
            <a:r>
              <a:rPr lang="en-US" sz="2000" dirty="0"/>
              <a:t> other ions like Co and Ag can also be present at low levels – maybe not important for IBD</a:t>
            </a:r>
          </a:p>
          <a:p>
            <a:r>
              <a:rPr lang="en-US" sz="2000" dirty="0"/>
              <a:t> Radon (to a lesser extent)</a:t>
            </a:r>
          </a:p>
          <a:p>
            <a:pPr lvl="1"/>
            <a:r>
              <a:rPr lang="en-US" sz="2000" dirty="0"/>
              <a:t> hard to remove from detector in short time scale, but leads to 214-Bi and 210-Pb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2240DE-7817-9948-B9FF-6678B35BD703}"/>
              </a:ext>
            </a:extLst>
          </p:cNvPr>
          <p:cNvSpPr/>
          <p:nvPr/>
        </p:nvSpPr>
        <p:spPr>
          <a:xfrm>
            <a:off x="676274" y="5282806"/>
            <a:ext cx="10677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All large liquid detectors built to date require some form of </a:t>
            </a:r>
            <a:r>
              <a:rPr lang="en-US" sz="2400" b="1" i="1" dirty="0">
                <a:solidFill>
                  <a:srgbClr val="FF0000"/>
                </a:solidFill>
              </a:rPr>
              <a:t>in situ</a:t>
            </a:r>
            <a:r>
              <a:rPr lang="en-US" sz="2400" b="1" dirty="0">
                <a:solidFill>
                  <a:srgbClr val="FF0000"/>
                </a:solidFill>
              </a:rPr>
              <a:t> purification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443D6-0769-E142-A908-C449C9E1E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3CF8D-2DDA-B84F-BD3C-5F3E9F69F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20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E58AFE-162D-724D-A726-06E93C683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Svoboda, CPAD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51329B-1BF2-064E-8A8A-88973BA59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A5C6-5C68-AF4B-952B-C1FC595454C3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A81C2F-1DD1-BF4F-878B-012C192EE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103" y="522479"/>
            <a:ext cx="5149215" cy="547306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6FD41F-3E72-9A4F-A7F3-9B8B5035E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222" y="161673"/>
            <a:ext cx="3611880" cy="10401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CFD677-50CF-3B4E-8300-B250F964B4B5}"/>
              </a:ext>
            </a:extLst>
          </p:cNvPr>
          <p:cNvSpPr txBox="1"/>
          <p:nvPr/>
        </p:nvSpPr>
        <p:spPr>
          <a:xfrm>
            <a:off x="482885" y="817395"/>
            <a:ext cx="5316264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Quantitative tests using a 19 meter</a:t>
            </a:r>
          </a:p>
          <a:p>
            <a:r>
              <a:rPr lang="en-US" sz="2400" dirty="0">
                <a:solidFill>
                  <a:srgbClr val="002060"/>
                </a:solidFill>
              </a:rPr>
              <a:t>attenuation arm show that even clean</a:t>
            </a:r>
          </a:p>
          <a:p>
            <a:r>
              <a:rPr lang="en-US" sz="2400" dirty="0">
                <a:solidFill>
                  <a:srgbClr val="002060"/>
                </a:solidFill>
              </a:rPr>
              <a:t>stainless steel exposed to ultrapure</a:t>
            </a:r>
          </a:p>
          <a:p>
            <a:r>
              <a:rPr lang="en-US" sz="2400" dirty="0">
                <a:solidFill>
                  <a:srgbClr val="002060"/>
                </a:solidFill>
              </a:rPr>
              <a:t>water will leech impurities into the water</a:t>
            </a:r>
          </a:p>
          <a:p>
            <a:r>
              <a:rPr lang="en-US" sz="2400" dirty="0">
                <a:solidFill>
                  <a:srgbClr val="002060"/>
                </a:solidFill>
              </a:rPr>
              <a:t>that absorb UV light. 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It was also shown that this could be due</a:t>
            </a:r>
          </a:p>
          <a:p>
            <a:r>
              <a:rPr lang="en-US" sz="2400" dirty="0">
                <a:solidFill>
                  <a:srgbClr val="002060"/>
                </a:solidFill>
              </a:rPr>
              <a:t>to iron ions going into solution even</a:t>
            </a:r>
          </a:p>
          <a:p>
            <a:r>
              <a:rPr lang="en-US" sz="2400" dirty="0">
                <a:solidFill>
                  <a:srgbClr val="002060"/>
                </a:solidFill>
              </a:rPr>
              <a:t>at ppb levels.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70C0"/>
              </a:solidFill>
            </a:endParaRPr>
          </a:p>
          <a:p>
            <a:endParaRPr lang="en-US" sz="2400" dirty="0">
              <a:solidFill>
                <a:srgbClr val="0070C0"/>
              </a:solidFill>
            </a:endParaRP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A0B320-AD7B-B449-B14F-1845BA810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80" y="4585948"/>
            <a:ext cx="5314950" cy="14859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BBC0E88-F99F-D64F-AD38-D72D230029EA}"/>
              </a:ext>
            </a:extLst>
          </p:cNvPr>
          <p:cNvSpPr txBox="1"/>
          <p:nvPr/>
        </p:nvSpPr>
        <p:spPr>
          <a:xfrm rot="16200000">
            <a:off x="4901469" y="2702102"/>
            <a:ext cx="2162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relative transparency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2B3E13-E4C8-184F-847C-6C73D8AEF9CB}"/>
              </a:ext>
            </a:extLst>
          </p:cNvPr>
          <p:cNvSpPr txBox="1"/>
          <p:nvPr/>
        </p:nvSpPr>
        <p:spPr>
          <a:xfrm>
            <a:off x="6930113" y="4880225"/>
            <a:ext cx="33140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Hours since recirculation stopped</a:t>
            </a:r>
          </a:p>
        </p:txBody>
      </p:sp>
    </p:spTree>
    <p:extLst>
      <p:ext uri="{BB962C8B-B14F-4D97-AF65-F5344CB8AC3E}">
        <p14:creationId xmlns:p14="http://schemas.microsoft.com/office/powerpoint/2010/main" val="34321136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7847</TotalTime>
  <Words>1616</Words>
  <Application>Microsoft Macintosh PowerPoint</Application>
  <PresentationFormat>Widescreen</PresentationFormat>
  <Paragraphs>274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 3</vt:lpstr>
      <vt:lpstr>Office Theme</vt:lpstr>
      <vt:lpstr>PowerPoint Presentation</vt:lpstr>
      <vt:lpstr>How Does WbLS Work?</vt:lpstr>
      <vt:lpstr> </vt:lpstr>
      <vt:lpstr>Water-based Liquid Scintillator</vt:lpstr>
      <vt:lpstr>PowerPoint Presentation</vt:lpstr>
      <vt:lpstr>PowerPoint Presentation</vt:lpstr>
      <vt:lpstr>30-ton Purification Demonstrator</vt:lpstr>
      <vt:lpstr>Why Do We Need This?</vt:lpstr>
      <vt:lpstr>PowerPoint Presentation</vt:lpstr>
      <vt:lpstr>PowerPoint Presentation</vt:lpstr>
      <vt:lpstr>How to do this?</vt:lpstr>
      <vt:lpstr>The basic idea</vt:lpstr>
      <vt:lpstr>The basic idea</vt:lpstr>
      <vt:lpstr>The basic idea</vt:lpstr>
      <vt:lpstr>The basic idea</vt:lpstr>
      <vt:lpstr>The basic idea</vt:lpstr>
      <vt:lpstr>Step 1: Separate micelles from the WbLS</vt:lpstr>
      <vt:lpstr>Steps 2&amp;3: Pass the bad ions through and keep the good ions</vt:lpstr>
      <vt:lpstr>Iron in solution is not an isolated ion…</vt:lpstr>
      <vt:lpstr>A good candidate for Steps 2&amp;3 has been identified</vt:lpstr>
      <vt:lpstr>PowerPoint Presentation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143</cp:revision>
  <cp:lastPrinted>2022-11-04T09:55:44Z</cp:lastPrinted>
  <dcterms:created xsi:type="dcterms:W3CDTF">2022-08-15T21:22:09Z</dcterms:created>
  <dcterms:modified xsi:type="dcterms:W3CDTF">2022-12-01T04:16:35Z</dcterms:modified>
</cp:coreProperties>
</file>