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6" r:id="rId1"/>
    <p:sldMasterId id="2147484115" r:id="rId2"/>
    <p:sldMasterId id="2147484142" r:id="rId3"/>
    <p:sldMasterId id="2147484159" r:id="rId4"/>
  </p:sldMasterIdLst>
  <p:notesMasterIdLst>
    <p:notesMasterId r:id="rId31"/>
  </p:notesMasterIdLst>
  <p:sldIdLst>
    <p:sldId id="256" r:id="rId5"/>
    <p:sldId id="1999" r:id="rId6"/>
    <p:sldId id="323" r:id="rId7"/>
    <p:sldId id="260" r:id="rId8"/>
    <p:sldId id="261" r:id="rId9"/>
    <p:sldId id="271" r:id="rId10"/>
    <p:sldId id="262" r:id="rId11"/>
    <p:sldId id="263" r:id="rId12"/>
    <p:sldId id="322" r:id="rId13"/>
    <p:sldId id="1988" r:id="rId14"/>
    <p:sldId id="1989" r:id="rId15"/>
    <p:sldId id="270" r:id="rId16"/>
    <p:sldId id="279" r:id="rId17"/>
    <p:sldId id="1991" r:id="rId18"/>
    <p:sldId id="1997" r:id="rId19"/>
    <p:sldId id="272" r:id="rId20"/>
    <p:sldId id="2000" r:id="rId21"/>
    <p:sldId id="2003" r:id="rId22"/>
    <p:sldId id="2001" r:id="rId23"/>
    <p:sldId id="2002" r:id="rId24"/>
    <p:sldId id="303" r:id="rId25"/>
    <p:sldId id="2004" r:id="rId26"/>
    <p:sldId id="277" r:id="rId27"/>
    <p:sldId id="281" r:id="rId28"/>
    <p:sldId id="987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ABD42-9BB4-40BE-9B61-CF211D27092D}" v="166" dt="2022-12-01T03:17:02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ske, Helmut" userId="80af3e66-47a2-48f5-af85-15353aab3ecb" providerId="ADAL" clId="{7B6ABD42-9BB4-40BE-9B61-CF211D27092D}"/>
    <pc:docChg chg="undo custSel addSld delSld modSld sldOrd">
      <pc:chgData name="Marsiske, Helmut" userId="80af3e66-47a2-48f5-af85-15353aab3ecb" providerId="ADAL" clId="{7B6ABD42-9BB4-40BE-9B61-CF211D27092D}" dt="2022-12-01T03:17:04.186" v="1790" actId="1076"/>
      <pc:docMkLst>
        <pc:docMk/>
      </pc:docMkLst>
      <pc:sldChg chg="modSp mod">
        <pc:chgData name="Marsiske, Helmut" userId="80af3e66-47a2-48f5-af85-15353aab3ecb" providerId="ADAL" clId="{7B6ABD42-9BB4-40BE-9B61-CF211D27092D}" dt="2022-12-01T02:14:52.887" v="770" actId="20577"/>
        <pc:sldMkLst>
          <pc:docMk/>
          <pc:sldMk cId="3841527685" sldId="256"/>
        </pc:sldMkLst>
        <pc:spChg chg="mod">
          <ac:chgData name="Marsiske, Helmut" userId="80af3e66-47a2-48f5-af85-15353aab3ecb" providerId="ADAL" clId="{7B6ABD42-9BB4-40BE-9B61-CF211D27092D}" dt="2022-11-30T13:42:04.120" v="115" actId="20577"/>
          <ac:spMkLst>
            <pc:docMk/>
            <pc:sldMk cId="3841527685" sldId="256"/>
            <ac:spMk id="2" creationId="{00000000-0000-0000-0000-000000000000}"/>
          </ac:spMkLst>
        </pc:spChg>
        <pc:spChg chg="mod">
          <ac:chgData name="Marsiske, Helmut" userId="80af3e66-47a2-48f5-af85-15353aab3ecb" providerId="ADAL" clId="{7B6ABD42-9BB4-40BE-9B61-CF211D27092D}" dt="2022-12-01T02:14:52.887" v="770" actId="20577"/>
          <ac:spMkLst>
            <pc:docMk/>
            <pc:sldMk cId="3841527685" sldId="256"/>
            <ac:spMk id="3" creationId="{00000000-0000-0000-0000-000000000000}"/>
          </ac:spMkLst>
        </pc:spChg>
      </pc:sldChg>
      <pc:sldChg chg="modSp mod">
        <pc:chgData name="Marsiske, Helmut" userId="80af3e66-47a2-48f5-af85-15353aab3ecb" providerId="ADAL" clId="{7B6ABD42-9BB4-40BE-9B61-CF211D27092D}" dt="2022-11-30T19:34:13.289" v="351" actId="20577"/>
        <pc:sldMkLst>
          <pc:docMk/>
          <pc:sldMk cId="4290326289" sldId="261"/>
        </pc:sldMkLst>
        <pc:spChg chg="mod">
          <ac:chgData name="Marsiske, Helmut" userId="80af3e66-47a2-48f5-af85-15353aab3ecb" providerId="ADAL" clId="{7B6ABD42-9BB4-40BE-9B61-CF211D27092D}" dt="2022-11-30T19:34:13.289" v="351" actId="20577"/>
          <ac:spMkLst>
            <pc:docMk/>
            <pc:sldMk cId="4290326289" sldId="261"/>
            <ac:spMk id="2" creationId="{00000000-0000-0000-0000-000000000000}"/>
          </ac:spMkLst>
        </pc:spChg>
      </pc:sldChg>
      <pc:sldChg chg="modSp mod">
        <pc:chgData name="Marsiske, Helmut" userId="80af3e66-47a2-48f5-af85-15353aab3ecb" providerId="ADAL" clId="{7B6ABD42-9BB4-40BE-9B61-CF211D27092D}" dt="2022-11-30T20:11:01.019" v="516" actId="255"/>
        <pc:sldMkLst>
          <pc:docMk/>
          <pc:sldMk cId="1006125088" sldId="272"/>
        </pc:sldMkLst>
        <pc:spChg chg="mod">
          <ac:chgData name="Marsiske, Helmut" userId="80af3e66-47a2-48f5-af85-15353aab3ecb" providerId="ADAL" clId="{7B6ABD42-9BB4-40BE-9B61-CF211D27092D}" dt="2022-11-30T20:11:01.019" v="516" actId="255"/>
          <ac:spMkLst>
            <pc:docMk/>
            <pc:sldMk cId="1006125088" sldId="272"/>
            <ac:spMk id="2" creationId="{00000000-0000-0000-0000-000000000000}"/>
          </ac:spMkLst>
        </pc:spChg>
      </pc:sldChg>
      <pc:sldChg chg="modSp del mod">
        <pc:chgData name="Marsiske, Helmut" userId="80af3e66-47a2-48f5-af85-15353aab3ecb" providerId="ADAL" clId="{7B6ABD42-9BB4-40BE-9B61-CF211D27092D}" dt="2022-11-30T19:09:12.115" v="242" actId="2696"/>
        <pc:sldMkLst>
          <pc:docMk/>
          <pc:sldMk cId="879812124" sldId="279"/>
        </pc:sldMkLst>
        <pc:grpChg chg="mod">
          <ac:chgData name="Marsiske, Helmut" userId="80af3e66-47a2-48f5-af85-15353aab3ecb" providerId="ADAL" clId="{7B6ABD42-9BB4-40BE-9B61-CF211D27092D}" dt="2022-11-30T19:08:33.806" v="241" actId="1038"/>
          <ac:grpSpMkLst>
            <pc:docMk/>
            <pc:sldMk cId="879812124" sldId="279"/>
            <ac:grpSpMk id="8" creationId="{00000000-0000-0000-0000-000000000000}"/>
          </ac:grpSpMkLst>
        </pc:grpChg>
      </pc:sldChg>
      <pc:sldChg chg="modSp mod">
        <pc:chgData name="Marsiske, Helmut" userId="80af3e66-47a2-48f5-af85-15353aab3ecb" providerId="ADAL" clId="{7B6ABD42-9BB4-40BE-9B61-CF211D27092D}" dt="2022-11-30T19:11:06.569" v="322" actId="1037"/>
        <pc:sldMkLst>
          <pc:docMk/>
          <pc:sldMk cId="1625424366" sldId="279"/>
        </pc:sldMkLst>
        <pc:grpChg chg="mod">
          <ac:chgData name="Marsiske, Helmut" userId="80af3e66-47a2-48f5-af85-15353aab3ecb" providerId="ADAL" clId="{7B6ABD42-9BB4-40BE-9B61-CF211D27092D}" dt="2022-11-30T19:11:06.569" v="322" actId="1037"/>
          <ac:grpSpMkLst>
            <pc:docMk/>
            <pc:sldMk cId="1625424366" sldId="279"/>
            <ac:grpSpMk id="8" creationId="{00000000-0000-0000-0000-000000000000}"/>
          </ac:grpSpMkLst>
        </pc:grpChg>
        <pc:graphicFrameChg chg="mod modGraphic">
          <ac:chgData name="Marsiske, Helmut" userId="80af3e66-47a2-48f5-af85-15353aab3ecb" providerId="ADAL" clId="{7B6ABD42-9BB4-40BE-9B61-CF211D27092D}" dt="2022-11-30T19:10:52.307" v="257" actId="20577"/>
          <ac:graphicFrameMkLst>
            <pc:docMk/>
            <pc:sldMk cId="1625424366" sldId="279"/>
            <ac:graphicFrameMk id="7" creationId="{00000000-0000-0000-0000-000000000000}"/>
          </ac:graphicFrameMkLst>
        </pc:graphicFrameChg>
      </pc:sldChg>
      <pc:sldChg chg="addSp delSp modSp mod">
        <pc:chgData name="Marsiske, Helmut" userId="80af3e66-47a2-48f5-af85-15353aab3ecb" providerId="ADAL" clId="{7B6ABD42-9BB4-40BE-9B61-CF211D27092D}" dt="2022-11-30T20:03:55.492" v="512" actId="14100"/>
        <pc:sldMkLst>
          <pc:docMk/>
          <pc:sldMk cId="685459253" sldId="281"/>
        </pc:sldMkLst>
        <pc:spChg chg="add del">
          <ac:chgData name="Marsiske, Helmut" userId="80af3e66-47a2-48f5-af85-15353aab3ecb" providerId="ADAL" clId="{7B6ABD42-9BB4-40BE-9B61-CF211D27092D}" dt="2022-11-30T19:44:01.851" v="386" actId="22"/>
          <ac:spMkLst>
            <pc:docMk/>
            <pc:sldMk cId="685459253" sldId="281"/>
            <ac:spMk id="8" creationId="{089F7C92-59AA-E9F3-4A8F-4333BAF0140C}"/>
          </ac:spMkLst>
        </pc:spChg>
        <pc:spChg chg="add del">
          <ac:chgData name="Marsiske, Helmut" userId="80af3e66-47a2-48f5-af85-15353aab3ecb" providerId="ADAL" clId="{7B6ABD42-9BB4-40BE-9B61-CF211D27092D}" dt="2022-11-30T19:53:55.071" v="408" actId="22"/>
          <ac:spMkLst>
            <pc:docMk/>
            <pc:sldMk cId="685459253" sldId="281"/>
            <ac:spMk id="24" creationId="{54427154-A050-F34A-DE08-CD552CCE4AB5}"/>
          </ac:spMkLst>
        </pc:spChg>
        <pc:picChg chg="del mod">
          <ac:chgData name="Marsiske, Helmut" userId="80af3e66-47a2-48f5-af85-15353aab3ecb" providerId="ADAL" clId="{7B6ABD42-9BB4-40BE-9B61-CF211D27092D}" dt="2022-11-30T19:43:51.247" v="384" actId="478"/>
          <ac:picMkLst>
            <pc:docMk/>
            <pc:sldMk cId="685459253" sldId="281"/>
            <ac:picMk id="7" creationId="{04A54B55-2E39-5A26-EB9A-66189EB4E866}"/>
          </ac:picMkLst>
        </pc:picChg>
        <pc:picChg chg="add del">
          <ac:chgData name="Marsiske, Helmut" userId="80af3e66-47a2-48f5-af85-15353aab3ecb" providerId="ADAL" clId="{7B6ABD42-9BB4-40BE-9B61-CF211D27092D}" dt="2022-11-30T19:44:42.302" v="388" actId="478"/>
          <ac:picMkLst>
            <pc:docMk/>
            <pc:sldMk cId="685459253" sldId="281"/>
            <ac:picMk id="10" creationId="{B5B43A39-467D-6671-2D70-6ECE3508169D}"/>
          </ac:picMkLst>
        </pc:picChg>
        <pc:picChg chg="add del mod">
          <ac:chgData name="Marsiske, Helmut" userId="80af3e66-47a2-48f5-af85-15353aab3ecb" providerId="ADAL" clId="{7B6ABD42-9BB4-40BE-9B61-CF211D27092D}" dt="2022-11-30T19:48:08.714" v="400" actId="931"/>
          <ac:picMkLst>
            <pc:docMk/>
            <pc:sldMk cId="685459253" sldId="281"/>
            <ac:picMk id="12" creationId="{18C95495-2E77-1AF3-0994-D37EB4EE1366}"/>
          </ac:picMkLst>
        </pc:picChg>
        <pc:picChg chg="add del">
          <ac:chgData name="Marsiske, Helmut" userId="80af3e66-47a2-48f5-af85-15353aab3ecb" providerId="ADAL" clId="{7B6ABD42-9BB4-40BE-9B61-CF211D27092D}" dt="2022-11-30T19:48:07.442" v="397" actId="22"/>
          <ac:picMkLst>
            <pc:docMk/>
            <pc:sldMk cId="685459253" sldId="281"/>
            <ac:picMk id="14" creationId="{471BE5D3-8EDA-DD5E-869F-94D9768EAF49}"/>
          </ac:picMkLst>
        </pc:picChg>
        <pc:picChg chg="add del">
          <ac:chgData name="Marsiske, Helmut" userId="80af3e66-47a2-48f5-af85-15353aab3ecb" providerId="ADAL" clId="{7B6ABD42-9BB4-40BE-9B61-CF211D27092D}" dt="2022-11-30T19:48:06.616" v="396" actId="22"/>
          <ac:picMkLst>
            <pc:docMk/>
            <pc:sldMk cId="685459253" sldId="281"/>
            <ac:picMk id="16" creationId="{82DE55FD-06B2-E915-3D1C-6B10CEB950EF}"/>
          </ac:picMkLst>
        </pc:picChg>
        <pc:picChg chg="add del">
          <ac:chgData name="Marsiske, Helmut" userId="80af3e66-47a2-48f5-af85-15353aab3ecb" providerId="ADAL" clId="{7B6ABD42-9BB4-40BE-9B61-CF211D27092D}" dt="2022-11-30T19:48:33.127" v="402" actId="22"/>
          <ac:picMkLst>
            <pc:docMk/>
            <pc:sldMk cId="685459253" sldId="281"/>
            <ac:picMk id="18" creationId="{A48F328A-DBCB-96E2-C31B-D5A6775C0CE3}"/>
          </ac:picMkLst>
        </pc:picChg>
        <pc:picChg chg="add del">
          <ac:chgData name="Marsiske, Helmut" userId="80af3e66-47a2-48f5-af85-15353aab3ecb" providerId="ADAL" clId="{7B6ABD42-9BB4-40BE-9B61-CF211D27092D}" dt="2022-11-30T19:49:53.295" v="404" actId="22"/>
          <ac:picMkLst>
            <pc:docMk/>
            <pc:sldMk cId="685459253" sldId="281"/>
            <ac:picMk id="20" creationId="{D89DC97C-CF65-2065-3A79-E8B81857ABB2}"/>
          </ac:picMkLst>
        </pc:picChg>
        <pc:picChg chg="add del">
          <ac:chgData name="Marsiske, Helmut" userId="80af3e66-47a2-48f5-af85-15353aab3ecb" providerId="ADAL" clId="{7B6ABD42-9BB4-40BE-9B61-CF211D27092D}" dt="2022-11-30T19:50:15.434" v="406" actId="478"/>
          <ac:picMkLst>
            <pc:docMk/>
            <pc:sldMk cId="685459253" sldId="281"/>
            <ac:picMk id="22" creationId="{66465C00-0194-20AE-EED6-6464D2FCCAE3}"/>
          </ac:picMkLst>
        </pc:picChg>
        <pc:picChg chg="add mod">
          <ac:chgData name="Marsiske, Helmut" userId="80af3e66-47a2-48f5-af85-15353aab3ecb" providerId="ADAL" clId="{7B6ABD42-9BB4-40BE-9B61-CF211D27092D}" dt="2022-11-30T20:03:55.492" v="512" actId="14100"/>
          <ac:picMkLst>
            <pc:docMk/>
            <pc:sldMk cId="685459253" sldId="281"/>
            <ac:picMk id="26" creationId="{19AA0CC4-F721-38E5-F701-525EE518078E}"/>
          </ac:picMkLst>
        </pc:picChg>
      </pc:sldChg>
      <pc:sldChg chg="modSp del mod">
        <pc:chgData name="Marsiske, Helmut" userId="80af3e66-47a2-48f5-af85-15353aab3ecb" providerId="ADAL" clId="{7B6ABD42-9BB4-40BE-9B61-CF211D27092D}" dt="2022-11-30T20:10:26.897" v="515" actId="2696"/>
        <pc:sldMkLst>
          <pc:docMk/>
          <pc:sldMk cId="3395775577" sldId="299"/>
        </pc:sldMkLst>
        <pc:spChg chg="mod">
          <ac:chgData name="Marsiske, Helmut" userId="80af3e66-47a2-48f5-af85-15353aab3ecb" providerId="ADAL" clId="{7B6ABD42-9BB4-40BE-9B61-CF211D27092D}" dt="2022-11-30T20:09:03.876" v="513" actId="27636"/>
          <ac:spMkLst>
            <pc:docMk/>
            <pc:sldMk cId="3395775577" sldId="299"/>
            <ac:spMk id="2" creationId="{00000000-0000-0000-0000-000000000000}"/>
          </ac:spMkLst>
        </pc:spChg>
      </pc:sldChg>
      <pc:sldChg chg="del">
        <pc:chgData name="Marsiske, Helmut" userId="80af3e66-47a2-48f5-af85-15353aab3ecb" providerId="ADAL" clId="{7B6ABD42-9BB4-40BE-9B61-CF211D27092D}" dt="2022-11-30T20:10:26.897" v="515" actId="2696"/>
        <pc:sldMkLst>
          <pc:docMk/>
          <pc:sldMk cId="2730153461" sldId="301"/>
        </pc:sldMkLst>
      </pc:sldChg>
      <pc:sldChg chg="addSp delSp modSp mod">
        <pc:chgData name="Marsiske, Helmut" userId="80af3e66-47a2-48f5-af85-15353aab3ecb" providerId="ADAL" clId="{7B6ABD42-9BB4-40BE-9B61-CF211D27092D}" dt="2022-12-01T03:17:04.186" v="1790" actId="1076"/>
        <pc:sldMkLst>
          <pc:docMk/>
          <pc:sldMk cId="4005674076" sldId="303"/>
        </pc:sldMkLst>
        <pc:spChg chg="mod">
          <ac:chgData name="Marsiske, Helmut" userId="80af3e66-47a2-48f5-af85-15353aab3ecb" providerId="ADAL" clId="{7B6ABD42-9BB4-40BE-9B61-CF211D27092D}" dt="2022-12-01T03:08:08.543" v="1692" actId="21"/>
          <ac:spMkLst>
            <pc:docMk/>
            <pc:sldMk cId="4005674076" sldId="303"/>
            <ac:spMk id="3" creationId="{00000000-0000-0000-0000-000000000000}"/>
          </ac:spMkLst>
        </pc:spChg>
        <pc:spChg chg="add mod">
          <ac:chgData name="Marsiske, Helmut" userId="80af3e66-47a2-48f5-af85-15353aab3ecb" providerId="ADAL" clId="{7B6ABD42-9BB4-40BE-9B61-CF211D27092D}" dt="2022-12-01T03:17:04.186" v="1790" actId="1076"/>
          <ac:spMkLst>
            <pc:docMk/>
            <pc:sldMk cId="4005674076" sldId="303"/>
            <ac:spMk id="14" creationId="{C03B5CBB-FBE2-0017-F539-C3A7F4244206}"/>
          </ac:spMkLst>
        </pc:spChg>
        <pc:picChg chg="add mod">
          <ac:chgData name="Marsiske, Helmut" userId="80af3e66-47a2-48f5-af85-15353aab3ecb" providerId="ADAL" clId="{7B6ABD42-9BB4-40BE-9B61-CF211D27092D}" dt="2022-12-01T03:12:26.664" v="1771" actId="14100"/>
          <ac:picMkLst>
            <pc:docMk/>
            <pc:sldMk cId="4005674076" sldId="303"/>
            <ac:picMk id="7" creationId="{431D26D3-FCAB-4C7D-5054-AB798046C6E7}"/>
          </ac:picMkLst>
        </pc:picChg>
        <pc:picChg chg="mod">
          <ac:chgData name="Marsiske, Helmut" userId="80af3e66-47a2-48f5-af85-15353aab3ecb" providerId="ADAL" clId="{7B6ABD42-9BB4-40BE-9B61-CF211D27092D}" dt="2022-12-01T03:02:09.927" v="1482" actId="1076"/>
          <ac:picMkLst>
            <pc:docMk/>
            <pc:sldMk cId="4005674076" sldId="303"/>
            <ac:picMk id="8" creationId="{4FFBA9FA-A4D0-49C6-8CED-EF35919049A7}"/>
          </ac:picMkLst>
        </pc:picChg>
        <pc:picChg chg="add mod">
          <ac:chgData name="Marsiske, Helmut" userId="80af3e66-47a2-48f5-af85-15353aab3ecb" providerId="ADAL" clId="{7B6ABD42-9BB4-40BE-9B61-CF211D27092D}" dt="2022-12-01T03:12:08.132" v="1769" actId="1037"/>
          <ac:picMkLst>
            <pc:docMk/>
            <pc:sldMk cId="4005674076" sldId="303"/>
            <ac:picMk id="9" creationId="{F0039F4F-1C6E-1036-7AC3-22E69B0D5FC7}"/>
          </ac:picMkLst>
        </pc:picChg>
        <pc:picChg chg="mod">
          <ac:chgData name="Marsiske, Helmut" userId="80af3e66-47a2-48f5-af85-15353aab3ecb" providerId="ADAL" clId="{7B6ABD42-9BB4-40BE-9B61-CF211D27092D}" dt="2022-12-01T03:00:03.210" v="1464" actId="1076"/>
          <ac:picMkLst>
            <pc:docMk/>
            <pc:sldMk cId="4005674076" sldId="303"/>
            <ac:picMk id="11" creationId="{7E485F12-1BFC-499F-B566-07FC57F2F267}"/>
          </ac:picMkLst>
        </pc:picChg>
        <pc:picChg chg="mod">
          <ac:chgData name="Marsiske, Helmut" userId="80af3e66-47a2-48f5-af85-15353aab3ecb" providerId="ADAL" clId="{7B6ABD42-9BB4-40BE-9B61-CF211D27092D}" dt="2022-12-01T03:00:15.063" v="1466" actId="14100"/>
          <ac:picMkLst>
            <pc:docMk/>
            <pc:sldMk cId="4005674076" sldId="303"/>
            <ac:picMk id="12" creationId="{4228C87A-D7B2-47D8-84B9-80CE7A46A913}"/>
          </ac:picMkLst>
        </pc:picChg>
        <pc:picChg chg="mod">
          <ac:chgData name="Marsiske, Helmut" userId="80af3e66-47a2-48f5-af85-15353aab3ecb" providerId="ADAL" clId="{7B6ABD42-9BB4-40BE-9B61-CF211D27092D}" dt="2022-12-01T03:00:27.099" v="1469" actId="1076"/>
          <ac:picMkLst>
            <pc:docMk/>
            <pc:sldMk cId="4005674076" sldId="303"/>
            <ac:picMk id="13" creationId="{903EF73B-E418-40C5-80DA-7A6DDA0EF830}"/>
          </ac:picMkLst>
        </pc:picChg>
        <pc:picChg chg="del">
          <ac:chgData name="Marsiske, Helmut" userId="80af3e66-47a2-48f5-af85-15353aab3ecb" providerId="ADAL" clId="{7B6ABD42-9BB4-40BE-9B61-CF211D27092D}" dt="2022-12-01T03:01:52.467" v="1478" actId="478"/>
          <ac:picMkLst>
            <pc:docMk/>
            <pc:sldMk cId="4005674076" sldId="303"/>
            <ac:picMk id="15" creationId="{B5CAE202-CDD0-486C-9993-ADF291670C81}"/>
          </ac:picMkLst>
        </pc:picChg>
        <pc:picChg chg="add mod">
          <ac:chgData name="Marsiske, Helmut" userId="80af3e66-47a2-48f5-af85-15353aab3ecb" providerId="ADAL" clId="{7B6ABD42-9BB4-40BE-9B61-CF211D27092D}" dt="2022-12-01T03:16:11.249" v="1787" actId="14100"/>
          <ac:picMkLst>
            <pc:docMk/>
            <pc:sldMk cId="4005674076" sldId="303"/>
            <ac:picMk id="16" creationId="{4704F558-C6AD-AE45-0C0D-EBB878EEAE1F}"/>
          </ac:picMkLst>
        </pc:picChg>
        <pc:picChg chg="del">
          <ac:chgData name="Marsiske, Helmut" userId="80af3e66-47a2-48f5-af85-15353aab3ecb" providerId="ADAL" clId="{7B6ABD42-9BB4-40BE-9B61-CF211D27092D}" dt="2022-12-01T03:01:57.065" v="1479" actId="478"/>
          <ac:picMkLst>
            <pc:docMk/>
            <pc:sldMk cId="4005674076" sldId="303"/>
            <ac:picMk id="17" creationId="{AF65C3CC-8E75-4A17-9117-E880C0C2494A}"/>
          </ac:picMkLst>
        </pc:picChg>
        <pc:picChg chg="mod">
          <ac:chgData name="Marsiske, Helmut" userId="80af3e66-47a2-48f5-af85-15353aab3ecb" providerId="ADAL" clId="{7B6ABD42-9BB4-40BE-9B61-CF211D27092D}" dt="2022-12-01T03:03:17.934" v="1618" actId="1038"/>
          <ac:picMkLst>
            <pc:docMk/>
            <pc:sldMk cId="4005674076" sldId="303"/>
            <ac:picMk id="1026" creationId="{65A403F0-D2EB-420F-9EB5-39EBFC51EE40}"/>
          </ac:picMkLst>
        </pc:picChg>
        <pc:picChg chg="add mod">
          <ac:chgData name="Marsiske, Helmut" userId="80af3e66-47a2-48f5-af85-15353aab3ecb" providerId="ADAL" clId="{7B6ABD42-9BB4-40BE-9B61-CF211D27092D}" dt="2022-12-01T03:17:02.403" v="1789" actId="1076"/>
          <ac:picMkLst>
            <pc:docMk/>
            <pc:sldMk cId="4005674076" sldId="303"/>
            <ac:picMk id="1028" creationId="{BB143C96-DA02-9B8C-2758-A581A851FE1F}"/>
          </ac:picMkLst>
        </pc:picChg>
      </pc:sldChg>
      <pc:sldChg chg="modSp mod">
        <pc:chgData name="Marsiske, Helmut" userId="80af3e66-47a2-48f5-af85-15353aab3ecb" providerId="ADAL" clId="{7B6ABD42-9BB4-40BE-9B61-CF211D27092D}" dt="2022-12-01T02:16:55.777" v="810" actId="20577"/>
        <pc:sldMkLst>
          <pc:docMk/>
          <pc:sldMk cId="1377143685" sldId="322"/>
        </pc:sldMkLst>
        <pc:spChg chg="mod">
          <ac:chgData name="Marsiske, Helmut" userId="80af3e66-47a2-48f5-af85-15353aab3ecb" providerId="ADAL" clId="{7B6ABD42-9BB4-40BE-9B61-CF211D27092D}" dt="2022-12-01T02:16:55.777" v="810" actId="20577"/>
          <ac:spMkLst>
            <pc:docMk/>
            <pc:sldMk cId="1377143685" sldId="322"/>
            <ac:spMk id="3" creationId="{00000000-0000-0000-0000-000000000000}"/>
          </ac:spMkLst>
        </pc:spChg>
      </pc:sldChg>
      <pc:sldChg chg="modSp del mod">
        <pc:chgData name="Marsiske, Helmut" userId="80af3e66-47a2-48f5-af85-15353aab3ecb" providerId="ADAL" clId="{7B6ABD42-9BB4-40BE-9B61-CF211D27092D}" dt="2022-11-30T20:10:26.897" v="515" actId="2696"/>
        <pc:sldMkLst>
          <pc:docMk/>
          <pc:sldMk cId="2314877585" sldId="325"/>
        </pc:sldMkLst>
        <pc:spChg chg="mod">
          <ac:chgData name="Marsiske, Helmut" userId="80af3e66-47a2-48f5-af85-15353aab3ecb" providerId="ADAL" clId="{7B6ABD42-9BB4-40BE-9B61-CF211D27092D}" dt="2022-11-30T20:09:03.924" v="514" actId="27636"/>
          <ac:spMkLst>
            <pc:docMk/>
            <pc:sldMk cId="2314877585" sldId="325"/>
            <ac:spMk id="2" creationId="{00000000-0000-0000-0000-000000000000}"/>
          </ac:spMkLst>
        </pc:spChg>
      </pc:sldChg>
      <pc:sldChg chg="del">
        <pc:chgData name="Marsiske, Helmut" userId="80af3e66-47a2-48f5-af85-15353aab3ecb" providerId="ADAL" clId="{7B6ABD42-9BB4-40BE-9B61-CF211D27092D}" dt="2022-11-30T19:07:18.241" v="200" actId="2696"/>
        <pc:sldMkLst>
          <pc:docMk/>
          <pc:sldMk cId="848772929" sldId="340"/>
        </pc:sldMkLst>
      </pc:sldChg>
      <pc:sldChg chg="modSp mod ord">
        <pc:chgData name="Marsiske, Helmut" userId="80af3e66-47a2-48f5-af85-15353aab3ecb" providerId="ADAL" clId="{7B6ABD42-9BB4-40BE-9B61-CF211D27092D}" dt="2022-11-30T20:20:55.684" v="631" actId="20577"/>
        <pc:sldMkLst>
          <pc:docMk/>
          <pc:sldMk cId="375013038" sldId="1988"/>
        </pc:sldMkLst>
        <pc:spChg chg="mod">
          <ac:chgData name="Marsiske, Helmut" userId="80af3e66-47a2-48f5-af85-15353aab3ecb" providerId="ADAL" clId="{7B6ABD42-9BB4-40BE-9B61-CF211D27092D}" dt="2022-11-30T19:33:00.329" v="341" actId="14100"/>
          <ac:spMkLst>
            <pc:docMk/>
            <pc:sldMk cId="375013038" sldId="1988"/>
            <ac:spMk id="2" creationId="{00000000-0000-0000-0000-000000000000}"/>
          </ac:spMkLst>
        </pc:spChg>
        <pc:spChg chg="mod">
          <ac:chgData name="Marsiske, Helmut" userId="80af3e66-47a2-48f5-af85-15353aab3ecb" providerId="ADAL" clId="{7B6ABD42-9BB4-40BE-9B61-CF211D27092D}" dt="2022-11-30T20:20:55.684" v="631" actId="20577"/>
          <ac:spMkLst>
            <pc:docMk/>
            <pc:sldMk cId="375013038" sldId="1988"/>
            <ac:spMk id="3" creationId="{00000000-0000-0000-0000-000000000000}"/>
          </ac:spMkLst>
        </pc:spChg>
      </pc:sldChg>
      <pc:sldChg chg="modSp mod">
        <pc:chgData name="Marsiske, Helmut" userId="80af3e66-47a2-48f5-af85-15353aab3ecb" providerId="ADAL" clId="{7B6ABD42-9BB4-40BE-9B61-CF211D27092D}" dt="2022-12-01T02:19:13.569" v="877" actId="20577"/>
        <pc:sldMkLst>
          <pc:docMk/>
          <pc:sldMk cId="2034779" sldId="1989"/>
        </pc:sldMkLst>
        <pc:spChg chg="mod">
          <ac:chgData name="Marsiske, Helmut" userId="80af3e66-47a2-48f5-af85-15353aab3ecb" providerId="ADAL" clId="{7B6ABD42-9BB4-40BE-9B61-CF211D27092D}" dt="2022-12-01T02:19:13.569" v="877" actId="20577"/>
          <ac:spMkLst>
            <pc:docMk/>
            <pc:sldMk cId="2034779" sldId="1989"/>
            <ac:spMk id="3" creationId="{00000000-0000-0000-0000-000000000000}"/>
          </ac:spMkLst>
        </pc:spChg>
      </pc:sldChg>
      <pc:sldChg chg="modSp mod">
        <pc:chgData name="Marsiske, Helmut" userId="80af3e66-47a2-48f5-af85-15353aab3ecb" providerId="ADAL" clId="{7B6ABD42-9BB4-40BE-9B61-CF211D27092D}" dt="2022-12-01T02:21:21.474" v="893" actId="20577"/>
        <pc:sldMkLst>
          <pc:docMk/>
          <pc:sldMk cId="307229840" sldId="1991"/>
        </pc:sldMkLst>
        <pc:graphicFrameChg chg="modGraphic">
          <ac:chgData name="Marsiske, Helmut" userId="80af3e66-47a2-48f5-af85-15353aab3ecb" providerId="ADAL" clId="{7B6ABD42-9BB4-40BE-9B61-CF211D27092D}" dt="2022-12-01T02:21:21.474" v="893" actId="20577"/>
          <ac:graphicFrameMkLst>
            <pc:docMk/>
            <pc:sldMk cId="307229840" sldId="1991"/>
            <ac:graphicFrameMk id="13" creationId="{70F39C06-7067-0ADB-178F-BFFF134CC9DD}"/>
          </ac:graphicFrameMkLst>
        </pc:graphicFrameChg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541590706" sldId="1993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1557680206" sldId="1994"/>
        </pc:sldMkLst>
      </pc:sldChg>
      <pc:sldChg chg="del">
        <pc:chgData name="Marsiske, Helmut" userId="80af3e66-47a2-48f5-af85-15353aab3ecb" providerId="ADAL" clId="{7B6ABD42-9BB4-40BE-9B61-CF211D27092D}" dt="2022-11-30T13:43:37.716" v="197" actId="2696"/>
        <pc:sldMkLst>
          <pc:docMk/>
          <pc:sldMk cId="1638267631" sldId="1998"/>
        </pc:sldMkLst>
      </pc:sldChg>
      <pc:sldChg chg="del">
        <pc:chgData name="Marsiske, Helmut" userId="80af3e66-47a2-48f5-af85-15353aab3ecb" providerId="ADAL" clId="{7B6ABD42-9BB4-40BE-9B61-CF211D27092D}" dt="2022-11-30T13:43:37.716" v="197" actId="2696"/>
        <pc:sldMkLst>
          <pc:docMk/>
          <pc:sldMk cId="402374847" sldId="2000"/>
        </pc:sldMkLst>
      </pc:sldChg>
      <pc:sldChg chg="modSp mod">
        <pc:chgData name="Marsiske, Helmut" userId="80af3e66-47a2-48f5-af85-15353aab3ecb" providerId="ADAL" clId="{7B6ABD42-9BB4-40BE-9B61-CF211D27092D}" dt="2022-12-01T02:43:04.615" v="1434" actId="20577"/>
        <pc:sldMkLst>
          <pc:docMk/>
          <pc:sldMk cId="3986872584" sldId="2000"/>
        </pc:sldMkLst>
        <pc:spChg chg="mod">
          <ac:chgData name="Marsiske, Helmut" userId="80af3e66-47a2-48f5-af85-15353aab3ecb" providerId="ADAL" clId="{7B6ABD42-9BB4-40BE-9B61-CF211D27092D}" dt="2022-12-01T02:43:04.615" v="1434" actId="20577"/>
          <ac:spMkLst>
            <pc:docMk/>
            <pc:sldMk cId="3986872584" sldId="2000"/>
            <ac:spMk id="2" creationId="{00000000-0000-0000-0000-000000000000}"/>
          </ac:spMkLst>
        </pc:spChg>
        <pc:spChg chg="mod">
          <ac:chgData name="Marsiske, Helmut" userId="80af3e66-47a2-48f5-af85-15353aab3ecb" providerId="ADAL" clId="{7B6ABD42-9BB4-40BE-9B61-CF211D27092D}" dt="2022-11-30T20:13:08.241" v="596" actId="20577"/>
          <ac:spMkLst>
            <pc:docMk/>
            <pc:sldMk cId="3986872584" sldId="2000"/>
            <ac:spMk id="3" creationId="{00000000-0000-0000-0000-000000000000}"/>
          </ac:spMkLst>
        </pc:spChg>
      </pc:sldChg>
      <pc:sldChg chg="modSp mod">
        <pc:chgData name="Marsiske, Helmut" userId="80af3e66-47a2-48f5-af85-15353aab3ecb" providerId="ADAL" clId="{7B6ABD42-9BB4-40BE-9B61-CF211D27092D}" dt="2022-11-30T21:33:31.278" v="760" actId="20577"/>
        <pc:sldMkLst>
          <pc:docMk/>
          <pc:sldMk cId="818764643" sldId="2001"/>
        </pc:sldMkLst>
        <pc:spChg chg="mod">
          <ac:chgData name="Marsiske, Helmut" userId="80af3e66-47a2-48f5-af85-15353aab3ecb" providerId="ADAL" clId="{7B6ABD42-9BB4-40BE-9B61-CF211D27092D}" dt="2022-11-30T21:33:31.278" v="760" actId="20577"/>
          <ac:spMkLst>
            <pc:docMk/>
            <pc:sldMk cId="818764643" sldId="2001"/>
            <ac:spMk id="2" creationId="{00000000-0000-0000-0000-000000000000}"/>
          </ac:spMkLst>
        </pc:spChg>
      </pc:sldChg>
      <pc:sldChg chg="del">
        <pc:chgData name="Marsiske, Helmut" userId="80af3e66-47a2-48f5-af85-15353aab3ecb" providerId="ADAL" clId="{7B6ABD42-9BB4-40BE-9B61-CF211D27092D}" dt="2022-11-30T13:43:37.716" v="197" actId="2696"/>
        <pc:sldMkLst>
          <pc:docMk/>
          <pc:sldMk cId="2518232782" sldId="2001"/>
        </pc:sldMkLst>
      </pc:sldChg>
      <pc:sldChg chg="modSp mod">
        <pc:chgData name="Marsiske, Helmut" userId="80af3e66-47a2-48f5-af85-15353aab3ecb" providerId="ADAL" clId="{7B6ABD42-9BB4-40BE-9B61-CF211D27092D}" dt="2022-12-01T02:42:21.415" v="1407" actId="20577"/>
        <pc:sldMkLst>
          <pc:docMk/>
          <pc:sldMk cId="1947906136" sldId="2002"/>
        </pc:sldMkLst>
        <pc:spChg chg="mod">
          <ac:chgData name="Marsiske, Helmut" userId="80af3e66-47a2-48f5-af85-15353aab3ecb" providerId="ADAL" clId="{7B6ABD42-9BB4-40BE-9B61-CF211D27092D}" dt="2022-11-30T20:26:14.215" v="686" actId="20577"/>
          <ac:spMkLst>
            <pc:docMk/>
            <pc:sldMk cId="1947906136" sldId="2002"/>
            <ac:spMk id="2" creationId="{00000000-0000-0000-0000-000000000000}"/>
          </ac:spMkLst>
        </pc:spChg>
        <pc:spChg chg="mod">
          <ac:chgData name="Marsiske, Helmut" userId="80af3e66-47a2-48f5-af85-15353aab3ecb" providerId="ADAL" clId="{7B6ABD42-9BB4-40BE-9B61-CF211D27092D}" dt="2022-12-01T02:42:21.415" v="1407" actId="20577"/>
          <ac:spMkLst>
            <pc:docMk/>
            <pc:sldMk cId="1947906136" sldId="2002"/>
            <ac:spMk id="3" creationId="{00000000-0000-0000-0000-000000000000}"/>
          </ac:spMkLst>
        </pc:spChg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3112189786" sldId="2002"/>
        </pc:sldMkLst>
      </pc:sldChg>
      <pc:sldChg chg="del">
        <pc:chgData name="Marsiske, Helmut" userId="80af3e66-47a2-48f5-af85-15353aab3ecb" providerId="ADAL" clId="{7B6ABD42-9BB4-40BE-9B61-CF211D27092D}" dt="2022-11-30T13:43:37.716" v="197" actId="2696"/>
        <pc:sldMkLst>
          <pc:docMk/>
          <pc:sldMk cId="795782971" sldId="2003"/>
        </pc:sldMkLst>
      </pc:sldChg>
      <pc:sldChg chg="modSp add mod">
        <pc:chgData name="Marsiske, Helmut" userId="80af3e66-47a2-48f5-af85-15353aab3ecb" providerId="ADAL" clId="{7B6ABD42-9BB4-40BE-9B61-CF211D27092D}" dt="2022-12-01T02:32:46.360" v="1060" actId="14"/>
        <pc:sldMkLst>
          <pc:docMk/>
          <pc:sldMk cId="3806416928" sldId="2003"/>
        </pc:sldMkLst>
        <pc:spChg chg="mod">
          <ac:chgData name="Marsiske, Helmut" userId="80af3e66-47a2-48f5-af85-15353aab3ecb" providerId="ADAL" clId="{7B6ABD42-9BB4-40BE-9B61-CF211D27092D}" dt="2022-12-01T02:32:46.360" v="1060" actId="14"/>
          <ac:spMkLst>
            <pc:docMk/>
            <pc:sldMk cId="3806416928" sldId="2003"/>
            <ac:spMk id="2" creationId="{00000000-0000-0000-0000-000000000000}"/>
          </ac:spMkLst>
        </pc:spChg>
      </pc:sldChg>
      <pc:sldChg chg="del">
        <pc:chgData name="Marsiske, Helmut" userId="80af3e66-47a2-48f5-af85-15353aab3ecb" providerId="ADAL" clId="{7B6ABD42-9BB4-40BE-9B61-CF211D27092D}" dt="2022-11-30T13:43:37.716" v="197" actId="2696"/>
        <pc:sldMkLst>
          <pc:docMk/>
          <pc:sldMk cId="979480847" sldId="2004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1497934046" sldId="2005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3582260339" sldId="2006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793864815" sldId="2008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3725040183" sldId="2009"/>
        </pc:sldMkLst>
      </pc:sldChg>
      <pc:sldChg chg="del">
        <pc:chgData name="Marsiske, Helmut" userId="80af3e66-47a2-48f5-af85-15353aab3ecb" providerId="ADAL" clId="{7B6ABD42-9BB4-40BE-9B61-CF211D27092D}" dt="2022-11-30T19:08:02.790" v="201" actId="2696"/>
        <pc:sldMkLst>
          <pc:docMk/>
          <pc:sldMk cId="1955914498" sldId="20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675697191368815E-2"/>
          <c:y val="8.4891095199747565E-2"/>
          <c:w val="0.86903589634847678"/>
          <c:h val="0.69186313248064313"/>
        </c:manualLayout>
      </c:layout>
      <c:areaChart>
        <c:grouping val="stacked"/>
        <c:varyColors val="0"/>
        <c:ser>
          <c:idx val="0"/>
          <c:order val="0"/>
          <c:tx>
            <c:strRef>
              <c:f>Data!$A$38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512247016596284E-2"/>
                  <c:y val="-0.14631327686718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2-472A-872D-A2FBD3C9F11D}"/>
                </c:ext>
              </c:extLst>
            </c:dLbl>
            <c:dLbl>
              <c:idx val="1"/>
              <c:layout>
                <c:manualLayout>
                  <c:x val="-1.054478949958202E-2"/>
                  <c:y val="-0.13530323257792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2-472A-872D-A2FBD3C9F11D}"/>
                </c:ext>
              </c:extLst>
            </c:dLbl>
            <c:dLbl>
              <c:idx val="2"/>
              <c:layout>
                <c:manualLayout>
                  <c:x val="-3.0392226738564089E-3"/>
                  <c:y val="-0.11179220257099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2-472A-872D-A2FBD3C9F11D}"/>
                </c:ext>
              </c:extLst>
            </c:dLbl>
            <c:dLbl>
              <c:idx val="3"/>
              <c:layout>
                <c:manualLayout>
                  <c:x val="0"/>
                  <c:y val="-0.11692786612434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52-472A-872D-A2FBD3C9F11D}"/>
                </c:ext>
              </c:extLst>
            </c:dLbl>
            <c:dLbl>
              <c:idx val="4"/>
              <c:layout>
                <c:manualLayout>
                  <c:x val="-2.9652307867240589E-3"/>
                  <c:y val="-0.10990161097552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52-472A-872D-A2FBD3C9F11D}"/>
                </c:ext>
              </c:extLst>
            </c:dLbl>
            <c:dLbl>
              <c:idx val="5"/>
              <c:layout>
                <c:manualLayout>
                  <c:x val="1.5011133651451169E-3"/>
                  <c:y val="-0.1120631383701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52-472A-872D-A2FBD3C9F11D}"/>
                </c:ext>
              </c:extLst>
            </c:dLbl>
            <c:dLbl>
              <c:idx val="6"/>
              <c:layout>
                <c:manualLayout>
                  <c:x val="1.1098783069852478E-4"/>
                  <c:y val="-9.810120484990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52-472A-872D-A2FBD3C9F11D}"/>
                </c:ext>
              </c:extLst>
            </c:dLbl>
            <c:dLbl>
              <c:idx val="7"/>
              <c:layout>
                <c:manualLayout>
                  <c:x val="-7.4315749385933444E-3"/>
                  <c:y val="-8.386813689726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52-472A-872D-A2FBD3C9F11D}"/>
                </c:ext>
              </c:extLst>
            </c:dLbl>
            <c:dLbl>
              <c:idx val="8"/>
              <c:layout>
                <c:manualLayout>
                  <c:x val="-1.3510020286306271E-2"/>
                  <c:y val="-8.3247209252020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52-472A-872D-A2FBD3C9F11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0" tIns="19050" rIns="38100" bIns="19050" anchor="t" anchorCtr="0">
                <a:spAutoFit/>
              </a:bodyPr>
              <a:lstStyle/>
              <a:p>
                <a:pPr algn="r"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Data!$U$38:$AC$38</c:f>
              <c:numCache>
                <c:formatCode>_(* #,##0_);_(* \(#,##0\);_(* "-"??_);_(@_)</c:formatCode>
                <c:ptCount val="9"/>
                <c:pt idx="0">
                  <c:v>360932</c:v>
                </c:pt>
                <c:pt idx="1">
                  <c:v>334225</c:v>
                </c:pt>
                <c:pt idx="2">
                  <c:v>320816</c:v>
                </c:pt>
                <c:pt idx="3">
                  <c:v>321892</c:v>
                </c:pt>
                <c:pt idx="4">
                  <c:v>316750</c:v>
                </c:pt>
                <c:pt idx="5">
                  <c:v>321034</c:v>
                </c:pt>
                <c:pt idx="6">
                  <c:v>310934</c:v>
                </c:pt>
                <c:pt idx="7">
                  <c:v>302135</c:v>
                </c:pt>
                <c:pt idx="8">
                  <c:v>301039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52-472A-872D-A2FBD3C9F11D}"/>
            </c:ext>
          </c:extLst>
        </c:ser>
        <c:ser>
          <c:idx val="1"/>
          <c:order val="1"/>
          <c:tx>
            <c:strRef>
              <c:f>Data!$A$39</c:f>
              <c:strCache>
                <c:ptCount val="1"/>
                <c:pt idx="0">
                  <c:v>SBIR/STTR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Data!$U$39:$AC$39</c:f>
              <c:numCache>
                <c:formatCode>_(* #,##0_);_(* \(#,##0\);_(* "-"??_);_(@_)</c:formatCode>
                <c:ptCount val="9"/>
                <c:pt idx="0">
                  <c:v>21601</c:v>
                </c:pt>
                <c:pt idx="1">
                  <c:v>20768</c:v>
                </c:pt>
                <c:pt idx="2">
                  <c:v>20847</c:v>
                </c:pt>
                <c:pt idx="3">
                  <c:v>22151</c:v>
                </c:pt>
                <c:pt idx="4">
                  <c:v>24427</c:v>
                </c:pt>
                <c:pt idx="5">
                  <c:v>24095</c:v>
                </c:pt>
                <c:pt idx="6">
                  <c:v>25212</c:v>
                </c:pt>
                <c:pt idx="7">
                  <c:v>24769</c:v>
                </c:pt>
                <c:pt idx="8">
                  <c:v>25299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52-472A-872D-A2FBD3C9F11D}"/>
            </c:ext>
          </c:extLst>
        </c:ser>
        <c:ser>
          <c:idx val="2"/>
          <c:order val="2"/>
          <c:tx>
            <c:strRef>
              <c:f>Data!$A$40</c:f>
              <c:strCache>
                <c:ptCount val="1"/>
                <c:pt idx="0">
                  <c:v>QIS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52-472A-872D-A2FBD3C9F1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52-472A-872D-A2FBD3C9F1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52-472A-872D-A2FBD3C9F1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52-472A-872D-A2FBD3C9F11D}"/>
                </c:ext>
              </c:extLst>
            </c:dLbl>
            <c:dLbl>
              <c:idx val="4"/>
              <c:layout>
                <c:manualLayout>
                  <c:x val="-4.3923277907767112E-3"/>
                  <c:y val="-1.702645343954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52-472A-872D-A2FBD3C9F11D}"/>
                </c:ext>
              </c:extLst>
            </c:dLbl>
            <c:dLbl>
              <c:idx val="5"/>
              <c:layout>
                <c:manualLayout>
                  <c:x val="1.4641174215789419E-3"/>
                  <c:y val="-2.5762736912400538E-2"/>
                </c:manualLayout>
              </c:layout>
              <c:tx>
                <c:rich>
                  <a:bodyPr/>
                  <a:lstStyle/>
                  <a:p>
                    <a:fld id="{104B0729-3DC6-430A-B68F-DB0D75478DD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D52-472A-872D-A2FBD3C9F11D}"/>
                </c:ext>
              </c:extLst>
            </c:dLbl>
            <c:dLbl>
              <c:idx val="6"/>
              <c:layout>
                <c:manualLayout>
                  <c:x val="-1.3901255344467023E-3"/>
                  <c:y val="-5.2608819754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52-472A-872D-A2FBD3C9F11D}"/>
                </c:ext>
              </c:extLst>
            </c:dLbl>
            <c:dLbl>
              <c:idx val="7"/>
              <c:layout>
                <c:manualLayout>
                  <c:x val="-3.0392226738564089E-3"/>
                  <c:y val="-5.666093874487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52-472A-872D-A2FBD3C9F11D}"/>
                </c:ext>
              </c:extLst>
            </c:dLbl>
            <c:dLbl>
              <c:idx val="8"/>
              <c:layout>
                <c:manualLayout>
                  <c:x val="-4.5033400954353504E-3"/>
                  <c:y val="-5.991421764983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52-472A-872D-A2FBD3C9F11D}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Data!$U$40:$AC$40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18000</c:v>
                </c:pt>
                <c:pt idx="5">
                  <c:v>27500</c:v>
                </c:pt>
                <c:pt idx="6">
                  <c:v>38500</c:v>
                </c:pt>
                <c:pt idx="7">
                  <c:v>43469</c:v>
                </c:pt>
                <c:pt idx="8">
                  <c:v>49851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D52-472A-872D-A2FBD3C9F11D}"/>
            </c:ext>
          </c:extLst>
        </c:ser>
        <c:ser>
          <c:idx val="6"/>
          <c:order val="3"/>
          <c:tx>
            <c:strRef>
              <c:f>Data!$A$41</c:f>
              <c:strCache>
                <c:ptCount val="1"/>
                <c:pt idx="0">
                  <c:v>AI/ML</c:v>
                </c:pt>
              </c:strCache>
            </c:strRef>
          </c:tx>
          <c:spPr>
            <a:solidFill>
              <a:srgbClr val="1E4980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52-472A-872D-A2FBD3C9F1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52-472A-872D-A2FBD3C9F1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52-472A-872D-A2FBD3C9F1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52-472A-872D-A2FBD3C9F1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52-472A-872D-A2FBD3C9F1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52-472A-872D-A2FBD3C9F11D}"/>
                </c:ext>
              </c:extLst>
            </c:dLbl>
            <c:dLbl>
              <c:idx val="6"/>
              <c:layout>
                <c:manualLayout>
                  <c:x val="1.5011133651451169E-3"/>
                  <c:y val="-1.513585622764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52-472A-872D-A2FBD3C9F11D}"/>
                </c:ext>
              </c:extLst>
            </c:dLbl>
            <c:dLbl>
              <c:idx val="7"/>
              <c:layout>
                <c:manualLayout>
                  <c:x val="-3.002226730290344E-3"/>
                  <c:y val="-2.270378434146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52-472A-872D-A2FBD3C9F11D}"/>
                </c:ext>
              </c:extLst>
            </c:dLbl>
            <c:dLbl>
              <c:idx val="8"/>
              <c:layout>
                <c:manualLayout>
                  <c:x val="1.1008037511942167E-16"/>
                  <c:y val="-7.56782879717815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34,499</a:t>
                    </a:r>
                  </a:p>
                </c:rich>
              </c:tx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769472720337736E-2"/>
                      <c:h val="4.284718565438642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D-2D52-472A-872D-A2FBD3C9F11D}"/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Data!$U$41:$AC$41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15000</c:v>
                </c:pt>
                <c:pt idx="7">
                  <c:v>32269</c:v>
                </c:pt>
                <c:pt idx="8">
                  <c:v>34499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D52-472A-872D-A2FBD3C9F11D}"/>
            </c:ext>
          </c:extLst>
        </c:ser>
        <c:ser>
          <c:idx val="3"/>
          <c:order val="4"/>
          <c:tx>
            <c:strRef>
              <c:f>Data!$A$42</c:f>
              <c:strCache>
                <c:ptCount val="1"/>
                <c:pt idx="0">
                  <c:v>Microelectronics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dLbls>
            <c:dLbl>
              <c:idx val="7"/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2D52-472A-872D-A2FBD3C9F11D}"/>
                </c:ext>
              </c:extLst>
            </c:dLbl>
            <c:dLbl>
              <c:idx val="8"/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2D52-472A-872D-A2FBD3C9F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Data!$U$42:$AC$42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4825</c:v>
                </c:pt>
                <c:pt idx="8">
                  <c:v>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D52-472A-872D-A2FBD3C9F11D}"/>
            </c:ext>
          </c:extLst>
        </c:ser>
        <c:ser>
          <c:idx val="4"/>
          <c:order val="5"/>
          <c:tx>
            <c:strRef>
              <c:f>Data!$A$43</c:f>
              <c:strCache>
                <c:ptCount val="1"/>
                <c:pt idx="0">
                  <c:v>Advanced Computing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D52-472A-872D-A2FBD3C9F11D}"/>
                </c:ext>
              </c:extLst>
            </c:dLbl>
            <c:dLbl>
              <c:idx val="8"/>
              <c:layout>
                <c:manualLayout>
                  <c:x val="1.4231493340135295E-2"/>
                  <c:y val="-1.8919932244274029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58711250871083E-2"/>
                      <c:h val="3.0788881073902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2D52-472A-872D-A2FBD3C9F1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Data!$U$43:$AC$43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D52-472A-872D-A2FBD3C9F11D}"/>
            </c:ext>
          </c:extLst>
        </c:ser>
        <c:ser>
          <c:idx val="5"/>
          <c:order val="6"/>
          <c:tx>
            <c:strRef>
              <c:f>Data!$A$44</c:f>
              <c:strCache>
                <c:ptCount val="1"/>
                <c:pt idx="0">
                  <c:v>RENEW</c:v>
                </c:pt>
              </c:strCache>
            </c:strRef>
          </c:tx>
          <c:spPr>
            <a:ln w="25400">
              <a:noFill/>
            </a:ln>
          </c:spPr>
          <c:cat>
            <c:strRef>
              <c:f>Data!$U$37:$AC$37</c:f>
              <c:strCache>
                <c:ptCount val="9"/>
                <c:pt idx="0">
                  <c:v>FY 2014</c:v>
                </c:pt>
                <c:pt idx="1">
                  <c:v>FY 2015</c:v>
                </c:pt>
                <c:pt idx="2">
                  <c:v>FY 2016</c:v>
                </c:pt>
                <c:pt idx="3">
                  <c:v>FY 2017</c:v>
                </c:pt>
                <c:pt idx="4">
                  <c:v>FY 2018</c:v>
                </c:pt>
                <c:pt idx="5">
                  <c:v>FY 2019</c:v>
                </c:pt>
                <c:pt idx="6">
                  <c:v>FY 2020</c:v>
                </c:pt>
                <c:pt idx="7">
                  <c:v>FY 2021</c:v>
                </c:pt>
                <c:pt idx="8">
                  <c:v>FY 2022
Enacted</c:v>
                </c:pt>
              </c:strCache>
            </c:strRef>
          </c:cat>
          <c:val>
            <c:numRef>
              <c:f>Data!$U$44:$AC$44</c:f>
              <c:numCache>
                <c:formatCode>General</c:formatCode>
                <c:ptCount val="9"/>
                <c:pt idx="7" formatCode="_(* #,##0_);_(* \(#,##0\);_(* &quot;-&quot;??_);_(@_)">
                  <c:v>0</c:v>
                </c:pt>
                <c:pt idx="8" formatCode="_(* #,##0_);_(* \(#,##0\);_(* &quot;-&quot;??_);_(@_)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2D52-472A-872D-A2FBD3C9F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58144"/>
        <c:axId val="497712896"/>
      </c:areaChart>
      <c:catAx>
        <c:axId val="1555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712896"/>
        <c:crosses val="autoZero"/>
        <c:auto val="1"/>
        <c:lblAlgn val="ctr"/>
        <c:lblOffset val="100"/>
        <c:noMultiLvlLbl val="0"/>
      </c:catAx>
      <c:valAx>
        <c:axId val="497712896"/>
        <c:scaling>
          <c:orientation val="minMax"/>
          <c:max val="450000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8144"/>
        <c:crosses val="autoZero"/>
        <c:crossBetween val="midCat"/>
        <c:maj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90424723513627"/>
          <c:y val="0.83590463909453649"/>
          <c:w val="0.79902396899810846"/>
          <c:h val="0.15920448367747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BA5B5-D563-4856-ACBF-7432647316B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5E6D-C52D-4FC2-B366-37640312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4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1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2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94CA-B278-4C92-91F6-0074234A9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494CA-B278-4C92-91F6-0074234A968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6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9462-0C64-4AA0-B1D4-4C5403F076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45DC9-C5FB-44F2-B47E-1DD549414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172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5E6D-C52D-4FC2-B366-37640312F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1656818"/>
            <a:ext cx="747522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7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6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4" y="586505"/>
            <a:ext cx="5567103" cy="93447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82700" y="5257800"/>
            <a:ext cx="6575425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10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2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1656822"/>
            <a:ext cx="747522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3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41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563"/>
              </a:spcBef>
              <a:buNone/>
              <a:defRPr sz="1350">
                <a:solidFill>
                  <a:srgbClr val="FFFFFF"/>
                </a:solidFill>
              </a:defRPr>
            </a:lvl1pPr>
            <a:lvl2pPr marL="192881" indent="0" algn="ctr">
              <a:buNone/>
              <a:defRPr sz="1013"/>
            </a:lvl2pPr>
            <a:lvl3pPr marL="385763" indent="0" algn="ctr">
              <a:buNone/>
              <a:defRPr sz="1013"/>
            </a:lvl3pPr>
            <a:lvl4pPr marL="578644" indent="0" algn="ctr">
              <a:buNone/>
              <a:defRPr sz="844"/>
            </a:lvl4pPr>
            <a:lvl5pPr marL="771525" indent="0" algn="ctr">
              <a:buNone/>
              <a:defRPr sz="844"/>
            </a:lvl5pPr>
            <a:lvl6pPr marL="964406" indent="0" algn="ctr">
              <a:buNone/>
              <a:defRPr sz="844"/>
            </a:lvl6pPr>
            <a:lvl7pPr marL="1157288" indent="0" algn="ctr">
              <a:buNone/>
              <a:defRPr sz="844"/>
            </a:lvl7pPr>
            <a:lvl8pPr marL="1350169" indent="0" algn="ctr">
              <a:buNone/>
              <a:defRPr sz="844"/>
            </a:lvl8pPr>
            <a:lvl9pPr marL="1543050" indent="0" algn="ctr">
              <a:buNone/>
              <a:defRPr sz="844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8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82" y="586508"/>
            <a:ext cx="4174229" cy="93522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82702" y="5257804"/>
            <a:ext cx="6575425" cy="1417319"/>
          </a:xfrm>
        </p:spPr>
        <p:txBody>
          <a:bodyPr anchor="ctr">
            <a:normAutofit/>
          </a:bodyPr>
          <a:lstStyle>
            <a:lvl1pPr marL="19289" indent="0" algn="ctr">
              <a:buNone/>
              <a:defRPr sz="135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62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52" y="2788248"/>
            <a:ext cx="5718694" cy="12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0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8" y="1017332"/>
            <a:ext cx="8542553" cy="5221425"/>
          </a:xfrm>
        </p:spPr>
        <p:txBody>
          <a:bodyPr/>
          <a:lstStyle>
            <a:lvl1pPr>
              <a:spcBef>
                <a:spcPts val="563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9"/>
            <a:ext cx="9144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8" y="1017334"/>
            <a:ext cx="8542553" cy="5601833"/>
          </a:xfrm>
        </p:spPr>
        <p:txBody>
          <a:bodyPr/>
          <a:lstStyle>
            <a:lvl1pPr>
              <a:spcBef>
                <a:spcPts val="563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92471" y="6619164"/>
            <a:ext cx="1746806" cy="231440"/>
          </a:xfrm>
        </p:spPr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39278" y="6619164"/>
            <a:ext cx="3538331" cy="231440"/>
          </a:xfrm>
        </p:spPr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7606" y="6619164"/>
            <a:ext cx="432222" cy="231440"/>
          </a:xfrm>
        </p:spPr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9"/>
            <a:ext cx="9144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6" y="3"/>
            <a:ext cx="8840495" cy="577564"/>
          </a:xfrm>
        </p:spPr>
        <p:txBody>
          <a:bodyPr/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8" y="1017334"/>
            <a:ext cx="8542553" cy="5601833"/>
          </a:xfrm>
        </p:spPr>
        <p:txBody>
          <a:bodyPr/>
          <a:lstStyle>
            <a:lvl1pPr>
              <a:spcBef>
                <a:spcPts val="563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92471" y="6619164"/>
            <a:ext cx="1746806" cy="231440"/>
          </a:xfrm>
        </p:spPr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39278" y="6619164"/>
            <a:ext cx="3538331" cy="231440"/>
          </a:xfrm>
        </p:spPr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7606" y="6619164"/>
            <a:ext cx="432222" cy="231440"/>
          </a:xfrm>
        </p:spPr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" y="7705"/>
            <a:ext cx="9144001" cy="6858063"/>
            <a:chOff x="0" y="7701"/>
            <a:chExt cx="9144001" cy="6858063"/>
          </a:xfrm>
        </p:grpSpPr>
        <p:sp>
          <p:nvSpPr>
            <p:cNvPr id="15" name="Right Triangle 14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7701"/>
              <a:ext cx="9144001" cy="6665477"/>
              <a:chOff x="0" y="7701"/>
              <a:chExt cx="9144001" cy="6665477"/>
            </a:xfrm>
          </p:grpSpPr>
          <p:sp>
            <p:nvSpPr>
              <p:cNvPr id="18" name="Rectangle 17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ight Triangle 18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0" y="597965"/>
                <a:ext cx="9144001" cy="551073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25" name="Straight Connector 24"/>
          <p:cNvCxnSpPr/>
          <p:nvPr/>
        </p:nvCxnSpPr>
        <p:spPr>
          <a:xfrm flipH="1">
            <a:off x="2" y="593401"/>
            <a:ext cx="8835535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840963" y="2396"/>
            <a:ext cx="306033" cy="587485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BF0B2B-3E70-411F-A3E4-664E965C9E18}"/>
              </a:ext>
            </a:extLst>
          </p:cNvPr>
          <p:cNvGrpSpPr/>
          <p:nvPr userDrawn="1"/>
        </p:nvGrpSpPr>
        <p:grpSpPr>
          <a:xfrm>
            <a:off x="1" y="7703"/>
            <a:ext cx="9144001" cy="6858063"/>
            <a:chOff x="0" y="7701"/>
            <a:chExt cx="9144001" cy="6858063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1708E449-3327-40D7-88AA-78E8B7095387}"/>
                </a:ext>
              </a:extLst>
            </p:cNvPr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0B7D31C7-74BA-40AA-AEEB-3BB27092B20F}"/>
                </a:ext>
              </a:extLst>
            </p:cNvPr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7D6990-D4BC-424A-B4B5-FC5592CA9657}"/>
                </a:ext>
              </a:extLst>
            </p:cNvPr>
            <p:cNvGrpSpPr/>
            <p:nvPr/>
          </p:nvGrpSpPr>
          <p:grpSpPr>
            <a:xfrm>
              <a:off x="0" y="7701"/>
              <a:ext cx="9144001" cy="6665477"/>
              <a:chOff x="0" y="7701"/>
              <a:chExt cx="9144001" cy="666547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14ED53-238F-4365-A61F-46AE8F216A4E}"/>
                  </a:ext>
                </a:extLst>
              </p:cNvPr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DEE5C430-E5DC-4009-BE2B-EC2BBF6EC7E6}"/>
                  </a:ext>
                </a:extLst>
              </p:cNvPr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25872365-0F52-40AC-AF74-DEFF81E6D2B9}"/>
                  </a:ext>
                </a:extLst>
              </p:cNvPr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49F59C-C4F8-482E-9CF2-709DF2B9C6B2}"/>
                  </a:ext>
                </a:extLst>
              </p:cNvPr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16155E-6EF0-42A9-92CA-18B8D8B04529}"/>
                  </a:ext>
                </a:extLst>
              </p:cNvPr>
              <p:cNvSpPr/>
              <p:nvPr/>
            </p:nvSpPr>
            <p:spPr>
              <a:xfrm>
                <a:off x="0" y="597965"/>
                <a:ext cx="9144001" cy="551073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BFB7F9-555A-4CEC-99F3-01C7A7137859}"/>
              </a:ext>
            </a:extLst>
          </p:cNvPr>
          <p:cNvCxnSpPr/>
          <p:nvPr userDrawn="1"/>
        </p:nvCxnSpPr>
        <p:spPr>
          <a:xfrm flipH="1">
            <a:off x="1" y="593401"/>
            <a:ext cx="8835535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F0BD3-7465-4DDA-A910-83C00C4591C3}"/>
              </a:ext>
            </a:extLst>
          </p:cNvPr>
          <p:cNvCxnSpPr/>
          <p:nvPr userDrawn="1"/>
        </p:nvCxnSpPr>
        <p:spPr>
          <a:xfrm flipV="1">
            <a:off x="8840962" y="2394"/>
            <a:ext cx="306033" cy="587485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3300" b="1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3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0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045" y="1129827"/>
            <a:ext cx="3895344" cy="495093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11" y="1129825"/>
            <a:ext cx="3895344" cy="495093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1017331"/>
            <a:ext cx="8542553" cy="5221425"/>
          </a:xfrm>
        </p:spPr>
        <p:txBody>
          <a:bodyPr/>
          <a:lstStyle>
            <a:lvl1pPr marL="282575" indent="-282575"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45" y="1108302"/>
            <a:ext cx="3894365" cy="7772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44" y="1883063"/>
            <a:ext cx="3894366" cy="42217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0591" y="1105823"/>
            <a:ext cx="3894365" cy="7772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136" y="1883063"/>
            <a:ext cx="3890818" cy="42217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9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68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717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1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168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10" y="1069853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181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717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1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DFCE7-15C5-45D5-897B-14F25BCABE7E}"/>
              </a:ext>
            </a:extLst>
          </p:cNvPr>
          <p:cNvSpPr/>
          <p:nvPr userDrawn="1"/>
        </p:nvSpPr>
        <p:spPr>
          <a:xfrm>
            <a:off x="0" y="6042917"/>
            <a:ext cx="9144000" cy="81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1" y="1066802"/>
            <a:ext cx="8534399" cy="559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92471" y="6668326"/>
            <a:ext cx="1746806" cy="189674"/>
          </a:xfrm>
        </p:spPr>
        <p:txBody>
          <a:bodyPr/>
          <a:lstStyle/>
          <a:p>
            <a:r>
              <a:rPr lang="en-US"/>
              <a:t>Helmut Marsiske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39277" y="6668326"/>
            <a:ext cx="3538331" cy="189674"/>
          </a:xfrm>
        </p:spPr>
        <p:txBody>
          <a:bodyPr/>
          <a:lstStyle/>
          <a:p>
            <a:r>
              <a:rPr lang="en-US"/>
              <a:t>2022-12-01 CPAD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7606" y="6668326"/>
            <a:ext cx="432222" cy="189674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4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050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1656818"/>
            <a:ext cx="747522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7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6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44" y="586505"/>
            <a:ext cx="5567103" cy="93447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82700" y="5257800"/>
            <a:ext cx="6575425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2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1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1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1017331"/>
            <a:ext cx="8542553" cy="5221425"/>
          </a:xfrm>
        </p:spPr>
        <p:txBody>
          <a:bodyPr/>
          <a:lstStyle>
            <a:lvl1pPr marL="282575" indent="-282575"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1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12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7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8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4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9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5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9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74000">
              <a:schemeClr val="tx2">
                <a:lumMod val="60000"/>
                <a:lumOff val="40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tx2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7701"/>
            <a:ext cx="9144001" cy="6858063"/>
            <a:chOff x="0" y="7701"/>
            <a:chExt cx="9144001" cy="6858063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4000">
                <a:schemeClr val="tx1">
                  <a:lumMod val="65000"/>
                  <a:lumOff val="3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600000" scaled="0"/>
            <a:tileRect/>
          </a:gradFill>
        </p:grpSpPr>
        <p:grpSp>
          <p:nvGrpSpPr>
            <p:cNvPr id="8" name="Group 7"/>
            <p:cNvGrpSpPr/>
            <p:nvPr userDrawn="1"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grpFill/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grpFill/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4" y="2"/>
            <a:ext cx="8840495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276" y="1017331"/>
            <a:ext cx="8542553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2470" y="630805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276" y="630805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606" y="6308055"/>
            <a:ext cx="43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00448BA-62AF-4340-AB5F-316C0E0611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6316801"/>
            <a:ext cx="2619879" cy="439765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8" idx="4"/>
            <a:endCxn id="18" idx="0"/>
          </p:cNvCxnSpPr>
          <p:nvPr/>
        </p:nvCxnSpPr>
        <p:spPr>
          <a:xfrm flipV="1">
            <a:off x="8676725" y="7701"/>
            <a:ext cx="46727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</p:cNvCxnSpPr>
          <p:nvPr/>
        </p:nvCxnSpPr>
        <p:spPr>
          <a:xfrm flipV="1">
            <a:off x="3292469" y="6673178"/>
            <a:ext cx="5746756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33414"/>
            <a:ext cx="3058832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flipH="1">
            <a:off x="467276" y="902526"/>
            <a:ext cx="8209449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 flipV="1">
            <a:off x="0" y="902526"/>
            <a:ext cx="467276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685800" rtl="0" eaLnBrk="1" latinLnBrk="0" hangingPunct="1">
        <a:lnSpc>
          <a:spcPct val="120000"/>
        </a:lnSpc>
        <a:spcBef>
          <a:spcPts val="1000"/>
        </a:spcBef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573088" indent="-290513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854075" indent="-280988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144588" indent="-290513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427163" indent="-282575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66776"/>
            <a:ext cx="88391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US">
                <a:solidFill>
                  <a:srgbClr val="0F6636"/>
                </a:solidFill>
              </a:rPr>
              <a:t>2022-12-01 CPAD Workshop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fld id="{26CA2777-A89F-4130-B308-73BB65955918}" type="slidenum">
              <a:rPr lang="en-US" smtClean="0">
                <a:solidFill>
                  <a:srgbClr val="0F6636"/>
                </a:solidFill>
              </a:rPr>
              <a:pPr defTabSz="914400"/>
              <a:t>‹#›</a:t>
            </a:fld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70C0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accent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74000">
              <a:schemeClr val="tx2">
                <a:lumMod val="60000"/>
                <a:lumOff val="40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tx2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C167FE4-2322-400C-98CA-87F00EC3C0F7}"/>
              </a:ext>
            </a:extLst>
          </p:cNvPr>
          <p:cNvSpPr/>
          <p:nvPr userDrawn="1"/>
        </p:nvSpPr>
        <p:spPr>
          <a:xfrm rot="10800000">
            <a:off x="8676726" y="5968743"/>
            <a:ext cx="467275" cy="8970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AB889F-C0AB-4162-A4CF-405E46E3134B}"/>
              </a:ext>
            </a:extLst>
          </p:cNvPr>
          <p:cNvSpPr/>
          <p:nvPr userDrawn="1"/>
        </p:nvSpPr>
        <p:spPr>
          <a:xfrm flipV="1">
            <a:off x="3292470" y="6096000"/>
            <a:ext cx="5851531" cy="57717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CF660F-6E22-49AB-A474-57E593E6737F}"/>
              </a:ext>
            </a:extLst>
          </p:cNvPr>
          <p:cNvSpPr/>
          <p:nvPr userDrawn="1"/>
        </p:nvSpPr>
        <p:spPr>
          <a:xfrm>
            <a:off x="0" y="1787095"/>
            <a:ext cx="9144000" cy="44463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2" y="7705"/>
            <a:ext cx="9144001" cy="6858063"/>
            <a:chOff x="0" y="7701"/>
            <a:chExt cx="9144001" cy="6858063"/>
          </a:xfrm>
        </p:grpSpPr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6" y="3"/>
            <a:ext cx="8840495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278" y="1017334"/>
            <a:ext cx="8542553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2471" y="630805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Helmut Marsiske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278" y="630805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/>
              <a:t>2022-12-01 CPAD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606" y="6308059"/>
            <a:ext cx="43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600448BA-62AF-4340-AB5F-316C0E0611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" y="6316801"/>
            <a:ext cx="1967094" cy="440596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8" idx="4"/>
            <a:endCxn id="18" idx="0"/>
          </p:cNvCxnSpPr>
          <p:nvPr/>
        </p:nvCxnSpPr>
        <p:spPr>
          <a:xfrm flipV="1">
            <a:off x="8676727" y="7702"/>
            <a:ext cx="46727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</p:cNvCxnSpPr>
          <p:nvPr/>
        </p:nvCxnSpPr>
        <p:spPr>
          <a:xfrm flipV="1">
            <a:off x="3292470" y="6673178"/>
            <a:ext cx="5746756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" y="6233414"/>
            <a:ext cx="3058832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flipH="1">
            <a:off x="467276" y="902526"/>
            <a:ext cx="8209449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 flipV="1">
            <a:off x="1" y="902530"/>
            <a:ext cx="467276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2B30AD6-8AC2-4245-A68B-1236FD103998}"/>
              </a:ext>
            </a:extLst>
          </p:cNvPr>
          <p:cNvSpPr/>
          <p:nvPr userDrawn="1"/>
        </p:nvSpPr>
        <p:spPr>
          <a:xfrm rot="10800000">
            <a:off x="2825195" y="5776159"/>
            <a:ext cx="467275" cy="8970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95AE985D-8AFD-4DCB-ABB5-7970BCC21E42}"/>
              </a:ext>
            </a:extLst>
          </p:cNvPr>
          <p:cNvSpPr/>
          <p:nvPr userDrawn="1"/>
        </p:nvSpPr>
        <p:spPr>
          <a:xfrm flipH="1">
            <a:off x="8676726" y="7702"/>
            <a:ext cx="467275" cy="8970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87BF3B85-6C1D-445A-8FCD-33CE71CB8848}"/>
              </a:ext>
            </a:extLst>
          </p:cNvPr>
          <p:cNvSpPr/>
          <p:nvPr userDrawn="1"/>
        </p:nvSpPr>
        <p:spPr>
          <a:xfrm flipH="1">
            <a:off x="2" y="902528"/>
            <a:ext cx="467275" cy="8970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0E2861-87F0-40EF-A8BA-19D503387473}"/>
              </a:ext>
            </a:extLst>
          </p:cNvPr>
          <p:cNvCxnSpPr>
            <a:stCxn id="18" idx="4"/>
            <a:endCxn id="18" idx="0"/>
          </p:cNvCxnSpPr>
          <p:nvPr userDrawn="1"/>
        </p:nvCxnSpPr>
        <p:spPr>
          <a:xfrm flipV="1">
            <a:off x="8676726" y="7702"/>
            <a:ext cx="46727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8DDADB-CBC9-4833-A50D-A783C43084B6}"/>
              </a:ext>
            </a:extLst>
          </p:cNvPr>
          <p:cNvCxnSpPr>
            <a:endCxn id="20" idx="0"/>
          </p:cNvCxnSpPr>
          <p:nvPr userDrawn="1"/>
        </p:nvCxnSpPr>
        <p:spPr>
          <a:xfrm>
            <a:off x="9034984" y="6670983"/>
            <a:ext cx="109017" cy="194783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1290C0-0FDD-474A-8757-4F39E97F0A0C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3292470" y="6673178"/>
            <a:ext cx="5746756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62A0B5-EB4B-4B64-A263-BD06DE3FB0A9}"/>
              </a:ext>
            </a:extLst>
          </p:cNvPr>
          <p:cNvCxnSpPr>
            <a:stCxn id="19" idx="0"/>
          </p:cNvCxnSpPr>
          <p:nvPr userDrawn="1"/>
        </p:nvCxnSpPr>
        <p:spPr>
          <a:xfrm flipH="1" flipV="1">
            <a:off x="3058832" y="6235098"/>
            <a:ext cx="233637" cy="43808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F513D1-5F1A-4287-92BC-12A5E2C6E939}"/>
              </a:ext>
            </a:extLst>
          </p:cNvPr>
          <p:cNvCxnSpPr/>
          <p:nvPr userDrawn="1"/>
        </p:nvCxnSpPr>
        <p:spPr>
          <a:xfrm>
            <a:off x="1" y="6233414"/>
            <a:ext cx="3058832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2AB1EC-31D9-4A82-9B97-F9C2CAB01C29}"/>
              </a:ext>
            </a:extLst>
          </p:cNvPr>
          <p:cNvCxnSpPr>
            <a:endCxn id="10" idx="0"/>
          </p:cNvCxnSpPr>
          <p:nvPr userDrawn="1"/>
        </p:nvCxnSpPr>
        <p:spPr>
          <a:xfrm flipH="1">
            <a:off x="467276" y="902526"/>
            <a:ext cx="8209449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A35261-91F5-4A67-8346-935695C1777D}"/>
              </a:ext>
            </a:extLst>
          </p:cNvPr>
          <p:cNvCxnSpPr>
            <a:endCxn id="10" idx="0"/>
          </p:cNvCxnSpPr>
          <p:nvPr userDrawn="1"/>
        </p:nvCxnSpPr>
        <p:spPr>
          <a:xfrm flipV="1">
            <a:off x="1" y="902528"/>
            <a:ext cx="467276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7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</p:sldLayoutIdLst>
  <p:hf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7695" indent="-97334" algn="l" defTabSz="385763" rtl="0" eaLnBrk="1" latinLnBrk="0" hangingPunct="1">
        <a:lnSpc>
          <a:spcPct val="120000"/>
        </a:lnSpc>
        <a:spcBef>
          <a:spcPts val="563"/>
        </a:spcBef>
        <a:buClr>
          <a:schemeClr val="tx2"/>
        </a:buClr>
        <a:buSzPct val="80000"/>
        <a:buFont typeface="Wingdings 3" panose="05040102010807070707" pitchFamily="18" charset="2"/>
        <a:buChar char="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24135" indent="-96441" algn="l" defTabSz="385763" rtl="0" eaLnBrk="1" latinLnBrk="0" hangingPunct="1">
        <a:lnSpc>
          <a:spcPct val="120000"/>
        </a:lnSpc>
        <a:spcBef>
          <a:spcPts val="85"/>
        </a:spcBef>
        <a:spcAft>
          <a:spcPts val="169"/>
        </a:spcAft>
        <a:buClr>
          <a:schemeClr val="tx2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20576" indent="-96441" algn="l" defTabSz="385763" rtl="0" eaLnBrk="1" latinLnBrk="0" hangingPunct="1">
        <a:lnSpc>
          <a:spcPct val="120000"/>
        </a:lnSpc>
        <a:spcBef>
          <a:spcPts val="85"/>
        </a:spcBef>
        <a:spcAft>
          <a:spcPts val="169"/>
        </a:spcAft>
        <a:buClr>
          <a:schemeClr val="tx2"/>
        </a:buClr>
        <a:buSzPct val="80000"/>
        <a:buFont typeface="Wingdings 3" panose="05040102010807070707" pitchFamily="18" charset="2"/>
        <a:buChar char="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17910" indent="-97334" algn="l" defTabSz="385763" rtl="0" eaLnBrk="1" latinLnBrk="0" hangingPunct="1">
        <a:lnSpc>
          <a:spcPct val="120000"/>
        </a:lnSpc>
        <a:spcBef>
          <a:spcPts val="85"/>
        </a:spcBef>
        <a:spcAft>
          <a:spcPts val="169"/>
        </a:spcAft>
        <a:buClr>
          <a:schemeClr val="tx2"/>
        </a:buClr>
        <a:buSzPct val="80000"/>
        <a:buFont typeface="Wingdings 3" panose="05040102010807070707" pitchFamily="18" charset="2"/>
        <a:buChar char="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14350" indent="-96441" algn="l" defTabSz="385763" rtl="0" eaLnBrk="1" latinLnBrk="0" hangingPunct="1">
        <a:lnSpc>
          <a:spcPct val="120000"/>
        </a:lnSpc>
        <a:spcBef>
          <a:spcPts val="85"/>
        </a:spcBef>
        <a:spcAft>
          <a:spcPts val="169"/>
        </a:spcAft>
        <a:buClr>
          <a:schemeClr val="tx2"/>
        </a:buClr>
        <a:buSzPct val="80000"/>
        <a:buFont typeface="Wingdings 3" panose="05040102010807070707" pitchFamily="18" charset="2"/>
        <a:buChar char="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96441" algn="l" defTabSz="385763" rtl="0" eaLnBrk="1" latinLnBrk="0" hangingPunct="1">
        <a:lnSpc>
          <a:spcPct val="90000"/>
        </a:lnSpc>
        <a:spcBef>
          <a:spcPts val="85"/>
        </a:spcBef>
        <a:spcAft>
          <a:spcPts val="169"/>
        </a:spcAft>
        <a:buClr>
          <a:schemeClr val="accent1"/>
        </a:buClr>
        <a:buSzPct val="80000"/>
        <a:buFont typeface="Corbel" pitchFamily="34" charset="0"/>
        <a:buChar char="•"/>
        <a:defRPr sz="788" kern="1200">
          <a:solidFill>
            <a:schemeClr val="accent1"/>
          </a:solidFill>
          <a:latin typeface="+mn-lt"/>
          <a:ea typeface="+mn-ea"/>
          <a:cs typeface="+mn-cs"/>
        </a:defRPr>
      </a:lvl6pPr>
      <a:lvl7pPr marL="731250" indent="-96441" algn="l" defTabSz="385763" rtl="0" eaLnBrk="1" latinLnBrk="0" hangingPunct="1">
        <a:lnSpc>
          <a:spcPct val="90000"/>
        </a:lnSpc>
        <a:spcBef>
          <a:spcPts val="85"/>
        </a:spcBef>
        <a:spcAft>
          <a:spcPts val="169"/>
        </a:spcAft>
        <a:buClr>
          <a:schemeClr val="accent1"/>
        </a:buClr>
        <a:buSzPct val="80000"/>
        <a:buFont typeface="Corbel" pitchFamily="34" charset="0"/>
        <a:buChar char="•"/>
        <a:defRPr sz="788" kern="1200">
          <a:solidFill>
            <a:schemeClr val="accent1"/>
          </a:solidFill>
          <a:latin typeface="+mn-lt"/>
          <a:ea typeface="+mn-ea"/>
          <a:cs typeface="+mn-cs"/>
        </a:defRPr>
      </a:lvl7pPr>
      <a:lvl8pPr marL="843750" indent="-96441" algn="l" defTabSz="385763" rtl="0" eaLnBrk="1" latinLnBrk="0" hangingPunct="1">
        <a:lnSpc>
          <a:spcPct val="90000"/>
        </a:lnSpc>
        <a:spcBef>
          <a:spcPts val="85"/>
        </a:spcBef>
        <a:spcAft>
          <a:spcPts val="169"/>
        </a:spcAft>
        <a:buClr>
          <a:schemeClr val="accent1"/>
        </a:buClr>
        <a:buSzPct val="80000"/>
        <a:buFont typeface="Corbel" pitchFamily="34" charset="0"/>
        <a:buChar char="•"/>
        <a:defRPr sz="788" kern="1200">
          <a:solidFill>
            <a:schemeClr val="accent1"/>
          </a:solidFill>
          <a:latin typeface="+mn-lt"/>
          <a:ea typeface="+mn-ea"/>
          <a:cs typeface="+mn-cs"/>
        </a:defRPr>
      </a:lvl8pPr>
      <a:lvl9pPr marL="956250" indent="-96441" algn="l" defTabSz="385763" rtl="0" eaLnBrk="1" latinLnBrk="0" hangingPunct="1">
        <a:lnSpc>
          <a:spcPct val="90000"/>
        </a:lnSpc>
        <a:spcBef>
          <a:spcPts val="85"/>
        </a:spcBef>
        <a:spcAft>
          <a:spcPts val="169"/>
        </a:spcAft>
        <a:buClr>
          <a:schemeClr val="accent1"/>
        </a:buClr>
        <a:buSzPct val="80000"/>
        <a:buFont typeface="Corbel" pitchFamily="34" charset="0"/>
        <a:buChar char="•"/>
        <a:defRPr sz="788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74000">
              <a:schemeClr val="tx2">
                <a:lumMod val="60000"/>
                <a:lumOff val="40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tx2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7701"/>
            <a:ext cx="9144001" cy="6858063"/>
            <a:chOff x="0" y="7701"/>
            <a:chExt cx="9144001" cy="6858063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74000">
                <a:schemeClr val="tx1">
                  <a:lumMod val="65000"/>
                  <a:lumOff val="3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600000" scaled="0"/>
            <a:tileRect/>
          </a:gradFill>
        </p:grpSpPr>
        <p:grpSp>
          <p:nvGrpSpPr>
            <p:cNvPr id="8" name="Group 7"/>
            <p:cNvGrpSpPr/>
            <p:nvPr userDrawn="1"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grpFill/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grpFill/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4" y="2"/>
            <a:ext cx="8840495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276" y="1017331"/>
            <a:ext cx="8542553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2470" y="630805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276" y="630805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606" y="6308055"/>
            <a:ext cx="43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00448BA-62AF-4340-AB5F-316C0E0611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6316801"/>
            <a:ext cx="2619879" cy="439765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8" idx="4"/>
            <a:endCxn id="18" idx="0"/>
          </p:cNvCxnSpPr>
          <p:nvPr/>
        </p:nvCxnSpPr>
        <p:spPr>
          <a:xfrm flipV="1">
            <a:off x="8676725" y="7701"/>
            <a:ext cx="46727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</p:cNvCxnSpPr>
          <p:nvPr/>
        </p:nvCxnSpPr>
        <p:spPr>
          <a:xfrm flipV="1">
            <a:off x="3292469" y="6673178"/>
            <a:ext cx="5746756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33414"/>
            <a:ext cx="3058832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flipH="1">
            <a:off x="467276" y="902526"/>
            <a:ext cx="8209449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 flipV="1">
            <a:off x="0" y="902526"/>
            <a:ext cx="467276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685800" rtl="0" eaLnBrk="1" latinLnBrk="0" hangingPunct="1">
        <a:lnSpc>
          <a:spcPct val="120000"/>
        </a:lnSpc>
        <a:spcBef>
          <a:spcPts val="1000"/>
        </a:spcBef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573088" indent="-290513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854075" indent="-280988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144588" indent="-290513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427163" indent="-282575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tx2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261" y="1590263"/>
            <a:ext cx="8289235" cy="1955062"/>
          </a:xfrm>
        </p:spPr>
        <p:txBody>
          <a:bodyPr>
            <a:normAutofit/>
          </a:bodyPr>
          <a:lstStyle/>
          <a:p>
            <a:r>
              <a:rPr lang="en-US" sz="4400" dirty="0"/>
              <a:t> High Energy Physics Detector R&amp;D Program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27" y="3835769"/>
            <a:ext cx="7464286" cy="138816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2022 CPAD Workshop, Stony Brook, NY</a:t>
            </a:r>
          </a:p>
          <a:p>
            <a:r>
              <a:rPr lang="en-US" sz="2400" dirty="0"/>
              <a:t>November 28 – December 2, 2022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Helmut Marsiske                                                    Program Manager – Detector R&amp;D                        Office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38415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4" y="2"/>
            <a:ext cx="8736496" cy="902525"/>
          </a:xfrm>
        </p:spPr>
        <p:txBody>
          <a:bodyPr>
            <a:normAutofit/>
          </a:bodyPr>
          <a:lstStyle/>
          <a:p>
            <a:r>
              <a:rPr lang="en-US" dirty="0"/>
              <a:t>Program Process,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4163" indent="-284163"/>
            <a:r>
              <a:rPr lang="en-US" dirty="0"/>
              <a:t>Targeted lab calls/FOAs Detector R&amp;D program participates in:</a:t>
            </a:r>
          </a:p>
          <a:p>
            <a:pPr marL="574676" lvl="1" indent="-284163"/>
            <a:endParaRPr lang="en-US" dirty="0"/>
          </a:p>
          <a:p>
            <a:pPr marL="569913" lvl="1" indent="-285750"/>
            <a:r>
              <a:rPr lang="en-US" dirty="0"/>
              <a:t>Early Career Research Program</a:t>
            </a:r>
          </a:p>
          <a:p>
            <a:pPr marL="569913" lvl="1" indent="-285750"/>
            <a:r>
              <a:rPr lang="en-US" dirty="0"/>
              <a:t>U.S.-Japan Science and Technology Cooperation Program In High Energy Physics </a:t>
            </a:r>
          </a:p>
          <a:p>
            <a:pPr marL="284163" lvl="1" indent="0">
              <a:buNone/>
            </a:pPr>
            <a:endParaRPr lang="en-US" dirty="0"/>
          </a:p>
          <a:p>
            <a:pPr marL="569913" lvl="1" indent="-285750"/>
            <a:r>
              <a:rPr lang="en-US" dirty="0"/>
              <a:t>Instrumentation Traineeship</a:t>
            </a:r>
          </a:p>
          <a:p>
            <a:pPr marL="569913" lvl="1" indent="-285750"/>
            <a:r>
              <a:rPr lang="en-US" dirty="0"/>
              <a:t>Microelectronics Co-design</a:t>
            </a:r>
          </a:p>
          <a:p>
            <a:pPr marL="569913" lvl="1" indent="-285750"/>
            <a:r>
              <a:rPr lang="en-US" dirty="0"/>
              <a:t>AI/ML</a:t>
            </a:r>
          </a:p>
          <a:p>
            <a:pPr marL="569913" lvl="1" indent="-285750"/>
            <a:endParaRPr lang="en-US" dirty="0"/>
          </a:p>
          <a:p>
            <a:pPr marL="569913" lvl="1" indent="-285750"/>
            <a:r>
              <a:rPr lang="en-US" dirty="0"/>
              <a:t>SBIR/STTR</a:t>
            </a:r>
          </a:p>
          <a:p>
            <a:pPr marL="457200" indent="-457200"/>
            <a:endParaRPr lang="en-US" dirty="0"/>
          </a:p>
          <a:p>
            <a:pPr marL="62865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Funding/Effort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7" y="1026956"/>
            <a:ext cx="7887451" cy="5221425"/>
          </a:xfrm>
        </p:spPr>
        <p:txBody>
          <a:bodyPr>
            <a:normAutofit/>
          </a:bodyPr>
          <a:lstStyle/>
          <a:p>
            <a:pPr marL="284163" indent="-284163"/>
            <a:r>
              <a:rPr lang="en-US" dirty="0"/>
              <a:t>Funding </a:t>
            </a:r>
            <a:r>
              <a:rPr lang="en-US" sz="2800" dirty="0"/>
              <a:t>(in round numbers) was </a:t>
            </a:r>
            <a:r>
              <a:rPr lang="en-US" dirty="0"/>
              <a:t>$29M</a:t>
            </a:r>
            <a:r>
              <a:rPr lang="en-US" sz="2400" dirty="0"/>
              <a:t>           </a:t>
            </a:r>
            <a:r>
              <a:rPr lang="en-US" dirty="0"/>
              <a:t>in FY 2022</a:t>
            </a:r>
          </a:p>
          <a:p>
            <a:pPr marL="569913" lvl="1" indent="-285750"/>
            <a:r>
              <a:rPr lang="en-US" dirty="0"/>
              <a:t>Research funding is $22M, ~70-75% at labs</a:t>
            </a:r>
          </a:p>
          <a:p>
            <a:pPr marL="850900" lvl="2" indent="-285750"/>
            <a:r>
              <a:rPr lang="en-US" dirty="0"/>
              <a:t>Including Microelectronics, AI/ML, US-Japan, Early Career Awards, Traineeship, special FOAs</a:t>
            </a:r>
          </a:p>
          <a:p>
            <a:pPr marL="569913" lvl="1" indent="-285750"/>
            <a:r>
              <a:rPr lang="en-US" dirty="0"/>
              <a:t>Facilities/test beam operations is $7M</a:t>
            </a:r>
          </a:p>
          <a:p>
            <a:pPr marL="284163" indent="-284163"/>
            <a:r>
              <a:rPr lang="en-US" dirty="0"/>
              <a:t>Efforts at labs and universities:</a:t>
            </a:r>
            <a:endParaRPr lang="en-US" sz="900" dirty="0"/>
          </a:p>
          <a:p>
            <a:pPr marL="569913" lvl="1" indent="-285750"/>
            <a:r>
              <a:rPr lang="en-US" dirty="0"/>
              <a:t>50-60 FTEs at 8 labs: ANL, BNL, FNAL, LBNL, LLNL, ORNL, PNNL, and SLAC</a:t>
            </a:r>
          </a:p>
          <a:p>
            <a:pPr marL="569913" lvl="1" indent="-285750"/>
            <a:r>
              <a:rPr lang="en-US" dirty="0"/>
              <a:t>20-30 FTEs at ~25 universities w/ ~30 PIs</a:t>
            </a:r>
          </a:p>
          <a:p>
            <a:pPr marL="62865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HEP Budgets</a:t>
            </a:r>
          </a:p>
        </p:txBody>
      </p:sp>
      <p:pic>
        <p:nvPicPr>
          <p:cNvPr id="9" name="Picture 2" descr="https://planning-org-uploaded-media.s3.amazonaws.com/image/2018-final-administration-budget-book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0"/>
          <a:stretch/>
        </p:blipFill>
        <p:spPr bwMode="auto">
          <a:xfrm>
            <a:off x="1071214" y="902527"/>
            <a:ext cx="7082186" cy="53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Budget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033293"/>
            <a:ext cx="8544163" cy="19639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Typically, three budgets are being worked on at any given time:</a:t>
            </a:r>
          </a:p>
          <a:p>
            <a:pPr marL="569913" lvl="1" indent="-285750"/>
            <a:r>
              <a:rPr lang="en-US" sz="2300" dirty="0"/>
              <a:t>Executing current Fiscal Year (FY; October 1 – September 30)</a:t>
            </a:r>
          </a:p>
          <a:p>
            <a:pPr marL="569913" lvl="1" indent="-285750"/>
            <a:r>
              <a:rPr lang="en-US" sz="2300" dirty="0"/>
              <a:t>White House Office of Management and Budget (OMB) review and Congressional Appropriation for next FY (FY+1)</a:t>
            </a:r>
          </a:p>
          <a:p>
            <a:pPr marL="569913" lvl="1" indent="-285750"/>
            <a:r>
              <a:rPr lang="en-US" sz="2300" dirty="0"/>
              <a:t>Agency internal planning for next-to-next FY (FY+2)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24289"/>
              </p:ext>
            </p:extLst>
          </p:nvPr>
        </p:nvGraphicFramePr>
        <p:xfrm>
          <a:off x="93130" y="2887131"/>
          <a:ext cx="8974681" cy="2831069"/>
        </p:xfrm>
        <a:graphic>
          <a:graphicData uri="http://schemas.openxmlformats.org/drawingml/2006/table">
            <a:tbl>
              <a:tblPr/>
              <a:tblGrid>
                <a:gridCol w="82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26408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</a:tblGrid>
              <a:tr h="773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Spend the Fiscal Year Budget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  <a:r>
                        <a:rPr lang="en-US" sz="1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Budget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OMB Review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Release </a:t>
                      </a:r>
                    </a:p>
                  </a:txBody>
                  <a:tcPr marL="6849" marR="6849" marT="6849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Congressional Budget and Appropriations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Spend the Fiscal Year Budget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326A43"/>
                          </a:solidFill>
                          <a:effectLst/>
                          <a:latin typeface="Calibri" panose="020F0502020204030204" pitchFamily="34" charset="0"/>
                        </a:rPr>
                        <a:t>FY 2025 Budget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DOE Internal Planning with OMB and OSTP Guidance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6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OMB Review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Release </a:t>
                      </a:r>
                    </a:p>
                  </a:txBody>
                  <a:tcPr marL="6849" marR="6849" marT="6849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Congressional Budget and Appropriations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Spend the Fiscal Year Budget</a:t>
                      </a:r>
                    </a:p>
                  </a:txBody>
                  <a:tcPr marL="6849" marR="6849" marT="684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84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9" marR="6849" marT="684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 2022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Year 2023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Year 2024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Year 2025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90943" y="5708261"/>
            <a:ext cx="1481472" cy="539050"/>
            <a:chOff x="2702103" y="5839513"/>
            <a:chExt cx="1555488" cy="369332"/>
          </a:xfrm>
        </p:grpSpPr>
        <p:sp>
          <p:nvSpPr>
            <p:cNvPr id="9" name="Up Arrow 8"/>
            <p:cNvSpPr/>
            <p:nvPr/>
          </p:nvSpPr>
          <p:spPr>
            <a:xfrm>
              <a:off x="2702103" y="5864930"/>
              <a:ext cx="174661" cy="31849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6764" y="5839513"/>
              <a:ext cx="138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+mj-lt"/>
                </a:rPr>
                <a:t>You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4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4211-23E8-4710-996C-50FF0C8A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HEP Budgets FY 2012-2022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02A68-780D-4B26-8629-D5751BAB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2A5B-E55C-4D5A-BAD0-10B2D5F4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448BA-62AF-4340-AB5F-316C0E06117B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F3F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D8A9A-60EE-459D-84AF-7520D330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8E1AC230-201F-7477-2F3F-3723F652A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84" y="2413647"/>
            <a:ext cx="8542338" cy="378088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F39C06-7067-0ADB-178F-BFFF134CC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61133"/>
              </p:ext>
            </p:extLst>
          </p:nvPr>
        </p:nvGraphicFramePr>
        <p:xfrm>
          <a:off x="492860" y="1016051"/>
          <a:ext cx="8184001" cy="1324144"/>
        </p:xfrm>
        <a:graphic>
          <a:graphicData uri="http://schemas.openxmlformats.org/drawingml/2006/table">
            <a:tbl>
              <a:tblPr firstRow="1" lastRow="1"/>
              <a:tblGrid>
                <a:gridCol w="127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10">
                  <a:extLst>
                    <a:ext uri="{9D8B030D-6E8A-4147-A177-3AD203B41FA5}">
                      <a16:colId xmlns:a16="http://schemas.microsoft.com/office/drawing/2014/main" val="3113483743"/>
                    </a:ext>
                  </a:extLst>
                </a:gridCol>
                <a:gridCol w="967805">
                  <a:extLst>
                    <a:ext uri="{9D8B030D-6E8A-4147-A177-3AD203B41FA5}">
                      <a16:colId xmlns:a16="http://schemas.microsoft.com/office/drawing/2014/main" val="35871092"/>
                    </a:ext>
                  </a:extLst>
                </a:gridCol>
                <a:gridCol w="79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573">
                  <a:extLst>
                    <a:ext uri="{9D8B030D-6E8A-4147-A177-3AD203B41FA5}">
                      <a16:colId xmlns:a16="http://schemas.microsoft.com/office/drawing/2014/main" val="3707261220"/>
                    </a:ext>
                  </a:extLst>
                </a:gridCol>
              </a:tblGrid>
              <a:tr h="950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 Funding </a:t>
                      </a:r>
                      <a:br>
                        <a:rPr lang="en-US" sz="12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i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($ in k)</a:t>
                      </a:r>
                      <a:endParaRPr lang="en-US" sz="1200" b="1" i="1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FY 2017 Actual</a:t>
                      </a:r>
                      <a:endParaRPr lang="en-US" sz="1100" b="1" i="0" u="none" strike="noStrike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FY 2018 Actual</a:t>
                      </a:r>
                      <a:endParaRPr lang="en-US" sz="1100" b="1" i="0" u="none" strike="noStrike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2019 Actual</a:t>
                      </a:r>
                      <a:endParaRPr lang="en-US" sz="1100" b="1" i="0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2020 Actual</a:t>
                      </a:r>
                      <a:endParaRPr lang="en-US" sz="1100" b="1" i="0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2021</a:t>
                      </a:r>
                      <a:r>
                        <a:rPr lang="en-US" sz="1100" u="none" strike="noStrike" baseline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</a:t>
                      </a:r>
                      <a:endParaRPr lang="en-US" sz="1100" b="1" i="0" u="none" strike="noStrike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2022 Enacted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FY 2023</a:t>
                      </a:r>
                      <a:br>
                        <a:rPr lang="en-US" sz="1100" b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President’s Request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b"/>
                      <a:r>
                        <a:rPr lang="en-US" sz="12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825,000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908,000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250" b="1" u="none" strike="noStrike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980,000 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1,045,000 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2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1,046,000    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1,078,000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1,122,020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72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2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Up 7">
            <a:extLst>
              <a:ext uri="{FF2B5EF4-FFF2-40B4-BE49-F238E27FC236}">
                <a16:creationId xmlns:a16="http://schemas.microsoft.com/office/drawing/2014/main" id="{856A6099-CCCF-EA4A-5B45-B734B06FCDFE}"/>
              </a:ext>
            </a:extLst>
          </p:cNvPr>
          <p:cNvSpPr/>
          <p:nvPr/>
        </p:nvSpPr>
        <p:spPr>
          <a:xfrm>
            <a:off x="1907118" y="1454048"/>
            <a:ext cx="2571925" cy="1892827"/>
          </a:xfrm>
          <a:prstGeom prst="upArrow">
            <a:avLst>
              <a:gd name="adj1" fmla="val 50000"/>
              <a:gd name="adj2" fmla="val 45827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C4211-23E8-4710-996C-50FF0C8A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HEP Research FY 2014-2022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02A68-780D-4B26-8629-D5751BAB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12A5B-E55C-4D5A-BAD0-10B2D5F4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448BA-62AF-4340-AB5F-316C0E06117B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F3F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D8A9A-60EE-459D-84AF-7520D330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2472" y="6308059"/>
            <a:ext cx="1746806" cy="365125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F3F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A7EAA22-6795-C37B-51C3-6EA20652C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35592"/>
              </p:ext>
            </p:extLst>
          </p:nvPr>
        </p:nvGraphicFramePr>
        <p:xfrm>
          <a:off x="359389" y="1194683"/>
          <a:ext cx="8218217" cy="482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C9B37C5-4391-6486-5739-17C20BA26604}"/>
              </a:ext>
            </a:extLst>
          </p:cNvPr>
          <p:cNvSpPr txBox="1"/>
          <p:nvPr/>
        </p:nvSpPr>
        <p:spPr>
          <a:xfrm>
            <a:off x="2466960" y="1796130"/>
            <a:ext cx="14715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QIS +$49.9M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E49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AI/ML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E49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+$34.5M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1E498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+$14.7M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Research Initiatives, incl.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 Comp ($4.0M),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Microelec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($6.7M),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RENEW ($4.0M)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5CAD57-C39B-34F7-D274-8E53A7D9703E}"/>
              </a:ext>
            </a:extLst>
          </p:cNvPr>
          <p:cNvSpPr txBox="1"/>
          <p:nvPr/>
        </p:nvSpPr>
        <p:spPr>
          <a:xfrm>
            <a:off x="4621830" y="1044525"/>
            <a:ext cx="3705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Growth: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Driven by QIS, AI/ML,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Microelectronics, and Adv. Computing</a:t>
            </a:r>
          </a:p>
        </p:txBody>
      </p:sp>
    </p:spTree>
    <p:extLst>
      <p:ext uri="{BB962C8B-B14F-4D97-AF65-F5344CB8AC3E}">
        <p14:creationId xmlns:p14="http://schemas.microsoft.com/office/powerpoint/2010/main" val="27868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Funding Opportunity Announcements</a:t>
            </a:r>
          </a:p>
        </p:txBody>
      </p:sp>
      <p:pic>
        <p:nvPicPr>
          <p:cNvPr id="7" name="Picture 2" descr="http://upload.wikimedia.org/wikipedia/commons/2/29/U.S_penni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470991"/>
            <a:ext cx="7110773" cy="47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28534-533C-43A4-A856-C6F1D3C2A866}"/>
              </a:ext>
            </a:extLst>
          </p:cNvPr>
          <p:cNvSpPr txBox="1"/>
          <p:nvPr/>
        </p:nvSpPr>
        <p:spPr>
          <a:xfrm>
            <a:off x="1046923" y="967407"/>
            <a:ext cx="71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SEE PLENARY PRESENTATION BY WILLIAM KILGORE  </a:t>
            </a:r>
          </a:p>
        </p:txBody>
      </p:sp>
    </p:spTree>
    <p:extLst>
      <p:ext uri="{BB962C8B-B14F-4D97-AF65-F5344CB8AC3E}">
        <p14:creationId xmlns:p14="http://schemas.microsoft.com/office/powerpoint/2010/main" val="100612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Comparative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657" y="1133061"/>
            <a:ext cx="8362656" cy="4850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FY 2023 Research Opportunities in High Energy Physics [DE-FOA-0002832]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Primary HEP FOA for research at universities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Includes Detector R&amp;D subprogram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Letters of Intent are strongly encouraged and may be submitted before Wednesday, November 16, 2022, at 5 PM Eastern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Applications are due on Wednesday, </a:t>
            </a:r>
            <a:r>
              <a:rPr lang="da-DK" dirty="0">
                <a:solidFill>
                  <a:schemeClr val="bg1"/>
                </a:solidFill>
              </a:rPr>
              <a:t>December 21, 2022, at 11:59 PM Eastern Time</a:t>
            </a:r>
          </a:p>
          <a:p>
            <a:pPr lvl="2"/>
            <a:r>
              <a:rPr lang="da-DK" dirty="0">
                <a:solidFill>
                  <a:schemeClr val="bg1"/>
                </a:solidFill>
              </a:rPr>
              <a:t>Talk to the HEP program manager you plan to submit to!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7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Funding Opportunities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657" y="923489"/>
            <a:ext cx="8740346" cy="54411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 </a:t>
            </a:r>
            <a:r>
              <a:rPr lang="en-US" dirty="0">
                <a:solidFill>
                  <a:schemeClr val="bg1"/>
                </a:solidFill>
              </a:rPr>
              <a:t>“Open Call</a:t>
            </a:r>
            <a:r>
              <a:rPr lang="en-US" dirty="0"/>
              <a:t>”: Continuation of Solicitation for The Office of Science Financial Assistance Program  </a:t>
            </a:r>
            <a:r>
              <a:rPr lang="en-US" dirty="0">
                <a:solidFill>
                  <a:schemeClr val="bg1"/>
                </a:solidFill>
              </a:rPr>
              <a:t>[DE-FOA-0002844]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HEP uses this primarily for supplemental proposals, experimental operations support, and conferences</a:t>
            </a:r>
          </a:p>
          <a:p>
            <a:pPr marL="854075" lvl="3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/>
              <a:t>SC Workforce Development (WDTS) programs</a:t>
            </a:r>
            <a:endParaRPr lang="en-US" sz="1800" dirty="0"/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Office of Science Graduate Student Research fellowships (SCSGR)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Supports graduate student research at a DOE lab, 3 to 12 months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Convergence Research Topical Areas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(a) Microelectronics (ASCR, BES, HEP)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1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Funding Opportunities,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657" y="1162027"/>
            <a:ext cx="8740346" cy="4853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U.S.-Japan Science and Technology Cooperation Program In High Energy Physics</a:t>
            </a:r>
          </a:p>
          <a:p>
            <a:pPr lvl="1"/>
            <a:r>
              <a:rPr lang="en-US" dirty="0"/>
              <a:t>Detector R&amp;D for HEP – laboratory led</a:t>
            </a:r>
          </a:p>
          <a:p>
            <a:r>
              <a:rPr lang="en-US" dirty="0"/>
              <a:t>DOE Traineeship in HEP Instrumentation</a:t>
            </a:r>
          </a:p>
          <a:p>
            <a:r>
              <a:rPr lang="en-US" dirty="0"/>
              <a:t>Microelectronics Co-design</a:t>
            </a:r>
          </a:p>
          <a:p>
            <a:pPr lvl="1"/>
            <a:r>
              <a:rPr lang="en-US" dirty="0"/>
              <a:t>Multi-program efforts – laboratory led</a:t>
            </a:r>
          </a:p>
          <a:p>
            <a:r>
              <a:rPr lang="en-US" dirty="0"/>
              <a:t>AI/ML R&amp;D at the High Energy Physics Frontiers</a:t>
            </a:r>
          </a:p>
          <a:p>
            <a:pPr lvl="1"/>
            <a:r>
              <a:rPr lang="en-US" dirty="0"/>
              <a:t>AI/ML on the Detector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1242619"/>
            <a:ext cx="8288535" cy="4946145"/>
          </a:xfrm>
        </p:spPr>
        <p:txBody>
          <a:bodyPr>
            <a:normAutofit/>
          </a:bodyPr>
          <a:lstStyle/>
          <a:p>
            <a:pPr marL="284163" indent="-284163"/>
            <a:r>
              <a:rPr lang="en-US" dirty="0"/>
              <a:t>HEP Mission and Research Program</a:t>
            </a:r>
          </a:p>
          <a:p>
            <a:pPr marL="284163" indent="-284163"/>
            <a:r>
              <a:rPr lang="en-US" dirty="0"/>
              <a:t>Detector R&amp;D Program</a:t>
            </a:r>
          </a:p>
          <a:p>
            <a:pPr marL="574676" lvl="1" indent="-284163"/>
            <a:r>
              <a:rPr lang="en-US" dirty="0"/>
              <a:t>Goals/Guidance/Process/Funding/Efforts</a:t>
            </a:r>
          </a:p>
          <a:p>
            <a:pPr marL="284163" indent="-284163"/>
            <a:r>
              <a:rPr lang="en-US" dirty="0"/>
              <a:t>Budgets</a:t>
            </a:r>
          </a:p>
          <a:p>
            <a:pPr marL="284163" indent="-284163"/>
            <a:r>
              <a:rPr lang="en-US" dirty="0"/>
              <a:t>Funding Opportunities</a:t>
            </a:r>
          </a:p>
          <a:p>
            <a:pPr marL="574676" lvl="1" indent="-284163"/>
            <a:endParaRPr lang="en-US" dirty="0"/>
          </a:p>
          <a:p>
            <a:pPr marL="574676" lvl="1" indent="-28416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1" y="2"/>
            <a:ext cx="8875657" cy="902525"/>
          </a:xfrm>
        </p:spPr>
        <p:txBody>
          <a:bodyPr>
            <a:noAutofit/>
          </a:bodyPr>
          <a:lstStyle/>
          <a:p>
            <a:r>
              <a:rPr lang="en-US" dirty="0"/>
              <a:t> Early Career Research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3" y="872710"/>
            <a:ext cx="8678525" cy="5514857"/>
          </a:xfrm>
        </p:spPr>
        <p:txBody>
          <a:bodyPr>
            <a:normAutofit fontScale="92500"/>
          </a:bodyPr>
          <a:lstStyle/>
          <a:p>
            <a:r>
              <a:rPr lang="en-US" dirty="0"/>
              <a:t>2023 DOE Office of Science Early Career Research Program [DE-FOA-0002821]</a:t>
            </a:r>
          </a:p>
          <a:p>
            <a:pPr lvl="1"/>
            <a:r>
              <a:rPr lang="en-US" dirty="0"/>
              <a:t>SC-wide program with HEP component;                                   HEP component includes Detector R&amp;D subprogram</a:t>
            </a:r>
          </a:p>
          <a:p>
            <a:pPr lvl="1"/>
            <a:r>
              <a:rPr lang="en-US" dirty="0"/>
              <a:t>Pre-applications are mandatory and are due on Thursday, January 5, 2023, at 5:00 PM Eastern Time</a:t>
            </a:r>
          </a:p>
          <a:p>
            <a:pPr lvl="1"/>
            <a:r>
              <a:rPr lang="en-US" dirty="0"/>
              <a:t>Applications are due on Thursday, March 23, 2023, at 11:59 PM Eastern Time</a:t>
            </a:r>
          </a:p>
          <a:p>
            <a:pPr lvl="2"/>
            <a:r>
              <a:rPr lang="en-US" dirty="0"/>
              <a:t>Only those applicants that receive notification from DOE encouraging a formal application may submit full applications</a:t>
            </a:r>
          </a:p>
          <a:p>
            <a:pPr lvl="2"/>
            <a:r>
              <a:rPr lang="en-US" dirty="0"/>
              <a:t>Talk to the HEP program manager you plan to submit to!</a:t>
            </a:r>
          </a:p>
          <a:p>
            <a:pPr lvl="2"/>
            <a:r>
              <a:rPr lang="en-US" dirty="0"/>
              <a:t>Don’t give up after an unsuccessful try!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2022-12-01 CPAD Workshop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420" y="661474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Helmut Marsiske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90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Career Awards in Detector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1" y="912465"/>
            <a:ext cx="3326204" cy="571221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FY 2017</a:t>
            </a:r>
          </a:p>
          <a:p>
            <a:pPr lvl="1"/>
            <a:r>
              <a:rPr lang="en-US" dirty="0"/>
              <a:t>Ahmed Zeeshan, SLAC</a:t>
            </a:r>
          </a:p>
          <a:p>
            <a:pPr lvl="2"/>
            <a:r>
              <a:rPr lang="en-US" dirty="0"/>
              <a:t>Multiplexing CMB detectors</a:t>
            </a:r>
          </a:p>
          <a:p>
            <a:r>
              <a:rPr lang="en-US" dirty="0"/>
              <a:t>FY 2018</a:t>
            </a:r>
          </a:p>
          <a:p>
            <a:pPr lvl="1"/>
            <a:r>
              <a:rPr lang="en-US" dirty="0" err="1"/>
              <a:t>Aritoki</a:t>
            </a:r>
            <a:r>
              <a:rPr lang="en-US" dirty="0"/>
              <a:t> Suzuki, LBNL</a:t>
            </a:r>
          </a:p>
          <a:p>
            <a:pPr lvl="2"/>
            <a:r>
              <a:rPr lang="en-US" dirty="0"/>
              <a:t>Producing CMB detectors</a:t>
            </a:r>
          </a:p>
          <a:p>
            <a:pPr lvl="1"/>
            <a:r>
              <a:rPr lang="en-US" dirty="0"/>
              <a:t>Javier </a:t>
            </a:r>
            <a:r>
              <a:rPr lang="en-US" dirty="0" err="1"/>
              <a:t>Tiffenberg</a:t>
            </a:r>
            <a:r>
              <a:rPr lang="en-US" dirty="0"/>
              <a:t>, FNAL</a:t>
            </a:r>
          </a:p>
          <a:p>
            <a:pPr lvl="2"/>
            <a:r>
              <a:rPr lang="en-US" dirty="0"/>
              <a:t>Skipper-CCD development</a:t>
            </a:r>
          </a:p>
          <a:p>
            <a:r>
              <a:rPr lang="en-US" dirty="0"/>
              <a:t>FY 2019</a:t>
            </a:r>
          </a:p>
          <a:p>
            <a:pPr lvl="1"/>
            <a:r>
              <a:rPr lang="en-US" dirty="0"/>
              <a:t>Peter Sorensen, LBNL</a:t>
            </a:r>
          </a:p>
          <a:p>
            <a:pPr lvl="2"/>
            <a:r>
              <a:rPr lang="en-US" dirty="0"/>
              <a:t>Crystalline Xenon TPC</a:t>
            </a:r>
          </a:p>
          <a:p>
            <a:pPr lvl="1"/>
            <a:r>
              <a:rPr lang="en-US" dirty="0"/>
              <a:t>Jingke Xu, LLNL</a:t>
            </a:r>
          </a:p>
          <a:p>
            <a:pPr lvl="2"/>
            <a:r>
              <a:rPr lang="en-US" dirty="0"/>
              <a:t>Low-noise liquid Xenon                     detectors	</a:t>
            </a:r>
          </a:p>
          <a:p>
            <a:r>
              <a:rPr lang="en-US" dirty="0"/>
              <a:t>FY 2020</a:t>
            </a:r>
          </a:p>
          <a:p>
            <a:pPr lvl="1"/>
            <a:r>
              <a:rPr lang="en-US" dirty="0"/>
              <a:t>Jonathan Asaadi, UT Arlington</a:t>
            </a:r>
          </a:p>
          <a:p>
            <a:pPr lvl="2"/>
            <a:r>
              <a:rPr lang="en-US" sz="2300" dirty="0"/>
              <a:t>Multi-modal pixel-based noble element TPCs</a:t>
            </a:r>
          </a:p>
          <a:p>
            <a:r>
              <a:rPr lang="en-US" dirty="0"/>
              <a:t>FY2021</a:t>
            </a:r>
          </a:p>
          <a:p>
            <a:pPr lvl="1"/>
            <a:r>
              <a:rPr lang="en-US" dirty="0"/>
              <a:t>Farah Fahim, FNAL</a:t>
            </a:r>
          </a:p>
          <a:p>
            <a:pPr lvl="2"/>
            <a:r>
              <a:rPr lang="en-US" dirty="0"/>
              <a:t>Frontend Implementation of AI-Machine Learning Neural Networks for On-Detector Radiation-Hard Edge Computing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12420" y="661474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485F12-1BFC-499F-B566-07FC57F2F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98"/>
          <a:stretch/>
        </p:blipFill>
        <p:spPr>
          <a:xfrm>
            <a:off x="2916152" y="902527"/>
            <a:ext cx="752636" cy="926551"/>
          </a:xfrm>
          <a:prstGeom prst="rect">
            <a:avLst/>
          </a:prstGeom>
        </p:spPr>
      </p:pic>
      <p:pic>
        <p:nvPicPr>
          <p:cNvPr id="12" name="Picture 11" descr="0.jpeg">
            <a:extLst>
              <a:ext uri="{FF2B5EF4-FFF2-40B4-BE49-F238E27FC236}">
                <a16:creationId xmlns:a16="http://schemas.microsoft.com/office/drawing/2014/main" id="{4228C87A-D7B2-47D8-84B9-80CE7A46A9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/>
        </p:blipFill>
        <p:spPr>
          <a:xfrm>
            <a:off x="2916151" y="1888713"/>
            <a:ext cx="810291" cy="898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3EF73B-E418-40C5-80DA-7A6DDA0EF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9" y="1888713"/>
            <a:ext cx="655983" cy="9057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A403F0-D2EB-420F-9EB5-39EBFC51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6" y="2985573"/>
            <a:ext cx="854705" cy="9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BA9FA-A4D0-49C6-8CED-EF3591904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22" y="5342644"/>
            <a:ext cx="750978" cy="1046442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431D26D3-FCAB-4C7D-5054-AB798046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3714210" y="2971963"/>
            <a:ext cx="703481" cy="9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onathan Asaadi">
            <a:extLst>
              <a:ext uri="{FF2B5EF4-FFF2-40B4-BE49-F238E27FC236}">
                <a16:creationId xmlns:a16="http://schemas.microsoft.com/office/drawing/2014/main" id="{F0039F4F-1C6E-1036-7AC3-22E69B0D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44" y="4276611"/>
            <a:ext cx="750978" cy="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3B5CBB-FBE2-0017-F539-C3A7F4244206}"/>
              </a:ext>
            </a:extLst>
          </p:cNvPr>
          <p:cNvSpPr txBox="1">
            <a:spLocks/>
          </p:cNvSpPr>
          <p:nvPr/>
        </p:nvSpPr>
        <p:spPr>
          <a:xfrm>
            <a:off x="4436937" y="902526"/>
            <a:ext cx="3538332" cy="571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panose="05040102010807070707" pitchFamily="18" charset="2"/>
              <a:buChar char="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3088" indent="-290513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panose="05040102010807070707" pitchFamily="18" charset="2"/>
              <a:buChar char="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80988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panose="05040102010807070707" pitchFamily="18" charset="2"/>
              <a:buChar char="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4588" indent="-290513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7163" indent="-282575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FY 2022</a:t>
            </a:r>
          </a:p>
          <a:p>
            <a:pPr lvl="1"/>
            <a:r>
              <a:rPr lang="en-US" sz="1100" dirty="0"/>
              <a:t>Matt Pyle, UC Berkeley</a:t>
            </a:r>
          </a:p>
          <a:p>
            <a:pPr lvl="2"/>
            <a:r>
              <a:rPr lang="en-US" sz="1000" dirty="0"/>
              <a:t>Developing TES with Sensitivity to </a:t>
            </a:r>
            <a:r>
              <a:rPr lang="en-US" sz="1000" dirty="0" err="1"/>
              <a:t>meV</a:t>
            </a:r>
            <a:r>
              <a:rPr lang="en-US" sz="1000" dirty="0"/>
              <a:t> Scale Excitations for Light Mass Dark Matter Searches and other Applications</a:t>
            </a:r>
          </a:p>
          <a:p>
            <a:pPr lvl="1"/>
            <a:r>
              <a:rPr lang="en-US" sz="1100" dirty="0"/>
              <a:t>Noah Kurinsky, SLAC</a:t>
            </a:r>
          </a:p>
          <a:p>
            <a:pPr lvl="2"/>
            <a:r>
              <a:rPr lang="en-US" sz="1000" dirty="0"/>
              <a:t>Superconducting Qubit-Based Sensors for </a:t>
            </a:r>
            <a:r>
              <a:rPr lang="en-US" sz="1000" dirty="0" err="1"/>
              <a:t>meV</a:t>
            </a:r>
            <a:r>
              <a:rPr lang="en-US" sz="1000" dirty="0"/>
              <a:t>-Scale Particle Detection</a:t>
            </a:r>
          </a:p>
          <a:p>
            <a:pPr marL="282575" lvl="1" indent="0">
              <a:buNone/>
            </a:pPr>
            <a:endParaRPr lang="en-US" sz="1400" dirty="0"/>
          </a:p>
        </p:txBody>
      </p:sp>
      <p:pic>
        <p:nvPicPr>
          <p:cNvPr id="16" name="Picture 2" descr="Matt C. Pyle">
            <a:extLst>
              <a:ext uri="{FF2B5EF4-FFF2-40B4-BE49-F238E27FC236}">
                <a16:creationId xmlns:a16="http://schemas.microsoft.com/office/drawing/2014/main" id="{4704F558-C6AD-AE45-0C0D-EBB878EE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26" y="1209212"/>
            <a:ext cx="1077795" cy="9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ah kurinsky from kipac.stanford.edu">
            <a:extLst>
              <a:ext uri="{FF2B5EF4-FFF2-40B4-BE49-F238E27FC236}">
                <a16:creationId xmlns:a16="http://schemas.microsoft.com/office/drawing/2014/main" id="{BB143C96-DA02-9B8C-2758-A581A851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92" y="219572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7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HEP Detector R&amp;D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277" y="1070339"/>
            <a:ext cx="8345420" cy="522142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cs typeface="Calibri" pitchFamily="34" charset="0"/>
              </a:rPr>
              <a:t>Need to preserve/invigorate innovation in </a:t>
            </a:r>
            <a:r>
              <a:rPr lang="en-US" dirty="0">
                <a:cs typeface="Calibri" pitchFamily="34" charset="0"/>
              </a:rPr>
              <a:t>Detector R&amp;D </a:t>
            </a:r>
            <a:r>
              <a:rPr lang="en-US" sz="2800" dirty="0">
                <a:cs typeface="Calibri" pitchFamily="34" charset="0"/>
              </a:rPr>
              <a:t>within constrained budgets and make a compelling case for growing the budget</a:t>
            </a:r>
            <a:endParaRPr lang="en-US" sz="2800" b="1" dirty="0">
              <a:cs typeface="Calibri" pitchFamily="34" charset="0"/>
            </a:endParaRPr>
          </a:p>
          <a:p>
            <a:r>
              <a:rPr lang="en-US" sz="2800" dirty="0">
                <a:cs typeface="Calibri" pitchFamily="34" charset="0"/>
              </a:rPr>
              <a:t>Near-term priority </a:t>
            </a:r>
            <a:r>
              <a:rPr lang="en-US" dirty="0">
                <a:cs typeface="Calibri" pitchFamily="34" charset="0"/>
              </a:rPr>
              <a:t>had been </a:t>
            </a:r>
            <a:r>
              <a:rPr lang="en-US" sz="2800" dirty="0">
                <a:cs typeface="Calibri" pitchFamily="34" charset="0"/>
              </a:rPr>
              <a:t>to support P5 </a:t>
            </a:r>
            <a:r>
              <a:rPr lang="en-US" dirty="0">
                <a:cs typeface="Calibri" pitchFamily="34" charset="0"/>
              </a:rPr>
              <a:t>projects</a:t>
            </a:r>
            <a:endParaRPr lang="en-US" sz="2800" dirty="0">
              <a:cs typeface="Calibri" pitchFamily="34" charset="0"/>
            </a:endParaRPr>
          </a:p>
          <a:p>
            <a:r>
              <a:rPr lang="en-US" sz="2800" dirty="0">
                <a:cs typeface="Calibri" pitchFamily="34" charset="0"/>
              </a:rPr>
              <a:t>Long-term priority is to support research into potentially transformational, broad-impact, high-risk “</a:t>
            </a:r>
            <a:r>
              <a:rPr lang="en-US" dirty="0">
                <a:cs typeface="Calibri" pitchFamily="34" charset="0"/>
              </a:rPr>
              <a:t>Blue Sky” </a:t>
            </a:r>
            <a:r>
              <a:rPr lang="en-US" sz="2800" dirty="0">
                <a:cs typeface="Calibri" pitchFamily="34" charset="0"/>
              </a:rPr>
              <a:t>technology advances </a:t>
            </a:r>
          </a:p>
          <a:p>
            <a:r>
              <a:rPr lang="en-US" dirty="0"/>
              <a:t>Community input for identifying strategic Detector R&amp;D opportunities—CPAD, Basic Research Needs Study, Snowmass 2022 planning exercise, P5, etc.</a:t>
            </a:r>
          </a:p>
          <a:p>
            <a:r>
              <a:rPr lang="en-US" sz="2800" dirty="0">
                <a:cs typeface="Calibri" pitchFamily="34" charset="0"/>
              </a:rPr>
              <a:t>Need to optimize the program across the whole lab/ university </a:t>
            </a:r>
            <a:r>
              <a:rPr lang="en-US" dirty="0">
                <a:cs typeface="Calibri" pitchFamily="34" charset="0"/>
              </a:rPr>
              <a:t>landscape, nationally and internationally,</a:t>
            </a:r>
            <a:r>
              <a:rPr lang="en-US" sz="2800" dirty="0">
                <a:cs typeface="Calibri" pitchFamily="34" charset="0"/>
              </a:rPr>
              <a:t> using cost-effective, collaborative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22</a:t>
            </a:fld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6" y="2788248"/>
            <a:ext cx="7634478" cy="12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-8464"/>
            <a:ext cx="8840495" cy="902525"/>
          </a:xfrm>
        </p:spPr>
        <p:txBody>
          <a:bodyPr>
            <a:normAutofit/>
          </a:bodyPr>
          <a:lstStyle/>
          <a:p>
            <a:r>
              <a:rPr lang="en-US" dirty="0"/>
              <a:t>DOE Office of High Energy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6" name="Picture 25" descr="Diagram">
            <a:extLst>
              <a:ext uri="{FF2B5EF4-FFF2-40B4-BE49-F238E27FC236}">
                <a16:creationId xmlns:a16="http://schemas.microsoft.com/office/drawing/2014/main" id="{19AA0CC4-F721-38E5-F701-525EE5180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8" y="934280"/>
            <a:ext cx="8199782" cy="52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5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HEP Budget Request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278" y="3284905"/>
            <a:ext cx="8542553" cy="2715845"/>
          </a:xfrm>
        </p:spPr>
        <p:txBody>
          <a:bodyPr>
            <a:noAutofit/>
          </a:bodyPr>
          <a:lstStyle/>
          <a:p>
            <a:r>
              <a:rPr lang="en-US" sz="1400" dirty="0"/>
              <a:t>FY 2023 President’s Budget Request is overlay of Administration, SC, P5 priorities</a:t>
            </a:r>
          </a:p>
          <a:p>
            <a:pPr lvl="1"/>
            <a:r>
              <a:rPr lang="en-US" sz="1200" dirty="0"/>
              <a:t>SC: interagency partnerships, national laboratories, accelerator R&amp;D, QIS, AI/ML, microelectronics</a:t>
            </a:r>
          </a:p>
          <a:p>
            <a:pPr lvl="1"/>
            <a:r>
              <a:rPr lang="en-US" sz="1200" dirty="0"/>
              <a:t>HEP: continue successful P5 execution, advance Administration and DOE/SC initiatives</a:t>
            </a:r>
          </a:p>
          <a:p>
            <a:r>
              <a:rPr lang="en-US" sz="1400" dirty="0"/>
              <a:t>FY 2023 HEP Budget continues support for P5-guided investments</a:t>
            </a:r>
          </a:p>
          <a:p>
            <a:pPr lvl="1"/>
            <a:r>
              <a:rPr lang="en-US" sz="1200" dirty="0"/>
              <a:t>Research: Continue U.S. leadership in LHC, muon experiments, international neutrino experiments at Fermilab, dark matter, dark energy, and vibrant theory program; QIS; AI/ML; Microelectronics (with ASCR, BES, and FES); Accelerator Science and Technology Initiative; Traineeships in accelerator science, instrumentation, high-performance scientific computing </a:t>
            </a:r>
          </a:p>
          <a:p>
            <a:pPr lvl="1"/>
            <a:r>
              <a:rPr lang="en-US" sz="1200" dirty="0"/>
              <a:t>Operations: Support HEP user facilities and running P5-recommended experiments</a:t>
            </a:r>
          </a:p>
          <a:p>
            <a:pPr lvl="1"/>
            <a:r>
              <a:rPr lang="en-US" sz="1200" dirty="0"/>
              <a:t>Projects and Line Item Construction: Project support for HL-LHC Accelerator and ATLAS &amp; CMS Detectors, CMB-S4, and ACORN (new start); LIC support for LBNF/DUNE, PIP-II, and Mu2e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2022-12-01 CPAD Workshop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0A2BE09-5C53-429F-9B0D-04D6F428253C}" type="slidenum">
              <a:rPr lang="en-US">
                <a:solidFill>
                  <a:srgbClr val="0F3F66"/>
                </a:solidFill>
                <a:latin typeface="Verdana"/>
              </a:rPr>
              <a:pPr defTabSz="685800"/>
              <a:t>25</a:t>
            </a:fld>
            <a:endParaRPr lang="en-US">
              <a:solidFill>
                <a:srgbClr val="0F3F66"/>
              </a:solidFill>
              <a:latin typeface="Verdana"/>
            </a:endParaRPr>
          </a:p>
        </p:txBody>
      </p:sp>
      <p:graphicFrame>
        <p:nvGraphicFramePr>
          <p:cNvPr id="8" name="Table 13"/>
          <p:cNvGraphicFramePr>
            <a:graphicFrameLocks noGrp="1"/>
          </p:cNvGraphicFramePr>
          <p:nvPr/>
        </p:nvGraphicFramePr>
        <p:xfrm>
          <a:off x="487401" y="1198136"/>
          <a:ext cx="8190035" cy="1932688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221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HEP Funding Category 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($ in K)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 2021 Actual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 2022 Enacted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 2023</a:t>
                      </a:r>
                      <a:r>
                        <a:rPr lang="en-US" sz="1200" u="none" strike="noStrike" baseline="0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Request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 2023 vs. 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FY 2022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Research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398,203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410,000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420,000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+10,000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Facilities/Operations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314,297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302,000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310,000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+8,000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Projects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333,500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366,000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392,000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+26,000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1,046,000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1,078,000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1,122,000  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+44,000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5097B-194F-41D5-9878-3EDADD71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Verdana"/>
              </a:rPr>
              <a:t>Helmut Marsiske</a:t>
            </a:r>
          </a:p>
        </p:txBody>
      </p:sp>
    </p:spTree>
    <p:extLst>
      <p:ext uri="{BB962C8B-B14F-4D97-AF65-F5344CB8AC3E}">
        <p14:creationId xmlns:p14="http://schemas.microsoft.com/office/powerpoint/2010/main" val="236938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02525"/>
          </a:xfrm>
        </p:spPr>
        <p:txBody>
          <a:bodyPr>
            <a:normAutofit/>
          </a:bodyPr>
          <a:lstStyle/>
          <a:p>
            <a:r>
              <a:rPr lang="en-US" dirty="0"/>
              <a:t>Detector R&amp;D Research Consortia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5" y="1042122"/>
            <a:ext cx="8478496" cy="5071176"/>
          </a:xfrm>
        </p:spPr>
        <p:txBody>
          <a:bodyPr>
            <a:normAutofit fontScale="92500"/>
          </a:bodyPr>
          <a:lstStyle/>
          <a:p>
            <a:pPr marL="284163" indent="-284163"/>
            <a:r>
              <a:rPr lang="en-US" dirty="0"/>
              <a:t>University Comparative Review FOA language:</a:t>
            </a:r>
          </a:p>
          <a:p>
            <a:pPr marL="574676" lvl="1" indent="-284163"/>
            <a:r>
              <a:rPr lang="en-US" dirty="0"/>
              <a:t>Multi-institutional (consortium) proposals are encouraged as a way to address significant technology R&amp;D challenges beyond the scope of typical single-investigator awards</a:t>
            </a:r>
          </a:p>
          <a:p>
            <a:pPr marL="855663" lvl="2" indent="-284163"/>
            <a:r>
              <a:rPr lang="en-US" dirty="0"/>
              <a:t>Single proposal developed by multiple institutions</a:t>
            </a:r>
          </a:p>
          <a:p>
            <a:pPr marL="855663" lvl="2" indent="-284163"/>
            <a:r>
              <a:rPr lang="en-US" dirty="0"/>
              <a:t>One member of the consortium serves as the prime recipient/consortium representative (lead organization) </a:t>
            </a:r>
          </a:p>
          <a:p>
            <a:pPr marL="855663" lvl="2" indent="-284163"/>
            <a:r>
              <a:rPr lang="en-US" dirty="0"/>
              <a:t>May result in one award to the prime recipient with subawards to the other consortium members</a:t>
            </a:r>
          </a:p>
          <a:p>
            <a:pPr marL="855663" lvl="2" indent="-284163"/>
            <a:r>
              <a:rPr lang="en-US" dirty="0"/>
              <a:t>Consortia must have appropriate management structures and processes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969206"/>
            <a:ext cx="8288535" cy="5468136"/>
          </a:xfrm>
        </p:spPr>
        <p:txBody>
          <a:bodyPr>
            <a:normAutofit lnSpcReduction="10000"/>
          </a:bodyPr>
          <a:lstStyle/>
          <a:p>
            <a:pPr marL="284163" indent="-284163"/>
            <a:r>
              <a:rPr lang="en-US" dirty="0"/>
              <a:t>Understand how the universe works at its most fundamental level:</a:t>
            </a: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Discover the elementary constituents of matter and energy</a:t>
            </a: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Probe the interactions between them</a:t>
            </a: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Explore the basic nature of space and time</a:t>
            </a:r>
            <a:endParaRPr lang="en-US" sz="1300" dirty="0"/>
          </a:p>
          <a:p>
            <a:pPr marL="284163" indent="-284163"/>
            <a:r>
              <a:rPr lang="en-US" dirty="0"/>
              <a:t>In pursuit of its mission HEP enables discovery science by</a:t>
            </a: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Building </a:t>
            </a:r>
            <a:r>
              <a:rPr lang="en-US" b="1" dirty="0">
                <a:solidFill>
                  <a:schemeClr val="bg1"/>
                </a:solidFill>
              </a:rPr>
              <a:t>Projects</a:t>
            </a:r>
            <a:endParaRPr lang="en-US" dirty="0">
              <a:solidFill>
                <a:schemeClr val="bg1"/>
              </a:solidFill>
            </a:endParaRP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Operating </a:t>
            </a:r>
            <a:r>
              <a:rPr lang="en-US" b="1" dirty="0">
                <a:solidFill>
                  <a:schemeClr val="bg1"/>
                </a:solidFill>
              </a:rPr>
              <a:t>Facilities</a:t>
            </a:r>
            <a:endParaRPr lang="en-US" dirty="0">
              <a:solidFill>
                <a:schemeClr val="bg1"/>
              </a:solidFill>
            </a:endParaRPr>
          </a:p>
          <a:p>
            <a:pPr marL="628650" lvl="1" indent="-342900"/>
            <a:r>
              <a:rPr lang="en-US" dirty="0">
                <a:solidFill>
                  <a:schemeClr val="bg1"/>
                </a:solidFill>
              </a:rPr>
              <a:t>Conducting a </a:t>
            </a:r>
            <a:r>
              <a:rPr lang="en-US" b="1" dirty="0">
                <a:solidFill>
                  <a:schemeClr val="bg1"/>
                </a:solidFill>
              </a:rPr>
              <a:t>Research </a:t>
            </a:r>
            <a:r>
              <a:rPr lang="en-US" dirty="0">
                <a:solidFill>
                  <a:schemeClr val="bg1"/>
                </a:solidFill>
              </a:rPr>
              <a:t>program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Research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1008617"/>
            <a:ext cx="8542553" cy="5531519"/>
          </a:xfrm>
        </p:spPr>
        <p:txBody>
          <a:bodyPr>
            <a:normAutofit fontScale="70000" lnSpcReduction="20000"/>
          </a:bodyPr>
          <a:lstStyle/>
          <a:p>
            <a:pPr marL="290513" indent="-290513"/>
            <a:r>
              <a:rPr lang="en-US" dirty="0"/>
              <a:t>P5 Science Drivers identify the scientific motivation</a:t>
            </a:r>
          </a:p>
          <a:p>
            <a:pPr marL="290513" indent="-290513"/>
            <a:r>
              <a:rPr lang="en-US" dirty="0"/>
              <a:t>Research Frontiers are useful categorization of experimental techniques and serve as the basis of the budget process</a:t>
            </a:r>
          </a:p>
          <a:p>
            <a:pPr marL="290513" indent="-290513"/>
            <a:r>
              <a:rPr lang="en-US" dirty="0"/>
              <a:t>Research Frontiers are                                                      complementary</a:t>
            </a:r>
          </a:p>
          <a:p>
            <a:pPr marL="571500" lvl="1" indent="-280988"/>
            <a:r>
              <a:rPr lang="en-US" dirty="0">
                <a:solidFill>
                  <a:schemeClr val="bg1"/>
                </a:solidFill>
              </a:rPr>
              <a:t>No one Frontier addresses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all science drivers</a:t>
            </a:r>
          </a:p>
          <a:p>
            <a:pPr marL="571500" lvl="1" indent="-280988"/>
            <a:r>
              <a:rPr lang="en-US" dirty="0">
                <a:solidFill>
                  <a:schemeClr val="bg1"/>
                </a:solidFill>
              </a:rPr>
              <a:t>Each Frontier provides 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different approach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address a science driver</a:t>
            </a:r>
          </a:p>
          <a:p>
            <a:pPr marL="571500" lvl="1" indent="-280988"/>
            <a:r>
              <a:rPr lang="en-US" dirty="0">
                <a:solidFill>
                  <a:schemeClr val="bg1"/>
                </a:solidFill>
              </a:rPr>
              <a:t>Enables cross-checking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scientific results</a:t>
            </a:r>
          </a:p>
          <a:p>
            <a:pPr marL="290513" indent="-290513"/>
            <a:r>
              <a:rPr lang="en-US" dirty="0"/>
              <a:t>Detector R&amp;D Program                                                                         overarches/undergirds                                                                            Research in all three                                                                  Frontiers</a:t>
            </a:r>
          </a:p>
          <a:p>
            <a:pPr marL="628650" lvl="1" indent="-457200"/>
            <a:endParaRPr lang="en-US" dirty="0"/>
          </a:p>
          <a:p>
            <a:pPr marL="457200" indent="-45720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10743" y="2211978"/>
            <a:ext cx="4487097" cy="3963036"/>
            <a:chOff x="5197475" y="1905000"/>
            <a:chExt cx="3924300" cy="348138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97475" y="1905000"/>
              <a:ext cx="3924300" cy="34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2157413"/>
              <a:ext cx="3578225" cy="322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453063" y="1955800"/>
              <a:ext cx="3557588" cy="200025"/>
            </a:xfrm>
            <a:custGeom>
              <a:avLst/>
              <a:gdLst>
                <a:gd name="T0" fmla="*/ 0 w 3723"/>
                <a:gd name="T1" fmla="*/ 209 h 209"/>
                <a:gd name="T2" fmla="*/ 0 w 3723"/>
                <a:gd name="T3" fmla="*/ 209 h 209"/>
                <a:gd name="T4" fmla="*/ 3723 w 3723"/>
                <a:gd name="T5" fmla="*/ 209 h 209"/>
                <a:gd name="T6" fmla="*/ 3723 w 3723"/>
                <a:gd name="T7" fmla="*/ 0 h 209"/>
                <a:gd name="T8" fmla="*/ 0 w 3723"/>
                <a:gd name="T9" fmla="*/ 0 h 209"/>
                <a:gd name="T10" fmla="*/ 0 w 3723"/>
                <a:gd name="T1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3" h="209">
                  <a:moveTo>
                    <a:pt x="0" y="209"/>
                  </a:moveTo>
                  <a:lnTo>
                    <a:pt x="0" y="209"/>
                  </a:lnTo>
                  <a:lnTo>
                    <a:pt x="3723" y="209"/>
                  </a:lnTo>
                  <a:lnTo>
                    <a:pt x="3723" y="0"/>
                  </a:lnTo>
                  <a:lnTo>
                    <a:pt x="0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21596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453063" y="1955800"/>
              <a:ext cx="3557588" cy="200025"/>
            </a:xfrm>
            <a:custGeom>
              <a:avLst/>
              <a:gdLst>
                <a:gd name="T0" fmla="*/ 0 w 3723"/>
                <a:gd name="T1" fmla="*/ 0 h 209"/>
                <a:gd name="T2" fmla="*/ 0 w 3723"/>
                <a:gd name="T3" fmla="*/ 0 h 209"/>
                <a:gd name="T4" fmla="*/ 3723 w 3723"/>
                <a:gd name="T5" fmla="*/ 0 h 209"/>
                <a:gd name="T6" fmla="*/ 3723 w 3723"/>
                <a:gd name="T7" fmla="*/ 209 h 209"/>
                <a:gd name="T8" fmla="*/ 0 w 3723"/>
                <a:gd name="T9" fmla="*/ 209 h 209"/>
                <a:gd name="T10" fmla="*/ 0 w 3723"/>
                <a:gd name="T1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3" h="209">
                  <a:moveTo>
                    <a:pt x="0" y="0"/>
                  </a:moveTo>
                  <a:lnTo>
                    <a:pt x="0" y="0"/>
                  </a:lnTo>
                  <a:lnTo>
                    <a:pt x="3723" y="0"/>
                  </a:lnTo>
                  <a:lnTo>
                    <a:pt x="3723" y="209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8064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397625" y="1936750"/>
              <a:ext cx="2381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518275" y="1936750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629400" y="1936750"/>
              <a:ext cx="201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6715125" y="1936750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823075" y="1936750"/>
              <a:ext cx="222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6931025" y="1936750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7008813" y="1936750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097713" y="1936750"/>
              <a:ext cx="231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7215188" y="1936750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7262813" y="1936750"/>
              <a:ext cx="2143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7362825" y="1936750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7440613" y="1936750"/>
              <a:ext cx="231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556500" y="1936750"/>
              <a:ext cx="231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673975" y="1998663"/>
              <a:ext cx="114300" cy="146050"/>
            </a:xfrm>
            <a:custGeom>
              <a:avLst/>
              <a:gdLst>
                <a:gd name="T0" fmla="*/ 108 w 119"/>
                <a:gd name="T1" fmla="*/ 44 h 152"/>
                <a:gd name="T2" fmla="*/ 116 w 119"/>
                <a:gd name="T3" fmla="*/ 52 h 152"/>
                <a:gd name="T4" fmla="*/ 116 w 119"/>
                <a:gd name="T5" fmla="*/ 148 h 152"/>
                <a:gd name="T6" fmla="*/ 109 w 119"/>
                <a:gd name="T7" fmla="*/ 150 h 152"/>
                <a:gd name="T8" fmla="*/ 96 w 119"/>
                <a:gd name="T9" fmla="*/ 150 h 152"/>
                <a:gd name="T10" fmla="*/ 89 w 119"/>
                <a:gd name="T11" fmla="*/ 148 h 152"/>
                <a:gd name="T12" fmla="*/ 89 w 119"/>
                <a:gd name="T13" fmla="*/ 67 h 152"/>
                <a:gd name="T14" fmla="*/ 44 w 119"/>
                <a:gd name="T15" fmla="*/ 113 h 152"/>
                <a:gd name="T16" fmla="*/ 56 w 119"/>
                <a:gd name="T17" fmla="*/ 129 h 152"/>
                <a:gd name="T18" fmla="*/ 63 w 119"/>
                <a:gd name="T19" fmla="*/ 128 h 152"/>
                <a:gd name="T20" fmla="*/ 67 w 119"/>
                <a:gd name="T21" fmla="*/ 126 h 152"/>
                <a:gd name="T22" fmla="*/ 69 w 119"/>
                <a:gd name="T23" fmla="*/ 128 h 152"/>
                <a:gd name="T24" fmla="*/ 70 w 119"/>
                <a:gd name="T25" fmla="*/ 137 h 152"/>
                <a:gd name="T26" fmla="*/ 68 w 119"/>
                <a:gd name="T27" fmla="*/ 148 h 152"/>
                <a:gd name="T28" fmla="*/ 60 w 119"/>
                <a:gd name="T29" fmla="*/ 151 h 152"/>
                <a:gd name="T30" fmla="*/ 49 w 119"/>
                <a:gd name="T31" fmla="*/ 152 h 152"/>
                <a:gd name="T32" fmla="*/ 24 w 119"/>
                <a:gd name="T33" fmla="*/ 144 h 152"/>
                <a:gd name="T34" fmla="*/ 17 w 119"/>
                <a:gd name="T35" fmla="*/ 117 h 152"/>
                <a:gd name="T36" fmla="*/ 5 w 119"/>
                <a:gd name="T37" fmla="*/ 67 h 152"/>
                <a:gd name="T38" fmla="*/ 0 w 119"/>
                <a:gd name="T39" fmla="*/ 55 h 152"/>
                <a:gd name="T40" fmla="*/ 2 w 119"/>
                <a:gd name="T41" fmla="*/ 47 h 152"/>
                <a:gd name="T42" fmla="*/ 5 w 119"/>
                <a:gd name="T43" fmla="*/ 44 h 152"/>
                <a:gd name="T44" fmla="*/ 17 w 119"/>
                <a:gd name="T45" fmla="*/ 22 h 152"/>
                <a:gd name="T46" fmla="*/ 19 w 119"/>
                <a:gd name="T47" fmla="*/ 19 h 152"/>
                <a:gd name="T48" fmla="*/ 30 w 119"/>
                <a:gd name="T49" fmla="*/ 18 h 152"/>
                <a:gd name="T50" fmla="*/ 41 w 119"/>
                <a:gd name="T51" fmla="*/ 19 h 152"/>
                <a:gd name="T52" fmla="*/ 44 w 119"/>
                <a:gd name="T53" fmla="*/ 22 h 152"/>
                <a:gd name="T54" fmla="*/ 108 w 119"/>
                <a:gd name="T55" fmla="*/ 44 h 152"/>
                <a:gd name="T56" fmla="*/ 119 w 119"/>
                <a:gd name="T57" fmla="*/ 15 h 152"/>
                <a:gd name="T58" fmla="*/ 103 w 119"/>
                <a:gd name="T59" fmla="*/ 29 h 152"/>
                <a:gd name="T60" fmla="*/ 87 w 119"/>
                <a:gd name="T61" fmla="*/ 15 h 152"/>
                <a:gd name="T62" fmla="*/ 103 w 119"/>
                <a:gd name="T63" fmla="*/ 0 h 152"/>
                <a:gd name="T64" fmla="*/ 119 w 119"/>
                <a:gd name="T65" fmla="*/ 15 h 152"/>
                <a:gd name="T66" fmla="*/ 75 w 119"/>
                <a:gd name="T67" fmla="*/ 44 h 152"/>
                <a:gd name="T68" fmla="*/ 75 w 119"/>
                <a:gd name="T69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52">
                  <a:moveTo>
                    <a:pt x="108" y="44"/>
                  </a:moveTo>
                  <a:lnTo>
                    <a:pt x="108" y="44"/>
                  </a:lnTo>
                  <a:cubicBezTo>
                    <a:pt x="111" y="44"/>
                    <a:pt x="113" y="45"/>
                    <a:pt x="114" y="46"/>
                  </a:cubicBezTo>
                  <a:cubicBezTo>
                    <a:pt x="116" y="47"/>
                    <a:pt x="116" y="49"/>
                    <a:pt x="116" y="52"/>
                  </a:cubicBezTo>
                  <a:lnTo>
                    <a:pt x="116" y="146"/>
                  </a:lnTo>
                  <a:cubicBezTo>
                    <a:pt x="116" y="147"/>
                    <a:pt x="116" y="148"/>
                    <a:pt x="116" y="148"/>
                  </a:cubicBezTo>
                  <a:cubicBezTo>
                    <a:pt x="115" y="149"/>
                    <a:pt x="114" y="149"/>
                    <a:pt x="113" y="150"/>
                  </a:cubicBezTo>
                  <a:cubicBezTo>
                    <a:pt x="112" y="150"/>
                    <a:pt x="111" y="150"/>
                    <a:pt x="109" y="150"/>
                  </a:cubicBezTo>
                  <a:cubicBezTo>
                    <a:pt x="107" y="151"/>
                    <a:pt x="105" y="151"/>
                    <a:pt x="102" y="151"/>
                  </a:cubicBezTo>
                  <a:cubicBezTo>
                    <a:pt x="100" y="151"/>
                    <a:pt x="97" y="151"/>
                    <a:pt x="96" y="150"/>
                  </a:cubicBezTo>
                  <a:cubicBezTo>
                    <a:pt x="94" y="150"/>
                    <a:pt x="92" y="150"/>
                    <a:pt x="91" y="150"/>
                  </a:cubicBezTo>
                  <a:cubicBezTo>
                    <a:pt x="90" y="149"/>
                    <a:pt x="90" y="149"/>
                    <a:pt x="89" y="148"/>
                  </a:cubicBezTo>
                  <a:cubicBezTo>
                    <a:pt x="89" y="148"/>
                    <a:pt x="89" y="147"/>
                    <a:pt x="89" y="146"/>
                  </a:cubicBezTo>
                  <a:lnTo>
                    <a:pt x="89" y="67"/>
                  </a:lnTo>
                  <a:lnTo>
                    <a:pt x="44" y="67"/>
                  </a:lnTo>
                  <a:lnTo>
                    <a:pt x="44" y="113"/>
                  </a:lnTo>
                  <a:cubicBezTo>
                    <a:pt x="44" y="118"/>
                    <a:pt x="45" y="122"/>
                    <a:pt x="47" y="125"/>
                  </a:cubicBezTo>
                  <a:cubicBezTo>
                    <a:pt x="48" y="128"/>
                    <a:pt x="52" y="129"/>
                    <a:pt x="56" y="129"/>
                  </a:cubicBezTo>
                  <a:cubicBezTo>
                    <a:pt x="57" y="129"/>
                    <a:pt x="59" y="129"/>
                    <a:pt x="60" y="129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5" y="127"/>
                  </a:cubicBezTo>
                  <a:cubicBezTo>
                    <a:pt x="66" y="127"/>
                    <a:pt x="66" y="126"/>
                    <a:pt x="67" y="126"/>
                  </a:cubicBezTo>
                  <a:cubicBezTo>
                    <a:pt x="67" y="126"/>
                    <a:pt x="68" y="127"/>
                    <a:pt x="68" y="127"/>
                  </a:cubicBezTo>
                  <a:cubicBezTo>
                    <a:pt x="69" y="127"/>
                    <a:pt x="69" y="128"/>
                    <a:pt x="69" y="128"/>
                  </a:cubicBezTo>
                  <a:cubicBezTo>
                    <a:pt x="69" y="129"/>
                    <a:pt x="70" y="130"/>
                    <a:pt x="70" y="132"/>
                  </a:cubicBezTo>
                  <a:cubicBezTo>
                    <a:pt x="70" y="133"/>
                    <a:pt x="70" y="135"/>
                    <a:pt x="70" y="137"/>
                  </a:cubicBezTo>
                  <a:cubicBezTo>
                    <a:pt x="70" y="140"/>
                    <a:pt x="70" y="142"/>
                    <a:pt x="70" y="144"/>
                  </a:cubicBezTo>
                  <a:cubicBezTo>
                    <a:pt x="69" y="146"/>
                    <a:pt x="69" y="147"/>
                    <a:pt x="68" y="148"/>
                  </a:cubicBezTo>
                  <a:cubicBezTo>
                    <a:pt x="67" y="148"/>
                    <a:pt x="66" y="149"/>
                    <a:pt x="65" y="150"/>
                  </a:cubicBezTo>
                  <a:cubicBezTo>
                    <a:pt x="64" y="150"/>
                    <a:pt x="62" y="151"/>
                    <a:pt x="60" y="151"/>
                  </a:cubicBezTo>
                  <a:cubicBezTo>
                    <a:pt x="59" y="151"/>
                    <a:pt x="57" y="152"/>
                    <a:pt x="55" y="152"/>
                  </a:cubicBezTo>
                  <a:cubicBezTo>
                    <a:pt x="53" y="152"/>
                    <a:pt x="51" y="152"/>
                    <a:pt x="49" y="152"/>
                  </a:cubicBezTo>
                  <a:cubicBezTo>
                    <a:pt x="43" y="152"/>
                    <a:pt x="38" y="152"/>
                    <a:pt x="34" y="150"/>
                  </a:cubicBezTo>
                  <a:cubicBezTo>
                    <a:pt x="30" y="149"/>
                    <a:pt x="27" y="147"/>
                    <a:pt x="24" y="144"/>
                  </a:cubicBezTo>
                  <a:cubicBezTo>
                    <a:pt x="22" y="141"/>
                    <a:pt x="20" y="137"/>
                    <a:pt x="18" y="133"/>
                  </a:cubicBezTo>
                  <a:cubicBezTo>
                    <a:pt x="17" y="128"/>
                    <a:pt x="17" y="123"/>
                    <a:pt x="17" y="117"/>
                  </a:cubicBezTo>
                  <a:lnTo>
                    <a:pt x="17" y="67"/>
                  </a:lnTo>
                  <a:lnTo>
                    <a:pt x="5" y="67"/>
                  </a:lnTo>
                  <a:cubicBezTo>
                    <a:pt x="3" y="67"/>
                    <a:pt x="2" y="66"/>
                    <a:pt x="2" y="64"/>
                  </a:cubicBezTo>
                  <a:cubicBezTo>
                    <a:pt x="1" y="62"/>
                    <a:pt x="0" y="59"/>
                    <a:pt x="0" y="55"/>
                  </a:cubicBezTo>
                  <a:cubicBezTo>
                    <a:pt x="0" y="53"/>
                    <a:pt x="1" y="51"/>
                    <a:pt x="1" y="50"/>
                  </a:cubicBezTo>
                  <a:cubicBezTo>
                    <a:pt x="1" y="49"/>
                    <a:pt x="1" y="47"/>
                    <a:pt x="2" y="47"/>
                  </a:cubicBezTo>
                  <a:cubicBezTo>
                    <a:pt x="2" y="46"/>
                    <a:pt x="2" y="45"/>
                    <a:pt x="3" y="45"/>
                  </a:cubicBezTo>
                  <a:cubicBezTo>
                    <a:pt x="3" y="44"/>
                    <a:pt x="4" y="44"/>
                    <a:pt x="5" y="44"/>
                  </a:cubicBezTo>
                  <a:lnTo>
                    <a:pt x="17" y="44"/>
                  </a:lnTo>
                  <a:lnTo>
                    <a:pt x="17" y="22"/>
                  </a:lnTo>
                  <a:cubicBezTo>
                    <a:pt x="17" y="21"/>
                    <a:pt x="17" y="21"/>
                    <a:pt x="17" y="20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20" y="18"/>
                    <a:pt x="22" y="18"/>
                    <a:pt x="24" y="18"/>
                  </a:cubicBezTo>
                  <a:cubicBezTo>
                    <a:pt x="25" y="18"/>
                    <a:pt x="28" y="18"/>
                    <a:pt x="30" y="18"/>
                  </a:cubicBezTo>
                  <a:cubicBezTo>
                    <a:pt x="33" y="18"/>
                    <a:pt x="35" y="18"/>
                    <a:pt x="37" y="18"/>
                  </a:cubicBezTo>
                  <a:cubicBezTo>
                    <a:pt x="39" y="18"/>
                    <a:pt x="40" y="18"/>
                    <a:pt x="41" y="19"/>
                  </a:cubicBezTo>
                  <a:cubicBezTo>
                    <a:pt x="42" y="19"/>
                    <a:pt x="43" y="20"/>
                    <a:pt x="44" y="20"/>
                  </a:cubicBezTo>
                  <a:cubicBezTo>
                    <a:pt x="44" y="21"/>
                    <a:pt x="44" y="21"/>
                    <a:pt x="44" y="22"/>
                  </a:cubicBezTo>
                  <a:lnTo>
                    <a:pt x="44" y="44"/>
                  </a:lnTo>
                  <a:lnTo>
                    <a:pt x="108" y="44"/>
                  </a:lnTo>
                  <a:close/>
                  <a:moveTo>
                    <a:pt x="119" y="15"/>
                  </a:moveTo>
                  <a:lnTo>
                    <a:pt x="119" y="15"/>
                  </a:lnTo>
                  <a:cubicBezTo>
                    <a:pt x="119" y="20"/>
                    <a:pt x="118" y="24"/>
                    <a:pt x="115" y="26"/>
                  </a:cubicBezTo>
                  <a:cubicBezTo>
                    <a:pt x="113" y="28"/>
                    <a:pt x="109" y="29"/>
                    <a:pt x="103" y="29"/>
                  </a:cubicBezTo>
                  <a:cubicBezTo>
                    <a:pt x="96" y="29"/>
                    <a:pt x="92" y="28"/>
                    <a:pt x="90" y="26"/>
                  </a:cubicBezTo>
                  <a:cubicBezTo>
                    <a:pt x="88" y="24"/>
                    <a:pt x="87" y="21"/>
                    <a:pt x="87" y="15"/>
                  </a:cubicBezTo>
                  <a:cubicBezTo>
                    <a:pt x="87" y="10"/>
                    <a:pt x="88" y="6"/>
                    <a:pt x="90" y="4"/>
                  </a:cubicBezTo>
                  <a:cubicBezTo>
                    <a:pt x="92" y="1"/>
                    <a:pt x="97" y="0"/>
                    <a:pt x="103" y="0"/>
                  </a:cubicBezTo>
                  <a:cubicBezTo>
                    <a:pt x="109" y="0"/>
                    <a:pt x="113" y="1"/>
                    <a:pt x="115" y="3"/>
                  </a:cubicBezTo>
                  <a:cubicBezTo>
                    <a:pt x="118" y="5"/>
                    <a:pt x="119" y="9"/>
                    <a:pt x="119" y="15"/>
                  </a:cubicBezTo>
                  <a:lnTo>
                    <a:pt x="119" y="15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close/>
                </a:path>
              </a:pathLst>
            </a:custGeom>
            <a:solidFill>
              <a:srgbClr val="FDF4D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 dirty="0"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799388" y="1936750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908925" y="1936750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985125" y="1936750"/>
              <a:ext cx="201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8070850" y="1936750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5264150" y="1955800"/>
              <a:ext cx="179388" cy="3403600"/>
            </a:xfrm>
            <a:custGeom>
              <a:avLst/>
              <a:gdLst>
                <a:gd name="T0" fmla="*/ 0 w 188"/>
                <a:gd name="T1" fmla="*/ 3558 h 3558"/>
                <a:gd name="T2" fmla="*/ 0 w 188"/>
                <a:gd name="T3" fmla="*/ 3558 h 3558"/>
                <a:gd name="T4" fmla="*/ 188 w 188"/>
                <a:gd name="T5" fmla="*/ 3558 h 3558"/>
                <a:gd name="T6" fmla="*/ 188 w 188"/>
                <a:gd name="T7" fmla="*/ 0 h 3558"/>
                <a:gd name="T8" fmla="*/ 0 w 188"/>
                <a:gd name="T9" fmla="*/ 0 h 3558"/>
                <a:gd name="T10" fmla="*/ 0 w 188"/>
                <a:gd name="T11" fmla="*/ 3558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558">
                  <a:moveTo>
                    <a:pt x="0" y="3558"/>
                  </a:moveTo>
                  <a:lnTo>
                    <a:pt x="0" y="3558"/>
                  </a:lnTo>
                  <a:lnTo>
                    <a:pt x="188" y="355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3558"/>
                  </a:lnTo>
                  <a:close/>
                </a:path>
              </a:pathLst>
            </a:custGeom>
            <a:solidFill>
              <a:srgbClr val="21596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5264150" y="1955800"/>
              <a:ext cx="179388" cy="3403600"/>
            </a:xfrm>
            <a:custGeom>
              <a:avLst/>
              <a:gdLst>
                <a:gd name="T0" fmla="*/ 0 w 188"/>
                <a:gd name="T1" fmla="*/ 3558 h 3558"/>
                <a:gd name="T2" fmla="*/ 0 w 188"/>
                <a:gd name="T3" fmla="*/ 3558 h 3558"/>
                <a:gd name="T4" fmla="*/ 0 w 188"/>
                <a:gd name="T5" fmla="*/ 0 h 3558"/>
                <a:gd name="T6" fmla="*/ 188 w 188"/>
                <a:gd name="T7" fmla="*/ 0 h 3558"/>
                <a:gd name="T8" fmla="*/ 188 w 188"/>
                <a:gd name="T9" fmla="*/ 3558 h 3558"/>
                <a:gd name="T10" fmla="*/ 0 w 188"/>
                <a:gd name="T11" fmla="*/ 3558 h 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558">
                  <a:moveTo>
                    <a:pt x="0" y="3558"/>
                  </a:moveTo>
                  <a:lnTo>
                    <a:pt x="0" y="3558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8" y="3558"/>
                  </a:lnTo>
                  <a:lnTo>
                    <a:pt x="0" y="3558"/>
                  </a:lnTo>
                  <a:close/>
                </a:path>
              </a:pathLst>
            </a:custGeom>
            <a:noFill/>
            <a:ln w="25400" cap="flat">
              <a:solidFill>
                <a:srgbClr val="8064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 rot="16200000">
              <a:off x="5276850" y="4772025"/>
              <a:ext cx="2301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 rot="16200000">
              <a:off x="5281612" y="4660900"/>
              <a:ext cx="2222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 rot="16200000">
              <a:off x="5295900" y="4568825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5297488" y="4637088"/>
              <a:ext cx="144463" cy="112713"/>
            </a:xfrm>
            <a:custGeom>
              <a:avLst/>
              <a:gdLst>
                <a:gd name="T0" fmla="*/ 43 w 152"/>
                <a:gd name="T1" fmla="*/ 11 h 118"/>
                <a:gd name="T2" fmla="*/ 51 w 152"/>
                <a:gd name="T3" fmla="*/ 2 h 118"/>
                <a:gd name="T4" fmla="*/ 148 w 152"/>
                <a:gd name="T5" fmla="*/ 3 h 118"/>
                <a:gd name="T6" fmla="*/ 150 w 152"/>
                <a:gd name="T7" fmla="*/ 9 h 118"/>
                <a:gd name="T8" fmla="*/ 150 w 152"/>
                <a:gd name="T9" fmla="*/ 23 h 118"/>
                <a:gd name="T10" fmla="*/ 148 w 152"/>
                <a:gd name="T11" fmla="*/ 29 h 118"/>
                <a:gd name="T12" fmla="*/ 66 w 152"/>
                <a:gd name="T13" fmla="*/ 30 h 118"/>
                <a:gd name="T14" fmla="*/ 112 w 152"/>
                <a:gd name="T15" fmla="*/ 74 h 118"/>
                <a:gd name="T16" fmla="*/ 128 w 152"/>
                <a:gd name="T17" fmla="*/ 63 h 118"/>
                <a:gd name="T18" fmla="*/ 127 w 152"/>
                <a:gd name="T19" fmla="*/ 56 h 118"/>
                <a:gd name="T20" fmla="*/ 126 w 152"/>
                <a:gd name="T21" fmla="*/ 52 h 118"/>
                <a:gd name="T22" fmla="*/ 128 w 152"/>
                <a:gd name="T23" fmla="*/ 49 h 118"/>
                <a:gd name="T24" fmla="*/ 136 w 152"/>
                <a:gd name="T25" fmla="*/ 48 h 118"/>
                <a:gd name="T26" fmla="*/ 147 w 152"/>
                <a:gd name="T27" fmla="*/ 51 h 118"/>
                <a:gd name="T28" fmla="*/ 150 w 152"/>
                <a:gd name="T29" fmla="*/ 58 h 118"/>
                <a:gd name="T30" fmla="*/ 152 w 152"/>
                <a:gd name="T31" fmla="*/ 70 h 118"/>
                <a:gd name="T32" fmla="*/ 143 w 152"/>
                <a:gd name="T33" fmla="*/ 94 h 118"/>
                <a:gd name="T34" fmla="*/ 116 w 152"/>
                <a:gd name="T35" fmla="*/ 102 h 118"/>
                <a:gd name="T36" fmla="*/ 66 w 152"/>
                <a:gd name="T37" fmla="*/ 114 h 118"/>
                <a:gd name="T38" fmla="*/ 55 w 152"/>
                <a:gd name="T39" fmla="*/ 118 h 118"/>
                <a:gd name="T40" fmla="*/ 46 w 152"/>
                <a:gd name="T41" fmla="*/ 117 h 118"/>
                <a:gd name="T42" fmla="*/ 43 w 152"/>
                <a:gd name="T43" fmla="*/ 114 h 118"/>
                <a:gd name="T44" fmla="*/ 22 w 152"/>
                <a:gd name="T45" fmla="*/ 102 h 118"/>
                <a:gd name="T46" fmla="*/ 18 w 152"/>
                <a:gd name="T47" fmla="*/ 99 h 118"/>
                <a:gd name="T48" fmla="*/ 17 w 152"/>
                <a:gd name="T49" fmla="*/ 88 h 118"/>
                <a:gd name="T50" fmla="*/ 18 w 152"/>
                <a:gd name="T51" fmla="*/ 77 h 118"/>
                <a:gd name="T52" fmla="*/ 22 w 152"/>
                <a:gd name="T53" fmla="*/ 74 h 118"/>
                <a:gd name="T54" fmla="*/ 43 w 152"/>
                <a:gd name="T55" fmla="*/ 11 h 118"/>
                <a:gd name="T56" fmla="*/ 14 w 152"/>
                <a:gd name="T57" fmla="*/ 0 h 118"/>
                <a:gd name="T58" fmla="*/ 29 w 152"/>
                <a:gd name="T59" fmla="*/ 16 h 118"/>
                <a:gd name="T60" fmla="*/ 14 w 152"/>
                <a:gd name="T61" fmla="*/ 32 h 118"/>
                <a:gd name="T62" fmla="*/ 0 w 152"/>
                <a:gd name="T63" fmla="*/ 16 h 118"/>
                <a:gd name="T64" fmla="*/ 14 w 152"/>
                <a:gd name="T65" fmla="*/ 0 h 118"/>
                <a:gd name="T66" fmla="*/ 43 w 152"/>
                <a:gd name="T67" fmla="*/ 44 h 118"/>
                <a:gd name="T68" fmla="*/ 43 w 152"/>
                <a:gd name="T69" fmla="*/ 4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18">
                  <a:moveTo>
                    <a:pt x="43" y="11"/>
                  </a:moveTo>
                  <a:lnTo>
                    <a:pt x="43" y="11"/>
                  </a:lnTo>
                  <a:cubicBezTo>
                    <a:pt x="43" y="8"/>
                    <a:pt x="44" y="5"/>
                    <a:pt x="45" y="4"/>
                  </a:cubicBezTo>
                  <a:cubicBezTo>
                    <a:pt x="47" y="3"/>
                    <a:pt x="49" y="2"/>
                    <a:pt x="51" y="2"/>
                  </a:cubicBezTo>
                  <a:lnTo>
                    <a:pt x="146" y="2"/>
                  </a:lnTo>
                  <a:cubicBezTo>
                    <a:pt x="146" y="2"/>
                    <a:pt x="147" y="3"/>
                    <a:pt x="148" y="3"/>
                  </a:cubicBezTo>
                  <a:cubicBezTo>
                    <a:pt x="148" y="3"/>
                    <a:pt x="149" y="4"/>
                    <a:pt x="149" y="5"/>
                  </a:cubicBezTo>
                  <a:cubicBezTo>
                    <a:pt x="149" y="6"/>
                    <a:pt x="150" y="8"/>
                    <a:pt x="150" y="9"/>
                  </a:cubicBezTo>
                  <a:cubicBezTo>
                    <a:pt x="150" y="11"/>
                    <a:pt x="150" y="14"/>
                    <a:pt x="150" y="16"/>
                  </a:cubicBezTo>
                  <a:cubicBezTo>
                    <a:pt x="150" y="19"/>
                    <a:pt x="150" y="21"/>
                    <a:pt x="150" y="23"/>
                  </a:cubicBezTo>
                  <a:cubicBezTo>
                    <a:pt x="150" y="25"/>
                    <a:pt x="149" y="26"/>
                    <a:pt x="149" y="27"/>
                  </a:cubicBezTo>
                  <a:cubicBezTo>
                    <a:pt x="149" y="28"/>
                    <a:pt x="148" y="29"/>
                    <a:pt x="148" y="29"/>
                  </a:cubicBezTo>
                  <a:cubicBezTo>
                    <a:pt x="147" y="30"/>
                    <a:pt x="146" y="30"/>
                    <a:pt x="146" y="30"/>
                  </a:cubicBezTo>
                  <a:lnTo>
                    <a:pt x="66" y="30"/>
                  </a:lnTo>
                  <a:lnTo>
                    <a:pt x="66" y="74"/>
                  </a:lnTo>
                  <a:lnTo>
                    <a:pt x="112" y="74"/>
                  </a:lnTo>
                  <a:cubicBezTo>
                    <a:pt x="118" y="74"/>
                    <a:pt x="122" y="73"/>
                    <a:pt x="124" y="72"/>
                  </a:cubicBezTo>
                  <a:cubicBezTo>
                    <a:pt x="127" y="70"/>
                    <a:pt x="128" y="67"/>
                    <a:pt x="128" y="63"/>
                  </a:cubicBezTo>
                  <a:cubicBezTo>
                    <a:pt x="128" y="61"/>
                    <a:pt x="128" y="60"/>
                    <a:pt x="128" y="59"/>
                  </a:cubicBezTo>
                  <a:cubicBezTo>
                    <a:pt x="128" y="58"/>
                    <a:pt x="127" y="57"/>
                    <a:pt x="127" y="56"/>
                  </a:cubicBezTo>
                  <a:cubicBezTo>
                    <a:pt x="127" y="55"/>
                    <a:pt x="126" y="54"/>
                    <a:pt x="126" y="53"/>
                  </a:cubicBezTo>
                  <a:cubicBezTo>
                    <a:pt x="126" y="53"/>
                    <a:pt x="126" y="52"/>
                    <a:pt x="126" y="52"/>
                  </a:cubicBezTo>
                  <a:cubicBezTo>
                    <a:pt x="126" y="51"/>
                    <a:pt x="126" y="51"/>
                    <a:pt x="126" y="50"/>
                  </a:cubicBezTo>
                  <a:cubicBezTo>
                    <a:pt x="126" y="50"/>
                    <a:pt x="127" y="50"/>
                    <a:pt x="128" y="49"/>
                  </a:cubicBezTo>
                  <a:cubicBezTo>
                    <a:pt x="129" y="49"/>
                    <a:pt x="130" y="49"/>
                    <a:pt x="131" y="49"/>
                  </a:cubicBezTo>
                  <a:cubicBezTo>
                    <a:pt x="132" y="49"/>
                    <a:pt x="134" y="48"/>
                    <a:pt x="136" y="48"/>
                  </a:cubicBezTo>
                  <a:cubicBezTo>
                    <a:pt x="139" y="48"/>
                    <a:pt x="142" y="49"/>
                    <a:pt x="143" y="49"/>
                  </a:cubicBezTo>
                  <a:cubicBezTo>
                    <a:pt x="145" y="49"/>
                    <a:pt x="146" y="50"/>
                    <a:pt x="147" y="51"/>
                  </a:cubicBezTo>
                  <a:cubicBezTo>
                    <a:pt x="148" y="51"/>
                    <a:pt x="148" y="52"/>
                    <a:pt x="149" y="54"/>
                  </a:cubicBezTo>
                  <a:cubicBezTo>
                    <a:pt x="149" y="55"/>
                    <a:pt x="150" y="56"/>
                    <a:pt x="150" y="58"/>
                  </a:cubicBezTo>
                  <a:cubicBezTo>
                    <a:pt x="151" y="60"/>
                    <a:pt x="151" y="62"/>
                    <a:pt x="151" y="64"/>
                  </a:cubicBezTo>
                  <a:cubicBezTo>
                    <a:pt x="152" y="66"/>
                    <a:pt x="152" y="68"/>
                    <a:pt x="152" y="70"/>
                  </a:cubicBezTo>
                  <a:cubicBezTo>
                    <a:pt x="152" y="75"/>
                    <a:pt x="151" y="80"/>
                    <a:pt x="150" y="84"/>
                  </a:cubicBezTo>
                  <a:cubicBezTo>
                    <a:pt x="148" y="88"/>
                    <a:pt x="146" y="92"/>
                    <a:pt x="143" y="94"/>
                  </a:cubicBezTo>
                  <a:cubicBezTo>
                    <a:pt x="140" y="97"/>
                    <a:pt x="137" y="99"/>
                    <a:pt x="132" y="100"/>
                  </a:cubicBezTo>
                  <a:cubicBezTo>
                    <a:pt x="128" y="101"/>
                    <a:pt x="122" y="102"/>
                    <a:pt x="116" y="102"/>
                  </a:cubicBezTo>
                  <a:lnTo>
                    <a:pt x="66" y="102"/>
                  </a:lnTo>
                  <a:lnTo>
                    <a:pt x="66" y="114"/>
                  </a:lnTo>
                  <a:cubicBezTo>
                    <a:pt x="66" y="115"/>
                    <a:pt x="65" y="116"/>
                    <a:pt x="63" y="117"/>
                  </a:cubicBezTo>
                  <a:cubicBezTo>
                    <a:pt x="62" y="118"/>
                    <a:pt x="59" y="118"/>
                    <a:pt x="55" y="118"/>
                  </a:cubicBezTo>
                  <a:cubicBezTo>
                    <a:pt x="53" y="118"/>
                    <a:pt x="51" y="118"/>
                    <a:pt x="49" y="118"/>
                  </a:cubicBezTo>
                  <a:cubicBezTo>
                    <a:pt x="48" y="118"/>
                    <a:pt x="47" y="117"/>
                    <a:pt x="46" y="117"/>
                  </a:cubicBezTo>
                  <a:cubicBezTo>
                    <a:pt x="45" y="117"/>
                    <a:pt x="44" y="116"/>
                    <a:pt x="44" y="116"/>
                  </a:cubicBezTo>
                  <a:cubicBezTo>
                    <a:pt x="44" y="115"/>
                    <a:pt x="43" y="114"/>
                    <a:pt x="43" y="114"/>
                  </a:cubicBezTo>
                  <a:lnTo>
                    <a:pt x="43" y="102"/>
                  </a:lnTo>
                  <a:lnTo>
                    <a:pt x="22" y="102"/>
                  </a:lnTo>
                  <a:cubicBezTo>
                    <a:pt x="21" y="102"/>
                    <a:pt x="20" y="102"/>
                    <a:pt x="20" y="101"/>
                  </a:cubicBezTo>
                  <a:cubicBezTo>
                    <a:pt x="19" y="101"/>
                    <a:pt x="18" y="100"/>
                    <a:pt x="18" y="99"/>
                  </a:cubicBezTo>
                  <a:cubicBezTo>
                    <a:pt x="18" y="98"/>
                    <a:pt x="17" y="97"/>
                    <a:pt x="17" y="95"/>
                  </a:cubicBezTo>
                  <a:cubicBezTo>
                    <a:pt x="17" y="93"/>
                    <a:pt x="17" y="91"/>
                    <a:pt x="17" y="88"/>
                  </a:cubicBezTo>
                  <a:cubicBezTo>
                    <a:pt x="17" y="85"/>
                    <a:pt x="17" y="83"/>
                    <a:pt x="17" y="81"/>
                  </a:cubicBezTo>
                  <a:cubicBezTo>
                    <a:pt x="17" y="80"/>
                    <a:pt x="18" y="78"/>
                    <a:pt x="18" y="77"/>
                  </a:cubicBezTo>
                  <a:cubicBezTo>
                    <a:pt x="18" y="76"/>
                    <a:pt x="19" y="75"/>
                    <a:pt x="20" y="75"/>
                  </a:cubicBezTo>
                  <a:cubicBezTo>
                    <a:pt x="20" y="75"/>
                    <a:pt x="21" y="74"/>
                    <a:pt x="22" y="74"/>
                  </a:cubicBezTo>
                  <a:lnTo>
                    <a:pt x="43" y="74"/>
                  </a:lnTo>
                  <a:lnTo>
                    <a:pt x="43" y="11"/>
                  </a:lnTo>
                  <a:close/>
                  <a:moveTo>
                    <a:pt x="14" y="0"/>
                  </a:moveTo>
                  <a:lnTo>
                    <a:pt x="14" y="0"/>
                  </a:lnTo>
                  <a:cubicBezTo>
                    <a:pt x="19" y="0"/>
                    <a:pt x="23" y="1"/>
                    <a:pt x="25" y="3"/>
                  </a:cubicBezTo>
                  <a:cubicBezTo>
                    <a:pt x="28" y="6"/>
                    <a:pt x="29" y="10"/>
                    <a:pt x="29" y="16"/>
                  </a:cubicBezTo>
                  <a:cubicBezTo>
                    <a:pt x="29" y="22"/>
                    <a:pt x="28" y="26"/>
                    <a:pt x="26" y="29"/>
                  </a:cubicBezTo>
                  <a:cubicBezTo>
                    <a:pt x="24" y="31"/>
                    <a:pt x="20" y="32"/>
                    <a:pt x="14" y="32"/>
                  </a:cubicBezTo>
                  <a:cubicBezTo>
                    <a:pt x="9" y="32"/>
                    <a:pt x="5" y="31"/>
                    <a:pt x="3" y="28"/>
                  </a:cubicBezTo>
                  <a:cubicBezTo>
                    <a:pt x="1" y="26"/>
                    <a:pt x="0" y="22"/>
                    <a:pt x="0" y="16"/>
                  </a:cubicBezTo>
                  <a:cubicBezTo>
                    <a:pt x="0" y="10"/>
                    <a:pt x="1" y="5"/>
                    <a:pt x="3" y="3"/>
                  </a:cubicBezTo>
                  <a:cubicBezTo>
                    <a:pt x="5" y="1"/>
                    <a:pt x="9" y="0"/>
                    <a:pt x="14" y="0"/>
                  </a:cubicBezTo>
                  <a:lnTo>
                    <a:pt x="14" y="0"/>
                  </a:lnTo>
                  <a:close/>
                  <a:moveTo>
                    <a:pt x="43" y="44"/>
                  </a:moveTo>
                  <a:lnTo>
                    <a:pt x="43" y="44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FDF4D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 rot="16200000">
              <a:off x="5289550" y="4359275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 rot="16200000">
              <a:off x="5308600" y="4287838"/>
              <a:ext cx="168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 rot="16200000">
              <a:off x="5280025" y="4205288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 rot="16200000">
              <a:off x="5280025" y="4095750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 rot="16200000">
              <a:off x="5276850" y="4044950"/>
              <a:ext cx="2301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 rot="16200000">
              <a:off x="5276850" y="3929063"/>
              <a:ext cx="231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 rot="16200000">
              <a:off x="5283200" y="3819525"/>
              <a:ext cx="2174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 rot="16200000">
              <a:off x="5291137" y="3724275"/>
              <a:ext cx="201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 rot="16200000">
              <a:off x="5308600" y="3654425"/>
              <a:ext cx="168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 rot="16200000">
              <a:off x="5289550" y="3582988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 rot="16200000">
              <a:off x="5291137" y="3494088"/>
              <a:ext cx="201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 rot="16200000">
              <a:off x="5280025" y="3395663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 rot="16200000">
              <a:off x="5283200" y="3349625"/>
              <a:ext cx="2174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 rot="16200000">
              <a:off x="5289550" y="3254375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 rot="16200000">
              <a:off x="5308600" y="3182938"/>
              <a:ext cx="168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 rot="16200000">
              <a:off x="5280025" y="3100388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 rot="16200000">
              <a:off x="5276850" y="2987675"/>
              <a:ext cx="2317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 rot="16200000">
              <a:off x="5289550" y="2884488"/>
              <a:ext cx="2063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 rot="16200000">
              <a:off x="5280025" y="2784475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 rot="16200000">
              <a:off x="5280025" y="2674938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 rot="16200000">
              <a:off x="5265737" y="2613025"/>
              <a:ext cx="2524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3"/>
            <p:cNvSpPr>
              <a:spLocks noChangeArrowheads="1"/>
            </p:cNvSpPr>
            <p:nvPr/>
          </p:nvSpPr>
          <p:spPr bwMode="auto">
            <a:xfrm rot="16200000">
              <a:off x="5295900" y="2505075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 rot="16200000">
              <a:off x="5308600" y="2441575"/>
              <a:ext cx="1682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 rot="16200000">
              <a:off x="5283200" y="2362200"/>
              <a:ext cx="2174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"/>
            <p:cNvSpPr>
              <a:spLocks noChangeArrowheads="1"/>
            </p:cNvSpPr>
            <p:nvPr/>
          </p:nvSpPr>
          <p:spPr bwMode="auto">
            <a:xfrm rot="16200000">
              <a:off x="5280025" y="2255838"/>
              <a:ext cx="2238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 rot="16200000">
              <a:off x="5295900" y="2163763"/>
              <a:ext cx="19208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 rot="16200000">
              <a:off x="5291137" y="2081213"/>
              <a:ext cx="2016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DF4D4"/>
                  </a:solidFill>
                  <a:effectLst/>
                  <a:latin typeface="Calibri Bold" panose="020F070203040403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9"/>
            <p:cNvSpPr>
              <a:spLocks noChangeArrowheads="1"/>
            </p:cNvSpPr>
            <p:nvPr/>
          </p:nvSpPr>
          <p:spPr bwMode="auto">
            <a:xfrm rot="16200000">
              <a:off x="5280025" y="1984375"/>
              <a:ext cx="2254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24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Detector R&amp;D Program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066" y="924450"/>
            <a:ext cx="7416800" cy="52900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R&amp;D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Support research leading to fundamental advances in the science of particle detection, and develop the next generation of instrumentation for HEP</a:t>
            </a:r>
          </a:p>
          <a:p>
            <a:pPr marL="628650" lvl="1" indent="-344488"/>
            <a:r>
              <a:rPr lang="en-US" dirty="0"/>
              <a:t>Properly balanced between…</a:t>
            </a:r>
          </a:p>
          <a:p>
            <a:pPr marL="914400" lvl="2" indent="-284163"/>
            <a:r>
              <a:rPr lang="en-US" dirty="0"/>
              <a:t>…incremental, near-term, low-risk and                                    transformative, long-term, high-risk R&amp;D; </a:t>
            </a:r>
          </a:p>
          <a:p>
            <a:pPr marL="914400" lvl="2" indent="-284163"/>
            <a:r>
              <a:rPr lang="en-US" dirty="0"/>
              <a:t>…universities and labs, etc.</a:t>
            </a:r>
          </a:p>
          <a:p>
            <a:pPr marL="628650" lvl="1" indent="-344488"/>
            <a:r>
              <a:rPr lang="en-US" dirty="0"/>
              <a:t>Focus on strategic areas</a:t>
            </a:r>
          </a:p>
          <a:p>
            <a:pPr marL="914400" lvl="2" indent="-284163"/>
            <a:r>
              <a:rPr lang="en-US" dirty="0"/>
              <a:t>Future promise and (potential for) U.S. leadership</a:t>
            </a:r>
          </a:p>
          <a:p>
            <a:pPr marL="628650" lvl="1" indent="-344488"/>
            <a:r>
              <a:rPr lang="en-US" dirty="0"/>
              <a:t>Engage researchers from other fields and from 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R&amp;D Program Goals,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Provide (under)graduate and post-doctoral research training in instrumentation</a:t>
            </a:r>
          </a:p>
          <a:p>
            <a:pPr marL="569913" lvl="1" indent="-285750"/>
            <a:r>
              <a:rPr lang="en-US" dirty="0"/>
              <a:t>Next generation of detector experts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Support “infrastructure”—technical personnel, equipment, “facilities”, and test beams</a:t>
            </a:r>
          </a:p>
          <a:p>
            <a:pPr marL="569913" marR="0" lvl="1" indent="-285750" algn="l" defTabSz="685800" rtl="0" eaLnBrk="1" fontAlgn="auto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rgbClr val="0F3F66">
                  <a:lumMod val="60000"/>
                  <a:lumOff val="40000"/>
                </a:srgbClr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lang="en-US" dirty="0"/>
              <a:t>Crucial resources for experimental detector R&amp;D and fabrication</a:t>
            </a: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957697"/>
            <a:ext cx="8262837" cy="5423226"/>
          </a:xfrm>
        </p:spPr>
        <p:txBody>
          <a:bodyPr>
            <a:normAutofit fontScale="70000" lnSpcReduction="20000"/>
          </a:bodyPr>
          <a:lstStyle/>
          <a:p>
            <a:pPr marL="284163" indent="-284163"/>
            <a:r>
              <a:rPr lang="en-US" dirty="0"/>
              <a:t>P5 science drivers and high-priority projects</a:t>
            </a:r>
          </a:p>
          <a:p>
            <a:pPr marL="574676" lvl="1" indent="-284163"/>
            <a:r>
              <a:rPr lang="en-US" sz="2600" dirty="0"/>
              <a:t>In 2015/206, near-term focus was on</a:t>
            </a:r>
          </a:p>
          <a:p>
            <a:pPr marL="850900" lvl="2" indent="-285750"/>
            <a:r>
              <a:rPr lang="en-US" sz="2300" dirty="0"/>
              <a:t>LHC phase-II upgrade projects</a:t>
            </a:r>
          </a:p>
          <a:p>
            <a:pPr marL="850900" lvl="2" indent="-285750"/>
            <a:r>
              <a:rPr lang="en-US" sz="2300" dirty="0"/>
              <a:t>Short- and long-baseline neutrino program</a:t>
            </a:r>
          </a:p>
          <a:p>
            <a:pPr marL="850900" lvl="2" indent="-285750"/>
            <a:r>
              <a:rPr lang="en-US" sz="2300" dirty="0"/>
              <a:t>Dark Matter, Dark Energy, CMB projects</a:t>
            </a:r>
          </a:p>
          <a:p>
            <a:pPr marL="574676" lvl="1" indent="-284163"/>
            <a:r>
              <a:rPr lang="en-US" sz="2500" dirty="0"/>
              <a:t>Since then, refocus on long-term, high-risk, high-reward efforts: Blue-Sky R&amp;D</a:t>
            </a:r>
          </a:p>
          <a:p>
            <a:pPr marL="284163" indent="-284163"/>
            <a:r>
              <a:rPr lang="en-US" dirty="0"/>
              <a:t>Basic Research Needs (BRN) Study in 2019/2020</a:t>
            </a:r>
          </a:p>
          <a:p>
            <a:pPr marL="574676" lvl="1" indent="-284163"/>
            <a:r>
              <a:rPr lang="en-US" sz="2300" dirty="0"/>
              <a:t>Strategic technology areas, aligned with the strengths of the US community, that future long-term R&amp;D efforts should focus on to provide/enhance science capabilities</a:t>
            </a:r>
          </a:p>
          <a:p>
            <a:pPr marL="574676" lvl="1" indent="-284163"/>
            <a:r>
              <a:rPr lang="en-US" sz="2300" dirty="0"/>
              <a:t>Priority Research Directions to push well beyond the current state of the art, potentially leading to transformative technological advances with broad-ranging applicability</a:t>
            </a:r>
          </a:p>
          <a:p>
            <a:pPr marL="574676" lvl="1" indent="-284163"/>
            <a:r>
              <a:rPr lang="en-US" sz="2300" dirty="0"/>
              <a:t>“Key Challenges” where technological breakthroughs could lead to game-changing experimental capabilities for HEP</a:t>
            </a:r>
          </a:p>
          <a:p>
            <a:pPr marL="284163" indent="-284163"/>
            <a:r>
              <a:rPr lang="en-US" sz="2900" dirty="0"/>
              <a:t>Community input via CPAD, Snowmass, etc.</a:t>
            </a:r>
          </a:p>
          <a:p>
            <a:pPr marL="574676" lvl="1" indent="-284163"/>
            <a:endParaRPr lang="en-US" dirty="0"/>
          </a:p>
          <a:p>
            <a:pPr marL="17145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4" y="2"/>
            <a:ext cx="8726557" cy="902525"/>
          </a:xfrm>
        </p:spPr>
        <p:txBody>
          <a:bodyPr>
            <a:normAutofit/>
          </a:bodyPr>
          <a:lstStyle/>
          <a:p>
            <a:r>
              <a:rPr lang="en-US" dirty="0"/>
              <a:t>Program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76" y="1017331"/>
            <a:ext cx="8291713" cy="5221425"/>
          </a:xfrm>
        </p:spPr>
        <p:txBody>
          <a:bodyPr>
            <a:normAutofit/>
          </a:bodyPr>
          <a:lstStyle/>
          <a:p>
            <a:pPr marL="284163" indent="-284163"/>
            <a:r>
              <a:rPr lang="en-US" dirty="0"/>
              <a:t>Process to determine funding/effort:</a:t>
            </a:r>
          </a:p>
          <a:p>
            <a:pPr marL="569913" lvl="1" indent="-285750"/>
            <a:endParaRPr lang="en-US" dirty="0"/>
          </a:p>
          <a:p>
            <a:pPr marL="569913" lvl="1" indent="-285750"/>
            <a:r>
              <a:rPr lang="en-US" dirty="0"/>
              <a:t>Labs: annual budget briefings, field work proposals (FWPs), and lab comparative </a:t>
            </a:r>
            <a:r>
              <a:rPr lang="en-US"/>
              <a:t>review every few years </a:t>
            </a:r>
            <a:r>
              <a:rPr lang="en-US" dirty="0"/>
              <a:t>(last in September 2022)</a:t>
            </a:r>
          </a:p>
          <a:p>
            <a:pPr marL="284163" lvl="1" indent="0">
              <a:buNone/>
            </a:pPr>
            <a:endParaRPr lang="en-US" dirty="0"/>
          </a:p>
          <a:p>
            <a:pPr marL="569913" lvl="1" indent="-285750"/>
            <a:r>
              <a:rPr lang="en-US" dirty="0"/>
              <a:t>Universities: annual funding opportunity announcement (FOA)—university comparative review (since 2012)</a:t>
            </a:r>
          </a:p>
          <a:p>
            <a:pPr marL="62865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Helmut Marsiske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2022-12-01 CPAD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8BA-62AF-4340-AB5F-316C0E0611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3685"/>
      </p:ext>
    </p:extLst>
  </p:cSld>
  <p:clrMapOvr>
    <a:masterClrMapping/>
  </p:clrMapOvr>
</p:sld>
</file>

<file path=ppt/theme/theme1.xml><?xml version="1.0" encoding="utf-8"?>
<a:theme xmlns:a="http://schemas.openxmlformats.org/drawingml/2006/main" name="DOE SC Theme - Blue v3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 SC Theme - Blue v3" id="{D628875D-A9CA-4B1A-B08C-424431D53520}" vid="{28004F46-E5C4-40E9-9187-5B450CA805A5}"/>
    </a:ext>
  </a:extLst>
</a:theme>
</file>

<file path=ppt/theme/theme2.xml><?xml version="1.0" encoding="utf-8"?>
<a:theme xmlns:a="http://schemas.openxmlformats.org/drawingml/2006/main" name="19_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E SC Theme - Blue v8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 SC Theme - Blue v8" id="{7D0725E6-8B91-418A-88A4-164A67FA1FBC}" vid="{4D1FBDC7-8084-4D91-8529-54A44E4044A0}"/>
    </a:ext>
  </a:extLst>
</a:theme>
</file>

<file path=ppt/theme/theme4.xml><?xml version="1.0" encoding="utf-8"?>
<a:theme xmlns:a="http://schemas.openxmlformats.org/drawingml/2006/main" name="1_DOE SC Theme - Blue v3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 SC Theme - Blue v3" id="{D628875D-A9CA-4B1A-B08C-424431D53520}" vid="{28004F46-E5C4-40E9-9187-5B450CA805A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OE Office of Science Colors">
    <a:dk1>
      <a:srgbClr val="000000"/>
    </a:dk1>
    <a:lt1>
      <a:srgbClr val="FFFFFF"/>
    </a:lt1>
    <a:dk2>
      <a:srgbClr val="0F6636"/>
    </a:dk2>
    <a:lt2>
      <a:srgbClr val="FFFFFF"/>
    </a:lt2>
    <a:accent1>
      <a:srgbClr val="0F6636"/>
    </a:accent1>
    <a:accent2>
      <a:srgbClr val="F3C727"/>
    </a:accent2>
    <a:accent3>
      <a:srgbClr val="C0504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15094</TotalTime>
  <Words>1968</Words>
  <Application>Microsoft Office PowerPoint</Application>
  <PresentationFormat>On-screen Show (4:3)</PresentationFormat>
  <Paragraphs>412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Bold</vt:lpstr>
      <vt:lpstr>Candara</vt:lpstr>
      <vt:lpstr>Corbel</vt:lpstr>
      <vt:lpstr>Verdana</vt:lpstr>
      <vt:lpstr>Wingdings 3</vt:lpstr>
      <vt:lpstr>DOE SC Theme - Blue v3</vt:lpstr>
      <vt:lpstr>19_Office Theme</vt:lpstr>
      <vt:lpstr>1_DOE SC Theme - Blue v8</vt:lpstr>
      <vt:lpstr>1_DOE SC Theme - Blue v3</vt:lpstr>
      <vt:lpstr> High Energy Physics Detector R&amp;D Program</vt:lpstr>
      <vt:lpstr>Outline</vt:lpstr>
      <vt:lpstr>HEP Mission</vt:lpstr>
      <vt:lpstr>HEP Research Program</vt:lpstr>
      <vt:lpstr>HEP Detector R&amp;D Program</vt:lpstr>
      <vt:lpstr>Detector R&amp;D Program Goals</vt:lpstr>
      <vt:lpstr>Detector R&amp;D Program Goals, cont.</vt:lpstr>
      <vt:lpstr>Program Guidance</vt:lpstr>
      <vt:lpstr>Program Process</vt:lpstr>
      <vt:lpstr>Program Process, cont.</vt:lpstr>
      <vt:lpstr>Program Funding/Effort</vt:lpstr>
      <vt:lpstr>HEP Budgets</vt:lpstr>
      <vt:lpstr>Federal Budget Cycle</vt:lpstr>
      <vt:lpstr>HEP Budgets FY 2012-2022</vt:lpstr>
      <vt:lpstr>HEP Research FY 2014-2022</vt:lpstr>
      <vt:lpstr>Funding Opportunity Announcements</vt:lpstr>
      <vt:lpstr>University Comparative Review</vt:lpstr>
      <vt:lpstr>Other Funding Opportunities</vt:lpstr>
      <vt:lpstr>Other Funding Opportunities, cont.</vt:lpstr>
      <vt:lpstr> Early Career Research Program</vt:lpstr>
      <vt:lpstr>Early Career Awards in Detector R&amp;D</vt:lpstr>
      <vt:lpstr>HEP Detector R&amp;D Summary</vt:lpstr>
      <vt:lpstr>PowerPoint Presentation</vt:lpstr>
      <vt:lpstr>DOE Office of High Energy Physics</vt:lpstr>
      <vt:lpstr>FY 2023 HEP Budget Request</vt:lpstr>
      <vt:lpstr>Detector R&amp;D Research Consortia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Cooke, Michael</dc:creator>
  <cp:lastModifiedBy>Marsiske, Helmut</cp:lastModifiedBy>
  <cp:revision>275</cp:revision>
  <dcterms:created xsi:type="dcterms:W3CDTF">2017-11-06T21:41:51Z</dcterms:created>
  <dcterms:modified xsi:type="dcterms:W3CDTF">2022-12-01T14:17:51Z</dcterms:modified>
</cp:coreProperties>
</file>