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323" r:id="rId3"/>
    <p:sldId id="257" r:id="rId4"/>
    <p:sldId id="472" r:id="rId5"/>
    <p:sldId id="475" r:id="rId6"/>
    <p:sldId id="473" r:id="rId7"/>
    <p:sldId id="474" r:id="rId8"/>
    <p:sldId id="479" r:id="rId9"/>
    <p:sldId id="477" r:id="rId10"/>
    <p:sldId id="476" r:id="rId11"/>
    <p:sldId id="480" r:id="rId12"/>
    <p:sldId id="481" r:id="rId13"/>
    <p:sldId id="4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5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5F4E9A7-FD36-409C-B0D5-CA28991692A0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Development of </a:t>
            </a:r>
            <a:r>
              <a:rPr lang="en-US" dirty="0" err="1"/>
              <a:t>LArTPCs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Dec. 1,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 Yu</a:t>
            </a:r>
          </a:p>
          <a:p>
            <a:r>
              <a:rPr lang="en-US" dirty="0"/>
              <a:t>Instrumentation Division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25476"/>
          </a:xfrm>
        </p:spPr>
        <p:txBody>
          <a:bodyPr>
            <a:normAutofit/>
          </a:bodyPr>
          <a:lstStyle/>
          <a:p>
            <a:r>
              <a:rPr lang="en-US" sz="3600" dirty="0"/>
              <a:t>DUNE FD2 VD (Vertical Drift) TPC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5800" y="1066799"/>
            <a:ext cx="4800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 </a:t>
            </a:r>
            <a:r>
              <a:rPr lang="en-US" sz="1600" dirty="0" err="1"/>
              <a:t>kton</a:t>
            </a:r>
            <a:r>
              <a:rPr lang="en-US" sz="1600" dirty="0"/>
              <a:t> fiducial cryostat has:</a:t>
            </a:r>
          </a:p>
          <a:p>
            <a:r>
              <a:rPr lang="en-US" sz="1600" dirty="0"/>
              <a:t>80 top CRPs, 80 bottom CRPs, 80 cathode modules, 1900 m</a:t>
            </a:r>
            <a:r>
              <a:rPr lang="en-US" sz="1600" baseline="30000" dirty="0"/>
              <a:t>2</a:t>
            </a:r>
            <a:r>
              <a:rPr lang="en-US" sz="1600" dirty="0"/>
              <a:t> field cage coverage, 492k readout channels (2 types of readout electronics)</a:t>
            </a:r>
          </a:p>
          <a:p>
            <a:endParaRPr lang="en-US" sz="1600" dirty="0"/>
          </a:p>
          <a:p>
            <a:r>
              <a:rPr lang="en-US" sz="1600" dirty="0"/>
              <a:t>Active volume:  </a:t>
            </a:r>
          </a:p>
          <a:p>
            <a:r>
              <a:rPr lang="en-US" sz="1600" dirty="0"/>
              <a:t>W: 13.5m,  H: 13m, L: 60m</a:t>
            </a:r>
          </a:p>
          <a:p>
            <a:endParaRPr lang="en-US" sz="1600" dirty="0"/>
          </a:p>
          <a:p>
            <a:r>
              <a:rPr lang="en-US" sz="1600" dirty="0"/>
              <a:t>Top CRPs and cathodes form 16 superstructures suspended under the cryostat ceiling.  Field cage independently supported under ceiling. Bottom CRPs on the floor.</a:t>
            </a:r>
          </a:p>
          <a:p>
            <a:endParaRPr lang="en-US" sz="1600" dirty="0"/>
          </a:p>
          <a:p>
            <a:r>
              <a:rPr lang="en-US" sz="1600" dirty="0"/>
              <a:t>Innovative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view perforated PCB anodes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Resistive cathode with integrated photon detectors powered and read out by fibers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 wall mounted PDs looking into 70% transparent field cage.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Cathode biased at ~ -300kV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DPF Instrumentation Award, CPAD 2022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F7F29D-9CE2-327C-5ED9-CE4BD0BF5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225" y="1018318"/>
            <a:ext cx="5683173" cy="535994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ED34E-2DB4-9F00-0DDB-255C2E938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09154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25476"/>
          </a:xfrm>
        </p:spPr>
        <p:txBody>
          <a:bodyPr>
            <a:normAutofit/>
          </a:bodyPr>
          <a:lstStyle/>
          <a:p>
            <a:r>
              <a:rPr lang="en-US" sz="3600" dirty="0"/>
              <a:t>Multi-view Perforated PCB Anodes (CRPs)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DPF Instrumentation Award, CPAD 2022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BD03F-8649-EBCB-1D50-DFA83BDC7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18" y="1927003"/>
            <a:ext cx="4791442" cy="3330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A52D2-5722-79C5-69EB-CE898B78E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3" r="13880"/>
          <a:stretch/>
        </p:blipFill>
        <p:spPr>
          <a:xfrm rot="10800000">
            <a:off x="5013663" y="1032031"/>
            <a:ext cx="2184242" cy="4425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D02979-7648-4C26-6599-286CC5BAC8F9}"/>
              </a:ext>
            </a:extLst>
          </p:cNvPr>
          <p:cNvSpPr txBox="1"/>
          <p:nvPr/>
        </p:nvSpPr>
        <p:spPr>
          <a:xfrm>
            <a:off x="6658589" y="3544286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V1=-340V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E5D47-61EE-D3AD-915C-438D27B00720}"/>
              </a:ext>
            </a:extLst>
          </p:cNvPr>
          <p:cNvSpPr txBox="1"/>
          <p:nvPr/>
        </p:nvSpPr>
        <p:spPr>
          <a:xfrm>
            <a:off x="6687437" y="2825296"/>
            <a:ext cx="612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V2=0V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42BD8-001C-9022-A254-4AD3B18DBBB0}"/>
              </a:ext>
            </a:extLst>
          </p:cNvPr>
          <p:cNvSpPr txBox="1"/>
          <p:nvPr/>
        </p:nvSpPr>
        <p:spPr>
          <a:xfrm>
            <a:off x="6643362" y="1707355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V3=+900V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C13A8-77FA-57AF-C392-5827266B0E4F}"/>
              </a:ext>
            </a:extLst>
          </p:cNvPr>
          <p:cNvSpPr txBox="1"/>
          <p:nvPr/>
        </p:nvSpPr>
        <p:spPr>
          <a:xfrm>
            <a:off x="6551366" y="4662227"/>
            <a:ext cx="1251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V</a:t>
            </a:r>
            <a:r>
              <a:rPr lang="en-US" sz="1200" baseline="-25000" dirty="0" err="1"/>
              <a:t>shield</a:t>
            </a:r>
            <a:r>
              <a:rPr lang="en-US" sz="1100" dirty="0"/>
              <a:t>=-1240V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2FFE5-DE1F-7382-E305-B5C1CADF457C}"/>
              </a:ext>
            </a:extLst>
          </p:cNvPr>
          <p:cNvSpPr txBox="1"/>
          <p:nvPr/>
        </p:nvSpPr>
        <p:spPr>
          <a:xfrm>
            <a:off x="5867784" y="4980710"/>
            <a:ext cx="43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</a:t>
            </a:r>
            <a:r>
              <a:rPr lang="en-US" sz="1200" baseline="-25000" dirty="0"/>
              <a:t>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EB9A1F-60A4-80E0-53EE-D2A2856E3A00}"/>
              </a:ext>
            </a:extLst>
          </p:cNvPr>
          <p:cNvCxnSpPr>
            <a:cxnSpLocks/>
          </p:cNvCxnSpPr>
          <p:nvPr/>
        </p:nvCxnSpPr>
        <p:spPr>
          <a:xfrm flipV="1">
            <a:off x="6191652" y="1162702"/>
            <a:ext cx="0" cy="276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B7DA7-6735-4E79-1D67-24979871AACF}"/>
              </a:ext>
            </a:extLst>
          </p:cNvPr>
          <p:cNvSpPr txBox="1"/>
          <p:nvPr/>
        </p:nvSpPr>
        <p:spPr>
          <a:xfrm>
            <a:off x="5874422" y="2967860"/>
            <a:ext cx="427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</a:t>
            </a:r>
            <a:r>
              <a:rPr lang="en-US" sz="1200" baseline="-25000" dirty="0"/>
              <a:t>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330DE1-D870-C9E6-D880-A207A4069FF9}"/>
              </a:ext>
            </a:extLst>
          </p:cNvPr>
          <p:cNvCxnSpPr>
            <a:cxnSpLocks/>
          </p:cNvCxnSpPr>
          <p:nvPr/>
        </p:nvCxnSpPr>
        <p:spPr>
          <a:xfrm>
            <a:off x="6191652" y="3044610"/>
            <a:ext cx="0" cy="255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01CC5A-7E0C-62DC-5DB0-069735BDB814}"/>
              </a:ext>
            </a:extLst>
          </p:cNvPr>
          <p:cNvSpPr txBox="1"/>
          <p:nvPr/>
        </p:nvSpPr>
        <p:spPr>
          <a:xfrm>
            <a:off x="5851834" y="1112839"/>
            <a:ext cx="421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</a:t>
            </a:r>
            <a:r>
              <a:rPr lang="en-US" sz="1200" baseline="-25000" dirty="0"/>
              <a:t>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3916E5-1A40-9670-25F3-36E0967CFFC1}"/>
              </a:ext>
            </a:extLst>
          </p:cNvPr>
          <p:cNvCxnSpPr>
            <a:cxnSpLocks/>
          </p:cNvCxnSpPr>
          <p:nvPr/>
        </p:nvCxnSpPr>
        <p:spPr>
          <a:xfrm>
            <a:off x="6179178" y="4976715"/>
            <a:ext cx="0" cy="3146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05F2E-3478-C877-DDB6-B3E24D166D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31"/>
          <a:stretch/>
        </p:blipFill>
        <p:spPr>
          <a:xfrm>
            <a:off x="7646998" y="1830373"/>
            <a:ext cx="4192358" cy="2927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85106E-0682-4C21-D725-9C2AA478F031}"/>
              </a:ext>
            </a:extLst>
          </p:cNvPr>
          <p:cNvSpPr txBox="1"/>
          <p:nvPr/>
        </p:nvSpPr>
        <p:spPr>
          <a:xfrm>
            <a:off x="416461" y="1178383"/>
            <a:ext cx="453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3-view (+/-30°, 90°) strip readout.  The substrate of the two PCBs are removed for clarity. One strip from each readout plane is highlighted.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40B4F-CAF9-D0AE-8976-616CBF716FB4}"/>
              </a:ext>
            </a:extLst>
          </p:cNvPr>
          <p:cNvSpPr txBox="1"/>
          <p:nvPr/>
        </p:nvSpPr>
        <p:spPr>
          <a:xfrm>
            <a:off x="7902916" y="1014857"/>
            <a:ext cx="391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Induced current waveforms from a strip in each view for a point charge passing through the middle of each strip.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A46936-A0E4-A00E-0730-9F7715078F8B}"/>
              </a:ext>
            </a:extLst>
          </p:cNvPr>
          <p:cNvCxnSpPr>
            <a:cxnSpLocks/>
          </p:cNvCxnSpPr>
          <p:nvPr/>
        </p:nvCxnSpPr>
        <p:spPr>
          <a:xfrm flipV="1">
            <a:off x="2986833" y="4842682"/>
            <a:ext cx="0" cy="27699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70E3E1-253B-2831-06B7-C5E69AF05163}"/>
              </a:ext>
            </a:extLst>
          </p:cNvPr>
          <p:cNvSpPr txBox="1"/>
          <p:nvPr/>
        </p:nvSpPr>
        <p:spPr>
          <a:xfrm>
            <a:off x="3011587" y="4756223"/>
            <a:ext cx="343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8305F5-BA82-19BD-79CE-C2A92181F7D6}"/>
              </a:ext>
            </a:extLst>
          </p:cNvPr>
          <p:cNvSpPr txBox="1"/>
          <p:nvPr/>
        </p:nvSpPr>
        <p:spPr>
          <a:xfrm>
            <a:off x="436773" y="5181616"/>
            <a:ext cx="449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first plane facing the drift volume is not read out, it is used for shielding the readout strips from charge injection from the cathode.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8BC788-BE2C-FC92-19C5-1AF9B7EBE73A}"/>
              </a:ext>
            </a:extLst>
          </p:cNvPr>
          <p:cNvSpPr txBox="1"/>
          <p:nvPr/>
        </p:nvSpPr>
        <p:spPr>
          <a:xfrm>
            <a:off x="4789845" y="5504781"/>
            <a:ext cx="3113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With proper bias voltage on each plane, ionization electrons can be pulled through multiple planes (induction views) without loss and be collected on the last one (collection view).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D6008A-A172-8320-4C3D-25B8D463ADCC}"/>
              </a:ext>
            </a:extLst>
          </p:cNvPr>
          <p:cNvSpPr txBox="1"/>
          <p:nvPr/>
        </p:nvSpPr>
        <p:spPr>
          <a:xfrm>
            <a:off x="7737748" y="4719571"/>
            <a:ext cx="410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highly asymmetrical induced current signal minimizes charge cancellation, improves SNR.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655BE-3BEC-9B3F-8AE3-B535BD017845}"/>
              </a:ext>
            </a:extLst>
          </p:cNvPr>
          <p:cNvSpPr txBox="1"/>
          <p:nvPr/>
        </p:nvSpPr>
        <p:spPr>
          <a:xfrm>
            <a:off x="8031940" y="5557534"/>
            <a:ext cx="261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Typical PCB thickness: ~3mm</a:t>
            </a:r>
          </a:p>
          <a:p>
            <a:r>
              <a:rPr lang="en-US" sz="1200" dirty="0"/>
              <a:t>PCB separation: ~1cm </a:t>
            </a:r>
          </a:p>
          <a:p>
            <a:r>
              <a:rPr lang="en-US" sz="1200" dirty="0"/>
              <a:t>Hole size: 2-3mm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4C3159-27EC-B763-77A1-287A5E8F44D1}"/>
              </a:ext>
            </a:extLst>
          </p:cNvPr>
          <p:cNvCxnSpPr/>
          <p:nvPr/>
        </p:nvCxnSpPr>
        <p:spPr>
          <a:xfrm flipV="1">
            <a:off x="9269896" y="3955774"/>
            <a:ext cx="0" cy="800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CB3DB6-477A-6944-4208-BAC50503E13F}"/>
              </a:ext>
            </a:extLst>
          </p:cNvPr>
          <p:cNvCxnSpPr>
            <a:cxnSpLocks/>
          </p:cNvCxnSpPr>
          <p:nvPr/>
        </p:nvCxnSpPr>
        <p:spPr>
          <a:xfrm flipV="1">
            <a:off x="10707756" y="3429000"/>
            <a:ext cx="0" cy="1327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85290D4-39BD-B6B4-E001-D95C0BF59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2841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25476"/>
          </a:xfrm>
        </p:spPr>
        <p:txBody>
          <a:bodyPr>
            <a:normAutofit/>
          </a:bodyPr>
          <a:lstStyle/>
          <a:p>
            <a:r>
              <a:rPr lang="en-US" sz="3600" dirty="0"/>
              <a:t>Building Large PCBs and Interface to FEE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DPF Instrumentation Award, CPAD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85290D4-39BD-B6B4-E001-D95C0BF59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C6274-028B-595E-FC7C-1A6CEB143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780" y="1241826"/>
            <a:ext cx="4895304" cy="28566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D08600-05D2-1F53-0F35-58ADFACBE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047" y="3634351"/>
            <a:ext cx="2914771" cy="26094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1C45A3-8837-E1B5-F2F8-13F38705F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64971" y="2518940"/>
            <a:ext cx="2007030" cy="42378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2537EE-4659-0B51-DEF9-A4D84B4C3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02" y="1387803"/>
            <a:ext cx="4103509" cy="16951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BCE56A-E6BA-2735-FF15-8CD1251AD6AB}"/>
              </a:ext>
            </a:extLst>
          </p:cNvPr>
          <p:cNvSpPr txBox="1"/>
          <p:nvPr/>
        </p:nvSpPr>
        <p:spPr>
          <a:xfrm>
            <a:off x="963555" y="3003781"/>
            <a:ext cx="3493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Bonding the PCB segments using half lap joints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9AAADF7-6155-1F18-4399-6BDC49573506}"/>
              </a:ext>
            </a:extLst>
          </p:cNvPr>
          <p:cNvCxnSpPr/>
          <p:nvPr/>
        </p:nvCxnSpPr>
        <p:spPr>
          <a:xfrm>
            <a:off x="674174" y="3735091"/>
            <a:ext cx="0" cy="18288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27C32D-CDCB-EA9B-A05F-5824B8B5FF4F}"/>
              </a:ext>
            </a:extLst>
          </p:cNvPr>
          <p:cNvCxnSpPr>
            <a:cxnSpLocks/>
          </p:cNvCxnSpPr>
          <p:nvPr/>
        </p:nvCxnSpPr>
        <p:spPr>
          <a:xfrm flipH="1">
            <a:off x="787495" y="5642272"/>
            <a:ext cx="4103509" cy="1977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75D505A-2397-02F5-5B95-3CCFA162FC6D}"/>
              </a:ext>
            </a:extLst>
          </p:cNvPr>
          <p:cNvSpPr txBox="1"/>
          <p:nvPr/>
        </p:nvSpPr>
        <p:spPr>
          <a:xfrm>
            <a:off x="2568447" y="5650549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3.4m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B558D3-F03B-9EE5-FD9B-B88137125714}"/>
              </a:ext>
            </a:extLst>
          </p:cNvPr>
          <p:cNvSpPr txBox="1"/>
          <p:nvPr/>
        </p:nvSpPr>
        <p:spPr>
          <a:xfrm rot="16200000">
            <a:off x="305989" y="4510991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1.5m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B8B15A-4A2C-16C5-BF00-7C90DE03F413}"/>
              </a:ext>
            </a:extLst>
          </p:cNvPr>
          <p:cNvSpPr txBox="1"/>
          <p:nvPr/>
        </p:nvSpPr>
        <p:spPr>
          <a:xfrm>
            <a:off x="5739780" y="4670714"/>
            <a:ext cx="3122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We prototyped pogo pins, standard pin and socket connections to bring the signals from the anode to the FEE. </a:t>
            </a:r>
          </a:p>
          <a:p>
            <a:r>
              <a:rPr lang="en-US" sz="1200" dirty="0"/>
              <a:t>We settled on edge connectors to bring anode signal to the readout adapter boards.  This eliminates the need to solder connectors on the large PCBs.</a:t>
            </a:r>
          </a:p>
        </p:txBody>
      </p:sp>
    </p:spTree>
    <p:extLst>
      <p:ext uri="{BB962C8B-B14F-4D97-AF65-F5344CB8AC3E}">
        <p14:creationId xmlns:p14="http://schemas.microsoft.com/office/powerpoint/2010/main" val="3156543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01CF-C3EE-AA5F-F58A-E5050F1A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42265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A62F-545E-2893-CFB0-39A6E700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47615"/>
            <a:ext cx="11049000" cy="478519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It has been fun for the past 15 years working on the various </a:t>
            </a:r>
            <a:r>
              <a:rPr lang="en-US" sz="2400" dirty="0" err="1"/>
              <a:t>LArTPCs</a:t>
            </a:r>
            <a:r>
              <a:rPr lang="en-US" sz="2400" dirty="0"/>
              <a:t>. The most exciting period has been the past ~4 years building </a:t>
            </a:r>
            <a:r>
              <a:rPr lang="en-US" sz="2400" dirty="0" err="1"/>
              <a:t>ProtoDUNE</a:t>
            </a:r>
            <a:r>
              <a:rPr lang="en-US" sz="2400" dirty="0"/>
              <a:t> I &amp; II, and turn the PCB anodes concept into large scale prototypes. I am looking forward to working with the new technologies being developed for the future DUNE detector modules.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 am truly honored to receive this award, and extremely grateful for the recognition of my mundane contributions to the field of </a:t>
            </a:r>
            <a:r>
              <a:rPr lang="en-US" sz="2400" dirty="0" err="1"/>
              <a:t>LArTPCs</a:t>
            </a:r>
            <a:r>
              <a:rPr lang="en-US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I’d like to thanks the DPF award committee, and the nomination letter writers for their confidence in my work. I’d like to acknowledge two people in particular: Dr. Veljko Radeka for his wisdom and guidance throughout my career, and Dr. Francesco Pietropaolo for his advices and collaboration to advance the </a:t>
            </a:r>
            <a:r>
              <a:rPr lang="en-US" sz="2400" dirty="0" err="1"/>
              <a:t>LArTPC</a:t>
            </a:r>
            <a:r>
              <a:rPr lang="en-US" sz="2400" dirty="0"/>
              <a:t> technology.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D278D-3309-A1E8-FA9E-EA23699D0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5224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flanni\Desktop\TP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97" y="1711569"/>
            <a:ext cx="5909553" cy="497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8"/>
          <p:cNvSpPr>
            <a:spLocks noGrp="1"/>
          </p:cNvSpPr>
          <p:nvPr>
            <p:ph type="title"/>
          </p:nvPr>
        </p:nvSpPr>
        <p:spPr>
          <a:xfrm>
            <a:off x="857250" y="381000"/>
            <a:ext cx="104775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Why </a:t>
            </a:r>
            <a:r>
              <a:rPr lang="en-US" altLang="en-US" dirty="0" err="1"/>
              <a:t>LArTPC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7412" name="Content Placeholder 19"/>
          <p:cNvSpPr>
            <a:spLocks noGrp="1"/>
          </p:cNvSpPr>
          <p:nvPr>
            <p:ph idx="1"/>
          </p:nvPr>
        </p:nvSpPr>
        <p:spPr>
          <a:xfrm>
            <a:off x="857250" y="972766"/>
            <a:ext cx="10477500" cy="5123234"/>
          </a:xfrm>
        </p:spPr>
        <p:txBody>
          <a:bodyPr/>
          <a:lstStyle/>
          <a:p>
            <a:pPr marL="342900" lvl="1" indent="-342900">
              <a:spcBef>
                <a:spcPts val="600"/>
              </a:spcBef>
              <a:buSzPct val="110000"/>
              <a:buFont typeface="Wingdings" pitchFamily="2" charset="2"/>
              <a:buChar char="§"/>
            </a:pPr>
            <a:r>
              <a:rPr lang="en-US" altLang="en-US" sz="1800" dirty="0"/>
              <a:t>Single phase ionization mode with multi-view projective charge readout </a:t>
            </a:r>
            <a:r>
              <a:rPr lang="en-US" altLang="en-US" sz="1800" dirty="0">
                <a:sym typeface="Wingdings" panose="05000000000000000000" pitchFamily="2" charset="2"/>
              </a:rPr>
              <a:t> pixel readout</a:t>
            </a:r>
            <a:endParaRPr lang="en-US" altLang="en-US" sz="1800" dirty="0"/>
          </a:p>
          <a:p>
            <a:pPr marL="342900" lvl="1" indent="-342900">
              <a:spcBef>
                <a:spcPts val="600"/>
              </a:spcBef>
              <a:buSzPct val="110000"/>
              <a:buFont typeface="Wingdings" pitchFamily="2" charset="2"/>
              <a:buChar char="§"/>
            </a:pPr>
            <a:r>
              <a:rPr lang="en-US" altLang="en-US" sz="1800" dirty="0"/>
              <a:t>Integrated photon detectors provide event timing and energy information</a:t>
            </a:r>
          </a:p>
          <a:p>
            <a:pPr>
              <a:spcBef>
                <a:spcPts val="600"/>
              </a:spcBef>
            </a:pPr>
            <a:r>
              <a:rPr lang="en-US" altLang="en-US" sz="1800" dirty="0"/>
              <a:t>3D-imaging: full event topology reconstruction</a:t>
            </a:r>
          </a:p>
          <a:p>
            <a:pPr>
              <a:spcBef>
                <a:spcPts val="600"/>
              </a:spcBef>
            </a:pPr>
            <a:r>
              <a:rPr lang="en-US" altLang="en-US" sz="1800" dirty="0"/>
              <a:t>Higher sensitivity to </a:t>
            </a:r>
            <a:r>
              <a:rPr lang="en-US" altLang="en-US" sz="1800" dirty="0">
                <a:latin typeface="Symbol" pitchFamily="18" charset="2"/>
              </a:rPr>
              <a:t>n</a:t>
            </a:r>
            <a:r>
              <a:rPr lang="en-US" altLang="en-US" sz="1800" dirty="0"/>
              <a:t> physics and for some of the proton decay channels (e.g. p -&gt; </a:t>
            </a:r>
            <a:r>
              <a:rPr lang="en-US" altLang="en-US" sz="1800" dirty="0" err="1"/>
              <a:t>K</a:t>
            </a:r>
            <a:r>
              <a:rPr lang="en-US" altLang="en-US" sz="1800" dirty="0" err="1">
                <a:latin typeface="Symbol" pitchFamily="18" charset="2"/>
              </a:rPr>
              <a:t>n</a:t>
            </a:r>
            <a:r>
              <a:rPr lang="en-US" altLang="en-US" sz="1800" dirty="0"/>
              <a:t>)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500" dirty="0"/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6915150" y="2588172"/>
            <a:ext cx="48958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1800" dirty="0"/>
              <a:t>Scale to multi-kiloton (~10kt) detectors </a:t>
            </a:r>
            <a:br>
              <a:rPr lang="en-US" altLang="en-US" sz="1800" dirty="0"/>
            </a:br>
            <a:r>
              <a:rPr lang="en-US" altLang="en-US" sz="1800" dirty="0"/>
              <a:t>– the challenges: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Drift distance (</a:t>
            </a:r>
            <a:r>
              <a:rPr lang="en-US" altLang="en-US" sz="1800" dirty="0" err="1"/>
              <a:t>LAr</a:t>
            </a:r>
            <a:r>
              <a:rPr lang="en-US" altLang="en-US" sz="1800" dirty="0"/>
              <a:t> purity, cathode HV)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Wire length and detector performance (S/N issues)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Number of readout channels, multiplexing factor, cable routing and cryostat penetrations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Stored energy in the HV system, and risk in a HV discharge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Enabling Technology: </a:t>
            </a:r>
            <a:br>
              <a:rPr lang="en-US" altLang="en-US" sz="1800" dirty="0">
                <a:solidFill>
                  <a:srgbClr val="FF0000"/>
                </a:solidFill>
              </a:rPr>
            </a:br>
            <a:r>
              <a:rPr lang="en-US" altLang="en-US" sz="1800" b="1" i="1" dirty="0">
                <a:solidFill>
                  <a:srgbClr val="1F06B6"/>
                </a:solidFill>
              </a:rPr>
              <a:t>Cold monolithic multiplexed electronics</a:t>
            </a:r>
            <a:endParaRPr lang="en-US" alt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C61C0-6771-A4A7-B7E1-DA3FBC3CF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41739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The Landscape of </a:t>
            </a:r>
            <a:r>
              <a:rPr lang="en-US" sz="3600" dirty="0" err="1"/>
              <a:t>LArTPCs</a:t>
            </a:r>
            <a:r>
              <a:rPr lang="en-US" sz="3600" dirty="0"/>
              <a:t> (past/current/planned)</a:t>
            </a:r>
          </a:p>
        </p:txBody>
      </p:sp>
      <p:sp>
        <p:nvSpPr>
          <p:cNvPr id="6" name="Freeform 44">
            <a:extLst>
              <a:ext uri="{FF2B5EF4-FFF2-40B4-BE49-F238E27FC236}">
                <a16:creationId xmlns:a16="http://schemas.microsoft.com/office/drawing/2014/main" id="{54105B70-65AC-E584-B809-96E0803A37A0}"/>
              </a:ext>
            </a:extLst>
          </p:cNvPr>
          <p:cNvSpPr/>
          <p:nvPr/>
        </p:nvSpPr>
        <p:spPr bwMode="auto">
          <a:xfrm>
            <a:off x="998702" y="3795627"/>
            <a:ext cx="11718591" cy="2492347"/>
          </a:xfrm>
          <a:custGeom>
            <a:avLst/>
            <a:gdLst>
              <a:gd name="connsiteX0" fmla="*/ 8561374 w 8561374"/>
              <a:gd name="connsiteY0" fmla="*/ 0 h 2492347"/>
              <a:gd name="connsiteX1" fmla="*/ 0 w 8561374"/>
              <a:gd name="connsiteY1" fmla="*/ 0 h 2492347"/>
              <a:gd name="connsiteX2" fmla="*/ 0 w 8561374"/>
              <a:gd name="connsiteY2" fmla="*/ 2492347 h 2492347"/>
              <a:gd name="connsiteX3" fmla="*/ 8537098 w 8561374"/>
              <a:gd name="connsiteY3" fmla="*/ 2492347 h 2492347"/>
              <a:gd name="connsiteX4" fmla="*/ 8472361 w 8561374"/>
              <a:gd name="connsiteY4" fmla="*/ 2160574 h 249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1374" h="2492347">
                <a:moveTo>
                  <a:pt x="8561374" y="0"/>
                </a:moveTo>
                <a:lnTo>
                  <a:pt x="0" y="0"/>
                </a:lnTo>
                <a:lnTo>
                  <a:pt x="0" y="2492347"/>
                </a:lnTo>
                <a:lnTo>
                  <a:pt x="8537098" y="2492347"/>
                </a:lnTo>
                <a:lnTo>
                  <a:pt x="8472361" y="2160574"/>
                </a:lnTo>
              </a:path>
            </a:pathLst>
          </a:custGeom>
          <a:solidFill>
            <a:schemeClr val="bg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B21934-FB69-9266-7C2F-D2D43265202E}"/>
              </a:ext>
            </a:extLst>
          </p:cNvPr>
          <p:cNvSpPr/>
          <p:nvPr/>
        </p:nvSpPr>
        <p:spPr bwMode="auto">
          <a:xfrm>
            <a:off x="985328" y="975060"/>
            <a:ext cx="7429500" cy="139671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385D4-8CB2-67C1-9F3E-696F038F18DF}"/>
              </a:ext>
            </a:extLst>
          </p:cNvPr>
          <p:cNvSpPr txBox="1"/>
          <p:nvPr/>
        </p:nvSpPr>
        <p:spPr>
          <a:xfrm>
            <a:off x="2780665" y="636339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4576C-948F-2644-EDCD-7A6157AA8DD6}"/>
              </a:ext>
            </a:extLst>
          </p:cNvPr>
          <p:cNvSpPr txBox="1"/>
          <p:nvPr/>
        </p:nvSpPr>
        <p:spPr>
          <a:xfrm>
            <a:off x="8922369" y="6239533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96359-10FE-44A3-5485-9E6CB8567E5B}"/>
              </a:ext>
            </a:extLst>
          </p:cNvPr>
          <p:cNvSpPr txBox="1"/>
          <p:nvPr/>
        </p:nvSpPr>
        <p:spPr>
          <a:xfrm>
            <a:off x="1148625" y="1377925"/>
            <a:ext cx="97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SBN</a:t>
            </a:r>
          </a:p>
          <a:p>
            <a:pPr algn="ctr"/>
            <a:r>
              <a:rPr lang="en-US" sz="1600" dirty="0"/>
              <a:t>Program</a:t>
            </a:r>
          </a:p>
        </p:txBody>
      </p:sp>
      <p:pic>
        <p:nvPicPr>
          <p:cNvPr id="12" name="Picture 11" descr="Screen Shot 2015-01-11 at 17.31.36.png">
            <a:extLst>
              <a:ext uri="{FF2B5EF4-FFF2-40B4-BE49-F238E27FC236}">
                <a16:creationId xmlns:a16="http://schemas.microsoft.com/office/drawing/2014/main" id="{943D35D1-2B80-F066-677E-AFCFD525F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078" y="1326205"/>
            <a:ext cx="1412566" cy="9368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D9B7EC-5F6B-3D0B-ABAA-5992D0F8C097}"/>
              </a:ext>
            </a:extLst>
          </p:cNvPr>
          <p:cNvSpPr txBox="1"/>
          <p:nvPr/>
        </p:nvSpPr>
        <p:spPr>
          <a:xfrm>
            <a:off x="4826581" y="994236"/>
            <a:ext cx="152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ICARUS 600t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C115F-E90E-C9F6-6958-4071338A93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492" t="2318" r="5324" b="2577"/>
          <a:stretch>
            <a:fillRect/>
          </a:stretch>
        </p:blipFill>
        <p:spPr bwMode="auto">
          <a:xfrm>
            <a:off x="2438488" y="1219201"/>
            <a:ext cx="1229392" cy="10918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55304A-30A6-9656-EAD6-8F52C6AC3F0C}"/>
              </a:ext>
            </a:extLst>
          </p:cNvPr>
          <p:cNvSpPr txBox="1"/>
          <p:nvPr/>
        </p:nvSpPr>
        <p:spPr>
          <a:xfrm>
            <a:off x="2452178" y="976547"/>
            <a:ext cx="1625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MicroBooNE, 80t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D4F84A-2C2A-2F51-3A56-FA3551E43703}"/>
              </a:ext>
            </a:extLst>
          </p:cNvPr>
          <p:cNvSpPr txBox="1"/>
          <p:nvPr/>
        </p:nvSpPr>
        <p:spPr>
          <a:xfrm>
            <a:off x="6682223" y="990600"/>
            <a:ext cx="152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SBND, 110t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1553F53B-47EA-A0BC-E71C-9E46C5F3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74" y="2849861"/>
            <a:ext cx="652581" cy="61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2D7AC4-7422-EFDE-0A8A-E02DEB75530B}"/>
              </a:ext>
            </a:extLst>
          </p:cNvPr>
          <p:cNvSpPr txBox="1"/>
          <p:nvPr/>
        </p:nvSpPr>
        <p:spPr>
          <a:xfrm>
            <a:off x="1502803" y="2569515"/>
            <a:ext cx="1235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LArIAT</a:t>
            </a:r>
            <a:r>
              <a:rPr lang="en-US" sz="1050" dirty="0"/>
              <a:t>, 0.3t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2AEF499-9126-A845-3AC5-670F9CB39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27" y="4143790"/>
            <a:ext cx="1005840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EBD96B-1DFE-F465-C2FC-ED16BDB2D960}"/>
              </a:ext>
            </a:extLst>
          </p:cNvPr>
          <p:cNvSpPr txBox="1"/>
          <p:nvPr/>
        </p:nvSpPr>
        <p:spPr>
          <a:xfrm>
            <a:off x="2554158" y="3893030"/>
            <a:ext cx="1546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LBNE 35ton, 10t </a:t>
            </a:r>
          </a:p>
        </p:txBody>
      </p:sp>
      <p:pic>
        <p:nvPicPr>
          <p:cNvPr id="21" name="Picture 20" descr="Screen Shot 2015-01-11 at 17.30.23.png">
            <a:extLst>
              <a:ext uri="{FF2B5EF4-FFF2-40B4-BE49-F238E27FC236}">
                <a16:creationId xmlns:a16="http://schemas.microsoft.com/office/drawing/2014/main" id="{169110C4-59F4-7851-E0B1-86556E617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343" y="5257800"/>
            <a:ext cx="1201421" cy="9465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093396-6D30-CA50-4B56-60F8A2C8789C}"/>
              </a:ext>
            </a:extLst>
          </p:cNvPr>
          <p:cNvSpPr txBox="1"/>
          <p:nvPr/>
        </p:nvSpPr>
        <p:spPr>
          <a:xfrm>
            <a:off x="3314757" y="5105400"/>
            <a:ext cx="1613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CERN 50ton, 2 phase</a:t>
            </a:r>
          </a:p>
        </p:txBody>
      </p:sp>
      <p:pic>
        <p:nvPicPr>
          <p:cNvPr id="23" name="Picture 22" descr="Screen Shot 2015-01-11 at 18.30.15.png">
            <a:extLst>
              <a:ext uri="{FF2B5EF4-FFF2-40B4-BE49-F238E27FC236}">
                <a16:creationId xmlns:a16="http://schemas.microsoft.com/office/drawing/2014/main" id="{18262C53-72C9-C762-3D8D-F36ED32DC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833" y="3997626"/>
            <a:ext cx="931070" cy="9643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5368B1-DE23-67D7-A736-7928BFD8405A}"/>
              </a:ext>
            </a:extLst>
          </p:cNvPr>
          <p:cNvSpPr txBox="1"/>
          <p:nvPr/>
        </p:nvSpPr>
        <p:spPr>
          <a:xfrm>
            <a:off x="5330804" y="3802162"/>
            <a:ext cx="1952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CERN NP04, 400t </a:t>
            </a:r>
          </a:p>
        </p:txBody>
      </p:sp>
      <p:pic>
        <p:nvPicPr>
          <p:cNvPr id="25" name="Picture 24" descr="Screen Shot 2015-01-11 at 17.35.02.png">
            <a:extLst>
              <a:ext uri="{FF2B5EF4-FFF2-40B4-BE49-F238E27FC236}">
                <a16:creationId xmlns:a16="http://schemas.microsoft.com/office/drawing/2014/main" id="{EB3B3172-D137-84F8-1912-4E461AA3B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484" y="5196880"/>
            <a:ext cx="901974" cy="9975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24F9BF3-E1AA-2711-F9F7-2BEEDD8E3778}"/>
              </a:ext>
            </a:extLst>
          </p:cNvPr>
          <p:cNvSpPr txBox="1"/>
          <p:nvPr/>
        </p:nvSpPr>
        <p:spPr>
          <a:xfrm>
            <a:off x="5748978" y="4974595"/>
            <a:ext cx="1694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CERN NP02, 2 phase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2F1907BC-A486-ACDD-FF46-755512B5C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8"/>
          <a:stretch/>
        </p:blipFill>
        <p:spPr bwMode="auto">
          <a:xfrm>
            <a:off x="2837649" y="2761160"/>
            <a:ext cx="966597" cy="86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6868533-0B7A-1168-87CE-DA41AE2DEA04}"/>
              </a:ext>
            </a:extLst>
          </p:cNvPr>
          <p:cNvSpPr txBox="1"/>
          <p:nvPr/>
        </p:nvSpPr>
        <p:spPr>
          <a:xfrm>
            <a:off x="2931553" y="2499549"/>
            <a:ext cx="1235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CAPTAIN, 5t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8EA0E5-ABB8-5F60-8F02-B2BBD04D87F3}"/>
              </a:ext>
            </a:extLst>
          </p:cNvPr>
          <p:cNvSpPr txBox="1"/>
          <p:nvPr/>
        </p:nvSpPr>
        <p:spPr>
          <a:xfrm>
            <a:off x="1148625" y="4680303"/>
            <a:ext cx="97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LBN</a:t>
            </a:r>
          </a:p>
          <a:p>
            <a:pPr algn="ctr"/>
            <a:r>
              <a:rPr lang="en-US" sz="1600" dirty="0"/>
              <a:t>Program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AD0A29-AB96-ECEC-A3FD-2F21DCDFEE31}"/>
              </a:ext>
            </a:extLst>
          </p:cNvPr>
          <p:cNvSpPr txBox="1"/>
          <p:nvPr/>
        </p:nvSpPr>
        <p:spPr>
          <a:xfrm>
            <a:off x="6584169" y="279502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Detector R&amp;D</a:t>
            </a:r>
          </a:p>
          <a:p>
            <a:pPr algn="ctr"/>
            <a:r>
              <a:rPr lang="en-US" sz="1600" dirty="0"/>
              <a:t>Program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F27D48-3778-A443-45D8-30163CDDA9F9}"/>
              </a:ext>
            </a:extLst>
          </p:cNvPr>
          <p:cNvCxnSpPr>
            <a:endCxn id="10" idx="1"/>
          </p:cNvCxnSpPr>
          <p:nvPr/>
        </p:nvCxnSpPr>
        <p:spPr bwMode="auto">
          <a:xfrm flipV="1">
            <a:off x="2787464" y="6370338"/>
            <a:ext cx="6134905" cy="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7A6B2BC-146C-65BD-C686-3759A7C0B123}"/>
              </a:ext>
            </a:extLst>
          </p:cNvPr>
          <p:cNvSpPr txBox="1"/>
          <p:nvPr/>
        </p:nvSpPr>
        <p:spPr>
          <a:xfrm>
            <a:off x="362928" y="2612387"/>
            <a:ext cx="113675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Bo TPC</a:t>
            </a:r>
          </a:p>
          <a:p>
            <a:br>
              <a:rPr lang="en-US" sz="1050" dirty="0"/>
            </a:br>
            <a:r>
              <a:rPr lang="en-US" sz="1050" dirty="0"/>
              <a:t>LAPD</a:t>
            </a:r>
            <a:br>
              <a:rPr lang="en-US" sz="1050" dirty="0"/>
            </a:br>
            <a:br>
              <a:rPr lang="en-US" sz="1050" dirty="0"/>
            </a:br>
            <a:r>
              <a:rPr lang="en-US" sz="1050" dirty="0" err="1"/>
              <a:t>ArgonTube</a:t>
            </a:r>
            <a:endParaRPr lang="en-US" sz="105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162B3F-3EA8-1E41-01B5-95B86E17822E}"/>
              </a:ext>
            </a:extLst>
          </p:cNvPr>
          <p:cNvGrpSpPr/>
          <p:nvPr/>
        </p:nvGrpSpPr>
        <p:grpSpPr>
          <a:xfrm>
            <a:off x="427800" y="984584"/>
            <a:ext cx="11519476" cy="4032477"/>
            <a:chOff x="56897" y="984584"/>
            <a:chExt cx="9215580" cy="403247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449C8F2-DB48-F8CF-1D89-CD0603323B66}"/>
                </a:ext>
              </a:extLst>
            </p:cNvPr>
            <p:cNvGrpSpPr/>
            <p:nvPr/>
          </p:nvGrpSpPr>
          <p:grpSpPr>
            <a:xfrm>
              <a:off x="916901" y="984584"/>
              <a:ext cx="8355576" cy="4032477"/>
              <a:chOff x="916901" y="984584"/>
              <a:chExt cx="8355576" cy="403247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0E43AE-914C-F55D-D907-B50AA327254B}"/>
                  </a:ext>
                </a:extLst>
              </p:cNvPr>
              <p:cNvSpPr txBox="1"/>
              <p:nvPr/>
            </p:nvSpPr>
            <p:spPr>
              <a:xfrm>
                <a:off x="7080546" y="1203436"/>
                <a:ext cx="2191931" cy="112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200" b="1" dirty="0"/>
              </a:p>
              <a:p>
                <a:endParaRPr lang="en-US" sz="700" dirty="0"/>
              </a:p>
              <a:p>
                <a:r>
                  <a:rPr lang="en-US" sz="1200" dirty="0"/>
                  <a:t>Supply cold electronics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TPC + electronics design </a:t>
                </a:r>
              </a:p>
              <a:p>
                <a:r>
                  <a:rPr lang="en-US" sz="1200" dirty="0"/>
                  <a:t>&amp; construction</a:t>
                </a:r>
              </a:p>
            </p:txBody>
          </p:sp>
          <p:sp>
            <p:nvSpPr>
              <p:cNvPr id="37" name="Rounded Rectangle 34">
                <a:extLst>
                  <a:ext uri="{FF2B5EF4-FFF2-40B4-BE49-F238E27FC236}">
                    <a16:creationId xmlns:a16="http://schemas.microsoft.com/office/drawing/2014/main" id="{AEF70C6E-A71A-052F-1E3E-7EA41E95F9B6}"/>
                  </a:ext>
                </a:extLst>
              </p:cNvPr>
              <p:cNvSpPr/>
              <p:nvPr/>
            </p:nvSpPr>
            <p:spPr bwMode="auto">
              <a:xfrm>
                <a:off x="2011679" y="2505892"/>
                <a:ext cx="885300" cy="115170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  <p:sp>
            <p:nvSpPr>
              <p:cNvPr id="38" name="Rounded Rectangle 40">
                <a:extLst>
                  <a:ext uri="{FF2B5EF4-FFF2-40B4-BE49-F238E27FC236}">
                    <a16:creationId xmlns:a16="http://schemas.microsoft.com/office/drawing/2014/main" id="{6EFE6CA7-309A-F0E3-13C4-F1D6ACAD3264}"/>
                  </a:ext>
                </a:extLst>
              </p:cNvPr>
              <p:cNvSpPr/>
              <p:nvPr/>
            </p:nvSpPr>
            <p:spPr bwMode="auto">
              <a:xfrm>
                <a:off x="916901" y="2569515"/>
                <a:ext cx="759499" cy="99930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  <p:sp>
            <p:nvSpPr>
              <p:cNvPr id="39" name="Rounded Rectangle 46">
                <a:extLst>
                  <a:ext uri="{FF2B5EF4-FFF2-40B4-BE49-F238E27FC236}">
                    <a16:creationId xmlns:a16="http://schemas.microsoft.com/office/drawing/2014/main" id="{CD4E4C4A-2794-2C2D-E15F-43EBB8921C8D}"/>
                  </a:ext>
                </a:extLst>
              </p:cNvPr>
              <p:cNvSpPr/>
              <p:nvPr/>
            </p:nvSpPr>
            <p:spPr bwMode="auto">
              <a:xfrm>
                <a:off x="6996156" y="1431138"/>
                <a:ext cx="1622139" cy="385527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  <p:sp>
            <p:nvSpPr>
              <p:cNvPr id="40" name="Rounded Rectangle 49">
                <a:extLst>
                  <a:ext uri="{FF2B5EF4-FFF2-40B4-BE49-F238E27FC236}">
                    <a16:creationId xmlns:a16="http://schemas.microsoft.com/office/drawing/2014/main" id="{21BDB632-6F2E-87C5-E77F-E593224B0F9B}"/>
                  </a:ext>
                </a:extLst>
              </p:cNvPr>
              <p:cNvSpPr/>
              <p:nvPr/>
            </p:nvSpPr>
            <p:spPr bwMode="auto">
              <a:xfrm>
                <a:off x="6948205" y="1855031"/>
                <a:ext cx="1744060" cy="456025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  <p:sp>
            <p:nvSpPr>
              <p:cNvPr id="41" name="Rounded Rectangle 50">
                <a:extLst>
                  <a:ext uri="{FF2B5EF4-FFF2-40B4-BE49-F238E27FC236}">
                    <a16:creationId xmlns:a16="http://schemas.microsoft.com/office/drawing/2014/main" id="{192AD853-5FF4-0B39-2A46-05F06EEA85B0}"/>
                  </a:ext>
                </a:extLst>
              </p:cNvPr>
              <p:cNvSpPr/>
              <p:nvPr/>
            </p:nvSpPr>
            <p:spPr bwMode="auto">
              <a:xfrm>
                <a:off x="4876799" y="984584"/>
                <a:ext cx="967114" cy="1363117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  <p:sp>
            <p:nvSpPr>
              <p:cNvPr id="42" name="Rounded Rectangle 52">
                <a:extLst>
                  <a:ext uri="{FF2B5EF4-FFF2-40B4-BE49-F238E27FC236}">
                    <a16:creationId xmlns:a16="http://schemas.microsoft.com/office/drawing/2014/main" id="{1DF036BB-75D2-1989-AADF-20A6F2CB76FB}"/>
                  </a:ext>
                </a:extLst>
              </p:cNvPr>
              <p:cNvSpPr/>
              <p:nvPr/>
            </p:nvSpPr>
            <p:spPr bwMode="auto">
              <a:xfrm>
                <a:off x="1619320" y="999084"/>
                <a:ext cx="1123879" cy="134861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  <p:sp>
            <p:nvSpPr>
              <p:cNvPr id="43" name="Rounded Rectangle 53">
                <a:extLst>
                  <a:ext uri="{FF2B5EF4-FFF2-40B4-BE49-F238E27FC236}">
                    <a16:creationId xmlns:a16="http://schemas.microsoft.com/office/drawing/2014/main" id="{850E8ED5-D011-5918-BED2-354B00ED1D71}"/>
                  </a:ext>
                </a:extLst>
              </p:cNvPr>
              <p:cNvSpPr/>
              <p:nvPr/>
            </p:nvSpPr>
            <p:spPr bwMode="auto">
              <a:xfrm>
                <a:off x="1721927" y="3896370"/>
                <a:ext cx="988504" cy="112069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  <p:sp>
            <p:nvSpPr>
              <p:cNvPr id="44" name="Rounded Rectangle 54">
                <a:extLst>
                  <a:ext uri="{FF2B5EF4-FFF2-40B4-BE49-F238E27FC236}">
                    <a16:creationId xmlns:a16="http://schemas.microsoft.com/office/drawing/2014/main" id="{EB3271F1-D4E1-8F13-B219-7F834BF4AFBB}"/>
                  </a:ext>
                </a:extLst>
              </p:cNvPr>
              <p:cNvSpPr/>
              <p:nvPr/>
            </p:nvSpPr>
            <p:spPr bwMode="auto">
              <a:xfrm>
                <a:off x="3996856" y="3811528"/>
                <a:ext cx="959191" cy="1191574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</p:grpSp>
        <p:sp>
          <p:nvSpPr>
            <p:cNvPr id="35" name="Rounded Rectangle 58">
              <a:extLst>
                <a:ext uri="{FF2B5EF4-FFF2-40B4-BE49-F238E27FC236}">
                  <a16:creationId xmlns:a16="http://schemas.microsoft.com/office/drawing/2014/main" id="{95619D16-35C5-4D0F-6198-2AAFEF61D7A9}"/>
                </a:ext>
              </a:extLst>
            </p:cNvPr>
            <p:cNvSpPr/>
            <p:nvPr/>
          </p:nvSpPr>
          <p:spPr bwMode="auto">
            <a:xfrm>
              <a:off x="56897" y="3282999"/>
              <a:ext cx="613662" cy="285823"/>
            </a:xfrm>
            <a:prstGeom prst="round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endParaRPr>
            </a:p>
          </p:txBody>
        </p:sp>
      </p:grpSp>
      <p:sp>
        <p:nvSpPr>
          <p:cNvPr id="45" name="Freeform 8">
            <a:extLst>
              <a:ext uri="{FF2B5EF4-FFF2-40B4-BE49-F238E27FC236}">
                <a16:creationId xmlns:a16="http://schemas.microsoft.com/office/drawing/2014/main" id="{DCA84F9E-5022-7F1D-1B28-220B1B00D35B}"/>
              </a:ext>
            </a:extLst>
          </p:cNvPr>
          <p:cNvSpPr/>
          <p:nvPr/>
        </p:nvSpPr>
        <p:spPr bwMode="auto">
          <a:xfrm>
            <a:off x="207522" y="2403231"/>
            <a:ext cx="7918801" cy="3798277"/>
          </a:xfrm>
          <a:custGeom>
            <a:avLst/>
            <a:gdLst>
              <a:gd name="connsiteX0" fmla="*/ 0 w 7256585"/>
              <a:gd name="connsiteY0" fmla="*/ 0 h 3798277"/>
              <a:gd name="connsiteX1" fmla="*/ 7256585 w 7256585"/>
              <a:gd name="connsiteY1" fmla="*/ 0 h 3798277"/>
              <a:gd name="connsiteX2" fmla="*/ 7256585 w 7256585"/>
              <a:gd name="connsiteY2" fmla="*/ 3798277 h 3798277"/>
              <a:gd name="connsiteX3" fmla="*/ 2004646 w 7256585"/>
              <a:gd name="connsiteY3" fmla="*/ 3798277 h 3798277"/>
              <a:gd name="connsiteX4" fmla="*/ 2004646 w 7256585"/>
              <a:gd name="connsiteY4" fmla="*/ 1301261 h 3798277"/>
              <a:gd name="connsiteX5" fmla="*/ 11723 w 7256585"/>
              <a:gd name="connsiteY5" fmla="*/ 1301261 h 379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6585" h="3798277">
                <a:moveTo>
                  <a:pt x="0" y="0"/>
                </a:moveTo>
                <a:lnTo>
                  <a:pt x="7256585" y="0"/>
                </a:lnTo>
                <a:lnTo>
                  <a:pt x="7256585" y="3798277"/>
                </a:lnTo>
                <a:lnTo>
                  <a:pt x="2004646" y="3798277"/>
                </a:lnTo>
                <a:lnTo>
                  <a:pt x="2004646" y="1301261"/>
                </a:lnTo>
                <a:lnTo>
                  <a:pt x="11723" y="1301261"/>
                </a:lnTo>
              </a:path>
            </a:pathLst>
          </a:cu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CF1FB907-EAFE-8B11-D4D3-DBA199FD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205" y="2668955"/>
            <a:ext cx="898545" cy="106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ounded Rectangle 59">
            <a:extLst>
              <a:ext uri="{FF2B5EF4-FFF2-40B4-BE49-F238E27FC236}">
                <a16:creationId xmlns:a16="http://schemas.microsoft.com/office/drawing/2014/main" id="{512BA230-55B4-5A9D-F008-33F76C5A8487}"/>
              </a:ext>
            </a:extLst>
          </p:cNvPr>
          <p:cNvSpPr/>
          <p:nvPr/>
        </p:nvSpPr>
        <p:spPr bwMode="auto">
          <a:xfrm>
            <a:off x="4279253" y="2514600"/>
            <a:ext cx="1106625" cy="1151708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4D949F4-0AC9-79F4-12C4-C1A2E94A389E}"/>
              </a:ext>
            </a:extLst>
          </p:cNvPr>
          <p:cNvSpPr txBox="1"/>
          <p:nvPr/>
        </p:nvSpPr>
        <p:spPr>
          <a:xfrm>
            <a:off x="4404071" y="2481582"/>
            <a:ext cx="897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ArgonCube</a:t>
            </a:r>
            <a:endParaRPr lang="en-US" sz="105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E218A62-B627-3345-811F-DF7710706421}"/>
              </a:ext>
            </a:extLst>
          </p:cNvPr>
          <p:cNvCxnSpPr>
            <a:cxnSpLocks/>
            <a:stCxn id="6" idx="3"/>
            <a:endCxn id="6" idx="3"/>
          </p:cNvCxnSpPr>
          <p:nvPr/>
        </p:nvCxnSpPr>
        <p:spPr bwMode="auto">
          <a:xfrm>
            <a:off x="12684065" y="6287974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0" name="Picture 2">
            <a:extLst>
              <a:ext uri="{FF2B5EF4-FFF2-40B4-BE49-F238E27FC236}">
                <a16:creationId xmlns:a16="http://schemas.microsoft.com/office/drawing/2014/main" id="{E82E15D4-388B-8433-9B05-C3657B69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88" y="1226971"/>
            <a:ext cx="1019331" cy="103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7A01AA-588E-B7EA-E859-EDE4482B2C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5961" y="4096871"/>
            <a:ext cx="3352896" cy="17770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ED684B4-9188-E603-4A6B-A7132699097C}"/>
              </a:ext>
            </a:extLst>
          </p:cNvPr>
          <p:cNvSpPr txBox="1"/>
          <p:nvPr/>
        </p:nvSpPr>
        <p:spPr>
          <a:xfrm>
            <a:off x="9133383" y="1001572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BNL’s contributions: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29E6CB-F69F-AE21-F5F7-10CC65D344A1}"/>
              </a:ext>
            </a:extLst>
          </p:cNvPr>
          <p:cNvSpPr txBox="1"/>
          <p:nvPr/>
        </p:nvSpPr>
        <p:spPr>
          <a:xfrm>
            <a:off x="8286472" y="4037124"/>
            <a:ext cx="1952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DUNE</a:t>
            </a:r>
          </a:p>
          <a:p>
            <a:r>
              <a:rPr lang="en-US" sz="1050" dirty="0"/>
              <a:t>10kt x 4</a:t>
            </a:r>
          </a:p>
        </p:txBody>
      </p:sp>
      <p:sp>
        <p:nvSpPr>
          <p:cNvPr id="54" name="Rounded Rectangle 49">
            <a:extLst>
              <a:ext uri="{FF2B5EF4-FFF2-40B4-BE49-F238E27FC236}">
                <a16:creationId xmlns:a16="http://schemas.microsoft.com/office/drawing/2014/main" id="{E300C559-0A02-EE71-0095-738AB8441B1E}"/>
              </a:ext>
            </a:extLst>
          </p:cNvPr>
          <p:cNvSpPr/>
          <p:nvPr/>
        </p:nvSpPr>
        <p:spPr bwMode="auto">
          <a:xfrm>
            <a:off x="9262869" y="4353527"/>
            <a:ext cx="1314450" cy="59455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55" name="Rounded Rectangle 49">
            <a:extLst>
              <a:ext uri="{FF2B5EF4-FFF2-40B4-BE49-F238E27FC236}">
                <a16:creationId xmlns:a16="http://schemas.microsoft.com/office/drawing/2014/main" id="{AE658360-E9E3-753A-F19B-E41BBC7BEF6F}"/>
              </a:ext>
            </a:extLst>
          </p:cNvPr>
          <p:cNvSpPr/>
          <p:nvPr/>
        </p:nvSpPr>
        <p:spPr bwMode="auto">
          <a:xfrm>
            <a:off x="10352583" y="5017061"/>
            <a:ext cx="1203357" cy="59455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B5AA00-1EE3-BDD6-CCB9-84C6942641EC}"/>
              </a:ext>
            </a:extLst>
          </p:cNvPr>
          <p:cNvSpPr txBox="1"/>
          <p:nvPr/>
        </p:nvSpPr>
        <p:spPr>
          <a:xfrm>
            <a:off x="9289347" y="4353527"/>
            <a:ext cx="1952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FD1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C91D32-1CE9-42A5-131B-B1C9931E7F1E}"/>
              </a:ext>
            </a:extLst>
          </p:cNvPr>
          <p:cNvSpPr txBox="1"/>
          <p:nvPr/>
        </p:nvSpPr>
        <p:spPr>
          <a:xfrm>
            <a:off x="10367285" y="5003468"/>
            <a:ext cx="1952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FD2</a:t>
            </a:r>
          </a:p>
        </p:txBody>
      </p:sp>
      <p:pic>
        <p:nvPicPr>
          <p:cNvPr id="58" name="Picture 57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3978E8C1-B437-23C9-4B5E-F04A2F8251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41" y="2834368"/>
            <a:ext cx="685337" cy="847905"/>
          </a:xfrm>
          <a:prstGeom prst="rect">
            <a:avLst/>
          </a:prstGeom>
        </p:spPr>
      </p:pic>
      <p:sp>
        <p:nvSpPr>
          <p:cNvPr id="59" name="Rounded Rectangle 54">
            <a:extLst>
              <a:ext uri="{FF2B5EF4-FFF2-40B4-BE49-F238E27FC236}">
                <a16:creationId xmlns:a16="http://schemas.microsoft.com/office/drawing/2014/main" id="{ADD8417A-26CA-8EA4-9FF1-604425E49CA2}"/>
              </a:ext>
            </a:extLst>
          </p:cNvPr>
          <p:cNvSpPr/>
          <p:nvPr/>
        </p:nvSpPr>
        <p:spPr bwMode="auto">
          <a:xfrm>
            <a:off x="5576421" y="2590087"/>
            <a:ext cx="968267" cy="110086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6D64E9-24B0-EC2B-D96B-29D863804618}"/>
              </a:ext>
            </a:extLst>
          </p:cNvPr>
          <p:cNvSpPr txBox="1"/>
          <p:nvPr/>
        </p:nvSpPr>
        <p:spPr>
          <a:xfrm>
            <a:off x="5590751" y="2598153"/>
            <a:ext cx="897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CERN 50L</a:t>
            </a:r>
          </a:p>
        </p:txBody>
      </p:sp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FF798B54-EA5C-F8D2-7785-7B4261799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542913"/>
          </a:xfrm>
        </p:spPr>
        <p:txBody>
          <a:bodyPr>
            <a:normAutofit fontScale="90000"/>
          </a:bodyPr>
          <a:lstStyle/>
          <a:p>
            <a:r>
              <a:rPr lang="en-US" dirty="0"/>
              <a:t>The MicroBooNE TPC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 l="4492" t="2318" r="5324" b="2577"/>
          <a:stretch>
            <a:fillRect/>
          </a:stretch>
        </p:blipFill>
        <p:spPr bwMode="auto">
          <a:xfrm>
            <a:off x="666751" y="1865416"/>
            <a:ext cx="4936381" cy="438558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DPF Instrumentation Award, CPAD 2022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096000" y="1031148"/>
            <a:ext cx="487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/>
              <a:t>Innovative Features: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Passive insulation on cryostat, no vacuum evacuation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Cold front end analog electronics in </a:t>
            </a:r>
            <a:r>
              <a:rPr lang="en-US" altLang="en-US" sz="1400" dirty="0" err="1"/>
              <a:t>LAr</a:t>
            </a:r>
            <a:endParaRPr lang="en-US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Laser calibration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750" y="1031148"/>
            <a:ext cx="285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200" dirty="0"/>
              <a:t>TPC active volume:</a:t>
            </a:r>
          </a:p>
          <a:p>
            <a:pPr>
              <a:tabLst>
                <a:tab pos="228600" algn="l"/>
              </a:tabLst>
            </a:pPr>
            <a:r>
              <a:rPr lang="en-US" sz="1200" dirty="0"/>
              <a:t>  	Length: 10.37m</a:t>
            </a:r>
          </a:p>
          <a:p>
            <a:pPr>
              <a:tabLst>
                <a:tab pos="228600" algn="l"/>
              </a:tabLst>
            </a:pPr>
            <a:r>
              <a:rPr lang="en-US" sz="1200" dirty="0"/>
              <a:t>  	Height: 2.33m</a:t>
            </a:r>
          </a:p>
          <a:p>
            <a:pPr>
              <a:tabLst>
                <a:tab pos="228600" algn="l"/>
              </a:tabLst>
            </a:pPr>
            <a:r>
              <a:rPr lang="en-US" sz="1200" dirty="0"/>
              <a:t>  	Width(drift length): 2.56m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5600" y="1031148"/>
            <a:ext cx="3333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200" dirty="0"/>
              <a:t>Number of Wires:</a:t>
            </a:r>
          </a:p>
          <a:p>
            <a:pPr>
              <a:tabLst>
                <a:tab pos="228600" algn="l"/>
              </a:tabLst>
            </a:pPr>
            <a:r>
              <a:rPr lang="en-US" sz="1200" dirty="0"/>
              <a:t>  	Y: 3456, vertical, collection</a:t>
            </a:r>
          </a:p>
          <a:p>
            <a:pPr>
              <a:tabLst>
                <a:tab pos="228600" algn="l"/>
              </a:tabLst>
            </a:pPr>
            <a:r>
              <a:rPr lang="en-US" sz="1200" dirty="0"/>
              <a:t>  	U, V: 2400 each, ±60</a:t>
            </a:r>
            <a:r>
              <a:rPr lang="en-US" sz="1200" dirty="0">
                <a:sym typeface="Symbol"/>
              </a:rPr>
              <a:t>°induction</a:t>
            </a:r>
            <a:endParaRPr lang="en-US" sz="1200" dirty="0"/>
          </a:p>
          <a:p>
            <a:pPr>
              <a:tabLst>
                <a:tab pos="228600" algn="l"/>
              </a:tabLst>
            </a:pPr>
            <a:r>
              <a:rPr lang="en-US" sz="1200" dirty="0"/>
              <a:t>  	Total: 8256 readout channels</a:t>
            </a:r>
          </a:p>
        </p:txBody>
      </p:sp>
      <p:pic>
        <p:nvPicPr>
          <p:cNvPr id="2" name="Picture 2" descr="C:\Users\yubo.BNL\Documents\MicroBooNE\tmp\ChargeInduction.gif">
            <a:extLst>
              <a:ext uri="{FF2B5EF4-FFF2-40B4-BE49-F238E27FC236}">
                <a16:creationId xmlns:a16="http://schemas.microsoft.com/office/drawing/2014/main" id="{088D1250-47DE-1DF7-BCB1-F1E971815D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5" y="2177309"/>
            <a:ext cx="2882905" cy="239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288B2B0-11A4-7383-85D6-ABBCB775D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41" y="2108365"/>
            <a:ext cx="2822508" cy="186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0311DE-FC9B-99F0-B74F-ECAB9A798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21352"/>
          <a:stretch/>
        </p:blipFill>
        <p:spPr bwMode="auto">
          <a:xfrm>
            <a:off x="9356199" y="4157376"/>
            <a:ext cx="2377369" cy="233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ESIGNS\MicroBooNE\wire test photos\deflection\DSC03263.JPG">
            <a:extLst>
              <a:ext uri="{FF2B5EF4-FFF2-40B4-BE49-F238E27FC236}">
                <a16:creationId xmlns:a16="http://schemas.microsoft.com/office/drawing/2014/main" id="{EE38BF17-6499-8947-D9DE-E93F61FF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1047" b="14384"/>
          <a:stretch>
            <a:fillRect/>
          </a:stretch>
        </p:blipFill>
        <p:spPr bwMode="auto">
          <a:xfrm>
            <a:off x="5804287" y="4287583"/>
            <a:ext cx="3028781" cy="18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E9F63-30BE-664D-FAEE-B02C8543F320}"/>
              </a:ext>
            </a:extLst>
          </p:cNvPr>
          <p:cNvSpPr txBox="1"/>
          <p:nvPr/>
        </p:nvSpPr>
        <p:spPr>
          <a:xfrm>
            <a:off x="6424931" y="6173208"/>
            <a:ext cx="1640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Wire carrier board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ADB4D-25A3-D132-0E7E-DE39A5F52C0E}"/>
              </a:ext>
            </a:extLst>
          </p:cNvPr>
          <p:cNvSpPr txBox="1"/>
          <p:nvPr/>
        </p:nvSpPr>
        <p:spPr>
          <a:xfrm>
            <a:off x="9319712" y="6522099"/>
            <a:ext cx="248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Wire termination machine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626803-ECBD-0ECF-0212-BE6A5262C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4502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542926"/>
          </a:xfrm>
        </p:spPr>
        <p:txBody>
          <a:bodyPr>
            <a:normAutofit fontScale="90000"/>
          </a:bodyPr>
          <a:lstStyle/>
          <a:p>
            <a:r>
              <a:rPr lang="en-US" dirty="0"/>
              <a:t>The SBND TPC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DPF Instrumentation Award, CPAD 2022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77" y="273689"/>
            <a:ext cx="3572359" cy="326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1" y="993404"/>
            <a:ext cx="39649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 APAs, 2 CPAs, 16 field cage modules, 11k readout channels</a:t>
            </a:r>
          </a:p>
          <a:p>
            <a:endParaRPr lang="en-US" sz="1600" dirty="0"/>
          </a:p>
          <a:p>
            <a:r>
              <a:rPr lang="en-US" sz="1600" dirty="0"/>
              <a:t>Active volume:  W: 2x2m,  H: 4m, L: 5m, </a:t>
            </a:r>
          </a:p>
          <a:p>
            <a:r>
              <a:rPr lang="en-US" sz="1600" dirty="0"/>
              <a:t>Active mass: 110ton</a:t>
            </a:r>
          </a:p>
          <a:p>
            <a:endParaRPr lang="en-US" sz="1600" dirty="0"/>
          </a:p>
          <a:p>
            <a:r>
              <a:rPr lang="en-US" sz="1600" dirty="0"/>
              <a:t>Suspended at 6 points under the cryostat ceiling</a:t>
            </a:r>
          </a:p>
          <a:p>
            <a:endParaRPr lang="en-US" sz="1600" dirty="0"/>
          </a:p>
          <a:p>
            <a:r>
              <a:rPr lang="en-US" sz="1600" dirty="0"/>
              <a:t>Innovative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Membrane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Cold analog and ADC ASICs and FPGAs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Induction wires interconnected across APAs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Modular field cage with metallic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Cathode plane compatible with TPB coated reflector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calibration lasers periscope design</a:t>
            </a:r>
          </a:p>
          <a:p>
            <a:endParaRPr lang="en-US" sz="1600" dirty="0"/>
          </a:p>
        </p:txBody>
      </p:sp>
      <p:pic>
        <p:nvPicPr>
          <p:cNvPr id="2" name="Picture 3" descr="C:\Users\yubo\Documents\LAr1ND\TPC_v6_Corner1.PNG">
            <a:extLst>
              <a:ext uri="{FF2B5EF4-FFF2-40B4-BE49-F238E27FC236}">
                <a16:creationId xmlns:a16="http://schemas.microsoft.com/office/drawing/2014/main" id="{A57A35AC-F2FD-030C-FDA5-52F2116E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91" y="3534117"/>
            <a:ext cx="2580468" cy="22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A01C85-946E-B25F-F088-05FFB0F6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59" y="4194057"/>
            <a:ext cx="2028177" cy="205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777E184-EAB3-9FFF-E638-43335B32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014" y="420940"/>
            <a:ext cx="2797083" cy="220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2AB4D-3DD4-DC17-26DD-58A3154DA35A}"/>
              </a:ext>
            </a:extLst>
          </p:cNvPr>
          <p:cNvSpPr txBox="1"/>
          <p:nvPr/>
        </p:nvSpPr>
        <p:spPr>
          <a:xfrm>
            <a:off x="8733166" y="2675114"/>
            <a:ext cx="260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SBND wire geometry boards to FEMBs interface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E5998-E0AC-FE91-E48E-BE24DB9C0EC4}"/>
              </a:ext>
            </a:extLst>
          </p:cNvPr>
          <p:cNvSpPr txBox="1"/>
          <p:nvPr/>
        </p:nvSpPr>
        <p:spPr>
          <a:xfrm>
            <a:off x="5419789" y="6160182"/>
            <a:ext cx="330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SBND cross section at the joint of two APAs, and the interconnect scheme across the APAs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62D59-7615-4597-A558-38FBF8DB0361}"/>
              </a:ext>
            </a:extLst>
          </p:cNvPr>
          <p:cNvSpPr txBox="1"/>
          <p:nvPr/>
        </p:nvSpPr>
        <p:spPr>
          <a:xfrm>
            <a:off x="8673014" y="6152039"/>
            <a:ext cx="3246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new laser periscope design enables nearly full coverage of the TPC active volume.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90AA350-3669-AFD4-62CE-497D3D76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166" y="3276024"/>
            <a:ext cx="2705470" cy="279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7A62CB2-777E-73E6-FC47-CA5D38B1B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26743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25476"/>
          </a:xfrm>
        </p:spPr>
        <p:txBody>
          <a:bodyPr>
            <a:normAutofit/>
          </a:bodyPr>
          <a:lstStyle/>
          <a:p>
            <a:r>
              <a:rPr lang="en-US" sz="3600" dirty="0"/>
              <a:t>DUNE FD1 HD (Horizontal Drift) TPC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5799" y="1066799"/>
            <a:ext cx="52740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 </a:t>
            </a:r>
            <a:r>
              <a:rPr lang="en-US" sz="1600" dirty="0" err="1"/>
              <a:t>kton</a:t>
            </a:r>
            <a:r>
              <a:rPr lang="en-US" sz="1600" dirty="0"/>
              <a:t> fiducial cryostat has:</a:t>
            </a:r>
          </a:p>
          <a:p>
            <a:r>
              <a:rPr lang="en-US" sz="1600" dirty="0"/>
              <a:t>150 APAs, 100 CPAs</a:t>
            </a:r>
          </a:p>
          <a:p>
            <a:r>
              <a:rPr lang="en-US" sz="1600" dirty="0"/>
              <a:t>2000 m</a:t>
            </a:r>
            <a:r>
              <a:rPr lang="en-US" sz="1600" baseline="30000" dirty="0"/>
              <a:t>2</a:t>
            </a:r>
            <a:r>
              <a:rPr lang="en-US" sz="1600" dirty="0"/>
              <a:t> field cage modules</a:t>
            </a:r>
          </a:p>
          <a:p>
            <a:r>
              <a:rPr lang="en-US" sz="1600" dirty="0"/>
              <a:t>385k readout channels</a:t>
            </a:r>
          </a:p>
          <a:p>
            <a:endParaRPr lang="en-US" sz="1600" dirty="0"/>
          </a:p>
          <a:p>
            <a:r>
              <a:rPr lang="en-US" sz="1600" dirty="0"/>
              <a:t>Active volume:  </a:t>
            </a:r>
          </a:p>
          <a:p>
            <a:r>
              <a:rPr lang="en-US" sz="1600" dirty="0"/>
              <a:t>W: 14m,  H: 12m, L: 58m</a:t>
            </a:r>
          </a:p>
          <a:p>
            <a:endParaRPr lang="en-US" sz="1600" dirty="0"/>
          </a:p>
          <a:p>
            <a:r>
              <a:rPr lang="en-US" sz="1600" dirty="0"/>
              <a:t>Installed under 5 mounting rails suspended under the cryostat ceiling</a:t>
            </a:r>
          </a:p>
          <a:p>
            <a:endParaRPr lang="en-US" sz="1600" dirty="0"/>
          </a:p>
          <a:p>
            <a:r>
              <a:rPr lang="en-US" sz="1600" dirty="0"/>
              <a:t>Innovative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Membrane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Cold analog, ADC and digital multiplexer 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Double sided APA readout with electronics on one end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APAs connected end to end for a 12m active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Photon detectors integrated inside the APAs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resistive cathode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Modular field cage modules with metallic profiles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DPF Instrumentation Award, CPAD 2022</a:t>
            </a:r>
            <a:endParaRPr lang="en-US" dirty="0"/>
          </a:p>
        </p:txBody>
      </p:sp>
      <p:pic>
        <p:nvPicPr>
          <p:cNvPr id="5" name="Picture 4" descr="A picture containing text, building, cage&#10;&#10;Description automatically generated">
            <a:extLst>
              <a:ext uri="{FF2B5EF4-FFF2-40B4-BE49-F238E27FC236}">
                <a16:creationId xmlns:a16="http://schemas.microsoft.com/office/drawing/2014/main" id="{045BFC9C-6D02-9EE7-2DCA-CEED09DBF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901" y="1504054"/>
            <a:ext cx="5107698" cy="46276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4EE45-16B4-E910-3AA5-55FC4C3B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7977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68946"/>
          </a:xfrm>
        </p:spPr>
        <p:txBody>
          <a:bodyPr>
            <a:normAutofit/>
          </a:bodyPr>
          <a:lstStyle/>
          <a:p>
            <a:r>
              <a:rPr lang="en-US" sz="3600" dirty="0"/>
              <a:t>NP04 (</a:t>
            </a:r>
            <a:r>
              <a:rPr lang="en-US" sz="3600" dirty="0" err="1"/>
              <a:t>ProtoDUNE</a:t>
            </a:r>
            <a:r>
              <a:rPr lang="en-US" sz="3600" dirty="0"/>
              <a:t> I HD) TPC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DPF Instrumentation Award, CPAD 2022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034071"/>
            <a:ext cx="4343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Prototype of the single phase far detector.  One APA high, 400 ton active volume</a:t>
            </a:r>
          </a:p>
          <a:p>
            <a:r>
              <a:rPr lang="en-US" sz="1600" dirty="0"/>
              <a:t>The TPC has 6 APAs, 18 CPAs, 28 field cage modules, 15k readout channels</a:t>
            </a:r>
          </a:p>
          <a:p>
            <a:endParaRPr lang="en-US" sz="1600" dirty="0"/>
          </a:p>
          <a:p>
            <a:r>
              <a:rPr lang="en-US" sz="1600" dirty="0"/>
              <a:t>Active volume:  </a:t>
            </a:r>
          </a:p>
          <a:p>
            <a:r>
              <a:rPr lang="en-US" sz="1600" dirty="0"/>
              <a:t>W: 3.6mx2,  H: 6m, L: 7m</a:t>
            </a:r>
          </a:p>
          <a:p>
            <a:endParaRPr lang="en-US" sz="1600" dirty="0"/>
          </a:p>
          <a:p>
            <a:r>
              <a:rPr lang="en-US" sz="1600" dirty="0"/>
              <a:t>Installed under 3 mounting rails suspended under the cryostat ceiling</a:t>
            </a:r>
          </a:p>
          <a:p>
            <a:endParaRPr lang="en-US" sz="1600" dirty="0"/>
          </a:p>
          <a:p>
            <a:r>
              <a:rPr lang="en-US" sz="1600" dirty="0"/>
              <a:t>Innovative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Membrane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Cold analog and ADC ASICs and FPGAs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Double sided APA readout with electronics on one end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resistive cathode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Modular field cage with metallic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APAs with integrated photon detectors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2895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CPA modules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0" y="5179731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Field cage modules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1524001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Field cage modules with ground plane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8800" y="3327005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APAs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420" y="3409457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End wall field cage modules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0A5A3-2ABB-EB22-0AED-8078BC2B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1353207"/>
            <a:ext cx="6392174" cy="47299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2B1367-6FF2-7F6E-F900-4C0266C784AD}"/>
              </a:ext>
            </a:extLst>
          </p:cNvPr>
          <p:cNvSpPr txBox="1"/>
          <p:nvPr/>
        </p:nvSpPr>
        <p:spPr>
          <a:xfrm>
            <a:off x="6021826" y="6137247"/>
            <a:ext cx="529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One of the two drift volumes of the </a:t>
            </a:r>
            <a:r>
              <a:rPr lang="en-US" sz="1400" dirty="0" err="1"/>
              <a:t>ProtoDUNE</a:t>
            </a:r>
            <a:r>
              <a:rPr lang="en-US" sz="1400" dirty="0"/>
              <a:t> I TPC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30CF1C9-239F-08F9-9077-D30FB11C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571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25476"/>
          </a:xfrm>
        </p:spPr>
        <p:txBody>
          <a:bodyPr>
            <a:normAutofit/>
          </a:bodyPr>
          <a:lstStyle/>
          <a:p>
            <a:r>
              <a:rPr lang="en-US" sz="3600" dirty="0"/>
              <a:t>Modular APA Design for Mass Production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DPF Instrumentation Award, CPAD 2022</a:t>
            </a:r>
            <a:endParaRPr lang="en-US" dirty="0"/>
          </a:p>
        </p:txBody>
      </p:sp>
      <p:pic>
        <p:nvPicPr>
          <p:cNvPr id="13" name="Picture 2" descr="C:\Users\yubo\Documents\LBNE\TPC\APA_corner_view.jpg">
            <a:extLst>
              <a:ext uri="{FF2B5EF4-FFF2-40B4-BE49-F238E27FC236}">
                <a16:creationId xmlns:a16="http://schemas.microsoft.com/office/drawing/2014/main" id="{9C89349D-BB9F-D513-5DC7-1473BCDA8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8560" t="6118" r="11274" b="7560"/>
          <a:stretch/>
        </p:blipFill>
        <p:spPr bwMode="auto">
          <a:xfrm>
            <a:off x="5430697" y="1227116"/>
            <a:ext cx="2839841" cy="187171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BBE0FA-F6EF-EE18-5AEA-DD5C884A7A4C}"/>
              </a:ext>
            </a:extLst>
          </p:cNvPr>
          <p:cNvSpPr txBox="1"/>
          <p:nvPr/>
        </p:nvSpPr>
        <p:spPr>
          <a:xfrm>
            <a:off x="5481973" y="3157076"/>
            <a:ext cx="6408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original wrapped APA concept for LBNE leads to the production modules for ProtoDUNE</a:t>
            </a:r>
          </a:p>
        </p:txBody>
      </p:sp>
      <p:pic>
        <p:nvPicPr>
          <p:cNvPr id="15" name="Picture 3" descr="E:\Documents\LBNE\CDR2\git\volume-detectors\figures\tpc_pd_install.png">
            <a:extLst>
              <a:ext uri="{FF2B5EF4-FFF2-40B4-BE49-F238E27FC236}">
                <a16:creationId xmlns:a16="http://schemas.microsoft.com/office/drawing/2014/main" id="{CEFC4E72-9664-2F8D-8601-CDF7B45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83" y="3838355"/>
            <a:ext cx="2997858" cy="206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yubo\Documents\LBNE\CDR2\cdr\volume-detectors\figures\tpc_apa_cross_sections.png">
            <a:extLst>
              <a:ext uri="{FF2B5EF4-FFF2-40B4-BE49-F238E27FC236}">
                <a16:creationId xmlns:a16="http://schemas.microsoft.com/office/drawing/2014/main" id="{E2CB1A3B-B006-509E-3B80-CF0DDD981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8" y="1027844"/>
            <a:ext cx="4127608" cy="29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B7F5B7-30FE-6F0B-928D-F7F8FC66B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694" y="1202314"/>
            <a:ext cx="3611668" cy="1713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7A17EB-EBDB-33D5-EAFA-51E4C96AE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538" y="3735155"/>
            <a:ext cx="3432768" cy="261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516C01-0EF6-46AB-C084-568455F54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116" y="4114208"/>
            <a:ext cx="2689348" cy="16729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BA834F-AC4B-D2E4-F142-E61A469C0D7F}"/>
              </a:ext>
            </a:extLst>
          </p:cNvPr>
          <p:cNvSpPr txBox="1"/>
          <p:nvPr/>
        </p:nvSpPr>
        <p:spPr>
          <a:xfrm>
            <a:off x="8270538" y="6410300"/>
            <a:ext cx="3552301" cy="2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APA winding machine developed at U. Wisc. PSL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4DD847-F7C8-C567-A23B-F089A0FEF8F4}"/>
              </a:ext>
            </a:extLst>
          </p:cNvPr>
          <p:cNvSpPr txBox="1"/>
          <p:nvPr/>
        </p:nvSpPr>
        <p:spPr>
          <a:xfrm>
            <a:off x="826711" y="5789253"/>
            <a:ext cx="355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FEMBs are enclosed in metal boxes to improve performance and ease handling and installation.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6A7C56-CC6F-3D53-088D-A24BB7F2786F}"/>
              </a:ext>
            </a:extLst>
          </p:cNvPr>
          <p:cNvSpPr txBox="1"/>
          <p:nvPr/>
        </p:nvSpPr>
        <p:spPr>
          <a:xfrm>
            <a:off x="4546201" y="5978004"/>
            <a:ext cx="355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Slots are added to the APA side frames to allow installation of PDs just before APA installation.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1F23968-4EA9-7BCB-47F0-30B474A24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8758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25476"/>
          </a:xfrm>
        </p:spPr>
        <p:txBody>
          <a:bodyPr>
            <a:normAutofit/>
          </a:bodyPr>
          <a:lstStyle/>
          <a:p>
            <a:pPr>
              <a:tabLst>
                <a:tab pos="1487488" algn="l"/>
              </a:tabLst>
            </a:pPr>
            <a:r>
              <a:rPr lang="en-US" sz="3600" dirty="0"/>
              <a:t>Modular Designs for the HV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2571750" y="6553200"/>
            <a:ext cx="609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50" i="1" kern="1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DPF Instrumentation Award, CPAD 2022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E395F-964B-5B52-B0D5-97703375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959" y="3737006"/>
            <a:ext cx="2893624" cy="233847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1CF351B-FBA9-8A94-36F1-7284D645C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4695" y="5887473"/>
            <a:ext cx="3093444" cy="447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Symmetrical deployment of the bottom FC modules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1B6E5C-35B8-4EA5-5656-83748CC17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356" y="3803806"/>
            <a:ext cx="2684580" cy="202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38CC5B-0F26-119B-E236-8EBB32DF6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339" y="3641186"/>
            <a:ext cx="1472644" cy="285168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481D938-D30C-2D77-4178-614B8B03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286" y="518020"/>
            <a:ext cx="3212263" cy="29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3A0109-07B0-4F73-616A-15E8289D3136}"/>
              </a:ext>
            </a:extLst>
          </p:cNvPr>
          <p:cNvSpPr txBox="1"/>
          <p:nvPr/>
        </p:nvSpPr>
        <p:spPr>
          <a:xfrm>
            <a:off x="8737492" y="652325"/>
            <a:ext cx="302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Voltage distribution on a CPA when a discharge occurs at its edge.</a:t>
            </a:r>
          </a:p>
          <a:p>
            <a:endParaRPr lang="en-US" sz="1200" dirty="0"/>
          </a:p>
          <a:p>
            <a:r>
              <a:rPr lang="en-US" sz="1200" dirty="0"/>
              <a:t>Study by S. Rescia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DCCCC7-2BE0-F40A-0DD0-AF350E9D0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548" y="1139269"/>
            <a:ext cx="3386231" cy="2342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8A94B3-F487-2112-B0E4-70ED5CCC3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8215" y="1139269"/>
            <a:ext cx="3028841" cy="23377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8C808B-7114-693B-EFD1-22F216A5F363}"/>
              </a:ext>
            </a:extLst>
          </p:cNvPr>
          <p:cNvSpPr txBox="1"/>
          <p:nvPr/>
        </p:nvSpPr>
        <p:spPr>
          <a:xfrm>
            <a:off x="387127" y="1067823"/>
            <a:ext cx="3223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DUNE FD1 cathode planes are constructed from arrays of highly resistive panels in G10 frames to provide equipotential surfaces, while maintaining a sufficiently large RC time constant </a:t>
            </a:r>
            <a:br>
              <a:rPr lang="en-US" sz="1200" dirty="0"/>
            </a:br>
            <a:r>
              <a:rPr lang="en-US" sz="1200" dirty="0"/>
              <a:t>to avoid the risk of damages </a:t>
            </a:r>
            <a:br>
              <a:rPr lang="en-US" sz="1200" dirty="0"/>
            </a:br>
            <a:r>
              <a:rPr lang="en-US" sz="1200" dirty="0"/>
              <a:t>to the FEE in a HV</a:t>
            </a:r>
            <a:br>
              <a:rPr lang="en-US" sz="1200" dirty="0"/>
            </a:br>
            <a:r>
              <a:rPr lang="en-US" sz="1200" dirty="0"/>
              <a:t>discharge.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6DB1C00-23F7-1A26-5FD2-4D9E5848D47B}"/>
              </a:ext>
            </a:extLst>
          </p:cNvPr>
          <p:cNvSpPr txBox="1">
            <a:spLocks/>
          </p:cNvSpPr>
          <p:nvPr/>
        </p:nvSpPr>
        <p:spPr>
          <a:xfrm>
            <a:off x="3664945" y="6110995"/>
            <a:ext cx="2789279" cy="447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dirty="0"/>
              <a:t>Field cage assembly table constructed at Stony Brook Univ.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27199A-B6BC-1B7C-96AF-0DA0E2F6F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450" y="3648485"/>
            <a:ext cx="3000754" cy="1804891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EA6A71A-B557-9B51-9C09-4070291D13EA}"/>
              </a:ext>
            </a:extLst>
          </p:cNvPr>
          <p:cNvSpPr txBox="1">
            <a:spLocks/>
          </p:cNvSpPr>
          <p:nvPr/>
        </p:nvSpPr>
        <p:spPr>
          <a:xfrm>
            <a:off x="350226" y="5556244"/>
            <a:ext cx="3279935" cy="447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dirty="0"/>
              <a:t>A custom designed field cage profile provides lower surface E field compared to a round tube, and without the need of venting. 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4B51B33B-2D87-7153-594B-4B89CE80C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2069277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DPF Instrumentation Award Presentation</Template>
  <TotalTime>847</TotalTime>
  <Words>1379</Words>
  <Application>Microsoft Office PowerPoint</Application>
  <PresentationFormat>Widescreen</PresentationFormat>
  <Paragraphs>199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Wingdings</vt:lpstr>
      <vt:lpstr>BNL</vt:lpstr>
      <vt:lpstr>Development of LArTPCs</vt:lpstr>
      <vt:lpstr>Why LArTPC</vt:lpstr>
      <vt:lpstr>The Landscape of LArTPCs (past/current/planned)</vt:lpstr>
      <vt:lpstr>The MicroBooNE TPC</vt:lpstr>
      <vt:lpstr>The SBND TPC</vt:lpstr>
      <vt:lpstr>DUNE FD1 HD (Horizontal Drift) TPC</vt:lpstr>
      <vt:lpstr>NP04 (ProtoDUNE I HD) TPC</vt:lpstr>
      <vt:lpstr>Modular APA Design for Mass Production </vt:lpstr>
      <vt:lpstr>Modular Designs for the HV System</vt:lpstr>
      <vt:lpstr>DUNE FD2 VD (Vertical Drift) TPC</vt:lpstr>
      <vt:lpstr>Multi-view Perforated PCB Anodes (CRPs)</vt:lpstr>
      <vt:lpstr>Building Large PCBs and Interface to FEE</vt:lpstr>
      <vt:lpstr>Concluding Remarks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LArTPCs</dc:title>
  <dc:subject/>
  <dc:creator>Yu, Bo</dc:creator>
  <cp:keywords/>
  <dc:description/>
  <cp:lastModifiedBy>Yu, Bo</cp:lastModifiedBy>
  <cp:revision>8</cp:revision>
  <dcterms:created xsi:type="dcterms:W3CDTF">2022-12-01T04:15:14Z</dcterms:created>
  <dcterms:modified xsi:type="dcterms:W3CDTF">2022-12-01T18:24:59Z</dcterms:modified>
  <cp:category/>
</cp:coreProperties>
</file>