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56" r:id="rId2"/>
    <p:sldId id="3956" r:id="rId3"/>
    <p:sldId id="3958" r:id="rId4"/>
    <p:sldId id="3960" r:id="rId5"/>
    <p:sldId id="3741" r:id="rId6"/>
    <p:sldId id="3742" r:id="rId7"/>
    <p:sldId id="265" r:id="rId8"/>
    <p:sldId id="3955" r:id="rId9"/>
    <p:sldId id="3963" r:id="rId10"/>
    <p:sldId id="3962" r:id="rId11"/>
    <p:sldId id="3957" r:id="rId12"/>
    <p:sldId id="395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66FF33"/>
    <a:srgbClr val="FFD579"/>
    <a:srgbClr val="FF9300"/>
    <a:srgbClr val="FF2600"/>
    <a:srgbClr val="0000FF"/>
    <a:srgbClr val="0000DB"/>
    <a:srgbClr val="008F00"/>
    <a:srgbClr val="FF40FF"/>
    <a:srgbClr val="120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0" autoAdjust="0"/>
    <p:restoredTop sz="95332" autoAdjust="0"/>
  </p:normalViewPr>
  <p:slideViewPr>
    <p:cSldViewPr snapToGrid="0" snapToObjects="1">
      <p:cViewPr>
        <p:scale>
          <a:sx n="63" d="100"/>
          <a:sy n="63" d="100"/>
        </p:scale>
        <p:origin x="1312" y="44"/>
      </p:cViewPr>
      <p:guideLst>
        <p:guide orient="horz" pos="3600"/>
        <p:guide pos="2880"/>
      </p:guideLst>
    </p:cSldViewPr>
  </p:slideViewPr>
  <p:notesTextViewPr>
    <p:cViewPr>
      <p:scale>
        <a:sx n="1" d="1"/>
        <a:sy n="1" d="1"/>
      </p:scale>
      <p:origin x="0" y="0"/>
    </p:cViewPr>
  </p:notesTextViewPr>
  <p:sorterViewPr>
    <p:cViewPr varScale="1">
      <p:scale>
        <a:sx n="100" d="100"/>
        <a:sy n="100"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968C7C-DE0D-7744-9A0A-5A58AFDE7EDC}" type="datetimeFigureOut">
              <a:rPr lang="en-US" smtClean="0"/>
              <a:t>9/18/2022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BA3CD-AB20-5043-9DFD-E54294A03D31}" type="datetimeFigureOut">
              <a:rPr lang="en-US" smtClean="0"/>
              <a:t>9/18/2022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mj-lt"/>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5886054"/>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676960"/>
            <a:ext cx="2057400" cy="178757"/>
          </a:xfrm>
        </p:spPr>
        <p:txBody>
          <a:bodyPr/>
          <a:lstStyle>
            <a:lvl1pPr algn="r">
              <a:defRPr sz="800">
                <a:latin typeface="+mj-lt"/>
                <a:cs typeface="Comic Sans MS"/>
              </a:defRPr>
            </a:lvl1pPr>
          </a:lstStyle>
          <a:p>
            <a:r>
              <a:rPr lang="en-US"/>
              <a:t>E.C. Aschenauer</a:t>
            </a:r>
            <a:endParaRPr lang="en-US" dirty="0"/>
          </a:p>
        </p:txBody>
      </p:sp>
      <p:sp>
        <p:nvSpPr>
          <p:cNvPr id="5" name="Footer Placeholder 4"/>
          <p:cNvSpPr>
            <a:spLocks noGrp="1"/>
          </p:cNvSpPr>
          <p:nvPr>
            <p:ph type="ftr" sz="quarter" idx="11"/>
          </p:nvPr>
        </p:nvSpPr>
        <p:spPr>
          <a:xfrm>
            <a:off x="3028950" y="6676960"/>
            <a:ext cx="3086100" cy="178758"/>
          </a:xfrm>
        </p:spPr>
        <p:txBody>
          <a:bodyPr/>
          <a:lstStyle>
            <a:lvl1pPr>
              <a:defRPr sz="800">
                <a:latin typeface="+mj-lt"/>
                <a:cs typeface="Comic Sans MS"/>
              </a:defRPr>
            </a:lvl1pPr>
          </a:lstStyle>
          <a:p>
            <a:endParaRPr lang="en-US" dirty="0"/>
          </a:p>
        </p:txBody>
      </p:sp>
      <p:sp>
        <p:nvSpPr>
          <p:cNvPr id="6" name="Slide Number Placeholder 5"/>
          <p:cNvSpPr>
            <a:spLocks noGrp="1"/>
          </p:cNvSpPr>
          <p:nvPr>
            <p:ph type="sldNum" sz="quarter" idx="12"/>
          </p:nvPr>
        </p:nvSpPr>
        <p:spPr>
          <a:xfrm>
            <a:off x="0" y="6676960"/>
            <a:ext cx="2057400" cy="178758"/>
          </a:xfrm>
        </p:spPr>
        <p:txBody>
          <a:bodyPr/>
          <a:lstStyle>
            <a:lvl1pPr algn="l">
              <a:defRPr>
                <a:latin typeface="+mj-lt"/>
                <a:cs typeface="Comic Sans MS"/>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71923" y="6671287"/>
            <a:ext cx="2057400" cy="191030"/>
          </a:xfrm>
        </p:spPr>
        <p:txBody>
          <a:bodyPr/>
          <a:lstStyle>
            <a:lvl1pPr algn="r">
              <a:defRPr sz="800">
                <a:latin typeface="Arial" panose="020B0604020202020204" pitchFamily="34" charset="0"/>
                <a:cs typeface="Arial" panose="020B0604020202020204" pitchFamily="34" charset="0"/>
              </a:defRPr>
            </a:lvl1pPr>
          </a:lstStyle>
          <a:p>
            <a:r>
              <a:rPr lang="en-US"/>
              <a:t>E.C. Aschenauer</a:t>
            </a:r>
            <a:endParaRPr lang="en-US" dirty="0"/>
          </a:p>
        </p:txBody>
      </p:sp>
      <p:sp>
        <p:nvSpPr>
          <p:cNvPr id="4" name="Footer Placeholder 3"/>
          <p:cNvSpPr>
            <a:spLocks noGrp="1"/>
          </p:cNvSpPr>
          <p:nvPr>
            <p:ph type="ftr" sz="quarter" idx="11"/>
          </p:nvPr>
        </p:nvSpPr>
        <p:spPr>
          <a:xfrm>
            <a:off x="3028950" y="6664687"/>
            <a:ext cx="3086100" cy="191030"/>
          </a:xfrm>
        </p:spPr>
        <p:txBody>
          <a:bodyPr/>
          <a:lstStyle>
            <a:lvl1pPr>
              <a:defRPr sz="800">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0" y="6679747"/>
            <a:ext cx="2057400" cy="191030"/>
          </a:xfrm>
        </p:spPr>
        <p:txBody>
          <a:bodyPr/>
          <a:lstStyle>
            <a:lvl1pPr algn="l">
              <a:defRPr>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7086600" y="6663085"/>
            <a:ext cx="2057400" cy="194915"/>
          </a:xfrm>
        </p:spPr>
        <p:txBody>
          <a:bodyPr/>
          <a:lstStyle>
            <a:lvl1pPr algn="r">
              <a:defRPr sz="800">
                <a:latin typeface="+mj-lt"/>
                <a:cs typeface="Comic Sans MS"/>
              </a:defRPr>
            </a:lvl1pPr>
          </a:lstStyle>
          <a:p>
            <a:r>
              <a:rPr lang="en-US"/>
              <a:t>E.C. Aschenauer</a:t>
            </a:r>
          </a:p>
        </p:txBody>
      </p:sp>
      <p:sp>
        <p:nvSpPr>
          <p:cNvPr id="6" name="Footer Placeholder 3"/>
          <p:cNvSpPr>
            <a:spLocks noGrp="1"/>
          </p:cNvSpPr>
          <p:nvPr>
            <p:ph type="ftr" sz="quarter" idx="11"/>
          </p:nvPr>
        </p:nvSpPr>
        <p:spPr>
          <a:xfrm>
            <a:off x="3028950" y="6652413"/>
            <a:ext cx="3086100" cy="194915"/>
          </a:xfrm>
        </p:spPr>
        <p:txBody>
          <a:bodyPr/>
          <a:lstStyle>
            <a:lvl1pPr>
              <a:defRPr sz="800">
                <a:latin typeface="+mj-lt"/>
                <a:cs typeface="Comic Sans MS"/>
              </a:defRPr>
            </a:lvl1pPr>
          </a:lstStyle>
          <a:p>
            <a:endParaRPr lang="en-US"/>
          </a:p>
        </p:txBody>
      </p:sp>
      <p:sp>
        <p:nvSpPr>
          <p:cNvPr id="7" name="Slide Number Placeholder 4"/>
          <p:cNvSpPr>
            <a:spLocks noGrp="1"/>
          </p:cNvSpPr>
          <p:nvPr>
            <p:ph type="sldNum" sz="quarter" idx="12"/>
          </p:nvPr>
        </p:nvSpPr>
        <p:spPr>
          <a:xfrm>
            <a:off x="0" y="6663085"/>
            <a:ext cx="2057400" cy="194915"/>
          </a:xfrm>
        </p:spPr>
        <p:txBody>
          <a:bodyPr/>
          <a:lstStyle>
            <a:lvl1pPr algn="l">
              <a:defRPr sz="1200">
                <a:latin typeface="+mj-lt"/>
                <a:cs typeface="Comic Sans MS"/>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online.star.bnl.gov/dbPlo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732690" y="1654052"/>
            <a:ext cx="6273085" cy="1774948"/>
          </a:xfrm>
        </p:spPr>
        <p:txBody>
          <a:bodyPr>
            <a:normAutofit fontScale="90000"/>
          </a:bodyPr>
          <a:lstStyle/>
          <a:p>
            <a:r>
              <a:rPr lang="en-US" dirty="0"/>
              <a:t>Backward Detector Integration</a:t>
            </a: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626864"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GD/I Meeting</a:t>
            </a:r>
          </a:p>
          <a:p>
            <a:r>
              <a:rPr lang="en-US" sz="1400" dirty="0">
                <a:effectLst/>
              </a:rPr>
              <a:t>September 19</a:t>
            </a:r>
            <a:r>
              <a:rPr lang="en-US" sz="1400" baseline="30000" dirty="0">
                <a:effectLst/>
              </a:rPr>
              <a:t>th</a:t>
            </a:r>
            <a:r>
              <a:rPr lang="en-US" sz="1400" dirty="0">
                <a:effectLst/>
              </a:rPr>
              <a:t>  2022</a:t>
            </a:r>
          </a:p>
        </p:txBody>
      </p:sp>
    </p:spTree>
    <p:extLst>
      <p:ext uri="{BB962C8B-B14F-4D97-AF65-F5344CB8AC3E}">
        <p14:creationId xmlns:p14="http://schemas.microsoft.com/office/powerpoint/2010/main" val="135771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0696DD54-2279-E100-4CE0-24D5C1E7CB6A}"/>
              </a:ext>
            </a:extLst>
          </p:cNvPr>
          <p:cNvPicPr>
            <a:picLocks noChangeAspect="1"/>
          </p:cNvPicPr>
          <p:nvPr/>
        </p:nvPicPr>
        <p:blipFill rotWithShape="1">
          <a:blip r:embed="rId2"/>
          <a:srcRect l="3700" t="2519" r="7200" b="9126"/>
          <a:stretch/>
        </p:blipFill>
        <p:spPr>
          <a:xfrm>
            <a:off x="22860" y="487680"/>
            <a:ext cx="6789420" cy="3787140"/>
          </a:xfrm>
          <a:prstGeom prst="rect">
            <a:avLst/>
          </a:prstGeom>
        </p:spPr>
      </p:pic>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509269"/>
          </a:xfrm>
        </p:spPr>
        <p:txBody>
          <a:bodyPr/>
          <a:lstStyle/>
          <a:p>
            <a:r>
              <a:rPr lang="en-US" dirty="0"/>
              <a:t>IP-6 Ambient Room Temperature</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10</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4948838" y="6177122"/>
            <a:ext cx="4271362" cy="369332"/>
          </a:xfrm>
          <a:prstGeom prst="rect">
            <a:avLst/>
          </a:prstGeom>
          <a:noFill/>
        </p:spPr>
        <p:txBody>
          <a:bodyPr wrap="none" rtlCol="0">
            <a:spAutoFit/>
          </a:bodyPr>
          <a:lstStyle/>
          <a:p>
            <a:pPr algn="l"/>
            <a:r>
              <a:rPr lang="en-US" dirty="0">
                <a:solidFill>
                  <a:schemeClr val="bg1"/>
                </a:solidFill>
                <a:latin typeface="Arial" panose="020B0604020202020204" pitchFamily="34" charset="0"/>
                <a:cs typeface="Arial" panose="020B0604020202020204" pitchFamily="34" charset="0"/>
              </a:rPr>
              <a:t>Information courtesy David </a:t>
            </a:r>
            <a:r>
              <a:rPr lang="en-US" dirty="0" err="1">
                <a:solidFill>
                  <a:schemeClr val="bg1"/>
                </a:solidFill>
                <a:latin typeface="Arial" panose="020B0604020202020204" pitchFamily="34" charset="0"/>
                <a:cs typeface="Arial" panose="020B0604020202020204" pitchFamily="34" charset="0"/>
              </a:rPr>
              <a:t>Tlusty</a:t>
            </a:r>
            <a:r>
              <a:rPr lang="en-US" dirty="0">
                <a:solidFill>
                  <a:schemeClr val="bg1"/>
                </a:solidFill>
                <a:latin typeface="Arial" panose="020B0604020202020204" pitchFamily="34" charset="0"/>
                <a:cs typeface="Arial" panose="020B0604020202020204" pitchFamily="34" charset="0"/>
              </a:rPr>
              <a:t> (BNL)</a:t>
            </a:r>
          </a:p>
        </p:txBody>
      </p:sp>
      <p:grpSp>
        <p:nvGrpSpPr>
          <p:cNvPr id="9" name="Group 8">
            <a:extLst>
              <a:ext uri="{FF2B5EF4-FFF2-40B4-BE49-F238E27FC236}">
                <a16:creationId xmlns:a16="http://schemas.microsoft.com/office/drawing/2014/main" id="{40494D57-4236-54EB-6509-8C0DDE4ABED8}"/>
              </a:ext>
            </a:extLst>
          </p:cNvPr>
          <p:cNvGrpSpPr/>
          <p:nvPr/>
        </p:nvGrpSpPr>
        <p:grpSpPr>
          <a:xfrm>
            <a:off x="3520440" y="3388281"/>
            <a:ext cx="5600700" cy="3429000"/>
            <a:chOff x="3048000" y="2627280"/>
            <a:chExt cx="5600700" cy="3429000"/>
          </a:xfrm>
        </p:grpSpPr>
        <p:pic>
          <p:nvPicPr>
            <p:cNvPr id="7" name="Picture 6" descr="Diagram&#10;&#10;Description automatically generated">
              <a:extLst>
                <a:ext uri="{FF2B5EF4-FFF2-40B4-BE49-F238E27FC236}">
                  <a16:creationId xmlns:a16="http://schemas.microsoft.com/office/drawing/2014/main" id="{028CDB4E-3F47-1AF0-BC1E-7D1AE8D57E68}"/>
                </a:ext>
              </a:extLst>
            </p:cNvPr>
            <p:cNvPicPr>
              <a:picLocks noChangeAspect="1"/>
            </p:cNvPicPr>
            <p:nvPr/>
          </p:nvPicPr>
          <p:blipFill rotWithShape="1">
            <a:blip r:embed="rId3"/>
            <a:srcRect r="8125"/>
            <a:stretch/>
          </p:blipFill>
          <p:spPr>
            <a:xfrm>
              <a:off x="3048000" y="2627280"/>
              <a:ext cx="5600700" cy="3429000"/>
            </a:xfrm>
            <a:prstGeom prst="rect">
              <a:avLst/>
            </a:prstGeom>
          </p:spPr>
        </p:pic>
        <p:sp>
          <p:nvSpPr>
            <p:cNvPr id="10" name="TextBox 9">
              <a:extLst>
                <a:ext uri="{FF2B5EF4-FFF2-40B4-BE49-F238E27FC236}">
                  <a16:creationId xmlns:a16="http://schemas.microsoft.com/office/drawing/2014/main" id="{C481FE1F-EBFF-021E-2048-D343B1C968DB}"/>
                </a:ext>
              </a:extLst>
            </p:cNvPr>
            <p:cNvSpPr txBox="1"/>
            <p:nvPr/>
          </p:nvSpPr>
          <p:spPr>
            <a:xfrm>
              <a:off x="4069080" y="4095555"/>
              <a:ext cx="4231640" cy="369332"/>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5 F amplitude of temporary fluctuations</a:t>
              </a:r>
            </a:p>
          </p:txBody>
        </p:sp>
      </p:grpSp>
      <p:sp>
        <p:nvSpPr>
          <p:cNvPr id="8" name="TextBox 7">
            <a:extLst>
              <a:ext uri="{FF2B5EF4-FFF2-40B4-BE49-F238E27FC236}">
                <a16:creationId xmlns:a16="http://schemas.microsoft.com/office/drawing/2014/main" id="{1A463B90-3B74-F0EB-7B9D-CC3ADBAA6D19}"/>
              </a:ext>
            </a:extLst>
          </p:cNvPr>
          <p:cNvSpPr txBox="1"/>
          <p:nvPr/>
        </p:nvSpPr>
        <p:spPr>
          <a:xfrm>
            <a:off x="5539" y="4729847"/>
            <a:ext cx="4053840" cy="1754326"/>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During STAR operations, </a:t>
            </a:r>
          </a:p>
          <a:p>
            <a:pPr algn="l"/>
            <a:r>
              <a:rPr lang="en-US" dirty="0">
                <a:latin typeface="Arial" panose="020B0604020202020204" pitchFamily="34" charset="0"/>
                <a:cs typeface="Arial" panose="020B0604020202020204" pitchFamily="34" charset="0"/>
              </a:rPr>
              <a:t>November 2021 to mid of April 2022 it is stable to +/- 2F (1</a:t>
            </a:r>
            <a:r>
              <a:rPr lang="en-US" baseline="30000" dirty="0">
                <a:latin typeface="Arial" panose="020B0604020202020204" pitchFamily="34" charset="0"/>
                <a:cs typeface="Arial" panose="020B0604020202020204" pitchFamily="34" charset="0"/>
              </a:rPr>
              <a:t>o </a:t>
            </a:r>
            <a:r>
              <a:rPr lang="en-US" dirty="0">
                <a:latin typeface="Arial" panose="020B0604020202020204" pitchFamily="34" charset="0"/>
                <a:cs typeface="Arial" panose="020B0604020202020204" pitchFamily="34" charset="0"/>
              </a:rPr>
              <a:t>C) and then if we turn off things it drops a lot </a:t>
            </a:r>
          </a:p>
          <a:p>
            <a:pPr algn="l"/>
            <a:r>
              <a:rPr lang="en-US" dirty="0">
                <a:solidFill>
                  <a:srgbClr val="0432FF"/>
                </a:solidFill>
                <a:latin typeface="Arial" panose="020B0604020202020204" pitchFamily="34" charset="0"/>
                <a:cs typeface="Arial" panose="020B0604020202020204" pitchFamily="34" charset="0"/>
                <a:sym typeface="Wingdings" panose="05000000000000000000" pitchFamily="2" charset="2"/>
              </a:rPr>
              <a:t></a:t>
            </a:r>
            <a:r>
              <a:rPr lang="en-US" dirty="0">
                <a:latin typeface="Arial" panose="020B0604020202020204" pitchFamily="34" charset="0"/>
                <a:cs typeface="Arial" panose="020B0604020202020204" pitchFamily="34" charset="0"/>
                <a:sym typeface="Wingdings" panose="05000000000000000000" pitchFamily="2" charset="2"/>
              </a:rPr>
              <a:t> rely on stable ambient temperature supplemented by monitoring system.</a:t>
            </a:r>
            <a:r>
              <a:rPr lang="en-US"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73031B05-B2CD-227A-09FA-4113A0B30446}"/>
              </a:ext>
            </a:extLst>
          </p:cNvPr>
          <p:cNvSpPr txBox="1"/>
          <p:nvPr/>
        </p:nvSpPr>
        <p:spPr>
          <a:xfrm>
            <a:off x="2240280" y="590649"/>
            <a:ext cx="5836920" cy="646331"/>
          </a:xfrm>
          <a:prstGeom prst="rect">
            <a:avLst/>
          </a:prstGeom>
          <a:noFill/>
        </p:spPr>
        <p:txBody>
          <a:bodyPr wrap="square" rtlCol="0">
            <a:spAutoFit/>
          </a:bodyPr>
          <a:lstStyle/>
          <a:p>
            <a:pPr algn="l"/>
            <a:r>
              <a:rPr lang="en-US" i="1" dirty="0">
                <a:latin typeface="Arial" panose="020B0604020202020204" pitchFamily="34" charset="0"/>
                <a:cs typeface="Arial" panose="020B0604020202020204" pitchFamily="34" charset="0"/>
              </a:rPr>
              <a:t>(first plot at </a:t>
            </a:r>
            <a:r>
              <a:rPr lang="fr-FR" i="1" dirty="0" err="1">
                <a:latin typeface="Arial" panose="020B0604020202020204" pitchFamily="34" charset="0"/>
                <a:cs typeface="Arial" panose="020B0604020202020204" pitchFamily="34" charset="0"/>
              </a:rPr>
              <a:t>dbplots</a:t>
            </a:r>
            <a:r>
              <a:rPr lang="fr-FR" i="1"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hlinkClick r:id="rId4"/>
              </a:rPr>
              <a:t>https://online.star.bnl.gov/dbPlots/#</a:t>
            </a:r>
            <a:endParaRPr lang="fr-FR" i="1" dirty="0">
              <a:latin typeface="Arial" panose="020B0604020202020204" pitchFamily="34" charset="0"/>
              <a:cs typeface="Arial" panose="020B0604020202020204" pitchFamily="34" charset="0"/>
            </a:endParaRPr>
          </a:p>
          <a:p>
            <a:pPr algn="l"/>
            <a:r>
              <a:rPr lang="fr-FR" i="1" dirty="0">
                <a:latin typeface="Arial" panose="020B0604020202020204" pitchFamily="34" charset="0"/>
                <a:cs typeface="Arial" panose="020B0604020202020204" pitchFamily="34" charset="0"/>
              </a:rPr>
              <a:t>Section </a:t>
            </a:r>
            <a:r>
              <a:rPr lang="fr-FR" i="1" dirty="0" err="1">
                <a:latin typeface="Arial" panose="020B0604020202020204" pitchFamily="34" charset="0"/>
                <a:cs typeface="Arial" panose="020B0604020202020204" pitchFamily="34" charset="0"/>
              </a:rPr>
              <a:t>Environment</a:t>
            </a:r>
            <a:r>
              <a:rPr lang="fr-FR" i="1" dirty="0">
                <a:latin typeface="Arial" panose="020B0604020202020204" pitchFamily="34" charset="0"/>
                <a:cs typeface="Arial" panose="020B0604020202020204" pitchFamily="34" charset="0"/>
              </a:rPr>
              <a:t> -&gt; Platform)</a:t>
            </a:r>
            <a:endParaRPr lang="en-US" i="1"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5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4776"/>
            <a:ext cx="9052560" cy="546749"/>
          </a:xfrm>
        </p:spPr>
        <p:txBody>
          <a:bodyPr>
            <a:normAutofit fontScale="90000"/>
          </a:bodyPr>
          <a:lstStyle/>
          <a:p>
            <a:r>
              <a:rPr lang="en-US" dirty="0"/>
              <a:t>Alternative Solution Material Budget Estimate - LAPPD</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11</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4823685" y="6172612"/>
            <a:ext cx="4173002" cy="369332"/>
          </a:xfrm>
          <a:prstGeom prst="rect">
            <a:avLst/>
          </a:prstGeom>
          <a:noFill/>
        </p:spPr>
        <p:txBody>
          <a:bodyPr wrap="none" rtlCol="0">
            <a:spAutoFit/>
          </a:bodyPr>
          <a:lstStyle/>
          <a:p>
            <a:pPr algn="l"/>
            <a:r>
              <a:rPr lang="en-US" dirty="0">
                <a:solidFill>
                  <a:schemeClr val="bg1"/>
                </a:solidFill>
                <a:latin typeface="Arial" panose="020B0604020202020204" pitchFamily="34" charset="0"/>
                <a:cs typeface="Arial" panose="020B0604020202020204" pitchFamily="34" charset="0"/>
              </a:rPr>
              <a:t>Information courtesy Alexander Kiselev</a:t>
            </a:r>
          </a:p>
        </p:txBody>
      </p:sp>
      <p:sp>
        <p:nvSpPr>
          <p:cNvPr id="3" name="TextBox 2">
            <a:extLst>
              <a:ext uri="{FF2B5EF4-FFF2-40B4-BE49-F238E27FC236}">
                <a16:creationId xmlns:a16="http://schemas.microsoft.com/office/drawing/2014/main" id="{E575F97F-AD6E-25A8-382D-55A7805909FB}"/>
              </a:ext>
            </a:extLst>
          </p:cNvPr>
          <p:cNvSpPr txBox="1"/>
          <p:nvPr/>
        </p:nvSpPr>
        <p:spPr>
          <a:xfrm>
            <a:off x="0" y="674164"/>
            <a:ext cx="9052560" cy="5262979"/>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I do not know either the density or the chemical composition of ceramic they presently use for the anode base plate. Same for the capillary glass array. So can give only an approximate estimate now.</a:t>
            </a:r>
          </a:p>
          <a:p>
            <a:pPr algn="l"/>
            <a:endParaRPr lang="en-US" sz="1200"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Assuming a full ceramic body, and 10um pore MCPs, the essential layers are</a:t>
            </a:r>
          </a:p>
          <a:p>
            <a:pPr marL="342900" indent="-342900" algn="l">
              <a:buClr>
                <a:srgbClr val="0432FF"/>
              </a:buClr>
              <a:buFont typeface="Wingdings" pitchFamily="2" charset="2"/>
              <a:buChar char="§"/>
            </a:pPr>
            <a:r>
              <a:rPr lang="en-US" dirty="0">
                <a:latin typeface="Arial" panose="020B0604020202020204" pitchFamily="34" charset="0"/>
                <a:cs typeface="Arial" panose="020B0604020202020204" pitchFamily="34" charset="0"/>
              </a:rPr>
              <a:t>quartz window  -  5mm -&gt; ~4% X/X0 (can probably be reduced to ~3%)</a:t>
            </a:r>
          </a:p>
          <a:p>
            <a:pPr marL="342900" indent="-342900" algn="l">
              <a:buClr>
                <a:srgbClr val="0432FF"/>
              </a:buClr>
              <a:buFont typeface="Wingdings" pitchFamily="2" charset="2"/>
              <a:buChar char="§"/>
            </a:pPr>
            <a:r>
              <a:rPr lang="en-US" dirty="0">
                <a:latin typeface="Arial" panose="020B0604020202020204" pitchFamily="34" charset="0"/>
                <a:cs typeface="Arial" panose="020B0604020202020204" pitchFamily="34" charset="0"/>
              </a:rPr>
              <a:t>MCPs - 2x600um of a "standard" glass, roughly ~75% transparent -&gt; small, &lt;1% X/X0</a:t>
            </a:r>
          </a:p>
          <a:p>
            <a:pPr marL="342900" indent="-342900" algn="l">
              <a:buClr>
                <a:srgbClr val="0432FF"/>
              </a:buClr>
              <a:buFont typeface="Wingdings" pitchFamily="2" charset="2"/>
              <a:buChar char="§"/>
            </a:pPr>
            <a:r>
              <a:rPr lang="en-US" dirty="0">
                <a:latin typeface="Arial" panose="020B0604020202020204" pitchFamily="34" charset="0"/>
                <a:cs typeface="Arial" panose="020B0604020202020204" pitchFamily="34" charset="0"/>
              </a:rPr>
              <a:t>anode base plate - 2mm thick ceramic-&gt; few % X/X0</a:t>
            </a:r>
          </a:p>
          <a:p>
            <a:pPr algn="l"/>
            <a:endParaRPr lang="en-US" sz="1200"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If a standard readout board is used, ~2mm thick, it is ~1% X/X0 more, and some amount of copper.</a:t>
            </a:r>
          </a:p>
          <a:p>
            <a:pPr algn="l"/>
            <a:endParaRPr lang="en-US" sz="1200"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Ceramic walls will of course contribute to the material budget as well.</a:t>
            </a:r>
          </a:p>
          <a:p>
            <a:pPr algn="l"/>
            <a:endParaRPr lang="en-US" sz="1200"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I think​ one can pack ASIC cards in a ~10cm space, but we have not yet looked into the details. The effective channel count per mm^2 and power consumption per channel will determine the cooling needs.</a:t>
            </a:r>
          </a:p>
          <a:p>
            <a:pPr algn="l"/>
            <a:endParaRPr lang="en-US" dirty="0">
              <a:latin typeface="Arial" panose="020B0604020202020204" pitchFamily="34" charset="0"/>
              <a:cs typeface="Arial" panose="020B0604020202020204" pitchFamily="34" charset="0"/>
            </a:endParaRPr>
          </a:p>
          <a:p>
            <a:pPr algn="l"/>
            <a:endParaRPr lang="en-US" dirty="0" err="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CBAF3D0-DD60-7387-3C7F-109B795C3ADE}"/>
              </a:ext>
            </a:extLst>
          </p:cNvPr>
          <p:cNvSpPr txBox="1"/>
          <p:nvPr/>
        </p:nvSpPr>
        <p:spPr>
          <a:xfrm>
            <a:off x="1421130" y="5349552"/>
            <a:ext cx="6301740" cy="923330"/>
          </a:xfrm>
          <a:prstGeom prst="rect">
            <a:avLst/>
          </a:prstGeom>
          <a:noFill/>
        </p:spPr>
        <p:txBody>
          <a:bodyPr wrap="square" rtlCol="0">
            <a:spAutoFit/>
          </a:bodyPr>
          <a:lstStyle/>
          <a:p>
            <a:pPr algn="l"/>
            <a:r>
              <a:rPr lang="en-US" dirty="0">
                <a:solidFill>
                  <a:srgbClr val="0432FF"/>
                </a:solidFill>
                <a:latin typeface="Arial" panose="020B0604020202020204" pitchFamily="34" charset="0"/>
                <a:cs typeface="Arial" panose="020B0604020202020204" pitchFamily="34" charset="0"/>
              </a:rPr>
              <a:t>ECA/RE: roughly 6% X/X0, not including ASICs and cooling</a:t>
            </a:r>
          </a:p>
          <a:p>
            <a:pPr algn="l"/>
            <a:r>
              <a:rPr lang="en-US" dirty="0">
                <a:solidFill>
                  <a:srgbClr val="0432FF"/>
                </a:solidFill>
                <a:latin typeface="Arial" panose="020B0604020202020204" pitchFamily="34" charset="0"/>
                <a:cs typeface="Arial" panose="020B0604020202020204" pitchFamily="34" charset="0"/>
              </a:rPr>
              <a:t>Need of course carefully compare the performance of LAPPD vs. </a:t>
            </a:r>
            <a:r>
              <a:rPr lang="en-US" dirty="0" err="1">
                <a:solidFill>
                  <a:srgbClr val="0432FF"/>
                </a:solidFill>
                <a:latin typeface="Arial" panose="020B0604020202020204" pitchFamily="34" charset="0"/>
                <a:cs typeface="Arial" panose="020B0604020202020204" pitchFamily="34" charset="0"/>
              </a:rPr>
              <a:t>SiPM</a:t>
            </a:r>
            <a:r>
              <a:rPr lang="en-US" dirty="0">
                <a:solidFill>
                  <a:srgbClr val="0432FF"/>
                </a:solidFill>
                <a:latin typeface="Arial" panose="020B0604020202020204" pitchFamily="34" charset="0"/>
                <a:cs typeface="Arial" panose="020B0604020202020204" pitchFamily="34" charset="0"/>
              </a:rPr>
              <a:t> photon-detector</a:t>
            </a:r>
          </a:p>
        </p:txBody>
      </p:sp>
    </p:spTree>
    <p:extLst>
      <p:ext uri="{BB962C8B-B14F-4D97-AF65-F5344CB8AC3E}">
        <p14:creationId xmlns:p14="http://schemas.microsoft.com/office/powerpoint/2010/main" val="342665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1B65FD-E01F-EB4E-8F8F-289318C279CB}"/>
              </a:ext>
            </a:extLst>
          </p:cNvPr>
          <p:cNvSpPr>
            <a:spLocks noGrp="1"/>
          </p:cNvSpPr>
          <p:nvPr>
            <p:ph idx="1"/>
          </p:nvPr>
        </p:nvSpPr>
        <p:spPr>
          <a:xfrm>
            <a:off x="0" y="862009"/>
            <a:ext cx="9144000" cy="4677731"/>
          </a:xfrm>
        </p:spPr>
        <p:txBody>
          <a:bodyPr>
            <a:normAutofit/>
          </a:bodyPr>
          <a:lstStyle/>
          <a:p>
            <a:r>
              <a:rPr lang="en-US" dirty="0"/>
              <a:t> It is crucial we do not optimize detector systems in isolation but directly look at the integration issues, including service needs (readout, cabling, cooling, …).</a:t>
            </a:r>
          </a:p>
          <a:p>
            <a:r>
              <a:rPr lang="en-US" dirty="0">
                <a:sym typeface="Wingdings" pitchFamily="2" charset="2"/>
              </a:rPr>
              <a:t>The EIC science relies heavily on a high-resolution PbWO4-based electromagnetic calorimeter in the backward direction</a:t>
            </a:r>
          </a:p>
          <a:p>
            <a:pPr lvl="1"/>
            <a:r>
              <a:rPr lang="en-US" dirty="0">
                <a:sym typeface="Wingdings" pitchFamily="2" charset="2"/>
              </a:rPr>
              <a:t>This has implications for the material budget for the other backward-region detectors in front of it – one must obey the total integrated amount and localization of tolerable materials, which are additive (as % of formulated regions).</a:t>
            </a:r>
          </a:p>
          <a:p>
            <a:pPr lvl="1"/>
            <a:r>
              <a:rPr lang="en-US" dirty="0">
                <a:sym typeface="Wingdings" pitchFamily="2" charset="2"/>
              </a:rPr>
              <a:t>For example, if I need 10%X/X0 in the close-to-collision region, that’s all. If I use Cu tubing for cooling with 2 mm wall thickness near the PbWO4, that may be all.</a:t>
            </a:r>
          </a:p>
          <a:p>
            <a:pPr lvl="1"/>
            <a:r>
              <a:rPr lang="en-US" dirty="0">
                <a:sym typeface="Wingdings" pitchFamily="2" charset="2"/>
              </a:rPr>
              <a:t>This has implications in that the backward EM calorimeter relies on a stable ambient temperature (+/- 1</a:t>
            </a:r>
            <a:r>
              <a:rPr lang="en-US" baseline="30000" dirty="0">
                <a:sym typeface="Wingdings" pitchFamily="2" charset="2"/>
              </a:rPr>
              <a:t>o</a:t>
            </a:r>
            <a:r>
              <a:rPr lang="en-US" dirty="0">
                <a:sym typeface="Wingdings" pitchFamily="2" charset="2"/>
              </a:rPr>
              <a:t> C) to achieve high-precision performance, and thus prevents existence of large heat sources nearby.</a:t>
            </a:r>
          </a:p>
          <a:p>
            <a:r>
              <a:rPr lang="en-US" dirty="0">
                <a:sym typeface="Wingdings" pitchFamily="2" charset="2"/>
              </a:rPr>
              <a:t>Folding in realistic readout space needs for any backward RICH detector invokes space budget issues.</a:t>
            </a:r>
          </a:p>
          <a:p>
            <a:r>
              <a:rPr lang="en-US" dirty="0">
                <a:sym typeface="Wingdings" pitchFamily="2" charset="2"/>
              </a:rPr>
              <a:t>We suggest to consider study of a backward RICH detector based on LAPPD readout, even if there are also quantum efficiency issues to solve there, it may be the most practical solution compatible with EIC science needs and integration constraints. </a:t>
            </a:r>
          </a:p>
        </p:txBody>
      </p:sp>
      <p:sp>
        <p:nvSpPr>
          <p:cNvPr id="3" name="Date Placeholder 2">
            <a:extLst>
              <a:ext uri="{FF2B5EF4-FFF2-40B4-BE49-F238E27FC236}">
                <a16:creationId xmlns:a16="http://schemas.microsoft.com/office/drawing/2014/main" id="{F87E9B70-E1A2-D343-828A-950272AAAB3B}"/>
              </a:ext>
            </a:extLst>
          </p:cNvPr>
          <p:cNvSpPr>
            <a:spLocks noGrp="1"/>
          </p:cNvSpPr>
          <p:nvPr>
            <p:ph type="dt" sz="half" idx="10"/>
          </p:nvPr>
        </p:nvSpPr>
        <p:spPr/>
        <p:txBody>
          <a:bodyPr/>
          <a:lstStyle/>
          <a:p>
            <a:r>
              <a:rPr lang="en-US"/>
              <a:t>E.C. Aschenauer</a:t>
            </a:r>
            <a:endParaRPr lang="en-US" dirty="0"/>
          </a:p>
        </p:txBody>
      </p:sp>
      <p:sp>
        <p:nvSpPr>
          <p:cNvPr id="4" name="Slide Number Placeholder 3">
            <a:extLst>
              <a:ext uri="{FF2B5EF4-FFF2-40B4-BE49-F238E27FC236}">
                <a16:creationId xmlns:a16="http://schemas.microsoft.com/office/drawing/2014/main" id="{5B413100-D152-7940-8BC6-D83B6C5744D8}"/>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5" name="Title 4">
            <a:extLst>
              <a:ext uri="{FF2B5EF4-FFF2-40B4-BE49-F238E27FC236}">
                <a16:creationId xmlns:a16="http://schemas.microsoft.com/office/drawing/2014/main" id="{ADD91619-9E4C-7B42-B84B-D77CF864B4B8}"/>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20210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13</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C426A7E4-7401-CD2F-40AD-81E32C7E4F87}"/>
              </a:ext>
            </a:extLst>
          </p:cNvPr>
          <p:cNvPicPr>
            <a:picLocks noChangeAspect="1"/>
          </p:cNvPicPr>
          <p:nvPr/>
        </p:nvPicPr>
        <p:blipFill>
          <a:blip r:embed="rId2"/>
          <a:stretch>
            <a:fillRect/>
          </a:stretch>
        </p:blipFill>
        <p:spPr>
          <a:xfrm>
            <a:off x="306941" y="1627796"/>
            <a:ext cx="8415495" cy="5143946"/>
          </a:xfrm>
          <a:prstGeom prst="rect">
            <a:avLst/>
          </a:prstGeom>
        </p:spPr>
      </p:pic>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401737"/>
          </a:xfrm>
        </p:spPr>
        <p:txBody>
          <a:bodyPr>
            <a:normAutofit fontScale="90000"/>
          </a:bodyPr>
          <a:lstStyle/>
          <a:p>
            <a:r>
              <a:rPr lang="en-US" dirty="0"/>
              <a:t>Backward Detector Integration</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2</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4730067" y="6393167"/>
            <a:ext cx="4134530"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Information courtesy Roland </a:t>
            </a:r>
            <a:r>
              <a:rPr lang="en-US" dirty="0" err="1">
                <a:latin typeface="Arial" panose="020B0604020202020204" pitchFamily="34" charset="0"/>
                <a:cs typeface="Arial" panose="020B0604020202020204" pitchFamily="34" charset="0"/>
              </a:rPr>
              <a:t>Wimmer</a:t>
            </a:r>
            <a:endParaRPr lang="en-US"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44587E4-62B8-5E3A-06A9-84E8F8C4F6A4}"/>
              </a:ext>
            </a:extLst>
          </p:cNvPr>
          <p:cNvSpPr txBox="1"/>
          <p:nvPr/>
        </p:nvSpPr>
        <p:spPr>
          <a:xfrm>
            <a:off x="164779" y="1239404"/>
            <a:ext cx="8699818"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Overall integration model that we try to keep consistent with the geometry database</a:t>
            </a:r>
          </a:p>
        </p:txBody>
      </p:sp>
      <p:grpSp>
        <p:nvGrpSpPr>
          <p:cNvPr id="9" name="Group 8">
            <a:extLst>
              <a:ext uri="{FF2B5EF4-FFF2-40B4-BE49-F238E27FC236}">
                <a16:creationId xmlns:a16="http://schemas.microsoft.com/office/drawing/2014/main" id="{CB71EAB8-4641-F532-1C07-047E184DCEB4}"/>
              </a:ext>
            </a:extLst>
          </p:cNvPr>
          <p:cNvGrpSpPr/>
          <p:nvPr/>
        </p:nvGrpSpPr>
        <p:grpSpPr>
          <a:xfrm>
            <a:off x="838039" y="2807849"/>
            <a:ext cx="2777490" cy="3514511"/>
            <a:chOff x="941070" y="2260497"/>
            <a:chExt cx="2777490" cy="3514511"/>
          </a:xfrm>
        </p:grpSpPr>
        <p:sp>
          <p:nvSpPr>
            <p:cNvPr id="3" name="Oval 2">
              <a:extLst>
                <a:ext uri="{FF2B5EF4-FFF2-40B4-BE49-F238E27FC236}">
                  <a16:creationId xmlns:a16="http://schemas.microsoft.com/office/drawing/2014/main" id="{C163519E-58B6-56DF-29F3-5526E4B7DC1D}"/>
                </a:ext>
              </a:extLst>
            </p:cNvPr>
            <p:cNvSpPr/>
            <p:nvPr/>
          </p:nvSpPr>
          <p:spPr>
            <a:xfrm>
              <a:off x="2143760" y="2260497"/>
              <a:ext cx="1574800" cy="1422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71DD8C9-94BC-B695-2621-809C9FE5E8F0}"/>
                </a:ext>
              </a:extLst>
            </p:cNvPr>
            <p:cNvCxnSpPr/>
            <p:nvPr/>
          </p:nvCxnSpPr>
          <p:spPr>
            <a:xfrm flipV="1">
              <a:off x="1783080" y="3525520"/>
              <a:ext cx="721360" cy="7721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2F7386-BBF7-2610-6ACD-6EA629AE208B}"/>
                </a:ext>
              </a:extLst>
            </p:cNvPr>
            <p:cNvSpPr txBox="1"/>
            <p:nvPr/>
          </p:nvSpPr>
          <p:spPr>
            <a:xfrm>
              <a:off x="941070" y="4297680"/>
              <a:ext cx="1684020" cy="1477328"/>
            </a:xfrm>
            <a:prstGeom prst="rect">
              <a:avLst/>
            </a:prstGeom>
            <a:noFill/>
            <a:ln>
              <a:solidFill>
                <a:schemeClr val="accent1"/>
              </a:solidFill>
            </a:ln>
          </p:spPr>
          <p:txBody>
            <a:bodyPr wrap="square" rtlCol="0">
              <a:spAutoFit/>
            </a:bodyPr>
            <a:lstStyle/>
            <a:p>
              <a:pPr algn="l"/>
              <a:r>
                <a:rPr lang="en-US" dirty="0">
                  <a:latin typeface="+mj-lt"/>
                </a:rPr>
                <a:t>Topic of today: changes still to be made in geometry database</a:t>
              </a:r>
            </a:p>
          </p:txBody>
        </p:sp>
      </p:grpSp>
      <p:sp>
        <p:nvSpPr>
          <p:cNvPr id="11" name="Content Placeholder 1">
            <a:extLst>
              <a:ext uri="{FF2B5EF4-FFF2-40B4-BE49-F238E27FC236}">
                <a16:creationId xmlns:a16="http://schemas.microsoft.com/office/drawing/2014/main" id="{8E058EB0-720F-0342-A3DA-B5A3AAC59C1A}"/>
              </a:ext>
            </a:extLst>
          </p:cNvPr>
          <p:cNvSpPr>
            <a:spLocks noGrp="1"/>
          </p:cNvSpPr>
          <p:nvPr>
            <p:ph idx="1"/>
          </p:nvPr>
        </p:nvSpPr>
        <p:spPr>
          <a:xfrm>
            <a:off x="0" y="377261"/>
            <a:ext cx="9144000" cy="758153"/>
          </a:xfrm>
        </p:spPr>
        <p:txBody>
          <a:bodyPr>
            <a:noAutofit/>
          </a:bodyPr>
          <a:lstStyle/>
          <a:p>
            <a:pPr marL="0" indent="0">
              <a:lnSpc>
                <a:spcPct val="100000"/>
              </a:lnSpc>
              <a:spcBef>
                <a:spcPts val="0"/>
              </a:spcBef>
              <a:buNone/>
            </a:pPr>
            <a:r>
              <a:rPr lang="en-US" dirty="0">
                <a:solidFill>
                  <a:srgbClr val="0432FF"/>
                </a:solidFill>
              </a:rPr>
              <a:t>What we need to watch out for</a:t>
            </a:r>
          </a:p>
          <a:p>
            <a:pPr>
              <a:lnSpc>
                <a:spcPct val="100000"/>
              </a:lnSpc>
              <a:spcBef>
                <a:spcPts val="0"/>
              </a:spcBef>
            </a:pPr>
            <a:r>
              <a:rPr lang="en-US" sz="1600" dirty="0"/>
              <a:t>Do we have enough space for the detector, its readout and services</a:t>
            </a:r>
          </a:p>
          <a:p>
            <a:pPr>
              <a:lnSpc>
                <a:spcPct val="100000"/>
              </a:lnSpc>
              <a:spcBef>
                <a:spcPts val="0"/>
              </a:spcBef>
            </a:pPr>
            <a:r>
              <a:rPr lang="en-US" sz="1600" dirty="0"/>
              <a:t>Does a detector, i.e. its material, impact the performance of other ones</a:t>
            </a:r>
          </a:p>
        </p:txBody>
      </p:sp>
    </p:spTree>
    <p:extLst>
      <p:ext uri="{BB962C8B-B14F-4D97-AF65-F5344CB8AC3E}">
        <p14:creationId xmlns:p14="http://schemas.microsoft.com/office/powerpoint/2010/main" val="16332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672992"/>
          </a:xfrm>
        </p:spPr>
        <p:txBody>
          <a:bodyPr/>
          <a:lstStyle/>
          <a:p>
            <a:r>
              <a:rPr lang="en-US" dirty="0"/>
              <a:t>Backward (m)RICH Integration</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3</a:t>
            </a:fld>
            <a:endParaRPr lang="en-US" dirty="0"/>
          </a:p>
        </p:txBody>
      </p:sp>
      <p:pic>
        <p:nvPicPr>
          <p:cNvPr id="5" name="Picture 4" descr="A picture containing text, electronics, screenshot, display&#10;&#10;Description automatically generated">
            <a:extLst>
              <a:ext uri="{FF2B5EF4-FFF2-40B4-BE49-F238E27FC236}">
                <a16:creationId xmlns:a16="http://schemas.microsoft.com/office/drawing/2014/main" id="{EEB51A72-E704-1E72-BE3E-83AEE9A8BB82}"/>
              </a:ext>
            </a:extLst>
          </p:cNvPr>
          <p:cNvPicPr>
            <a:picLocks noChangeAspect="1"/>
          </p:cNvPicPr>
          <p:nvPr/>
        </p:nvPicPr>
        <p:blipFill>
          <a:blip r:embed="rId2"/>
          <a:stretch>
            <a:fillRect/>
          </a:stretch>
        </p:blipFill>
        <p:spPr>
          <a:xfrm>
            <a:off x="0" y="1110390"/>
            <a:ext cx="9144000" cy="4921700"/>
          </a:xfrm>
          <a:prstGeom prst="rect">
            <a:avLst/>
          </a:prstGeom>
        </p:spPr>
      </p:pic>
      <p:sp>
        <p:nvSpPr>
          <p:cNvPr id="7" name="TextBox 6">
            <a:extLst>
              <a:ext uri="{FF2B5EF4-FFF2-40B4-BE49-F238E27FC236}">
                <a16:creationId xmlns:a16="http://schemas.microsoft.com/office/drawing/2014/main" id="{083A5359-152A-655F-D617-01F25E51EF3F}"/>
              </a:ext>
            </a:extLst>
          </p:cNvPr>
          <p:cNvSpPr txBox="1"/>
          <p:nvPr/>
        </p:nvSpPr>
        <p:spPr>
          <a:xfrm>
            <a:off x="460850" y="692052"/>
            <a:ext cx="8353569"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Folds in detector information from GSU, readout needs estimate from Roberto P.</a:t>
            </a:r>
          </a:p>
        </p:txBody>
      </p:sp>
      <p:sp>
        <p:nvSpPr>
          <p:cNvPr id="9" name="TextBox 8">
            <a:extLst>
              <a:ext uri="{FF2B5EF4-FFF2-40B4-BE49-F238E27FC236}">
                <a16:creationId xmlns:a16="http://schemas.microsoft.com/office/drawing/2014/main" id="{1365FE85-C0A9-1EB4-5BFD-5C8DAE574383}"/>
              </a:ext>
            </a:extLst>
          </p:cNvPr>
          <p:cNvSpPr txBox="1"/>
          <p:nvPr/>
        </p:nvSpPr>
        <p:spPr>
          <a:xfrm>
            <a:off x="3347267" y="5034009"/>
            <a:ext cx="5796733"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mRICH</a:t>
            </a:r>
            <a:r>
              <a:rPr lang="en-US" dirty="0">
                <a:latin typeface="Arial" panose="020B0604020202020204" pitchFamily="34" charset="0"/>
                <a:cs typeface="Arial" panose="020B0604020202020204" pitchFamily="34" charset="0"/>
              </a:rPr>
              <a:t>, including ~20 cm for readout</a:t>
            </a:r>
          </a:p>
        </p:txBody>
      </p:sp>
      <p:sp>
        <p:nvSpPr>
          <p:cNvPr id="10" name="TextBox 9">
            <a:extLst>
              <a:ext uri="{FF2B5EF4-FFF2-40B4-BE49-F238E27FC236}">
                <a16:creationId xmlns:a16="http://schemas.microsoft.com/office/drawing/2014/main" id="{2E12D70B-139E-EDD9-B1FE-41E512B1B76A}"/>
              </a:ext>
            </a:extLst>
          </p:cNvPr>
          <p:cNvSpPr txBox="1"/>
          <p:nvPr/>
        </p:nvSpPr>
        <p:spPr>
          <a:xfrm>
            <a:off x="1819686" y="2684963"/>
            <a:ext cx="1227683" cy="646331"/>
          </a:xfrm>
          <a:prstGeom prst="rect">
            <a:avLst/>
          </a:prstGeom>
          <a:noFill/>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Backward </a:t>
            </a:r>
            <a:r>
              <a:rPr lang="en-US" dirty="0" err="1">
                <a:solidFill>
                  <a:srgbClr val="FFFF00"/>
                </a:solidFill>
                <a:latin typeface="Arial" panose="020B0604020202020204" pitchFamily="34" charset="0"/>
                <a:cs typeface="Arial" panose="020B0604020202020204" pitchFamily="34" charset="0"/>
              </a:rPr>
              <a:t>EMCal</a:t>
            </a:r>
            <a:endParaRPr lang="en-US"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78D31B-6E94-4B42-503B-BAA707598CA7}"/>
              </a:ext>
            </a:extLst>
          </p:cNvPr>
          <p:cNvSpPr txBox="1"/>
          <p:nvPr/>
        </p:nvSpPr>
        <p:spPr>
          <a:xfrm>
            <a:off x="1761735" y="1639325"/>
            <a:ext cx="7263527"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Barrel </a:t>
            </a:r>
            <a:r>
              <a:rPr lang="en-US" dirty="0" err="1">
                <a:latin typeface="Arial" panose="020B0604020202020204" pitchFamily="34" charset="0"/>
                <a:cs typeface="Arial" panose="020B0604020202020204" pitchFamily="34" charset="0"/>
              </a:rPr>
              <a:t>EMCal</a:t>
            </a:r>
            <a:r>
              <a:rPr lang="en-US" dirty="0">
                <a:latin typeface="Arial" panose="020B0604020202020204" pitchFamily="34" charset="0"/>
                <a:cs typeface="Arial" panose="020B0604020202020204" pitchFamily="34" charset="0"/>
              </a:rPr>
              <a:t> (extended in negative rapidity region by one glass layer</a:t>
            </a:r>
          </a:p>
          <a:p>
            <a:r>
              <a:rPr lang="en-US" dirty="0">
                <a:latin typeface="Arial" panose="020B0604020202020204" pitchFamily="34" charset="0"/>
                <a:cs typeface="Arial" panose="020B0604020202020204" pitchFamily="34" charset="0"/>
                <a:sym typeface="Wingdings" pitchFamily="2" charset="2"/>
              </a:rPr>
              <a:t> optimal overlap with </a:t>
            </a:r>
            <a:r>
              <a:rPr lang="en-US" dirty="0" err="1">
                <a:latin typeface="Arial" panose="020B0604020202020204" pitchFamily="34" charset="0"/>
                <a:cs typeface="Arial" panose="020B0604020202020204" pitchFamily="34" charset="0"/>
                <a:sym typeface="Wingdings" pitchFamily="2" charset="2"/>
              </a:rPr>
              <a:t>eECAL</a:t>
            </a:r>
            <a:r>
              <a:rPr lang="en-US"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3D554F24-C9BA-C22F-F641-2C498F8BD1CB}"/>
              </a:ext>
            </a:extLst>
          </p:cNvPr>
          <p:cNvSpPr txBox="1"/>
          <p:nvPr/>
        </p:nvSpPr>
        <p:spPr>
          <a:xfrm>
            <a:off x="473044" y="5360696"/>
            <a:ext cx="8289351" cy="1477328"/>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Issues:</a:t>
            </a:r>
          </a:p>
          <a:p>
            <a:pPr marL="285750" indent="-285750">
              <a:buFont typeface="Wingdings" pitchFamily="2" charset="2"/>
              <a:buChar char="Ø"/>
            </a:pPr>
            <a:r>
              <a:rPr lang="en-US" b="1" dirty="0">
                <a:solidFill>
                  <a:srgbClr val="FF0000"/>
                </a:solidFill>
                <a:latin typeface="Arial" panose="020B0604020202020204" pitchFamily="34" charset="0"/>
                <a:cs typeface="Arial" panose="020B0604020202020204" pitchFamily="34" charset="0"/>
              </a:rPr>
              <a:t>materials in front of crucial backward </a:t>
            </a:r>
            <a:r>
              <a:rPr lang="en-US" b="1" dirty="0" err="1">
                <a:solidFill>
                  <a:srgbClr val="FF0000"/>
                </a:solidFill>
                <a:latin typeface="Arial" panose="020B0604020202020204" pitchFamily="34" charset="0"/>
                <a:cs typeface="Arial" panose="020B0604020202020204" pitchFamily="34" charset="0"/>
              </a:rPr>
              <a:t>EMCal</a:t>
            </a:r>
            <a:r>
              <a:rPr lang="en-US" b="1" dirty="0">
                <a:solidFill>
                  <a:srgbClr val="FF0000"/>
                </a:solidFill>
                <a:latin typeface="Arial" panose="020B0604020202020204" pitchFamily="34" charset="0"/>
                <a:cs typeface="Arial" panose="020B0604020202020204" pitchFamily="34" charset="0"/>
              </a:rPr>
              <a:t> induced by </a:t>
            </a:r>
            <a:r>
              <a:rPr lang="en-US" b="1" dirty="0" err="1">
                <a:solidFill>
                  <a:srgbClr val="FF0000"/>
                </a:solidFill>
                <a:latin typeface="Arial" panose="020B0604020202020204" pitchFamily="34" charset="0"/>
                <a:cs typeface="Arial" panose="020B0604020202020204" pitchFamily="34" charset="0"/>
              </a:rPr>
              <a:t>SiPM</a:t>
            </a:r>
            <a:r>
              <a:rPr lang="en-US" b="1" dirty="0">
                <a:solidFill>
                  <a:srgbClr val="FF0000"/>
                </a:solidFill>
                <a:latin typeface="Arial" panose="020B0604020202020204" pitchFamily="34" charset="0"/>
                <a:cs typeface="Arial" panose="020B0604020202020204" pitchFamily="34" charset="0"/>
              </a:rPr>
              <a:t> cooling needs and AC-LGAD. </a:t>
            </a:r>
          </a:p>
          <a:p>
            <a:pPr marL="285750" indent="-285750">
              <a:buFont typeface="Wingdings" pitchFamily="2" charset="2"/>
              <a:buChar char="Ø"/>
            </a:pPr>
            <a:r>
              <a:rPr lang="en-US" b="1" dirty="0">
                <a:solidFill>
                  <a:srgbClr val="FF0000"/>
                </a:solidFill>
                <a:latin typeface="Arial" panose="020B0604020202020204" pitchFamily="34" charset="0"/>
                <a:cs typeface="Arial" panose="020B0604020202020204" pitchFamily="34" charset="0"/>
              </a:rPr>
              <a:t>Plus by space available and heat induced by AC-LGAD Power</a:t>
            </a:r>
          </a:p>
          <a:p>
            <a:r>
              <a:rPr lang="en-US" dirty="0">
                <a:solidFill>
                  <a:srgbClr val="FF0000"/>
                </a:solidFill>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AC-LGAD not yet included in layout</a:t>
            </a:r>
          </a:p>
        </p:txBody>
      </p:sp>
      <p:sp>
        <p:nvSpPr>
          <p:cNvPr id="3" name="Oval 2">
            <a:extLst>
              <a:ext uri="{FF2B5EF4-FFF2-40B4-BE49-F238E27FC236}">
                <a16:creationId xmlns:a16="http://schemas.microsoft.com/office/drawing/2014/main" id="{8BBFDFAD-AD47-CE4C-8049-DEA80AF4E673}"/>
              </a:ext>
            </a:extLst>
          </p:cNvPr>
          <p:cNvSpPr/>
          <p:nvPr/>
        </p:nvSpPr>
        <p:spPr>
          <a:xfrm>
            <a:off x="3182589" y="2292439"/>
            <a:ext cx="977288" cy="255690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E871AF0-B3A0-7949-B0DF-C5D5A257DCB5}"/>
              </a:ext>
            </a:extLst>
          </p:cNvPr>
          <p:cNvCxnSpPr>
            <a:stCxn id="3" idx="4"/>
          </p:cNvCxnSpPr>
          <p:nvPr/>
        </p:nvCxnSpPr>
        <p:spPr>
          <a:xfrm>
            <a:off x="3671233" y="4849344"/>
            <a:ext cx="192107" cy="2712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0AF16C-DC05-4BB3-1EE4-65F60A0C00A6}"/>
              </a:ext>
            </a:extLst>
          </p:cNvPr>
          <p:cNvSpPr txBox="1"/>
          <p:nvPr/>
        </p:nvSpPr>
        <p:spPr>
          <a:xfrm>
            <a:off x="4651267" y="1112849"/>
            <a:ext cx="4573431"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Information courtesy Alex Eslinger and Roland </a:t>
            </a:r>
            <a:r>
              <a:rPr lang="en-US" sz="1400" dirty="0" err="1">
                <a:latin typeface="Arial" panose="020B0604020202020204" pitchFamily="34" charset="0"/>
                <a:cs typeface="Arial" panose="020B0604020202020204" pitchFamily="34" charset="0"/>
              </a:rPr>
              <a:t>Wimmer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21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672992"/>
          </a:xfrm>
        </p:spPr>
        <p:txBody>
          <a:bodyPr/>
          <a:lstStyle/>
          <a:p>
            <a:r>
              <a:rPr lang="en-US" dirty="0"/>
              <a:t>Backward AC-LGAD Info</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4</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91440" y="4479388"/>
            <a:ext cx="3296217" cy="923330"/>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Information courtesy Wei Li , slides of Aug. 29 TOF/PID WG meeting</a:t>
            </a:r>
          </a:p>
        </p:txBody>
      </p:sp>
      <p:pic>
        <p:nvPicPr>
          <p:cNvPr id="6" name="Picture 5">
            <a:extLst>
              <a:ext uri="{FF2B5EF4-FFF2-40B4-BE49-F238E27FC236}">
                <a16:creationId xmlns:a16="http://schemas.microsoft.com/office/drawing/2014/main" id="{CC16A6B5-7B8C-E63E-B004-829CFD786829}"/>
              </a:ext>
            </a:extLst>
          </p:cNvPr>
          <p:cNvPicPr>
            <a:picLocks noChangeAspect="1"/>
          </p:cNvPicPr>
          <p:nvPr/>
        </p:nvPicPr>
        <p:blipFill>
          <a:blip r:embed="rId2"/>
          <a:stretch>
            <a:fillRect/>
          </a:stretch>
        </p:blipFill>
        <p:spPr>
          <a:xfrm>
            <a:off x="5046562" y="640802"/>
            <a:ext cx="4097438" cy="2708476"/>
          </a:xfrm>
          <a:prstGeom prst="rect">
            <a:avLst/>
          </a:prstGeom>
        </p:spPr>
      </p:pic>
      <p:pic>
        <p:nvPicPr>
          <p:cNvPr id="12" name="Picture 11">
            <a:extLst>
              <a:ext uri="{FF2B5EF4-FFF2-40B4-BE49-F238E27FC236}">
                <a16:creationId xmlns:a16="http://schemas.microsoft.com/office/drawing/2014/main" id="{8D72A555-26DC-FBB3-20D6-4086B60489B8}"/>
              </a:ext>
            </a:extLst>
          </p:cNvPr>
          <p:cNvPicPr>
            <a:picLocks noChangeAspect="1"/>
          </p:cNvPicPr>
          <p:nvPr/>
        </p:nvPicPr>
        <p:blipFill>
          <a:blip r:embed="rId3"/>
          <a:stretch>
            <a:fillRect/>
          </a:stretch>
        </p:blipFill>
        <p:spPr>
          <a:xfrm>
            <a:off x="3408618" y="3699373"/>
            <a:ext cx="5622981" cy="2977587"/>
          </a:xfrm>
          <a:prstGeom prst="rect">
            <a:avLst/>
          </a:prstGeom>
        </p:spPr>
      </p:pic>
      <p:pic>
        <p:nvPicPr>
          <p:cNvPr id="14" name="Picture 13">
            <a:extLst>
              <a:ext uri="{FF2B5EF4-FFF2-40B4-BE49-F238E27FC236}">
                <a16:creationId xmlns:a16="http://schemas.microsoft.com/office/drawing/2014/main" id="{DDFE686A-2D6D-9C02-9EE8-0F97050888FB}"/>
              </a:ext>
            </a:extLst>
          </p:cNvPr>
          <p:cNvPicPr>
            <a:picLocks noChangeAspect="1"/>
          </p:cNvPicPr>
          <p:nvPr/>
        </p:nvPicPr>
        <p:blipFill>
          <a:blip r:embed="rId4"/>
          <a:stretch>
            <a:fillRect/>
          </a:stretch>
        </p:blipFill>
        <p:spPr>
          <a:xfrm>
            <a:off x="-57873" y="10481"/>
            <a:ext cx="4629873" cy="3420319"/>
          </a:xfrm>
          <a:prstGeom prst="rect">
            <a:avLst/>
          </a:prstGeom>
        </p:spPr>
      </p:pic>
      <p:sp>
        <p:nvSpPr>
          <p:cNvPr id="15" name="Oval 14">
            <a:extLst>
              <a:ext uri="{FF2B5EF4-FFF2-40B4-BE49-F238E27FC236}">
                <a16:creationId xmlns:a16="http://schemas.microsoft.com/office/drawing/2014/main" id="{28A68AA4-A7CB-917E-97F6-AD6CDF9107A9}"/>
              </a:ext>
            </a:extLst>
          </p:cNvPr>
          <p:cNvSpPr/>
          <p:nvPr/>
        </p:nvSpPr>
        <p:spPr>
          <a:xfrm>
            <a:off x="2865120" y="2905760"/>
            <a:ext cx="1466641" cy="5232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45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electronics, screenshot, display&#10;&#10;Description automatically generated">
            <a:extLst>
              <a:ext uri="{FF2B5EF4-FFF2-40B4-BE49-F238E27FC236}">
                <a16:creationId xmlns:a16="http://schemas.microsoft.com/office/drawing/2014/main" id="{32C36D69-9EA4-A14E-34C3-2AA79A597ED9}"/>
              </a:ext>
            </a:extLst>
          </p:cNvPr>
          <p:cNvPicPr>
            <a:picLocks noChangeAspect="1"/>
          </p:cNvPicPr>
          <p:nvPr/>
        </p:nvPicPr>
        <p:blipFill rotWithShape="1">
          <a:blip r:embed="rId2"/>
          <a:srcRect l="6111" r="32889"/>
          <a:stretch/>
        </p:blipFill>
        <p:spPr>
          <a:xfrm>
            <a:off x="20321" y="2223483"/>
            <a:ext cx="4857232" cy="4285859"/>
          </a:xfrm>
          <a:prstGeom prst="rect">
            <a:avLst/>
          </a:prstGeom>
        </p:spPr>
      </p:pic>
      <p:sp>
        <p:nvSpPr>
          <p:cNvPr id="2" name="Title 1">
            <a:extLst>
              <a:ext uri="{FF2B5EF4-FFF2-40B4-BE49-F238E27FC236}">
                <a16:creationId xmlns:a16="http://schemas.microsoft.com/office/drawing/2014/main" id="{E1EDD022-990B-074D-9AD8-D1890ED68344}"/>
              </a:ext>
            </a:extLst>
          </p:cNvPr>
          <p:cNvSpPr>
            <a:spLocks noGrp="1"/>
          </p:cNvSpPr>
          <p:nvPr>
            <p:ph type="title"/>
          </p:nvPr>
        </p:nvSpPr>
        <p:spPr>
          <a:xfrm>
            <a:off x="0" y="1"/>
            <a:ext cx="9144000" cy="602078"/>
          </a:xfrm>
        </p:spPr>
        <p:txBody>
          <a:bodyPr>
            <a:normAutofit/>
          </a:bodyPr>
          <a:lstStyle/>
          <a:p>
            <a:r>
              <a:rPr lang="en-US" dirty="0"/>
              <a:t>Integration Progress – Backward Detectors</a:t>
            </a:r>
          </a:p>
        </p:txBody>
      </p:sp>
      <p:sp>
        <p:nvSpPr>
          <p:cNvPr id="16" name="TextBox 15">
            <a:extLst>
              <a:ext uri="{FF2B5EF4-FFF2-40B4-BE49-F238E27FC236}">
                <a16:creationId xmlns:a16="http://schemas.microsoft.com/office/drawing/2014/main" id="{6D848C6F-16D4-8718-7869-35E7D821B1D0}"/>
              </a:ext>
            </a:extLst>
          </p:cNvPr>
          <p:cNvSpPr txBox="1"/>
          <p:nvPr/>
        </p:nvSpPr>
        <p:spPr>
          <a:xfrm>
            <a:off x="1" y="654658"/>
            <a:ext cx="9143999"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Backward </a:t>
            </a:r>
            <a:r>
              <a:rPr lang="en-US" dirty="0" err="1">
                <a:latin typeface="Arial" panose="020B0604020202020204" pitchFamily="34" charset="0"/>
                <a:cs typeface="Arial" panose="020B0604020202020204" pitchFamily="34" charset="0"/>
              </a:rPr>
              <a:t>EMCal</a:t>
            </a:r>
            <a:r>
              <a:rPr lang="en-US" dirty="0">
                <a:latin typeface="Arial" panose="020B0604020202020204" pitchFamily="34" charset="0"/>
                <a:cs typeface="Arial" panose="020B0604020202020204" pitchFamily="34" charset="0"/>
              </a:rPr>
              <a:t> is crucial for EIC, and we rely on it’s high-precision performance.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has to be in a stable ambient temperature environment (&lt; +/- 1</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 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Even if material at the front face will not affect performance much, materials further away will and have to be minimized.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AC-LGAD would provide both material and “a toaster” nearby…</a:t>
            </a:r>
          </a:p>
        </p:txBody>
      </p:sp>
      <p:sp>
        <p:nvSpPr>
          <p:cNvPr id="7"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pic>
        <p:nvPicPr>
          <p:cNvPr id="3" name="Picture 2"/>
          <p:cNvPicPr>
            <a:picLocks noChangeAspect="1"/>
          </p:cNvPicPr>
          <p:nvPr/>
        </p:nvPicPr>
        <p:blipFill>
          <a:blip r:embed="rId3"/>
          <a:stretch>
            <a:fillRect/>
          </a:stretch>
        </p:blipFill>
        <p:spPr>
          <a:xfrm>
            <a:off x="6109553" y="2131986"/>
            <a:ext cx="2722366" cy="1757037"/>
          </a:xfrm>
          <a:prstGeom prst="rect">
            <a:avLst/>
          </a:prstGeom>
        </p:spPr>
      </p:pic>
      <p:pic>
        <p:nvPicPr>
          <p:cNvPr id="5" name="Picture 4"/>
          <p:cNvPicPr>
            <a:picLocks noChangeAspect="1"/>
          </p:cNvPicPr>
          <p:nvPr/>
        </p:nvPicPr>
        <p:blipFill>
          <a:blip r:embed="rId4"/>
          <a:stretch>
            <a:fillRect/>
          </a:stretch>
        </p:blipFill>
        <p:spPr>
          <a:xfrm>
            <a:off x="3879834" y="3683501"/>
            <a:ext cx="5264166" cy="2774452"/>
          </a:xfrm>
          <a:prstGeom prst="rect">
            <a:avLst/>
          </a:prstGeom>
        </p:spPr>
      </p:pic>
      <p:sp>
        <p:nvSpPr>
          <p:cNvPr id="6" name="TextBox 5"/>
          <p:cNvSpPr txBox="1"/>
          <p:nvPr/>
        </p:nvSpPr>
        <p:spPr>
          <a:xfrm>
            <a:off x="2177192" y="4549077"/>
            <a:ext cx="941283" cy="369332"/>
          </a:xfrm>
          <a:prstGeom prst="rect">
            <a:avLst/>
          </a:prstGeom>
          <a:noFill/>
        </p:spPr>
        <p:txBody>
          <a:bodyPr wrap="none" rtlCol="0">
            <a:spAutoFit/>
          </a:bodyPr>
          <a:lstStyle/>
          <a:p>
            <a:r>
              <a:rPr lang="en-US" dirty="0" err="1">
                <a:solidFill>
                  <a:srgbClr val="FFFF00"/>
                </a:solidFill>
                <a:latin typeface="Arial" panose="020B0604020202020204" pitchFamily="34" charset="0"/>
                <a:cs typeface="Arial" panose="020B0604020202020204" pitchFamily="34" charset="0"/>
              </a:rPr>
              <a:t>mRICH</a:t>
            </a:r>
            <a:endParaRPr lang="en-US"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1065711" y="3617761"/>
            <a:ext cx="1227683" cy="646331"/>
          </a:xfrm>
          <a:prstGeom prst="rect">
            <a:avLst/>
          </a:prstGeom>
          <a:noFill/>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Backward </a:t>
            </a:r>
            <a:r>
              <a:rPr lang="en-US" dirty="0" err="1">
                <a:solidFill>
                  <a:srgbClr val="FFFF00"/>
                </a:solidFill>
                <a:latin typeface="Arial" panose="020B0604020202020204" pitchFamily="34" charset="0"/>
                <a:cs typeface="Arial" panose="020B0604020202020204" pitchFamily="34" charset="0"/>
              </a:rPr>
              <a:t>EMCal</a:t>
            </a:r>
            <a:endParaRPr lang="en-US"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1771218" y="2785467"/>
            <a:ext cx="155683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Barrel </a:t>
            </a:r>
            <a:r>
              <a:rPr lang="en-US" dirty="0" err="1">
                <a:latin typeface="Arial" panose="020B0604020202020204" pitchFamily="34" charset="0"/>
                <a:cs typeface="Arial" panose="020B0604020202020204" pitchFamily="34" charset="0"/>
              </a:rPr>
              <a:t>EMCal</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858010" y="5471571"/>
            <a:ext cx="1435383" cy="1200329"/>
          </a:xfrm>
          <a:prstGeom prst="rect">
            <a:avLst/>
          </a:prstGeom>
          <a:no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Space for AC-LGAD? Plus heat issue…</a:t>
            </a:r>
          </a:p>
        </p:txBody>
      </p:sp>
      <p:cxnSp>
        <p:nvCxnSpPr>
          <p:cNvPr id="9" name="Straight Arrow Connector 8"/>
          <p:cNvCxnSpPr>
            <a:cxnSpLocks/>
            <a:stCxn id="15" idx="0"/>
          </p:cNvCxnSpPr>
          <p:nvPr/>
        </p:nvCxnSpPr>
        <p:spPr>
          <a:xfrm flipV="1">
            <a:off x="1575702" y="4727054"/>
            <a:ext cx="717692" cy="7445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679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D022-990B-074D-9AD8-D1890ED68344}"/>
              </a:ext>
            </a:extLst>
          </p:cNvPr>
          <p:cNvSpPr>
            <a:spLocks noGrp="1"/>
          </p:cNvSpPr>
          <p:nvPr>
            <p:ph type="title"/>
          </p:nvPr>
        </p:nvSpPr>
        <p:spPr>
          <a:xfrm>
            <a:off x="0" y="1"/>
            <a:ext cx="9144000" cy="602078"/>
          </a:xfrm>
        </p:spPr>
        <p:txBody>
          <a:bodyPr>
            <a:normAutofit/>
          </a:bodyPr>
          <a:lstStyle/>
          <a:p>
            <a:pPr algn="r"/>
            <a:r>
              <a:rPr lang="en-US" dirty="0"/>
              <a:t>Integration Progress - Iteration</a:t>
            </a:r>
          </a:p>
        </p:txBody>
      </p:sp>
      <p:sp>
        <p:nvSpPr>
          <p:cNvPr id="12" name="Slide Number Placeholder 3">
            <a:extLst>
              <a:ext uri="{FF2B5EF4-FFF2-40B4-BE49-F238E27FC236}">
                <a16:creationId xmlns:a16="http://schemas.microsoft.com/office/drawing/2014/main" id="{C7332F53-FBE9-B769-F2BE-E20714CACF29}"/>
              </a:ext>
            </a:extLst>
          </p:cNvPr>
          <p:cNvSpPr txBox="1">
            <a:spLocks/>
          </p:cNvSpPr>
          <p:nvPr/>
        </p:nvSpPr>
        <p:spPr>
          <a:xfrm>
            <a:off x="7048012" y="64579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6</a:t>
            </a:fld>
            <a:endParaRPr lang="en-US" dirty="0"/>
          </a:p>
        </p:txBody>
      </p:sp>
      <p:sp>
        <p:nvSpPr>
          <p:cNvPr id="3" name="TextBox 2">
            <a:extLst>
              <a:ext uri="{FF2B5EF4-FFF2-40B4-BE49-F238E27FC236}">
                <a16:creationId xmlns:a16="http://schemas.microsoft.com/office/drawing/2014/main" id="{6EC97E09-C21D-6569-BC90-5DEFF0162370}"/>
              </a:ext>
            </a:extLst>
          </p:cNvPr>
          <p:cNvSpPr txBox="1"/>
          <p:nvPr/>
        </p:nvSpPr>
        <p:spPr>
          <a:xfrm>
            <a:off x="134620" y="406260"/>
            <a:ext cx="8676639" cy="618630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Dear All,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 have some question to the sizes of the </a:t>
            </a:r>
            <a:r>
              <a:rPr lang="en-US" sz="1200" dirty="0" err="1">
                <a:latin typeface="Arial" panose="020B0604020202020204" pitchFamily="34" charset="0"/>
                <a:cs typeface="Arial" panose="020B0604020202020204" pitchFamily="34" charset="0"/>
              </a:rPr>
              <a:t>mRICH</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pfRICH</a:t>
            </a:r>
            <a:r>
              <a:rPr lang="en-US" sz="1200" dirty="0">
                <a:latin typeface="Arial" panose="020B0604020202020204" pitchFamily="34" charset="0"/>
                <a:cs typeface="Arial" panose="020B0604020202020204" pitchFamily="34" charset="0"/>
              </a:rPr>
              <a:t>. What is currently modeled seems not fully correct in longitudinal.</a:t>
            </a:r>
          </a:p>
          <a:p>
            <a:r>
              <a:rPr lang="en-US" sz="1200" dirty="0">
                <a:latin typeface="Arial" panose="020B0604020202020204" pitchFamily="34" charset="0"/>
                <a:cs typeface="Arial" panose="020B0604020202020204" pitchFamily="34" charset="0"/>
              </a:rPr>
              <a:t>So let me summarize my understanding of the sizes of the different components and you correct me please where I’m wrong.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the </a:t>
            </a:r>
            <a:r>
              <a:rPr lang="en-US" sz="1200" dirty="0" err="1">
                <a:latin typeface="Arial" panose="020B0604020202020204" pitchFamily="34" charset="0"/>
                <a:cs typeface="Arial" panose="020B0604020202020204" pitchFamily="34" charset="0"/>
              </a:rPr>
              <a:t>mRICH</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front face of the box</a:t>
            </a:r>
          </a:p>
          <a:p>
            <a:r>
              <a:rPr lang="en-US" sz="1200" dirty="0">
                <a:latin typeface="Arial" panose="020B0604020202020204" pitchFamily="34" charset="0"/>
                <a:cs typeface="Arial" panose="020B0604020202020204" pitchFamily="34" charset="0"/>
              </a:rPr>
              <a:t>- 3cm Aerogel</a:t>
            </a: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fresnel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lense</a:t>
            </a:r>
            <a:r>
              <a:rPr lang="en-US" sz="1200" dirty="0">
                <a:latin typeface="Arial" panose="020B0604020202020204" pitchFamily="34" charset="0"/>
                <a:cs typeface="Arial" panose="020B0604020202020204" pitchFamily="34" charset="0"/>
              </a:rPr>
              <a:t>   (all three up to now integrated: 4 cm)</a:t>
            </a:r>
          </a:p>
          <a:p>
            <a:r>
              <a:rPr lang="en-US" sz="1200" dirty="0">
                <a:latin typeface="Arial" panose="020B0604020202020204" pitchFamily="34" charset="0"/>
                <a:cs typeface="Arial" panose="020B0604020202020204" pitchFamily="34" charset="0"/>
              </a:rPr>
              <a:t>- 6 inch drift == 15. 5 cm</a:t>
            </a: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SiPM</a:t>
            </a:r>
            <a:r>
              <a:rPr lang="en-US" sz="1200" dirty="0">
                <a:latin typeface="Arial" panose="020B0604020202020204" pitchFamily="34" charset="0"/>
                <a:cs typeface="Arial" panose="020B0604020202020204" pitchFamily="34" charset="0"/>
              </a:rPr>
              <a:t> readout + cooling 20 cm according to Roberto</a:t>
            </a:r>
          </a:p>
          <a:p>
            <a:r>
              <a:rPr lang="en-US" sz="1200" dirty="0">
                <a:latin typeface="Arial" panose="020B0604020202020204" pitchFamily="34" charset="0"/>
                <a:cs typeface="Arial" panose="020B0604020202020204" pitchFamily="34" charset="0"/>
              </a:rPr>
              <a:t>- back face of box </a:t>
            </a:r>
          </a:p>
          <a:p>
            <a:r>
              <a:rPr lang="en-US" sz="1200" dirty="0">
                <a:latin typeface="Arial" panose="020B0604020202020204" pitchFamily="34" charset="0"/>
                <a:cs typeface="Arial" panose="020B0604020202020204" pitchFamily="34" charset="0"/>
              </a:rPr>
              <a:t>the angle under which the boxes are inclined is 24^o</a:t>
            </a:r>
          </a:p>
          <a:p>
            <a:r>
              <a:rPr lang="en-US" sz="1200" dirty="0">
                <a:latin typeface="Arial" panose="020B0604020202020204" pitchFamily="34" charset="0"/>
                <a:cs typeface="Arial" panose="020B0604020202020204" pitchFamily="34" charset="0"/>
              </a:rPr>
              <a:t>—&gt; so total length: ~40 cm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a:t>
            </a:r>
            <a:r>
              <a:rPr lang="en-US" sz="1200" dirty="0" err="1">
                <a:latin typeface="Arial" panose="020B0604020202020204" pitchFamily="34" charset="0"/>
                <a:cs typeface="Arial" panose="020B0604020202020204" pitchFamily="34" charset="0"/>
              </a:rPr>
              <a:t>pfRICH</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 front face of the box</a:t>
            </a:r>
          </a:p>
          <a:p>
            <a:r>
              <a:rPr lang="en-US" sz="1200" dirty="0">
                <a:latin typeface="Arial" panose="020B0604020202020204" pitchFamily="34" charset="0"/>
                <a:cs typeface="Arial" panose="020B0604020202020204" pitchFamily="34" charset="0"/>
              </a:rPr>
              <a:t>- 4 cm Aerogel</a:t>
            </a:r>
          </a:p>
          <a:p>
            <a:r>
              <a:rPr lang="en-US" sz="1200" dirty="0">
                <a:latin typeface="Arial" panose="020B0604020202020204" pitchFamily="34" charset="0"/>
                <a:cs typeface="Arial" panose="020B0604020202020204" pitchFamily="34" charset="0"/>
              </a:rPr>
              <a:t>- thin plastic sheet &lt; 0.5 cm (all three up to now integrated: 5  cm) </a:t>
            </a:r>
          </a:p>
          <a:p>
            <a:r>
              <a:rPr lang="en-US" sz="1200" dirty="0">
                <a:latin typeface="Arial" panose="020B0604020202020204" pitchFamily="34" charset="0"/>
                <a:cs typeface="Arial" panose="020B0604020202020204" pitchFamily="34" charset="0"/>
              </a:rPr>
              <a:t>- expansion volume 40 cm</a:t>
            </a: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SiPM</a:t>
            </a:r>
            <a:r>
              <a:rPr lang="en-US" sz="1200" dirty="0">
                <a:latin typeface="Arial" panose="020B0604020202020204" pitchFamily="34" charset="0"/>
                <a:cs typeface="Arial" panose="020B0604020202020204" pitchFamily="34" charset="0"/>
              </a:rPr>
              <a:t> readout + cooling 20 cm according to Roberto</a:t>
            </a:r>
          </a:p>
          <a:p>
            <a:r>
              <a:rPr lang="en-US" sz="1200" dirty="0">
                <a:latin typeface="Arial" panose="020B0604020202020204" pitchFamily="34" charset="0"/>
                <a:cs typeface="Arial" panose="020B0604020202020204" pitchFamily="34" charset="0"/>
              </a:rPr>
              <a:t>- back face of box </a:t>
            </a:r>
          </a:p>
          <a:p>
            <a:r>
              <a:rPr lang="en-US" sz="1200" dirty="0">
                <a:latin typeface="Arial" panose="020B0604020202020204" pitchFamily="34" charset="0"/>
                <a:cs typeface="Arial" panose="020B0604020202020204" pitchFamily="34" charset="0"/>
              </a:rPr>
              <a:t>—&gt; so total length: ~65 cm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the next question I have is for Alexander, can you please give us a number for the radiation length of the LAPPDs and I assume it is correct we do not need the same massive cooling as for the SIPMs.</a:t>
            </a:r>
          </a:p>
          <a:p>
            <a:r>
              <a:rPr lang="en-US" sz="1200" dirty="0">
                <a:latin typeface="Arial" panose="020B0604020202020204" pitchFamily="34" charset="0"/>
                <a:cs typeface="Arial" panose="020B0604020202020204" pitchFamily="34" charset="0"/>
              </a:rPr>
              <a:t>Roberto why do you think we need 20 cm for the </a:t>
            </a:r>
            <a:r>
              <a:rPr lang="en-US" sz="1200" dirty="0" err="1">
                <a:latin typeface="Arial" panose="020B0604020202020204" pitchFamily="34" charset="0"/>
                <a:cs typeface="Arial" panose="020B0604020202020204" pitchFamily="34" charset="0"/>
              </a:rPr>
              <a:t>SiPM</a:t>
            </a:r>
            <a:r>
              <a:rPr lang="en-US" sz="1200" dirty="0">
                <a:latin typeface="Arial" panose="020B0604020202020204" pitchFamily="34" charset="0"/>
                <a:cs typeface="Arial" panose="020B0604020202020204" pitchFamily="34" charset="0"/>
              </a:rPr>
              <a:t> readout, for the </a:t>
            </a:r>
            <a:r>
              <a:rPr lang="en-US" sz="1200" dirty="0" err="1">
                <a:latin typeface="Arial" panose="020B0604020202020204" pitchFamily="34" charset="0"/>
                <a:cs typeface="Arial" panose="020B0604020202020204" pitchFamily="34" charset="0"/>
              </a:rPr>
              <a:t>fHCAL</a:t>
            </a:r>
            <a:r>
              <a:rPr lang="en-US" sz="1200" dirty="0">
                <a:latin typeface="Arial" panose="020B0604020202020204" pitchFamily="34" charset="0"/>
                <a:cs typeface="Arial" panose="020B0604020202020204" pitchFamily="34" charset="0"/>
              </a:rPr>
              <a:t> we think we can fit a SIP-board, FEB + digitizer or ASIC board all in 10 cm</a:t>
            </a:r>
          </a:p>
          <a:p>
            <a:r>
              <a:rPr lang="en-US" sz="1200" dirty="0">
                <a:latin typeface="Arial" panose="020B0604020202020204" pitchFamily="34" charset="0"/>
                <a:cs typeface="Arial" panose="020B0604020202020204" pitchFamily="34" charset="0"/>
              </a:rPr>
              <a:t>Alexander I assume we can assume 10cm for an LAPPD readout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Let me say, I think we need to push for the </a:t>
            </a:r>
            <a:r>
              <a:rPr lang="en-US" sz="1200" dirty="0" err="1">
                <a:latin typeface="Arial" panose="020B0604020202020204" pitchFamily="34" charset="0"/>
                <a:cs typeface="Arial" panose="020B0604020202020204" pitchFamily="34" charset="0"/>
              </a:rPr>
              <a:t>mRICH</a:t>
            </a:r>
            <a:r>
              <a:rPr lang="en-US" sz="1200" dirty="0">
                <a:latin typeface="Arial" panose="020B0604020202020204" pitchFamily="34" charset="0"/>
                <a:cs typeface="Arial" panose="020B0604020202020204" pitchFamily="34" charset="0"/>
              </a:rPr>
              <a:t> and the </a:t>
            </a:r>
            <a:r>
              <a:rPr lang="en-US" sz="1200" dirty="0" err="1">
                <a:latin typeface="Arial" panose="020B0604020202020204" pitchFamily="34" charset="0"/>
                <a:cs typeface="Arial" panose="020B0604020202020204" pitchFamily="34" charset="0"/>
              </a:rPr>
              <a:t>pFRICH</a:t>
            </a:r>
            <a:r>
              <a:rPr lang="en-US" sz="1200" dirty="0">
                <a:latin typeface="Arial" panose="020B0604020202020204" pitchFamily="34" charset="0"/>
                <a:cs typeface="Arial" panose="020B0604020202020204" pitchFamily="34" charset="0"/>
              </a:rPr>
              <a:t> what ever we choose for a LAPPD as photon sensor, the massive cooling of the SIPMs and also the AC-LGAD with its enormous power needs are really not okay to place in-front of the </a:t>
            </a:r>
            <a:r>
              <a:rPr lang="en-US" sz="1200" dirty="0" err="1">
                <a:latin typeface="Arial" panose="020B0604020202020204" pitchFamily="34" charset="0"/>
                <a:cs typeface="Arial" panose="020B0604020202020204" pitchFamily="34" charset="0"/>
              </a:rPr>
              <a:t>eECal</a:t>
            </a:r>
            <a:r>
              <a:rPr lang="en-US" sz="1200" dirty="0">
                <a:latin typeface="Arial" panose="020B0604020202020204" pitchFamily="34" charset="0"/>
                <a:cs typeface="Arial" panose="020B0604020202020204" pitchFamily="34" charset="0"/>
              </a:rPr>
              <a:t>. With LAPPDs we also do not need the </a:t>
            </a:r>
            <a:r>
              <a:rPr lang="en-US" sz="1200" dirty="0" err="1">
                <a:latin typeface="Arial" panose="020B0604020202020204" pitchFamily="34" charset="0"/>
                <a:cs typeface="Arial" panose="020B0604020202020204" pitchFamily="34" charset="0"/>
              </a:rPr>
              <a:t>ToF</a:t>
            </a:r>
            <a:r>
              <a:rPr lang="en-US" sz="1200" dirty="0">
                <a:latin typeface="Arial" panose="020B0604020202020204" pitchFamily="34" charset="0"/>
                <a:cs typeface="Arial" panose="020B0604020202020204" pitchFamily="34" charset="0"/>
              </a:rPr>
              <a:t> anymore as we get it from the LAPPD.</a:t>
            </a:r>
          </a:p>
        </p:txBody>
      </p:sp>
      <p:sp>
        <p:nvSpPr>
          <p:cNvPr id="6" name="Slide Number Placeholder 1">
            <a:extLst>
              <a:ext uri="{FF2B5EF4-FFF2-40B4-BE49-F238E27FC236}">
                <a16:creationId xmlns:a16="http://schemas.microsoft.com/office/drawing/2014/main" id="{CB41F3B0-CED3-39F3-B235-75860420D280}"/>
              </a:ext>
            </a:extLst>
          </p:cNvPr>
          <p:cNvSpPr txBox="1">
            <a:spLocks/>
          </p:cNvSpPr>
          <p:nvPr/>
        </p:nvSpPr>
        <p:spPr>
          <a:xfrm>
            <a:off x="0" y="6592569"/>
            <a:ext cx="2057400" cy="2605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87034D8C-3CB4-402A-BC46-2AB14C0FE90A}" type="slidenum">
              <a:rPr lang="en-US" smtClean="0">
                <a:solidFill>
                  <a:prstClr val="white"/>
                </a:solidFill>
                <a:latin typeface="Calibri Light" panose="020F0302020204030204"/>
              </a:rPr>
              <a:pPr algn="l">
                <a:defRPr/>
              </a:pPr>
              <a:t>6</a:t>
            </a:fld>
            <a:endParaRPr lang="en-US" dirty="0">
              <a:solidFill>
                <a:prstClr val="white"/>
              </a:solidFill>
              <a:latin typeface="Calibri Light" panose="020F0302020204030204"/>
            </a:endParaRPr>
          </a:p>
        </p:txBody>
      </p:sp>
    </p:spTree>
    <p:extLst>
      <p:ext uri="{BB962C8B-B14F-4D97-AF65-F5344CB8AC3E}">
        <p14:creationId xmlns:p14="http://schemas.microsoft.com/office/powerpoint/2010/main" val="33244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517176"/>
          </a:xfrm>
        </p:spPr>
        <p:txBody>
          <a:bodyPr/>
          <a:lstStyle/>
          <a:p>
            <a:r>
              <a:rPr lang="en-US" dirty="0"/>
              <a:t>Effect of material on the way</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7</a:t>
            </a:fld>
            <a:endParaRPr lang="en-US" dirty="0"/>
          </a:p>
        </p:txBody>
      </p:sp>
      <p:grpSp>
        <p:nvGrpSpPr>
          <p:cNvPr id="6" name="Group 5">
            <a:extLst>
              <a:ext uri="{FF2B5EF4-FFF2-40B4-BE49-F238E27FC236}">
                <a16:creationId xmlns:a16="http://schemas.microsoft.com/office/drawing/2014/main" id="{C49C1A33-B914-D746-ACC4-FA96BCBC697C}"/>
              </a:ext>
            </a:extLst>
          </p:cNvPr>
          <p:cNvGrpSpPr/>
          <p:nvPr/>
        </p:nvGrpSpPr>
        <p:grpSpPr>
          <a:xfrm>
            <a:off x="5881667" y="1103481"/>
            <a:ext cx="2355019" cy="1871563"/>
            <a:chOff x="6778486" y="46307"/>
            <a:chExt cx="2355019" cy="1871563"/>
          </a:xfrm>
        </p:grpSpPr>
        <p:grpSp>
          <p:nvGrpSpPr>
            <p:cNvPr id="7" name="Group 6">
              <a:extLst>
                <a:ext uri="{FF2B5EF4-FFF2-40B4-BE49-F238E27FC236}">
                  <a16:creationId xmlns:a16="http://schemas.microsoft.com/office/drawing/2014/main" id="{061EECAF-A3D8-D046-9BD4-6266DC555F78}"/>
                </a:ext>
              </a:extLst>
            </p:cNvPr>
            <p:cNvGrpSpPr/>
            <p:nvPr/>
          </p:nvGrpSpPr>
          <p:grpSpPr>
            <a:xfrm>
              <a:off x="6778486" y="231616"/>
              <a:ext cx="2355019" cy="1686254"/>
              <a:chOff x="6330736" y="231616"/>
              <a:chExt cx="2812490" cy="2041233"/>
            </a:xfrm>
          </p:grpSpPr>
          <p:sp>
            <p:nvSpPr>
              <p:cNvPr id="10" name="Rectangle 9">
                <a:extLst>
                  <a:ext uri="{FF2B5EF4-FFF2-40B4-BE49-F238E27FC236}">
                    <a16:creationId xmlns:a16="http://schemas.microsoft.com/office/drawing/2014/main" id="{3EF38773-DB01-0C40-A46E-70D769F7ACC3}"/>
                  </a:ext>
                </a:extLst>
              </p:cNvPr>
              <p:cNvSpPr/>
              <p:nvPr/>
            </p:nvSpPr>
            <p:spPr>
              <a:xfrm>
                <a:off x="6527995" y="1684180"/>
                <a:ext cx="2355103" cy="45719"/>
              </a:xfrm>
              <a:prstGeom prst="rect">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Explosion 1 10">
                <a:extLst>
                  <a:ext uri="{FF2B5EF4-FFF2-40B4-BE49-F238E27FC236}">
                    <a16:creationId xmlns:a16="http://schemas.microsoft.com/office/drawing/2014/main" id="{2A8C538E-90D5-1F4A-AA26-BF30EECC3408}"/>
                  </a:ext>
                </a:extLst>
              </p:cNvPr>
              <p:cNvSpPr/>
              <p:nvPr/>
            </p:nvSpPr>
            <p:spPr>
              <a:xfrm>
                <a:off x="8612010" y="1652231"/>
                <a:ext cx="101022" cy="128212"/>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E241FD7-F3B0-4447-8E75-EF2EE9FFB441}"/>
                  </a:ext>
                </a:extLst>
              </p:cNvPr>
              <p:cNvSpPr/>
              <p:nvPr/>
            </p:nvSpPr>
            <p:spPr>
              <a:xfrm flipH="1">
                <a:off x="7614855" y="706715"/>
                <a:ext cx="45719" cy="9761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B4BAD06-CBA2-C047-B410-D0B986348A1C}"/>
                  </a:ext>
                </a:extLst>
              </p:cNvPr>
              <p:cNvSpPr txBox="1"/>
              <p:nvPr/>
            </p:nvSpPr>
            <p:spPr>
              <a:xfrm>
                <a:off x="6330736" y="1715464"/>
                <a:ext cx="863774" cy="372568"/>
              </a:xfrm>
              <a:prstGeom prst="rect">
                <a:avLst/>
              </a:prstGeom>
              <a:noFill/>
            </p:spPr>
            <p:txBody>
              <a:bodyPr wrap="none" rtlCol="0">
                <a:spAutoFit/>
              </a:bodyPr>
              <a:lstStyle/>
              <a:p>
                <a:r>
                  <a:rPr lang="en-US" sz="1400" dirty="0" err="1">
                    <a:solidFill>
                      <a:srgbClr val="FFC000"/>
                    </a:solidFill>
                    <a:latin typeface="Arial" panose="020B0604020202020204" pitchFamily="34" charset="0"/>
                    <a:cs typeface="Arial" panose="020B0604020202020204" pitchFamily="34" charset="0"/>
                  </a:rPr>
                  <a:t>EMCal</a:t>
                </a:r>
                <a:endParaRPr lang="en-US" sz="1400" dirty="0">
                  <a:solidFill>
                    <a:srgbClr val="FFC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7D03644-E412-A343-9802-2EAB5DEE7E2F}"/>
                  </a:ext>
                </a:extLst>
              </p:cNvPr>
              <p:cNvSpPr/>
              <p:nvPr/>
            </p:nvSpPr>
            <p:spPr>
              <a:xfrm>
                <a:off x="6668539" y="231616"/>
                <a:ext cx="98756" cy="14423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C0DE602-A550-F24F-86BB-2FD1084C3336}"/>
                  </a:ext>
                </a:extLst>
              </p:cNvPr>
              <p:cNvSpPr txBox="1"/>
              <p:nvPr/>
            </p:nvSpPr>
            <p:spPr>
              <a:xfrm>
                <a:off x="7151248" y="1707039"/>
                <a:ext cx="963322" cy="33531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Absorber</a:t>
                </a:r>
              </a:p>
            </p:txBody>
          </p:sp>
          <p:cxnSp>
            <p:nvCxnSpPr>
              <p:cNvPr id="16" name="Straight Arrow Connector 15">
                <a:extLst>
                  <a:ext uri="{FF2B5EF4-FFF2-40B4-BE49-F238E27FC236}">
                    <a16:creationId xmlns:a16="http://schemas.microsoft.com/office/drawing/2014/main" id="{3D5FCE58-C9B8-9249-BA5A-CA745B2EF775}"/>
                  </a:ext>
                </a:extLst>
              </p:cNvPr>
              <p:cNvCxnSpPr>
                <a:cxnSpLocks/>
              </p:cNvCxnSpPr>
              <p:nvPr/>
            </p:nvCxnSpPr>
            <p:spPr>
              <a:xfrm flipH="1" flipV="1">
                <a:off x="6808305" y="736532"/>
                <a:ext cx="1841807" cy="94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2575CCC-C038-8342-97C6-BE38B108AB13}"/>
                  </a:ext>
                </a:extLst>
              </p:cNvPr>
              <p:cNvSpPr txBox="1"/>
              <p:nvPr/>
            </p:nvSpPr>
            <p:spPr>
              <a:xfrm>
                <a:off x="8181817" y="1713997"/>
                <a:ext cx="961409" cy="558852"/>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Collision </a:t>
                </a:r>
              </a:p>
              <a:p>
                <a:pPr algn="ctr"/>
                <a:r>
                  <a:rPr lang="en-US" sz="1200" dirty="0">
                    <a:latin typeface="Arial" panose="020B0604020202020204" pitchFamily="34" charset="0"/>
                    <a:cs typeface="Arial" panose="020B0604020202020204" pitchFamily="34" charset="0"/>
                  </a:rPr>
                  <a:t>Point</a:t>
                </a:r>
                <a:endParaRPr lang="en-US" sz="1400" dirty="0">
                  <a:latin typeface="Arial" panose="020B0604020202020204" pitchFamily="34" charset="0"/>
                  <a:cs typeface="Arial" panose="020B0604020202020204" pitchFamily="34" charset="0"/>
                </a:endParaRPr>
              </a:p>
            </p:txBody>
          </p:sp>
        </p:grpSp>
        <p:cxnSp>
          <p:nvCxnSpPr>
            <p:cNvPr id="8" name="Straight Arrow Connector 7">
              <a:extLst>
                <a:ext uri="{FF2B5EF4-FFF2-40B4-BE49-F238E27FC236}">
                  <a16:creationId xmlns:a16="http://schemas.microsoft.com/office/drawing/2014/main" id="{0D2C41B4-A2E8-F24F-9EDA-B8EDCA15AFDA}"/>
                </a:ext>
              </a:extLst>
            </p:cNvPr>
            <p:cNvCxnSpPr>
              <a:cxnSpLocks/>
            </p:cNvCxnSpPr>
            <p:nvPr/>
          </p:nvCxnSpPr>
          <p:spPr>
            <a:xfrm>
              <a:off x="7132507" y="291250"/>
              <a:ext cx="1586005"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32495E-0699-6E43-BDB0-F6C67FDE1A34}"/>
                </a:ext>
              </a:extLst>
            </p:cNvPr>
            <p:cNvSpPr txBox="1"/>
            <p:nvPr/>
          </p:nvSpPr>
          <p:spPr>
            <a:xfrm>
              <a:off x="7644382" y="46307"/>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2m</a:t>
              </a:r>
            </a:p>
          </p:txBody>
        </p:sp>
      </p:grpSp>
      <p:sp>
        <p:nvSpPr>
          <p:cNvPr id="18" name="TextBox 17">
            <a:extLst>
              <a:ext uri="{FF2B5EF4-FFF2-40B4-BE49-F238E27FC236}">
                <a16:creationId xmlns:a16="http://schemas.microsoft.com/office/drawing/2014/main" id="{1C2004B0-1DB0-B841-861F-20ECC1FF8B59}"/>
              </a:ext>
            </a:extLst>
          </p:cNvPr>
          <p:cNvSpPr txBox="1"/>
          <p:nvPr/>
        </p:nvSpPr>
        <p:spPr>
          <a:xfrm>
            <a:off x="5638765" y="776081"/>
            <a:ext cx="326717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GEANT simulation for a single electron</a:t>
            </a:r>
          </a:p>
        </p:txBody>
      </p:sp>
      <p:grpSp>
        <p:nvGrpSpPr>
          <p:cNvPr id="20" name="Group 19">
            <a:extLst>
              <a:ext uri="{FF2B5EF4-FFF2-40B4-BE49-F238E27FC236}">
                <a16:creationId xmlns:a16="http://schemas.microsoft.com/office/drawing/2014/main" id="{59B02AAC-AC49-6545-87C6-17D66A6E0442}"/>
              </a:ext>
            </a:extLst>
          </p:cNvPr>
          <p:cNvGrpSpPr/>
          <p:nvPr/>
        </p:nvGrpSpPr>
        <p:grpSpPr>
          <a:xfrm>
            <a:off x="5274949" y="3139904"/>
            <a:ext cx="3782634" cy="2825582"/>
            <a:chOff x="4841507" y="1276356"/>
            <a:chExt cx="3782634" cy="2825582"/>
          </a:xfrm>
        </p:grpSpPr>
        <p:pic>
          <p:nvPicPr>
            <p:cNvPr id="5" name="Picture 4" descr="Diagram, shape&#10;&#10;Description automatically generated with medium confidence">
              <a:extLst>
                <a:ext uri="{FF2B5EF4-FFF2-40B4-BE49-F238E27FC236}">
                  <a16:creationId xmlns:a16="http://schemas.microsoft.com/office/drawing/2014/main" id="{4DB87B6E-4976-ED4E-A42D-5AD9804DFA70}"/>
                </a:ext>
              </a:extLst>
            </p:cNvPr>
            <p:cNvPicPr>
              <a:picLocks noChangeAspect="1"/>
            </p:cNvPicPr>
            <p:nvPr/>
          </p:nvPicPr>
          <p:blipFill>
            <a:blip r:embed="rId2"/>
            <a:stretch>
              <a:fillRect/>
            </a:stretch>
          </p:blipFill>
          <p:spPr>
            <a:xfrm>
              <a:off x="4841507" y="1276356"/>
              <a:ext cx="3782634" cy="2825582"/>
            </a:xfrm>
            <a:prstGeom prst="rect">
              <a:avLst/>
            </a:prstGeom>
          </p:spPr>
        </p:pic>
        <p:sp>
          <p:nvSpPr>
            <p:cNvPr id="24" name="TextBox 23">
              <a:extLst>
                <a:ext uri="{FF2B5EF4-FFF2-40B4-BE49-F238E27FC236}">
                  <a16:creationId xmlns:a16="http://schemas.microsoft.com/office/drawing/2014/main" id="{0F59B60C-5B01-A14C-A723-4CA5EA91C51B}"/>
                </a:ext>
              </a:extLst>
            </p:cNvPr>
            <p:cNvSpPr txBox="1"/>
            <p:nvPr/>
          </p:nvSpPr>
          <p:spPr>
            <a:xfrm>
              <a:off x="6241579" y="1488914"/>
              <a:ext cx="1031051"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e, 2 GeV/c</a:t>
              </a:r>
            </a:p>
          </p:txBody>
        </p:sp>
      </p:grpSp>
      <p:sp>
        <p:nvSpPr>
          <p:cNvPr id="3" name="TextBox 2">
            <a:extLst>
              <a:ext uri="{FF2B5EF4-FFF2-40B4-BE49-F238E27FC236}">
                <a16:creationId xmlns:a16="http://schemas.microsoft.com/office/drawing/2014/main" id="{D8FE033C-7C3C-F74F-A60C-23AEF840AC65}"/>
              </a:ext>
            </a:extLst>
          </p:cNvPr>
          <p:cNvSpPr txBox="1"/>
          <p:nvPr/>
        </p:nvSpPr>
        <p:spPr>
          <a:xfrm>
            <a:off x="31302" y="600415"/>
            <a:ext cx="4956994" cy="2323713"/>
          </a:xfrm>
          <a:prstGeom prst="rect">
            <a:avLst/>
          </a:prstGeom>
          <a:solidFill>
            <a:schemeClr val="accent2">
              <a:lumMod val="20000"/>
              <a:lumOff val="80000"/>
            </a:schemeClr>
          </a:solidFill>
        </p:spPr>
        <p:txBody>
          <a:bodyPr wrap="square" rtlCol="0">
            <a:spAutoFit/>
          </a:bodyPr>
          <a:lstStyle/>
          <a:p>
            <a:pPr marL="285750" indent="-285750" algn="l">
              <a:spcAft>
                <a:spcPts val="600"/>
              </a:spcAft>
              <a:buFont typeface="Wingdings" pitchFamily="2" charset="2"/>
              <a:buChar char="Ø"/>
            </a:pPr>
            <a:r>
              <a:rPr lang="en-US" dirty="0">
                <a:solidFill>
                  <a:schemeClr val="accent6">
                    <a:lumMod val="50000"/>
                  </a:schemeClr>
                </a:solidFill>
                <a:latin typeface="Arial" panose="020B0604020202020204" pitchFamily="34" charset="0"/>
                <a:cs typeface="Arial" panose="020B0604020202020204" pitchFamily="34" charset="0"/>
              </a:rPr>
              <a:t>Material on the way to </a:t>
            </a:r>
            <a:r>
              <a:rPr lang="en-US" dirty="0" err="1">
                <a:solidFill>
                  <a:schemeClr val="accent6">
                    <a:lumMod val="50000"/>
                  </a:schemeClr>
                </a:solidFill>
                <a:latin typeface="Arial" panose="020B0604020202020204" pitchFamily="34" charset="0"/>
                <a:cs typeface="Arial" panose="020B0604020202020204" pitchFamily="34" charset="0"/>
              </a:rPr>
              <a:t>EMCal</a:t>
            </a:r>
            <a:r>
              <a:rPr lang="en-US" dirty="0">
                <a:solidFill>
                  <a:schemeClr val="accent6">
                    <a:lumMod val="50000"/>
                  </a:schemeClr>
                </a:solidFill>
                <a:latin typeface="Arial" panose="020B0604020202020204" pitchFamily="34" charset="0"/>
                <a:cs typeface="Arial" panose="020B0604020202020204" pitchFamily="34" charset="0"/>
              </a:rPr>
              <a:t> is inevitable </a:t>
            </a:r>
          </a:p>
          <a:p>
            <a:pPr lvl="1">
              <a:spcAft>
                <a:spcPts val="600"/>
              </a:spcAft>
            </a:pPr>
            <a:r>
              <a:rPr lang="en-US" dirty="0">
                <a:solidFill>
                  <a:schemeClr val="accent6">
                    <a:lumMod val="50000"/>
                  </a:schemeClr>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Other detectors, cables, pipes, frames, </a:t>
            </a:r>
            <a:r>
              <a:rPr lang="en-US" sz="1600"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285750" indent="-285750">
              <a:spcAft>
                <a:spcPts val="600"/>
              </a:spcAft>
              <a:buFont typeface="Wingdings" pitchFamily="2" charset="2"/>
              <a:buChar char="Ø"/>
            </a:pPr>
            <a:r>
              <a:rPr lang="en-US" dirty="0">
                <a:solidFill>
                  <a:schemeClr val="accent6">
                    <a:lumMod val="50000"/>
                  </a:schemeClr>
                </a:solidFill>
                <a:latin typeface="Arial" panose="020B0604020202020204" pitchFamily="34" charset="0"/>
                <a:cs typeface="Arial" panose="020B0604020202020204" pitchFamily="34" charset="0"/>
              </a:rPr>
              <a:t>It degrades the performance of the high resolution </a:t>
            </a:r>
            <a:r>
              <a:rPr lang="en-US" dirty="0" err="1">
                <a:solidFill>
                  <a:schemeClr val="accent6">
                    <a:lumMod val="50000"/>
                  </a:schemeClr>
                </a:solidFill>
                <a:latin typeface="Arial" panose="020B0604020202020204" pitchFamily="34" charset="0"/>
                <a:cs typeface="Arial" panose="020B0604020202020204" pitchFamily="34" charset="0"/>
              </a:rPr>
              <a:t>EMCal</a:t>
            </a:r>
            <a:endParaRPr lang="en-US" dirty="0">
              <a:solidFill>
                <a:schemeClr val="accent6">
                  <a:lumMod val="50000"/>
                </a:schemeClr>
              </a:solidFill>
              <a:latin typeface="Arial" panose="020B0604020202020204" pitchFamily="34" charset="0"/>
              <a:cs typeface="Arial" panose="020B0604020202020204" pitchFamily="34" charset="0"/>
            </a:endParaRPr>
          </a:p>
          <a:p>
            <a:pPr marL="742950" lvl="1" indent="-285750">
              <a:spcAft>
                <a:spcPts val="600"/>
              </a:spcAft>
              <a:buFont typeface="Wingdings" pitchFamily="2" charset="2"/>
              <a:buChar char="§"/>
            </a:pPr>
            <a:r>
              <a:rPr lang="en-US" sz="1600" dirty="0">
                <a:latin typeface="Arial" panose="020B0604020202020204" pitchFamily="34" charset="0"/>
                <a:cs typeface="Arial" panose="020B0604020202020204" pitchFamily="34" charset="0"/>
              </a:rPr>
              <a:t>Photon conversion</a:t>
            </a:r>
          </a:p>
          <a:p>
            <a:pPr marL="742950" lvl="1" indent="-285750">
              <a:spcAft>
                <a:spcPts val="600"/>
              </a:spcAft>
              <a:buFont typeface="Wingdings" pitchFamily="2" charset="2"/>
              <a:buChar char="§"/>
            </a:pPr>
            <a:r>
              <a:rPr lang="en-US" sz="1600" dirty="0">
                <a:latin typeface="Arial" panose="020B0604020202020204" pitchFamily="34" charset="0"/>
                <a:cs typeface="Arial" panose="020B0604020202020204" pitchFamily="34" charset="0"/>
              </a:rPr>
              <a:t>Bremsstrahlung radiation by electron</a:t>
            </a:r>
          </a:p>
          <a:p>
            <a:pPr marL="742950" lvl="1" indent="-285750">
              <a:spcAft>
                <a:spcPts val="600"/>
              </a:spcAft>
              <a:buFont typeface="Wingdings" pitchFamily="2" charset="2"/>
              <a:buChar char="§"/>
            </a:pPr>
            <a:r>
              <a:rPr lang="en-US" sz="1600" dirty="0">
                <a:latin typeface="Arial" panose="020B0604020202020204" pitchFamily="34" charset="0"/>
                <a:cs typeface="Arial" panose="020B0604020202020204" pitchFamily="34" charset="0"/>
              </a:rPr>
              <a:t>Early shower</a:t>
            </a:r>
          </a:p>
        </p:txBody>
      </p:sp>
      <p:sp>
        <p:nvSpPr>
          <p:cNvPr id="23" name="TextBox 22">
            <a:extLst>
              <a:ext uri="{FF2B5EF4-FFF2-40B4-BE49-F238E27FC236}">
                <a16:creationId xmlns:a16="http://schemas.microsoft.com/office/drawing/2014/main" id="{76FF8016-80E6-F149-83FE-58AA45C54881}"/>
              </a:ext>
            </a:extLst>
          </p:cNvPr>
          <p:cNvSpPr txBox="1"/>
          <p:nvPr/>
        </p:nvSpPr>
        <p:spPr>
          <a:xfrm>
            <a:off x="31889" y="3241375"/>
            <a:ext cx="5124763" cy="3016210"/>
          </a:xfrm>
          <a:prstGeom prst="rect">
            <a:avLst/>
          </a:prstGeom>
          <a:noFill/>
        </p:spPr>
        <p:txBody>
          <a:bodyPr wrap="square" rtlCol="0">
            <a:spAutoFit/>
          </a:bodyPr>
          <a:lstStyle/>
          <a:p>
            <a:pPr marL="285750" indent="-285750">
              <a:spcAft>
                <a:spcPts val="600"/>
              </a:spcAft>
              <a:buFont typeface="Wingdings" pitchFamily="2" charset="2"/>
              <a:buChar char="Ø"/>
            </a:pPr>
            <a:r>
              <a:rPr lang="en-US" sz="1600" dirty="0">
                <a:solidFill>
                  <a:schemeClr val="accent6">
                    <a:lumMod val="50000"/>
                  </a:schemeClr>
                </a:solidFill>
                <a:latin typeface="Arial" panose="020B0604020202020204" pitchFamily="34" charset="0"/>
                <a:cs typeface="Arial" panose="020B0604020202020204" pitchFamily="34" charset="0"/>
              </a:rPr>
              <a:t>Energy gets absorbed in the material</a:t>
            </a:r>
          </a:p>
          <a:p>
            <a:pPr marL="285750" indent="-285750">
              <a:spcAft>
                <a:spcPts val="600"/>
              </a:spcAft>
              <a:buFont typeface="Wingdings" pitchFamily="2" charset="2"/>
              <a:buChar char="Ø"/>
            </a:pPr>
            <a:r>
              <a:rPr lang="en-US" sz="1600" dirty="0">
                <a:solidFill>
                  <a:schemeClr val="accent6">
                    <a:lumMod val="50000"/>
                  </a:schemeClr>
                </a:solidFill>
                <a:latin typeface="Arial" panose="020B0604020202020204" pitchFamily="34" charset="0"/>
                <a:cs typeface="Arial" panose="020B0604020202020204" pitchFamily="34" charset="0"/>
              </a:rPr>
              <a:t>Energy gets distributed in the </a:t>
            </a:r>
            <a:r>
              <a:rPr lang="en-US" sz="1600" dirty="0" err="1">
                <a:solidFill>
                  <a:schemeClr val="accent6">
                    <a:lumMod val="50000"/>
                  </a:schemeClr>
                </a:solidFill>
                <a:latin typeface="Arial" panose="020B0604020202020204" pitchFamily="34" charset="0"/>
                <a:cs typeface="Arial" panose="020B0604020202020204" pitchFamily="34" charset="0"/>
              </a:rPr>
              <a:t>EMCal</a:t>
            </a:r>
            <a:r>
              <a:rPr lang="en-US" sz="1600" dirty="0">
                <a:solidFill>
                  <a:schemeClr val="accent6">
                    <a:lumMod val="50000"/>
                  </a:schemeClr>
                </a:solidFill>
                <a:latin typeface="Arial" panose="020B0604020202020204" pitchFamily="34" charset="0"/>
                <a:cs typeface="Arial" panose="020B0604020202020204" pitchFamily="34" charset="0"/>
              </a:rPr>
              <a:t>, e.g. due to Bremsstrahlung radiation by electron</a:t>
            </a:r>
          </a:p>
          <a:p>
            <a:pPr marL="742950" lvl="1" indent="-285750">
              <a:spcAft>
                <a:spcPts val="600"/>
              </a:spcAft>
              <a:buFont typeface="Wingdings" pitchFamily="2" charset="2"/>
              <a:buChar char="§"/>
            </a:pPr>
            <a:r>
              <a:rPr lang="en-US" sz="1400" dirty="0">
                <a:solidFill>
                  <a:srgbClr val="FF0000"/>
                </a:solidFill>
                <a:latin typeface="Arial" panose="020B0604020202020204" pitchFamily="34" charset="0"/>
                <a:cs typeface="Arial" panose="020B0604020202020204" pitchFamily="34" charset="0"/>
              </a:rPr>
              <a:t>Single cluster </a:t>
            </a:r>
            <a:r>
              <a:rPr lang="en-US" sz="1400" dirty="0" err="1">
                <a:solidFill>
                  <a:srgbClr val="FF0000"/>
                </a:solidFill>
                <a:latin typeface="Arial" panose="020B0604020202020204" pitchFamily="34" charset="0"/>
                <a:cs typeface="Arial" panose="020B0604020202020204" pitchFamily="34" charset="0"/>
              </a:rPr>
              <a:t>reco</a:t>
            </a:r>
            <a:r>
              <a:rPr lang="en-US" sz="1400" dirty="0">
                <a:solidFill>
                  <a:srgbClr val="FF0000"/>
                </a:solidFill>
                <a:latin typeface="Arial" panose="020B0604020202020204" pitchFamily="34" charset="0"/>
                <a:cs typeface="Arial" panose="020B0604020202020204" pitchFamily="34" charset="0"/>
              </a:rPr>
              <a:t> leads to eff. loss</a:t>
            </a:r>
          </a:p>
          <a:p>
            <a:pPr marL="742950" lvl="1" indent="-285750">
              <a:spcAft>
                <a:spcPts val="600"/>
              </a:spcAft>
              <a:buFont typeface="Wingdings" pitchFamily="2" charset="2"/>
              <a:buChar char="§"/>
            </a:pPr>
            <a:r>
              <a:rPr lang="en-US" sz="1400" dirty="0">
                <a:solidFill>
                  <a:srgbClr val="FF0000"/>
                </a:solidFill>
                <a:latin typeface="Arial" panose="020B0604020202020204" pitchFamily="34" charset="0"/>
                <a:cs typeface="Arial" panose="020B0604020202020204" pitchFamily="34" charset="0"/>
              </a:rPr>
              <a:t>The eff. can be recovered by radiated photon </a:t>
            </a:r>
            <a:r>
              <a:rPr lang="en-US" sz="1400" dirty="0" err="1">
                <a:solidFill>
                  <a:srgbClr val="FF0000"/>
                </a:solidFill>
                <a:latin typeface="Arial" panose="020B0604020202020204" pitchFamily="34" charset="0"/>
                <a:cs typeface="Arial" panose="020B0604020202020204" pitchFamily="34" charset="0"/>
              </a:rPr>
              <a:t>reco</a:t>
            </a:r>
            <a:r>
              <a:rPr lang="en-US" sz="1400" dirty="0">
                <a:solidFill>
                  <a:srgbClr val="FF0000"/>
                </a:solidFill>
                <a:latin typeface="Arial" panose="020B0604020202020204" pitchFamily="34" charset="0"/>
                <a:cs typeface="Arial" panose="020B0604020202020204" pitchFamily="34" charset="0"/>
              </a:rPr>
              <a:t> </a:t>
            </a:r>
          </a:p>
          <a:p>
            <a:pPr marL="742950" lvl="1" indent="-285750">
              <a:spcAft>
                <a:spcPts val="600"/>
              </a:spcAft>
              <a:buFont typeface="Wingdings" pitchFamily="2" charset="2"/>
              <a:buChar char="§"/>
            </a:pPr>
            <a:r>
              <a:rPr lang="en-US" sz="1400" dirty="0">
                <a:latin typeface="Arial" panose="020B0604020202020204" pitchFamily="34" charset="0"/>
                <a:cs typeface="Arial" panose="020B0604020202020204" pitchFamily="34" charset="0"/>
              </a:rPr>
              <a:t>The closer material to the </a:t>
            </a:r>
            <a:r>
              <a:rPr lang="en-US" sz="1400" dirty="0" err="1">
                <a:latin typeface="Arial" panose="020B0604020202020204" pitchFamily="34" charset="0"/>
                <a:cs typeface="Arial" panose="020B0604020202020204" pitchFamily="34" charset="0"/>
              </a:rPr>
              <a:t>EMCal</a:t>
            </a:r>
            <a:r>
              <a:rPr lang="en-US" sz="1400" dirty="0">
                <a:latin typeface="Arial" panose="020B0604020202020204" pitchFamily="34" charset="0"/>
                <a:cs typeface="Arial" panose="020B0604020202020204" pitchFamily="34" charset="0"/>
              </a:rPr>
              <a:t> the smaller the effect</a:t>
            </a:r>
          </a:p>
          <a:p>
            <a:pPr marL="742950" lvl="1" indent="-285750">
              <a:spcAft>
                <a:spcPts val="600"/>
              </a:spcAft>
              <a:buFont typeface="Wingdings" pitchFamily="2" charset="2"/>
              <a:buChar char="§"/>
            </a:pPr>
            <a:r>
              <a:rPr lang="en-US" sz="1400" dirty="0">
                <a:latin typeface="Arial" panose="020B0604020202020204" pitchFamily="34" charset="0"/>
                <a:cs typeface="Arial" panose="020B0604020202020204" pitchFamily="34" charset="0"/>
              </a:rPr>
              <a:t>The higher </a:t>
            </a:r>
            <a:r>
              <a:rPr lang="en-US" sz="1400" dirty="0" err="1">
                <a:latin typeface="Arial" panose="020B0604020202020204" pitchFamily="34" charset="0"/>
                <a:cs typeface="Arial" panose="020B0604020202020204" pitchFamily="34" charset="0"/>
              </a:rPr>
              <a:t>Bdl</a:t>
            </a:r>
            <a:r>
              <a:rPr lang="en-US" sz="1400" dirty="0">
                <a:latin typeface="Arial" panose="020B0604020202020204" pitchFamily="34" charset="0"/>
                <a:cs typeface="Arial" panose="020B0604020202020204" pitchFamily="34" charset="0"/>
              </a:rPr>
              <a:t> the larger the effect</a:t>
            </a:r>
          </a:p>
          <a:p>
            <a:pPr marL="742950" lvl="1" indent="-285750">
              <a:spcAft>
                <a:spcPts val="600"/>
              </a:spcAft>
              <a:buFont typeface="Wingdings" pitchFamily="2" charset="2"/>
              <a:buChar char="§"/>
            </a:pPr>
            <a:r>
              <a:rPr lang="en-US" sz="1400" dirty="0">
                <a:latin typeface="Arial" panose="020B0604020202020204" pitchFamily="34" charset="0"/>
                <a:cs typeface="Arial" panose="020B0604020202020204" pitchFamily="34" charset="0"/>
              </a:rPr>
              <a:t>Rad. photons are localized in arcs with the same polar angle as a parent electron =&gt; topological search window</a:t>
            </a:r>
          </a:p>
        </p:txBody>
      </p:sp>
      <p:sp>
        <p:nvSpPr>
          <p:cNvPr id="19" name="TextBox 18">
            <a:extLst>
              <a:ext uri="{FF2B5EF4-FFF2-40B4-BE49-F238E27FC236}">
                <a16:creationId xmlns:a16="http://schemas.microsoft.com/office/drawing/2014/main" id="{EC0AF16C-DC05-4BB3-1EE4-65F60A0C00A6}"/>
              </a:ext>
            </a:extLst>
          </p:cNvPr>
          <p:cNvSpPr txBox="1"/>
          <p:nvPr/>
        </p:nvSpPr>
        <p:spPr>
          <a:xfrm>
            <a:off x="5150534" y="6192898"/>
            <a:ext cx="3993466" cy="369332"/>
          </a:xfrm>
          <a:prstGeom prst="rect">
            <a:avLst/>
          </a:prstGeom>
          <a:noFill/>
        </p:spPr>
        <p:txBody>
          <a:bodyPr wrap="none" rtlCol="0">
            <a:spAutoFit/>
          </a:bodyPr>
          <a:lstStyle/>
          <a:p>
            <a:pPr algn="l"/>
            <a:r>
              <a:rPr lang="en-US" dirty="0">
                <a:solidFill>
                  <a:schemeClr val="bg1"/>
                </a:solidFill>
                <a:latin typeface="Arial" panose="020B0604020202020204" pitchFamily="34" charset="0"/>
                <a:cs typeface="Arial" panose="020B0604020202020204" pitchFamily="34" charset="0"/>
              </a:rPr>
              <a:t>Slides courtesy Alexander </a:t>
            </a:r>
            <a:r>
              <a:rPr lang="en-US" dirty="0" err="1">
                <a:solidFill>
                  <a:schemeClr val="bg1"/>
                </a:solidFill>
                <a:latin typeface="Arial" panose="020B0604020202020204" pitchFamily="34" charset="0"/>
                <a:cs typeface="Arial" panose="020B0604020202020204" pitchFamily="34" charset="0"/>
              </a:rPr>
              <a:t>Bazilevsky</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53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672992"/>
          </a:xfrm>
        </p:spPr>
        <p:txBody>
          <a:bodyPr/>
          <a:lstStyle/>
          <a:p>
            <a:r>
              <a:rPr lang="en-US" dirty="0"/>
              <a:t>Effect of material on the way</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8</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5204160" y="6252676"/>
            <a:ext cx="3993466" cy="369332"/>
          </a:xfrm>
          <a:prstGeom prst="rect">
            <a:avLst/>
          </a:prstGeom>
          <a:noFill/>
        </p:spPr>
        <p:txBody>
          <a:bodyPr wrap="none" rtlCol="0">
            <a:spAutoFit/>
          </a:bodyPr>
          <a:lstStyle/>
          <a:p>
            <a:pPr algn="l"/>
            <a:r>
              <a:rPr lang="en-US" dirty="0">
                <a:solidFill>
                  <a:schemeClr val="bg1"/>
                </a:solidFill>
                <a:latin typeface="Arial" panose="020B0604020202020204" pitchFamily="34" charset="0"/>
                <a:cs typeface="Arial" panose="020B0604020202020204" pitchFamily="34" charset="0"/>
              </a:rPr>
              <a:t>Slides courtesy Alexander </a:t>
            </a:r>
            <a:r>
              <a:rPr lang="en-US" dirty="0" err="1">
                <a:solidFill>
                  <a:schemeClr val="bg1"/>
                </a:solidFill>
                <a:latin typeface="Arial" panose="020B0604020202020204" pitchFamily="34" charset="0"/>
                <a:cs typeface="Arial" panose="020B0604020202020204" pitchFamily="34" charset="0"/>
              </a:rPr>
              <a:t>Bazilevsky</a:t>
            </a:r>
            <a:endParaRPr lang="en-US"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627ED700-59B5-5215-9548-7F7D4E3B6EDB}"/>
              </a:ext>
            </a:extLst>
          </p:cNvPr>
          <p:cNvGrpSpPr/>
          <p:nvPr/>
        </p:nvGrpSpPr>
        <p:grpSpPr>
          <a:xfrm>
            <a:off x="4591624" y="1010603"/>
            <a:ext cx="3674247" cy="1871563"/>
            <a:chOff x="6778486" y="46307"/>
            <a:chExt cx="2192716" cy="1871563"/>
          </a:xfrm>
        </p:grpSpPr>
        <p:grpSp>
          <p:nvGrpSpPr>
            <p:cNvPr id="26" name="Group 25">
              <a:extLst>
                <a:ext uri="{FF2B5EF4-FFF2-40B4-BE49-F238E27FC236}">
                  <a16:creationId xmlns:a16="http://schemas.microsoft.com/office/drawing/2014/main" id="{CAED4EA3-D7F8-2A8C-4BE9-9D28EC65699C}"/>
                </a:ext>
              </a:extLst>
            </p:cNvPr>
            <p:cNvGrpSpPr/>
            <p:nvPr/>
          </p:nvGrpSpPr>
          <p:grpSpPr>
            <a:xfrm>
              <a:off x="6778486" y="231616"/>
              <a:ext cx="2192716" cy="1686254"/>
              <a:chOff x="6330736" y="231616"/>
              <a:chExt cx="2618659" cy="2041233"/>
            </a:xfrm>
          </p:grpSpPr>
          <p:sp>
            <p:nvSpPr>
              <p:cNvPr id="29" name="Rectangle 28">
                <a:extLst>
                  <a:ext uri="{FF2B5EF4-FFF2-40B4-BE49-F238E27FC236}">
                    <a16:creationId xmlns:a16="http://schemas.microsoft.com/office/drawing/2014/main" id="{995F0D92-61B0-E477-B14F-CD9748F6401A}"/>
                  </a:ext>
                </a:extLst>
              </p:cNvPr>
              <p:cNvSpPr/>
              <p:nvPr/>
            </p:nvSpPr>
            <p:spPr>
              <a:xfrm>
                <a:off x="6527995" y="1684180"/>
                <a:ext cx="2355103" cy="45719"/>
              </a:xfrm>
              <a:prstGeom prst="rect">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Explosion 1 11">
                <a:extLst>
                  <a:ext uri="{FF2B5EF4-FFF2-40B4-BE49-F238E27FC236}">
                    <a16:creationId xmlns:a16="http://schemas.microsoft.com/office/drawing/2014/main" id="{3D1F3E37-D531-5B9E-42DF-849A51F979AB}"/>
                  </a:ext>
                </a:extLst>
              </p:cNvPr>
              <p:cNvSpPr/>
              <p:nvPr/>
            </p:nvSpPr>
            <p:spPr>
              <a:xfrm>
                <a:off x="8612010" y="1652231"/>
                <a:ext cx="101022" cy="128212"/>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8922C62-E6F5-E9C4-C579-1E47E387E5EB}"/>
                  </a:ext>
                </a:extLst>
              </p:cNvPr>
              <p:cNvSpPr/>
              <p:nvPr/>
            </p:nvSpPr>
            <p:spPr>
              <a:xfrm flipH="1">
                <a:off x="7614855" y="706715"/>
                <a:ext cx="45719" cy="9761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EDD18D9-032A-A16D-7FDC-4D0668B1E8F1}"/>
                  </a:ext>
                </a:extLst>
              </p:cNvPr>
              <p:cNvSpPr txBox="1"/>
              <p:nvPr/>
            </p:nvSpPr>
            <p:spPr>
              <a:xfrm>
                <a:off x="6330736" y="1715464"/>
                <a:ext cx="515483" cy="372568"/>
              </a:xfrm>
              <a:prstGeom prst="rect">
                <a:avLst/>
              </a:prstGeom>
              <a:noFill/>
            </p:spPr>
            <p:txBody>
              <a:bodyPr wrap="none" rtlCol="0">
                <a:spAutoFit/>
              </a:bodyPr>
              <a:lstStyle/>
              <a:p>
                <a:r>
                  <a:rPr lang="en-US" sz="1400" dirty="0" err="1">
                    <a:solidFill>
                      <a:srgbClr val="FFC000"/>
                    </a:solidFill>
                    <a:latin typeface="Arial" panose="020B0604020202020204" pitchFamily="34" charset="0"/>
                    <a:cs typeface="Arial" panose="020B0604020202020204" pitchFamily="34" charset="0"/>
                  </a:rPr>
                  <a:t>EMCal</a:t>
                </a:r>
                <a:endParaRPr lang="en-US" sz="1400" dirty="0">
                  <a:solidFill>
                    <a:srgbClr val="FFC00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6FDE748-F5F0-DE6D-3A1A-173BCE245048}"/>
                  </a:ext>
                </a:extLst>
              </p:cNvPr>
              <p:cNvSpPr/>
              <p:nvPr/>
            </p:nvSpPr>
            <p:spPr>
              <a:xfrm>
                <a:off x="6668539" y="231616"/>
                <a:ext cx="98756" cy="14423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C74B553-8E29-06D6-AFC9-12F1900CC99E}"/>
                  </a:ext>
                </a:extLst>
              </p:cNvPr>
              <p:cNvSpPr txBox="1"/>
              <p:nvPr/>
            </p:nvSpPr>
            <p:spPr>
              <a:xfrm>
                <a:off x="7345463" y="1707039"/>
                <a:ext cx="574891" cy="33531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Absorber</a:t>
                </a:r>
              </a:p>
            </p:txBody>
          </p:sp>
          <p:cxnSp>
            <p:nvCxnSpPr>
              <p:cNvPr id="35" name="Straight Arrow Connector 34">
                <a:extLst>
                  <a:ext uri="{FF2B5EF4-FFF2-40B4-BE49-F238E27FC236}">
                    <a16:creationId xmlns:a16="http://schemas.microsoft.com/office/drawing/2014/main" id="{214B1878-073B-DDEA-7001-288A711FD3B7}"/>
                  </a:ext>
                </a:extLst>
              </p:cNvPr>
              <p:cNvCxnSpPr>
                <a:cxnSpLocks/>
              </p:cNvCxnSpPr>
              <p:nvPr/>
            </p:nvCxnSpPr>
            <p:spPr>
              <a:xfrm flipH="1" flipV="1">
                <a:off x="6808305" y="736532"/>
                <a:ext cx="1841807" cy="94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535AE2C-E7DC-2EE0-C8BF-A0642669FA6F}"/>
                  </a:ext>
                </a:extLst>
              </p:cNvPr>
              <p:cNvSpPr txBox="1"/>
              <p:nvPr/>
            </p:nvSpPr>
            <p:spPr>
              <a:xfrm>
                <a:off x="8375646" y="1713997"/>
                <a:ext cx="573749" cy="558852"/>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Collision </a:t>
                </a:r>
              </a:p>
              <a:p>
                <a:pPr algn="ctr"/>
                <a:r>
                  <a:rPr lang="en-US" sz="1200" dirty="0">
                    <a:latin typeface="Arial" panose="020B0604020202020204" pitchFamily="34" charset="0"/>
                    <a:cs typeface="Arial" panose="020B0604020202020204" pitchFamily="34" charset="0"/>
                  </a:rPr>
                  <a:t>Point</a:t>
                </a:r>
                <a:endParaRPr lang="en-US" sz="1400" dirty="0">
                  <a:latin typeface="Arial" panose="020B0604020202020204" pitchFamily="34" charset="0"/>
                  <a:cs typeface="Arial" panose="020B0604020202020204" pitchFamily="34" charset="0"/>
                </a:endParaRPr>
              </a:p>
            </p:txBody>
          </p:sp>
        </p:grpSp>
        <p:cxnSp>
          <p:nvCxnSpPr>
            <p:cNvPr id="27" name="Straight Arrow Connector 26">
              <a:extLst>
                <a:ext uri="{FF2B5EF4-FFF2-40B4-BE49-F238E27FC236}">
                  <a16:creationId xmlns:a16="http://schemas.microsoft.com/office/drawing/2014/main" id="{35D73FBE-3565-B1C3-EE4E-3F64E8B9E5E4}"/>
                </a:ext>
              </a:extLst>
            </p:cNvPr>
            <p:cNvCxnSpPr>
              <a:cxnSpLocks/>
            </p:cNvCxnSpPr>
            <p:nvPr/>
          </p:nvCxnSpPr>
          <p:spPr>
            <a:xfrm>
              <a:off x="7132507" y="291250"/>
              <a:ext cx="1586005"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237DFA-3130-0E74-A523-43797F696367}"/>
                </a:ext>
              </a:extLst>
            </p:cNvPr>
            <p:cNvSpPr txBox="1"/>
            <p:nvPr/>
          </p:nvSpPr>
          <p:spPr>
            <a:xfrm>
              <a:off x="7644382" y="46307"/>
              <a:ext cx="25848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2m</a:t>
              </a:r>
            </a:p>
          </p:txBody>
        </p:sp>
      </p:grpSp>
      <p:cxnSp>
        <p:nvCxnSpPr>
          <p:cNvPr id="37" name="Straight Arrow Connector 36">
            <a:extLst>
              <a:ext uri="{FF2B5EF4-FFF2-40B4-BE49-F238E27FC236}">
                <a16:creationId xmlns:a16="http://schemas.microsoft.com/office/drawing/2014/main" id="{C54695F7-698C-C8D6-0DC5-5159DB1CB7F9}"/>
              </a:ext>
            </a:extLst>
          </p:cNvPr>
          <p:cNvCxnSpPr>
            <a:cxnSpLocks/>
          </p:cNvCxnSpPr>
          <p:nvPr/>
        </p:nvCxnSpPr>
        <p:spPr>
          <a:xfrm flipV="1">
            <a:off x="5461776" y="2914143"/>
            <a:ext cx="931597" cy="7400"/>
          </a:xfrm>
          <a:prstGeom prst="straightConnector1">
            <a:avLst/>
          </a:prstGeom>
          <a:ln w="2540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3CAE87-4C89-6B48-6DEF-59377CE2409D}"/>
              </a:ext>
            </a:extLst>
          </p:cNvPr>
          <p:cNvCxnSpPr>
            <a:cxnSpLocks/>
          </p:cNvCxnSpPr>
          <p:nvPr/>
        </p:nvCxnSpPr>
        <p:spPr>
          <a:xfrm>
            <a:off x="7848964" y="2442285"/>
            <a:ext cx="14391" cy="485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1820DA-2349-7BBE-E497-983D976F71B1}"/>
              </a:ext>
            </a:extLst>
          </p:cNvPr>
          <p:cNvCxnSpPr>
            <a:cxnSpLocks/>
          </p:cNvCxnSpPr>
          <p:nvPr/>
        </p:nvCxnSpPr>
        <p:spPr>
          <a:xfrm>
            <a:off x="6393373" y="2911915"/>
            <a:ext cx="1449074" cy="0"/>
          </a:xfrm>
          <a:prstGeom prst="straightConnector1">
            <a:avLst/>
          </a:prstGeom>
          <a:ln w="254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1499E5-D121-35B6-18E0-F421D8C5A76F}"/>
              </a:ext>
            </a:extLst>
          </p:cNvPr>
          <p:cNvCxnSpPr>
            <a:cxnSpLocks/>
          </p:cNvCxnSpPr>
          <p:nvPr/>
        </p:nvCxnSpPr>
        <p:spPr>
          <a:xfrm>
            <a:off x="5204160" y="2921544"/>
            <a:ext cx="257616" cy="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C9C199B-14C6-3003-E376-B73071FB59A6}"/>
              </a:ext>
            </a:extLst>
          </p:cNvPr>
          <p:cNvSpPr txBox="1"/>
          <p:nvPr/>
        </p:nvSpPr>
        <p:spPr>
          <a:xfrm>
            <a:off x="7802043" y="3794919"/>
            <a:ext cx="1367682" cy="276999"/>
          </a:xfrm>
          <a:prstGeom prst="rect">
            <a:avLst/>
          </a:prstGeom>
          <a:noFill/>
        </p:spPr>
        <p:txBody>
          <a:bodyPr wrap="non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Photon &gt; 0.1GeV</a:t>
            </a:r>
          </a:p>
        </p:txBody>
      </p:sp>
      <p:sp>
        <p:nvSpPr>
          <p:cNvPr id="42" name="TextBox 41">
            <a:extLst>
              <a:ext uri="{FF2B5EF4-FFF2-40B4-BE49-F238E27FC236}">
                <a16:creationId xmlns:a16="http://schemas.microsoft.com/office/drawing/2014/main" id="{201DB89B-5DDF-89EB-D99A-4FF3A47B8B71}"/>
              </a:ext>
            </a:extLst>
          </p:cNvPr>
          <p:cNvSpPr txBox="1"/>
          <p:nvPr/>
        </p:nvSpPr>
        <p:spPr>
          <a:xfrm>
            <a:off x="4823540" y="5466873"/>
            <a:ext cx="3713893" cy="646331"/>
          </a:xfrm>
          <a:prstGeom prst="rect">
            <a:avLst/>
          </a:prstGeom>
          <a:solidFill>
            <a:srgbClr val="FFFF00"/>
          </a:solidFill>
        </p:spPr>
        <p:txBody>
          <a:bodyPr wrap="square" rtlCol="0">
            <a:spAutoFit/>
          </a:bodyPr>
          <a:lstStyle/>
          <a:p>
            <a:pPr algn="ctr">
              <a:spcAft>
                <a:spcPts val="600"/>
              </a:spcAft>
            </a:pPr>
            <a:r>
              <a:rPr lang="en-US" dirty="0">
                <a:solidFill>
                  <a:schemeClr val="accent6">
                    <a:lumMod val="50000"/>
                  </a:schemeClr>
                </a:solidFill>
                <a:latin typeface="Arial" panose="020B0604020202020204" pitchFamily="34" charset="0"/>
                <a:cs typeface="Arial" panose="020B0604020202020204" pitchFamily="34" charset="0"/>
              </a:rPr>
              <a:t>The amount and localization of tolerable materials are formulated</a:t>
            </a:r>
          </a:p>
        </p:txBody>
      </p:sp>
      <p:sp>
        <p:nvSpPr>
          <p:cNvPr id="43" name="TextBox 42">
            <a:extLst>
              <a:ext uri="{FF2B5EF4-FFF2-40B4-BE49-F238E27FC236}">
                <a16:creationId xmlns:a16="http://schemas.microsoft.com/office/drawing/2014/main" id="{85780221-04F0-903B-39BC-C4EFCE3FB10F}"/>
              </a:ext>
            </a:extLst>
          </p:cNvPr>
          <p:cNvSpPr txBox="1"/>
          <p:nvPr/>
        </p:nvSpPr>
        <p:spPr>
          <a:xfrm>
            <a:off x="4726753" y="4174843"/>
            <a:ext cx="3383903" cy="120032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Exclusive requirements</a:t>
            </a:r>
          </a:p>
          <a:p>
            <a:pPr algn="ctr"/>
            <a:r>
              <a:rPr lang="en-US" sz="1400" dirty="0">
                <a:latin typeface="Arial" panose="020B0604020202020204" pitchFamily="34" charset="0"/>
                <a:cs typeface="Arial" panose="020B0604020202020204" pitchFamily="34" charset="0"/>
              </a:rPr>
              <a:t>(the whole effect assumed from one region) – % of whole effects are additive, </a:t>
            </a:r>
            <a:r>
              <a:rPr lang="en-US" sz="1400" i="1" dirty="0">
                <a:latin typeface="Arial" panose="020B0604020202020204" pitchFamily="34" charset="0"/>
                <a:cs typeface="Arial" panose="020B0604020202020204" pitchFamily="34" charset="0"/>
              </a:rPr>
              <a:t>i.e.,</a:t>
            </a:r>
            <a:r>
              <a:rPr lang="en-US" sz="1400" dirty="0">
                <a:latin typeface="Arial" panose="020B0604020202020204" pitchFamily="34" charset="0"/>
                <a:cs typeface="Arial" panose="020B0604020202020204" pitchFamily="34" charset="0"/>
              </a:rPr>
              <a:t> if one has 10%X0 in the near-collision point region that is it!</a:t>
            </a:r>
          </a:p>
        </p:txBody>
      </p:sp>
      <p:cxnSp>
        <p:nvCxnSpPr>
          <p:cNvPr id="44" name="Straight Connector 43">
            <a:extLst>
              <a:ext uri="{FF2B5EF4-FFF2-40B4-BE49-F238E27FC236}">
                <a16:creationId xmlns:a16="http://schemas.microsoft.com/office/drawing/2014/main" id="{DE113AE1-4A37-297F-19CC-ADC063CD3258}"/>
              </a:ext>
            </a:extLst>
          </p:cNvPr>
          <p:cNvCxnSpPr>
            <a:cxnSpLocks/>
          </p:cNvCxnSpPr>
          <p:nvPr/>
        </p:nvCxnSpPr>
        <p:spPr>
          <a:xfrm>
            <a:off x="5204160" y="2414753"/>
            <a:ext cx="0" cy="51641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598A887-CA9D-3291-6F72-DCE748D450E7}"/>
              </a:ext>
            </a:extLst>
          </p:cNvPr>
          <p:cNvSpPr txBox="1"/>
          <p:nvPr/>
        </p:nvSpPr>
        <p:spPr>
          <a:xfrm>
            <a:off x="7806465" y="3395819"/>
            <a:ext cx="1316386" cy="276999"/>
          </a:xfrm>
          <a:prstGeom prst="rect">
            <a:avLst/>
          </a:prstGeom>
          <a:noFill/>
        </p:spPr>
        <p:txBody>
          <a:bodyPr wrap="non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Electron &gt; 1GeV</a:t>
            </a:r>
          </a:p>
        </p:txBody>
      </p:sp>
      <p:sp>
        <p:nvSpPr>
          <p:cNvPr id="46" name="TextBox 45">
            <a:extLst>
              <a:ext uri="{FF2B5EF4-FFF2-40B4-BE49-F238E27FC236}">
                <a16:creationId xmlns:a16="http://schemas.microsoft.com/office/drawing/2014/main" id="{FF95727C-676A-D9E7-AB2C-475EB4C4FDFE}"/>
              </a:ext>
            </a:extLst>
          </p:cNvPr>
          <p:cNvSpPr txBox="1"/>
          <p:nvPr/>
        </p:nvSpPr>
        <p:spPr>
          <a:xfrm>
            <a:off x="5132323" y="2658998"/>
            <a:ext cx="514885" cy="253916"/>
          </a:xfrm>
          <a:prstGeom prst="rect">
            <a:avLst/>
          </a:prstGeom>
          <a:noFill/>
        </p:spPr>
        <p:txBody>
          <a:bodyPr wrap="none" rtlCol="0">
            <a:spAutoFit/>
          </a:bodyPr>
          <a:lstStyle/>
          <a:p>
            <a:pPr algn="l"/>
            <a:r>
              <a:rPr lang="en-US" sz="1050" dirty="0">
                <a:latin typeface="Arial" panose="020B0604020202020204" pitchFamily="34" charset="0"/>
                <a:cs typeface="Arial" panose="020B0604020202020204" pitchFamily="34" charset="0"/>
              </a:rPr>
              <a:t>10cm</a:t>
            </a:r>
          </a:p>
        </p:txBody>
      </p:sp>
      <p:grpSp>
        <p:nvGrpSpPr>
          <p:cNvPr id="47" name="Group 46">
            <a:extLst>
              <a:ext uri="{FF2B5EF4-FFF2-40B4-BE49-F238E27FC236}">
                <a16:creationId xmlns:a16="http://schemas.microsoft.com/office/drawing/2014/main" id="{D30DA569-2DEB-0386-69E3-DDDF9FD0089F}"/>
              </a:ext>
            </a:extLst>
          </p:cNvPr>
          <p:cNvGrpSpPr/>
          <p:nvPr/>
        </p:nvGrpSpPr>
        <p:grpSpPr>
          <a:xfrm>
            <a:off x="123925" y="1686497"/>
            <a:ext cx="3383903" cy="3221874"/>
            <a:chOff x="64421" y="1162077"/>
            <a:chExt cx="3383903" cy="3221874"/>
          </a:xfrm>
        </p:grpSpPr>
        <p:pic>
          <p:nvPicPr>
            <p:cNvPr id="48" name="Picture 47" descr="Chart, line chart&#10;&#10;Description automatically generated">
              <a:extLst>
                <a:ext uri="{FF2B5EF4-FFF2-40B4-BE49-F238E27FC236}">
                  <a16:creationId xmlns:a16="http://schemas.microsoft.com/office/drawing/2014/main" id="{CD75E80E-2920-E531-CBBE-DC4BF7B85B35}"/>
                </a:ext>
              </a:extLst>
            </p:cNvPr>
            <p:cNvPicPr>
              <a:picLocks noChangeAspect="1"/>
            </p:cNvPicPr>
            <p:nvPr/>
          </p:nvPicPr>
          <p:blipFill>
            <a:blip r:embed="rId2"/>
            <a:stretch>
              <a:fillRect/>
            </a:stretch>
          </p:blipFill>
          <p:spPr>
            <a:xfrm>
              <a:off x="64421" y="1176718"/>
              <a:ext cx="3383903" cy="3207233"/>
            </a:xfrm>
            <a:prstGeom prst="rect">
              <a:avLst/>
            </a:prstGeom>
          </p:spPr>
        </p:pic>
        <p:sp>
          <p:nvSpPr>
            <p:cNvPr id="49" name="TextBox 48">
              <a:extLst>
                <a:ext uri="{FF2B5EF4-FFF2-40B4-BE49-F238E27FC236}">
                  <a16:creationId xmlns:a16="http://schemas.microsoft.com/office/drawing/2014/main" id="{5B5374D6-94FA-A1DD-D9F1-238302C77397}"/>
                </a:ext>
              </a:extLst>
            </p:cNvPr>
            <p:cNvSpPr txBox="1"/>
            <p:nvPr/>
          </p:nvSpPr>
          <p:spPr>
            <a:xfrm>
              <a:off x="638275" y="1532052"/>
              <a:ext cx="1518364" cy="738664"/>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electron 1 GeV/c</a:t>
              </a:r>
            </a:p>
            <a:p>
              <a:pPr algn="l"/>
              <a:r>
                <a:rPr lang="en-US" sz="1400" dirty="0">
                  <a:latin typeface="Arial" panose="020B0604020202020204" pitchFamily="34" charset="0"/>
                  <a:cs typeface="Arial" panose="020B0604020202020204" pitchFamily="34" charset="0"/>
                </a:rPr>
                <a:t>B=3T</a:t>
              </a:r>
            </a:p>
            <a:p>
              <a:pPr algn="l"/>
              <a:r>
                <a:rPr lang="en-US" sz="1400" dirty="0" err="1">
                  <a:latin typeface="Arial" panose="020B0604020202020204" pitchFamily="34" charset="0"/>
                  <a:cs typeface="Arial" panose="020B0604020202020204" pitchFamily="34" charset="0"/>
                </a:rPr>
                <a:t>η</a:t>
              </a:r>
              <a:r>
                <a:rPr lang="en-US" sz="1400" dirty="0">
                  <a:latin typeface="Arial" panose="020B0604020202020204" pitchFamily="34" charset="0"/>
                  <a:cs typeface="Arial" panose="020B0604020202020204" pitchFamily="34" charset="0"/>
                </a:rPr>
                <a:t>=-1.5</a:t>
              </a:r>
              <a:endParaRPr lang="en-US"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F7399DC-B615-E0E9-3E1C-505F890671ED}"/>
                </a:ext>
              </a:extLst>
            </p:cNvPr>
            <p:cNvSpPr txBox="1"/>
            <p:nvPr/>
          </p:nvSpPr>
          <p:spPr>
            <a:xfrm>
              <a:off x="2561617" y="3504297"/>
              <a:ext cx="444352"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5%</a:t>
              </a:r>
            </a:p>
          </p:txBody>
        </p:sp>
        <p:sp>
          <p:nvSpPr>
            <p:cNvPr id="51" name="TextBox 50">
              <a:extLst>
                <a:ext uri="{FF2B5EF4-FFF2-40B4-BE49-F238E27FC236}">
                  <a16:creationId xmlns:a16="http://schemas.microsoft.com/office/drawing/2014/main" id="{9EAF4719-426D-6135-F240-B004F70CCE1B}"/>
                </a:ext>
              </a:extLst>
            </p:cNvPr>
            <p:cNvSpPr txBox="1"/>
            <p:nvPr/>
          </p:nvSpPr>
          <p:spPr>
            <a:xfrm>
              <a:off x="408534" y="1162077"/>
              <a:ext cx="2985048" cy="307777"/>
            </a:xfrm>
            <a:prstGeom prst="rect">
              <a:avLst/>
            </a:prstGeom>
            <a:solidFill>
              <a:schemeClr val="bg1"/>
            </a:solidFill>
          </p:spPr>
          <p:txBody>
            <a:bodyPr wrap="none" rtlCol="0">
              <a:spAutoFit/>
            </a:bodyPr>
            <a:lstStyle/>
            <a:p>
              <a:pPr algn="l"/>
              <a:r>
                <a:rPr lang="en-US" sz="1400" dirty="0">
                  <a:latin typeface="Arial" panose="020B0604020202020204" pitchFamily="34" charset="0"/>
                  <a:cs typeface="Arial" panose="020B0604020202020204" pitchFamily="34" charset="0"/>
                </a:rPr>
                <a:t>Efficiency loss (with 2𝜎 cut) vs X/X</a:t>
              </a:r>
              <a:r>
                <a:rPr lang="en-US" sz="1400" baseline="-25000" dirty="0">
                  <a:latin typeface="Arial" panose="020B0604020202020204" pitchFamily="34" charset="0"/>
                  <a:cs typeface="Arial" panose="020B0604020202020204" pitchFamily="34" charset="0"/>
                </a:rPr>
                <a:t>0</a:t>
              </a:r>
            </a:p>
          </p:txBody>
        </p:sp>
        <p:sp>
          <p:nvSpPr>
            <p:cNvPr id="52" name="TextBox 51">
              <a:extLst>
                <a:ext uri="{FF2B5EF4-FFF2-40B4-BE49-F238E27FC236}">
                  <a16:creationId xmlns:a16="http://schemas.microsoft.com/office/drawing/2014/main" id="{17E41DAA-3430-F6AB-906C-FFA79F9A8B5F}"/>
                </a:ext>
              </a:extLst>
            </p:cNvPr>
            <p:cNvSpPr txBox="1"/>
            <p:nvPr/>
          </p:nvSpPr>
          <p:spPr>
            <a:xfrm>
              <a:off x="2147316" y="2064870"/>
              <a:ext cx="1011815"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&lt;100cm</a:t>
              </a:r>
            </a:p>
          </p:txBody>
        </p:sp>
      </p:grpSp>
      <p:graphicFrame>
        <p:nvGraphicFramePr>
          <p:cNvPr id="53" name="Table 21">
            <a:extLst>
              <a:ext uri="{FF2B5EF4-FFF2-40B4-BE49-F238E27FC236}">
                <a16:creationId xmlns:a16="http://schemas.microsoft.com/office/drawing/2014/main" id="{077771E1-CBD4-1A0C-893F-62BFA8EA04DA}"/>
              </a:ext>
            </a:extLst>
          </p:cNvPr>
          <p:cNvGraphicFramePr>
            <a:graphicFrameLocks noGrp="1"/>
          </p:cNvGraphicFramePr>
          <p:nvPr>
            <p:extLst>
              <p:ext uri="{D42A27DB-BD31-4B8C-83A1-F6EECF244321}">
                <p14:modId xmlns:p14="http://schemas.microsoft.com/office/powerpoint/2010/main" val="2617441760"/>
              </p:ext>
            </p:extLst>
          </p:nvPr>
        </p:nvGraphicFramePr>
        <p:xfrm>
          <a:off x="4868398" y="3361789"/>
          <a:ext cx="2994330" cy="758606"/>
        </p:xfrm>
        <a:graphic>
          <a:graphicData uri="http://schemas.openxmlformats.org/drawingml/2006/table">
            <a:tbl>
              <a:tblPr firstRow="1" bandRow="1">
                <a:tableStyleId>{5C22544A-7EE6-4342-B048-85BDC9FD1C3A}</a:tableStyleId>
              </a:tblPr>
              <a:tblGrid>
                <a:gridCol w="733743">
                  <a:extLst>
                    <a:ext uri="{9D8B030D-6E8A-4147-A177-3AD203B41FA5}">
                      <a16:colId xmlns:a16="http://schemas.microsoft.com/office/drawing/2014/main" val="4151141755"/>
                    </a:ext>
                  </a:extLst>
                </a:gridCol>
                <a:gridCol w="883151">
                  <a:extLst>
                    <a:ext uri="{9D8B030D-6E8A-4147-A177-3AD203B41FA5}">
                      <a16:colId xmlns:a16="http://schemas.microsoft.com/office/drawing/2014/main" val="514323435"/>
                    </a:ext>
                  </a:extLst>
                </a:gridCol>
                <a:gridCol w="1377436">
                  <a:extLst>
                    <a:ext uri="{9D8B030D-6E8A-4147-A177-3AD203B41FA5}">
                      <a16:colId xmlns:a16="http://schemas.microsoft.com/office/drawing/2014/main" val="2542823635"/>
                    </a:ext>
                  </a:extLst>
                </a:gridCol>
              </a:tblGrid>
              <a:tr h="379303">
                <a:tc>
                  <a:txBody>
                    <a:bodyPr/>
                    <a:lstStyle/>
                    <a:p>
                      <a:pPr algn="ctr"/>
                      <a:r>
                        <a:rPr lang="en-US" sz="1200" b="0" dirty="0">
                          <a:solidFill>
                            <a:schemeClr val="tx1"/>
                          </a:solidFill>
                          <a:latin typeface="Arial" panose="020B0604020202020204" pitchFamily="34" charset="0"/>
                          <a:cs typeface="Arial" panose="020B0604020202020204" pitchFamily="34" charset="0"/>
                        </a:rPr>
                        <a:t>&lt;50%X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&lt;20%X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&lt;(3-6)%X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2">
                        <a:lumMod val="40000"/>
                        <a:lumOff val="60000"/>
                      </a:schemeClr>
                    </a:solidFill>
                  </a:tcPr>
                </a:tc>
                <a:extLst>
                  <a:ext uri="{0D108BD9-81ED-4DB2-BD59-A6C34878D82A}">
                    <a16:rowId xmlns:a16="http://schemas.microsoft.com/office/drawing/2014/main" val="2719845308"/>
                  </a:ext>
                </a:extLst>
              </a:tr>
              <a:tr h="3793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&lt;30%X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&lt;10%X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&lt;10%X</a:t>
                      </a:r>
                      <a:r>
                        <a:rPr lang="en-US" sz="1200" b="0" baseline="-25000" dirty="0">
                          <a:solidFill>
                            <a:schemeClr val="tx1"/>
                          </a:solidFill>
                          <a:latin typeface="Arial" panose="020B0604020202020204" pitchFamily="34" charset="0"/>
                          <a:cs typeface="Arial" panose="020B0604020202020204" pitchFamily="34" charset="0"/>
                        </a:rPr>
                        <a:t>0</a:t>
                      </a:r>
                    </a:p>
                  </a:txBody>
                  <a:tcPr>
                    <a:solidFill>
                      <a:schemeClr val="accent2">
                        <a:lumMod val="40000"/>
                        <a:lumOff val="60000"/>
                      </a:schemeClr>
                    </a:solidFill>
                  </a:tcPr>
                </a:tc>
                <a:extLst>
                  <a:ext uri="{0D108BD9-81ED-4DB2-BD59-A6C34878D82A}">
                    <a16:rowId xmlns:a16="http://schemas.microsoft.com/office/drawing/2014/main" val="1777176673"/>
                  </a:ext>
                </a:extLst>
              </a:tr>
            </a:tbl>
          </a:graphicData>
        </a:graphic>
      </p:graphicFrame>
      <p:sp>
        <p:nvSpPr>
          <p:cNvPr id="54" name="TextBox 53">
            <a:extLst>
              <a:ext uri="{FF2B5EF4-FFF2-40B4-BE49-F238E27FC236}">
                <a16:creationId xmlns:a16="http://schemas.microsoft.com/office/drawing/2014/main" id="{15CF0D6B-61EF-0141-2B37-72EC7440E84B}"/>
              </a:ext>
            </a:extLst>
          </p:cNvPr>
          <p:cNvSpPr txBox="1"/>
          <p:nvPr/>
        </p:nvSpPr>
        <p:spPr>
          <a:xfrm>
            <a:off x="91440" y="818855"/>
            <a:ext cx="4325223" cy="584775"/>
          </a:xfrm>
          <a:prstGeom prst="rect">
            <a:avLst/>
          </a:prstGeom>
          <a:solidFill>
            <a:schemeClr val="accent2">
              <a:lumMod val="20000"/>
              <a:lumOff val="80000"/>
            </a:schemeClr>
          </a:solidFill>
        </p:spPr>
        <p:txBody>
          <a:bodyPr wrap="none" rtlCol="0">
            <a:spAutoFit/>
          </a:bodyPr>
          <a:lstStyle/>
          <a:p>
            <a:pPr algn="l"/>
            <a:r>
              <a:rPr lang="en-US" dirty="0">
                <a:latin typeface="Arial" panose="020B0604020202020204" pitchFamily="34" charset="0"/>
                <a:cs typeface="Arial" panose="020B0604020202020204" pitchFamily="34" charset="0"/>
              </a:rPr>
              <a:t>The most extreme case: </a:t>
            </a:r>
          </a:p>
          <a:p>
            <a:pPr algn="l"/>
            <a:r>
              <a:rPr lang="en-US" sz="1400" dirty="0">
                <a:latin typeface="Arial" panose="020B0604020202020204" pitchFamily="34" charset="0"/>
                <a:cs typeface="Arial" panose="020B0604020202020204" pitchFamily="34" charset="0"/>
              </a:rPr>
              <a:t>Highest </a:t>
            </a:r>
            <a:r>
              <a:rPr lang="en-US" sz="1400" dirty="0" err="1">
                <a:latin typeface="Arial" panose="020B0604020202020204" pitchFamily="34" charset="0"/>
                <a:cs typeface="Arial" panose="020B0604020202020204" pitchFamily="34" charset="0"/>
              </a:rPr>
              <a:t>Bdl</a:t>
            </a:r>
            <a:r>
              <a:rPr lang="en-US" sz="1400" dirty="0">
                <a:latin typeface="Arial" panose="020B0604020202020204" pitchFamily="34" charset="0"/>
                <a:cs typeface="Arial" panose="020B0604020202020204" pitchFamily="34" charset="0"/>
              </a:rPr>
              <a:t>, lowest </a:t>
            </a:r>
            <a:r>
              <a:rPr lang="en-US" sz="1400" i="1"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 momentum, close to coll. point</a:t>
            </a:r>
          </a:p>
        </p:txBody>
      </p:sp>
      <p:sp>
        <p:nvSpPr>
          <p:cNvPr id="55" name="TextBox 54">
            <a:extLst>
              <a:ext uri="{FF2B5EF4-FFF2-40B4-BE49-F238E27FC236}">
                <a16:creationId xmlns:a16="http://schemas.microsoft.com/office/drawing/2014/main" id="{8AD24566-5B20-2A0C-FEB2-7A6694A83AEE}"/>
              </a:ext>
            </a:extLst>
          </p:cNvPr>
          <p:cNvSpPr txBox="1"/>
          <p:nvPr/>
        </p:nvSpPr>
        <p:spPr>
          <a:xfrm>
            <a:off x="327377" y="4907431"/>
            <a:ext cx="2976997" cy="1169551"/>
          </a:xfrm>
          <a:prstGeom prst="rect">
            <a:avLst/>
          </a:prstGeom>
          <a:solidFill>
            <a:schemeClr val="accent3">
              <a:lumMod val="20000"/>
              <a:lumOff val="80000"/>
            </a:schemeClr>
          </a:solidFill>
          <a:ln>
            <a:solidFill>
              <a:schemeClr val="tx1"/>
            </a:solidFill>
          </a:ln>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e cluster energy</a:t>
            </a:r>
          </a:p>
          <a:p>
            <a:pPr>
              <a:spcAft>
                <a:spcPts val="600"/>
              </a:spcAft>
            </a:pPr>
            <a:r>
              <a:rPr lang="en-US" sz="1200" dirty="0">
                <a:solidFill>
                  <a:schemeClr val="accent6">
                    <a:lumMod val="75000"/>
                  </a:schemeClr>
                </a:solidFill>
                <a:latin typeface="Arial" panose="020B0604020202020204" pitchFamily="34" charset="0"/>
                <a:cs typeface="Arial" panose="020B0604020202020204" pitchFamily="34" charset="0"/>
              </a:rPr>
              <a:t>e cluster and rad 𝜸 energy from </a:t>
            </a:r>
            <a:r>
              <a:rPr lang="en-US" sz="1200" dirty="0" err="1">
                <a:solidFill>
                  <a:schemeClr val="accent6">
                    <a:lumMod val="75000"/>
                  </a:schemeClr>
                </a:solidFill>
                <a:latin typeface="Arial" panose="020B0604020202020204" pitchFamily="34" charset="0"/>
                <a:cs typeface="Arial" panose="020B0604020202020204" pitchFamily="34" charset="0"/>
              </a:rPr>
              <a:t>Ecl</a:t>
            </a:r>
            <a:r>
              <a:rPr lang="en-US" sz="1200" dirty="0">
                <a:solidFill>
                  <a:schemeClr val="accent6">
                    <a:lumMod val="75000"/>
                  </a:schemeClr>
                </a:solidFill>
                <a:latin typeface="Arial" panose="020B0604020202020204" pitchFamily="34" charset="0"/>
                <a:cs typeface="Arial" panose="020B0604020202020204" pitchFamily="34" charset="0"/>
              </a:rPr>
              <a:t>&gt;50MeV </a:t>
            </a:r>
          </a:p>
          <a:p>
            <a:pPr>
              <a:spcAft>
                <a:spcPts val="600"/>
              </a:spcAft>
            </a:pPr>
            <a:r>
              <a:rPr lang="en-US" sz="1200" dirty="0">
                <a:solidFill>
                  <a:srgbClr val="0432FF"/>
                </a:solidFill>
                <a:latin typeface="Arial" panose="020B0604020202020204" pitchFamily="34" charset="0"/>
                <a:cs typeface="Arial" panose="020B0604020202020204" pitchFamily="34" charset="0"/>
              </a:rPr>
              <a:t>e cluster and rad 𝜸 energy from </a:t>
            </a:r>
            <a:r>
              <a:rPr lang="en-US" sz="1200" dirty="0" err="1">
                <a:solidFill>
                  <a:srgbClr val="0432FF"/>
                </a:solidFill>
                <a:latin typeface="Arial" panose="020B0604020202020204" pitchFamily="34" charset="0"/>
                <a:cs typeface="Arial" panose="020B0604020202020204" pitchFamily="34" charset="0"/>
              </a:rPr>
              <a:t>Ecl</a:t>
            </a:r>
            <a:r>
              <a:rPr lang="en-US" sz="1200" dirty="0">
                <a:solidFill>
                  <a:srgbClr val="0432FF"/>
                </a:solidFill>
                <a:latin typeface="Arial" panose="020B0604020202020204" pitchFamily="34" charset="0"/>
                <a:cs typeface="Arial" panose="020B0604020202020204" pitchFamily="34" charset="0"/>
              </a:rPr>
              <a:t>&gt;50MeV and 𝜟</a:t>
            </a:r>
            <a:r>
              <a:rPr lang="en-US" sz="1200" dirty="0" err="1">
                <a:solidFill>
                  <a:srgbClr val="0432FF"/>
                </a:solidFill>
                <a:latin typeface="Arial" panose="020B0604020202020204" pitchFamily="34" charset="0"/>
                <a:cs typeface="Arial" panose="020B0604020202020204" pitchFamily="34" charset="0"/>
              </a:rPr>
              <a:t>η</a:t>
            </a:r>
            <a:r>
              <a:rPr lang="en-US" sz="1200" dirty="0">
                <a:solidFill>
                  <a:srgbClr val="0432FF"/>
                </a:solidFill>
                <a:latin typeface="Arial" panose="020B0604020202020204" pitchFamily="34" charset="0"/>
                <a:cs typeface="Arial" panose="020B0604020202020204" pitchFamily="34" charset="0"/>
              </a:rPr>
              <a:t>=±0.2, 𝜟𝜑=±0.5</a:t>
            </a:r>
          </a:p>
        </p:txBody>
      </p:sp>
    </p:spTree>
    <p:extLst>
      <p:ext uri="{BB962C8B-B14F-4D97-AF65-F5344CB8AC3E}">
        <p14:creationId xmlns:p14="http://schemas.microsoft.com/office/powerpoint/2010/main" val="87705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5D3-2975-F74E-9609-DA8E139CC2B1}"/>
              </a:ext>
            </a:extLst>
          </p:cNvPr>
          <p:cNvSpPr>
            <a:spLocks noGrp="1"/>
          </p:cNvSpPr>
          <p:nvPr>
            <p:ph type="title"/>
          </p:nvPr>
        </p:nvSpPr>
        <p:spPr>
          <a:xfrm>
            <a:off x="91440" y="1"/>
            <a:ext cx="9052560" cy="510539"/>
          </a:xfrm>
        </p:spPr>
        <p:txBody>
          <a:bodyPr/>
          <a:lstStyle/>
          <a:p>
            <a:r>
              <a:rPr lang="en-US" dirty="0"/>
              <a:t>The Issue with Heat Near the PbWO4 Calorimeter</a:t>
            </a:r>
          </a:p>
        </p:txBody>
      </p:sp>
      <p:sp>
        <p:nvSpPr>
          <p:cNvPr id="4" name="Slide Number Placeholder 3">
            <a:extLst>
              <a:ext uri="{FF2B5EF4-FFF2-40B4-BE49-F238E27FC236}">
                <a16:creationId xmlns:a16="http://schemas.microsoft.com/office/drawing/2014/main" id="{6DFF2D06-AC23-2945-8166-B6CB91DB6452}"/>
              </a:ext>
            </a:extLst>
          </p:cNvPr>
          <p:cNvSpPr>
            <a:spLocks noGrp="1"/>
          </p:cNvSpPr>
          <p:nvPr>
            <p:ph type="sldNum" sz="quarter" idx="12"/>
          </p:nvPr>
        </p:nvSpPr>
        <p:spPr/>
        <p:txBody>
          <a:bodyPr/>
          <a:lstStyle/>
          <a:p>
            <a:fld id="{893C5830-40F3-F04E-B2E3-10E6672BA8FF}" type="slidenum">
              <a:rPr lang="en-US" smtClean="0"/>
              <a:pPr/>
              <a:t>9</a:t>
            </a:fld>
            <a:endParaRPr lang="en-US" dirty="0"/>
          </a:p>
        </p:txBody>
      </p:sp>
      <p:sp>
        <p:nvSpPr>
          <p:cNvPr id="19" name="TextBox 18">
            <a:extLst>
              <a:ext uri="{FF2B5EF4-FFF2-40B4-BE49-F238E27FC236}">
                <a16:creationId xmlns:a16="http://schemas.microsoft.com/office/drawing/2014/main" id="{EC0AF16C-DC05-4BB3-1EE4-65F60A0C00A6}"/>
              </a:ext>
            </a:extLst>
          </p:cNvPr>
          <p:cNvSpPr txBox="1"/>
          <p:nvPr/>
        </p:nvSpPr>
        <p:spPr>
          <a:xfrm>
            <a:off x="4999929" y="6202873"/>
            <a:ext cx="4144071" cy="646331"/>
          </a:xfrm>
          <a:prstGeom prst="rect">
            <a:avLst/>
          </a:prstGeom>
          <a:noFill/>
        </p:spPr>
        <p:txBody>
          <a:bodyPr wrap="square" rtlCol="0">
            <a:spAutoFit/>
          </a:bodyPr>
          <a:lstStyle/>
          <a:p>
            <a:pPr algn="l"/>
            <a:r>
              <a:rPr lang="en-US" dirty="0">
                <a:solidFill>
                  <a:schemeClr val="bg1"/>
                </a:solidFill>
                <a:latin typeface="Arial" panose="020B0604020202020204" pitchFamily="34" charset="0"/>
                <a:cs typeface="Arial" panose="020B0604020202020204" pitchFamily="34" charset="0"/>
              </a:rPr>
              <a:t>Slides courtesy Aaron Brown (</a:t>
            </a:r>
            <a:r>
              <a:rPr lang="en-US" dirty="0" err="1">
                <a:solidFill>
                  <a:schemeClr val="bg1"/>
                </a:solidFill>
                <a:latin typeface="Arial" panose="020B0604020202020204" pitchFamily="34" charset="0"/>
                <a:cs typeface="Arial" panose="020B0604020202020204" pitchFamily="34" charset="0"/>
              </a:rPr>
              <a:t>JLab</a:t>
            </a:r>
            <a:r>
              <a:rPr lang="en-US" dirty="0">
                <a:solidFill>
                  <a:schemeClr val="bg1"/>
                </a:solidFill>
                <a:latin typeface="Arial" panose="020B0604020202020204" pitchFamily="34" charset="0"/>
                <a:cs typeface="Arial" panose="020B0604020202020204" pitchFamily="34" charset="0"/>
              </a:rPr>
              <a:t>) based on work for the NPS</a:t>
            </a:r>
          </a:p>
        </p:txBody>
      </p:sp>
      <p:sp>
        <p:nvSpPr>
          <p:cNvPr id="5" name="TextBox 4">
            <a:extLst>
              <a:ext uri="{FF2B5EF4-FFF2-40B4-BE49-F238E27FC236}">
                <a16:creationId xmlns:a16="http://schemas.microsoft.com/office/drawing/2014/main" id="{4C46D208-580A-139A-453E-18C9225D1B3C}"/>
              </a:ext>
            </a:extLst>
          </p:cNvPr>
          <p:cNvSpPr txBox="1"/>
          <p:nvPr/>
        </p:nvSpPr>
        <p:spPr>
          <a:xfrm>
            <a:off x="233679" y="636987"/>
            <a:ext cx="8777031" cy="1200329"/>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sym typeface="Wingdings" panose="05000000000000000000" pitchFamily="2" charset="2"/>
              </a:rPr>
              <a:t>In this ANSYS/FLUENT calculation the ambient room temperature is 20</a:t>
            </a:r>
            <a:r>
              <a:rPr lang="en-US" baseline="30000" dirty="0">
                <a:latin typeface="Arial" panose="020B0604020202020204" pitchFamily="34" charset="0"/>
                <a:cs typeface="Arial" panose="020B0604020202020204" pitchFamily="34" charset="0"/>
                <a:sym typeface="Wingdings" panose="05000000000000000000" pitchFamily="2" charset="2"/>
              </a:rPr>
              <a:t>o</a:t>
            </a:r>
            <a:r>
              <a:rPr lang="en-US" dirty="0">
                <a:latin typeface="Arial" panose="020B0604020202020204" pitchFamily="34" charset="0"/>
                <a:cs typeface="Arial" panose="020B0604020202020204" pitchFamily="34" charset="0"/>
                <a:sym typeface="Wingdings" panose="05000000000000000000" pitchFamily="2" charset="2"/>
              </a:rPr>
              <a:t> C and we apply a temperature of 10</a:t>
            </a:r>
            <a:r>
              <a:rPr lang="en-US" baseline="30000" dirty="0">
                <a:latin typeface="Arial" panose="020B0604020202020204" pitchFamily="34" charset="0"/>
                <a:cs typeface="Arial" panose="020B0604020202020204" pitchFamily="34" charset="0"/>
                <a:sym typeface="Wingdings" panose="05000000000000000000" pitchFamily="2" charset="2"/>
              </a:rPr>
              <a:t>o</a:t>
            </a:r>
            <a:r>
              <a:rPr lang="en-US" dirty="0">
                <a:latin typeface="Arial" panose="020B0604020202020204" pitchFamily="34" charset="0"/>
                <a:cs typeface="Arial" panose="020B0604020202020204" pitchFamily="34" charset="0"/>
                <a:sym typeface="Wingdings" panose="05000000000000000000" pitchFamily="2" charset="2"/>
              </a:rPr>
              <a:t>C on the outside periphery.</a:t>
            </a:r>
            <a:r>
              <a:rPr lang="en-US" dirty="0">
                <a:latin typeface="Arial" panose="020B0604020202020204" pitchFamily="34" charset="0"/>
                <a:cs typeface="Arial" panose="020B0604020202020204" pitchFamily="34" charset="0"/>
              </a:rPr>
              <a:t> Recall that the PbWO4 light yield has a temperature sensitivity of 2-2.5% per </a:t>
            </a:r>
            <a:r>
              <a:rPr lang="en-US" baseline="30000" dirty="0" err="1">
                <a:latin typeface="Arial" panose="020B0604020202020204" pitchFamily="34" charset="0"/>
                <a:cs typeface="Arial" panose="020B0604020202020204" pitchFamily="34" charset="0"/>
              </a:rPr>
              <a:t>o</a:t>
            </a:r>
            <a:r>
              <a:rPr lang="en-US" dirty="0" err="1">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The precision relies on a stable temperature. This is for the NPS in Hall C, that has 30 x 36 PbWO4 crystals.</a:t>
            </a:r>
          </a:p>
        </p:txBody>
      </p:sp>
      <p:pic>
        <p:nvPicPr>
          <p:cNvPr id="6" name="Picture 5">
            <a:extLst>
              <a:ext uri="{FF2B5EF4-FFF2-40B4-BE49-F238E27FC236}">
                <a16:creationId xmlns:a16="http://schemas.microsoft.com/office/drawing/2014/main" id="{56754676-39A1-990E-67F5-336795692376}"/>
              </a:ext>
            </a:extLst>
          </p:cNvPr>
          <p:cNvPicPr>
            <a:picLocks noChangeAspect="1"/>
          </p:cNvPicPr>
          <p:nvPr/>
        </p:nvPicPr>
        <p:blipFill rotWithShape="1">
          <a:blip r:embed="rId2">
            <a:extLst>
              <a:ext uri="{28A0092B-C50C-407E-A947-70E740481C1C}">
                <a14:useLocalDpi xmlns:a14="http://schemas.microsoft.com/office/drawing/2010/main" val="0"/>
              </a:ext>
            </a:extLst>
          </a:blip>
          <a:srcRect l="25714" t="25914" r="26500" b="17738"/>
          <a:stretch/>
        </p:blipFill>
        <p:spPr>
          <a:xfrm>
            <a:off x="4362609" y="1802252"/>
            <a:ext cx="4369560" cy="3091489"/>
          </a:xfrm>
          <a:prstGeom prst="rect">
            <a:avLst/>
          </a:prstGeom>
        </p:spPr>
      </p:pic>
      <p:pic>
        <p:nvPicPr>
          <p:cNvPr id="7" name="Picture 6">
            <a:extLst>
              <a:ext uri="{FF2B5EF4-FFF2-40B4-BE49-F238E27FC236}">
                <a16:creationId xmlns:a16="http://schemas.microsoft.com/office/drawing/2014/main" id="{93EC6A52-F9BA-3B78-AAE2-EF5BA7081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5" y="1802252"/>
            <a:ext cx="3436918" cy="2469094"/>
          </a:xfrm>
          <a:prstGeom prst="rect">
            <a:avLst/>
          </a:prstGeom>
        </p:spPr>
      </p:pic>
      <p:pic>
        <p:nvPicPr>
          <p:cNvPr id="8" name="Picture 7">
            <a:extLst>
              <a:ext uri="{FF2B5EF4-FFF2-40B4-BE49-F238E27FC236}">
                <a16:creationId xmlns:a16="http://schemas.microsoft.com/office/drawing/2014/main" id="{2FBE15A5-0187-B15F-576F-1CF9B9DC7BD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77780" y="4312482"/>
            <a:ext cx="3438823" cy="2467036"/>
          </a:xfrm>
          <a:prstGeom prst="rect">
            <a:avLst/>
          </a:prstGeom>
        </p:spPr>
      </p:pic>
      <p:sp>
        <p:nvSpPr>
          <p:cNvPr id="3" name="TextBox 2">
            <a:extLst>
              <a:ext uri="{FF2B5EF4-FFF2-40B4-BE49-F238E27FC236}">
                <a16:creationId xmlns:a16="http://schemas.microsoft.com/office/drawing/2014/main" id="{739F64B1-7F2E-3FB0-EA12-5CD195FDC2CB}"/>
              </a:ext>
            </a:extLst>
          </p:cNvPr>
          <p:cNvSpPr txBox="1"/>
          <p:nvPr/>
        </p:nvSpPr>
        <p:spPr>
          <a:xfrm>
            <a:off x="4362609" y="4893741"/>
            <a:ext cx="4689601" cy="1200329"/>
          </a:xfrm>
          <a:prstGeom prst="rect">
            <a:avLst/>
          </a:prstGeom>
          <a:noFill/>
        </p:spPr>
        <p:txBody>
          <a:bodyPr wrap="square" rtlCol="0">
            <a:spAutoFit/>
          </a:bodyPr>
          <a:lstStyle/>
          <a:p>
            <a:pPr algn="l"/>
            <a:r>
              <a:rPr lang="en-US" b="1" dirty="0">
                <a:solidFill>
                  <a:srgbClr val="0432FF"/>
                </a:solidFill>
                <a:latin typeface="Arial" panose="020B0604020202020204" pitchFamily="34" charset="0"/>
                <a:cs typeface="Arial" panose="020B0604020202020204" pitchFamily="34" charset="0"/>
              </a:rPr>
              <a:t>Requirements:</a:t>
            </a:r>
            <a:r>
              <a:rPr lang="en-US" b="1" dirty="0">
                <a:latin typeface="Arial" panose="020B0604020202020204" pitchFamily="34" charset="0"/>
                <a:cs typeface="Arial" panose="020B0604020202020204" pitchFamily="34" charset="0"/>
              </a:rPr>
              <a:t> </a:t>
            </a:r>
          </a:p>
          <a:p>
            <a:pPr marL="342900" indent="-342900" algn="l">
              <a:buAutoNum type="arabicParenR"/>
            </a:pPr>
            <a:r>
              <a:rPr lang="en-US" b="1" dirty="0">
                <a:latin typeface="Arial" panose="020B0604020202020204" pitchFamily="34" charset="0"/>
                <a:cs typeface="Arial" panose="020B0604020202020204" pitchFamily="34" charset="0"/>
              </a:rPr>
              <a:t>a stable ambient room temperature</a:t>
            </a:r>
          </a:p>
          <a:p>
            <a:pPr marL="342900" indent="-342900" algn="l">
              <a:buAutoNum type="arabicParenR"/>
            </a:pPr>
            <a:r>
              <a:rPr lang="en-US" b="1" dirty="0">
                <a:latin typeface="Arial" panose="020B0604020202020204" pitchFamily="34" charset="0"/>
                <a:cs typeface="Arial" panose="020B0604020202020204" pitchFamily="34" charset="0"/>
              </a:rPr>
              <a:t>no heat at the front of the crystals where the shower starts.</a:t>
            </a:r>
          </a:p>
        </p:txBody>
      </p:sp>
    </p:spTree>
    <p:extLst>
      <p:ext uri="{BB962C8B-B14F-4D97-AF65-F5344CB8AC3E}">
        <p14:creationId xmlns:p14="http://schemas.microsoft.com/office/powerpoint/2010/main" val="1865316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err="1"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10412</TotalTime>
  <Words>1597</Words>
  <Application>Microsoft Office PowerPoint</Application>
  <PresentationFormat>On-screen Show (4:3)</PresentationFormat>
  <Paragraphs>169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Backward Detector Integration </vt:lpstr>
      <vt:lpstr>Backward Detector Integration</vt:lpstr>
      <vt:lpstr>Backward (m)RICH Integration</vt:lpstr>
      <vt:lpstr>Backward AC-LGAD Info</vt:lpstr>
      <vt:lpstr>Integration Progress – Backward Detectors</vt:lpstr>
      <vt:lpstr>Integration Progress - Iteration</vt:lpstr>
      <vt:lpstr>Effect of material on the way</vt:lpstr>
      <vt:lpstr>Effect of material on the way</vt:lpstr>
      <vt:lpstr>The Issue with Heat Near the PbWO4 Calorimeter</vt:lpstr>
      <vt:lpstr>IP-6 Ambient Room Temperature</vt:lpstr>
      <vt:lpstr>Alternative Solution Material Budget Estimate - LAPPD</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A collider to map initial and final state correlations with high precision</dc:title>
  <dc:creator>Aschenauer, Elke</dc:creator>
  <cp:lastModifiedBy>Rolf Ent</cp:lastModifiedBy>
  <cp:revision>836</cp:revision>
  <dcterms:created xsi:type="dcterms:W3CDTF">2019-04-29T20:50:32Z</dcterms:created>
  <dcterms:modified xsi:type="dcterms:W3CDTF">2022-09-19T03:23:17Z</dcterms:modified>
</cp:coreProperties>
</file>