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496" r:id="rId2"/>
    <p:sldId id="262" r:id="rId3"/>
    <p:sldId id="497" r:id="rId4"/>
    <p:sldId id="598" r:id="rId5"/>
    <p:sldId id="599" r:id="rId6"/>
    <p:sldId id="481" r:id="rId7"/>
    <p:sldId id="482" r:id="rId8"/>
    <p:sldId id="483" r:id="rId9"/>
    <p:sldId id="499" r:id="rId10"/>
    <p:sldId id="566" r:id="rId11"/>
    <p:sldId id="573" r:id="rId12"/>
    <p:sldId id="574" r:id="rId13"/>
    <p:sldId id="575" r:id="rId14"/>
    <p:sldId id="576" r:id="rId15"/>
    <p:sldId id="515" r:id="rId16"/>
    <p:sldId id="570" r:id="rId17"/>
    <p:sldId id="568" r:id="rId18"/>
    <p:sldId id="607" r:id="rId19"/>
    <p:sldId id="586" r:id="rId20"/>
    <p:sldId id="587" r:id="rId21"/>
    <p:sldId id="588" r:id="rId22"/>
    <p:sldId id="589" r:id="rId23"/>
    <p:sldId id="590" r:id="rId24"/>
    <p:sldId id="591" r:id="rId25"/>
    <p:sldId id="600" r:id="rId26"/>
    <p:sldId id="603" r:id="rId27"/>
    <p:sldId id="592" r:id="rId28"/>
    <p:sldId id="593" r:id="rId29"/>
    <p:sldId id="569" r:id="rId30"/>
    <p:sldId id="579" r:id="rId31"/>
    <p:sldId id="601" r:id="rId32"/>
    <p:sldId id="594" r:id="rId33"/>
    <p:sldId id="578" r:id="rId34"/>
    <p:sldId id="595" r:id="rId35"/>
    <p:sldId id="259" r:id="rId36"/>
    <p:sldId id="596" r:id="rId37"/>
    <p:sldId id="60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4A9"/>
    <a:srgbClr val="46413B"/>
    <a:srgbClr val="FFFFFF"/>
    <a:srgbClr val="F53AC3"/>
    <a:srgbClr val="0048EC"/>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621"/>
    <p:restoredTop sz="96327"/>
  </p:normalViewPr>
  <p:slideViewPr>
    <p:cSldViewPr snapToGrid="0" snapToObjects="1">
      <p:cViewPr varScale="1">
        <p:scale>
          <a:sx n="143" d="100"/>
          <a:sy n="143" d="100"/>
        </p:scale>
        <p:origin x="224" y="15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6162E2-BF2B-6A47-A28C-A3BB4DF8C229}" type="datetimeFigureOut">
              <a:rPr lang="en-US" smtClean="0"/>
              <a:t>12/2/22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0E325-A25F-304B-9DE2-5B4F75D1883B}" type="slidenum">
              <a:rPr lang="en-US" smtClean="0"/>
              <a:t>‹#›</a:t>
            </a:fld>
            <a:endParaRPr lang="en-US"/>
          </a:p>
        </p:txBody>
      </p:sp>
    </p:spTree>
    <p:extLst>
      <p:ext uri="{BB962C8B-B14F-4D97-AF65-F5344CB8AC3E}">
        <p14:creationId xmlns:p14="http://schemas.microsoft.com/office/powerpoint/2010/main" val="260506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rldefense.com/v3/__https:/arxiv.org/abs/2101.10872__;!!KGKeukY!gRp4QHpM2_rZ-iLS63AxOkagxR79Qrw4_T2HYQ3FQuACizHUdwCIm_zoXjxxOQ$"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urldefense.com/v3/__https:/arxiv.org/abs/2102.11919__;!!KGKeukY!gRp4QHpM2_rZ-iLS63AxOkagxR79Qrw4_T2HYQ3FQuACizHUdwCIm_yQqh0xA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Abstract: Since the discovery of global hyperon polarization in </a:t>
            </a:r>
            <a:r>
              <a:rPr lang="en-US" sz="1200" b="0" i="0" u="none" strike="noStrike" kern="1200" dirty="0" err="1">
                <a:solidFill>
                  <a:schemeClr val="tx1"/>
                </a:solidFill>
                <a:effectLst/>
                <a:latin typeface="+mn-lt"/>
                <a:ea typeface="+mn-ea"/>
                <a:cs typeface="+mn-cs"/>
              </a:rPr>
              <a:t>Au+Au</a:t>
            </a:r>
            <a:r>
              <a:rPr lang="en-US" sz="1200" b="0" i="0" u="none" strike="noStrike" kern="1200" dirty="0">
                <a:solidFill>
                  <a:schemeClr val="tx1"/>
                </a:solidFill>
                <a:effectLst/>
                <a:latin typeface="+mn-lt"/>
                <a:ea typeface="+mn-ea"/>
                <a:cs typeface="+mn-cs"/>
              </a:rPr>
              <a:t> collisions at RHIC about five years ago, there has been intense theoretical and experimental focus on the topic. After a brief review, I will discuss novel vortex structures that may be generated in two situations. The first is a </a:t>
            </a:r>
            <a:r>
              <a:rPr lang="en-US" sz="1200" b="0" i="0" u="none" strike="noStrike" kern="1200" dirty="0" err="1">
                <a:solidFill>
                  <a:schemeClr val="tx1"/>
                </a:solidFill>
                <a:effectLst/>
                <a:latin typeface="+mn-lt"/>
                <a:ea typeface="+mn-ea"/>
                <a:cs typeface="+mn-cs"/>
              </a:rPr>
              <a:t>p+A</a:t>
            </a:r>
            <a:r>
              <a:rPr lang="en-US" sz="1200" b="0" i="0" u="none" strike="noStrike" kern="1200" dirty="0">
                <a:solidFill>
                  <a:schemeClr val="tx1"/>
                </a:solidFill>
                <a:effectLst/>
                <a:latin typeface="+mn-lt"/>
                <a:ea typeface="+mn-ea"/>
                <a:cs typeface="+mn-cs"/>
              </a:rPr>
              <a:t> collision, which may produce droplets of QGP that develop toroidal vortex ("smoke ring") structure. Experimental observation of such a structure would provide compelling evidence supporting the hydrodynamic nature of this tiny system, a much-debated topic today. The other is an idealized "hot moving spot" that may result from thermalization of a jet in an expanding QGP; in this case, the "smoke ring" centers on the jet direction. In both cases, we suggest an experimental observable to measure the toroidal vortex structure, and present present full hydrodynamical simulations to make quantitative predictions. I will also discus next steps for more realistic calculations.</a:t>
            </a:r>
          </a:p>
          <a:p>
            <a:r>
              <a:rPr lang="en-US" sz="1200" b="0" i="0" u="none" strike="noStrike" kern="1200" dirty="0">
                <a:solidFill>
                  <a:schemeClr val="tx1"/>
                </a:solidFill>
                <a:effectLst/>
                <a:latin typeface="+mn-lt"/>
                <a:ea typeface="+mn-ea"/>
                <a:cs typeface="+mn-cs"/>
                <a:hlinkClick r:id="rId3"/>
              </a:rPr>
              <a:t>https://arxiv.org/abs/2101.10872</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4"/>
              </a:rPr>
              <a:t>https://arxiv.org/abs/2102.11919</a:t>
            </a:r>
            <a:endParaRPr lang="en-US" sz="1200" b="0" i="0" u="none" strike="noStrike"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fld id="{CC10E325-A25F-304B-9DE2-5B4F75D1883B}" type="slidenum">
              <a:rPr lang="en-US" smtClean="0"/>
              <a:t>1</a:t>
            </a:fld>
            <a:endParaRPr lang="en-US"/>
          </a:p>
        </p:txBody>
      </p:sp>
    </p:spTree>
    <p:extLst>
      <p:ext uri="{BB962C8B-B14F-4D97-AF65-F5344CB8AC3E}">
        <p14:creationId xmlns:p14="http://schemas.microsoft.com/office/powerpoint/2010/main" val="2434188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previous movies </a:t>
            </a:r>
            <a:r>
              <a:rPr lang="en-US" dirty="0" err="1"/>
              <a:t>etc</a:t>
            </a:r>
            <a:r>
              <a:rPr lang="en-US" dirty="0"/>
              <a:t> could very well have been CENTRAL collisions!  Angular momentum in principle irrelevant.</a:t>
            </a:r>
          </a:p>
        </p:txBody>
      </p:sp>
      <p:sp>
        <p:nvSpPr>
          <p:cNvPr id="4" name="Slide Number Placeholder 3"/>
          <p:cNvSpPr>
            <a:spLocks noGrp="1"/>
          </p:cNvSpPr>
          <p:nvPr>
            <p:ph type="sldNum" sz="quarter" idx="5"/>
          </p:nvPr>
        </p:nvSpPr>
        <p:spPr/>
        <p:txBody>
          <a:bodyPr/>
          <a:lstStyle/>
          <a:p>
            <a:fld id="{6653AC79-00CB-914E-A0BA-B193AF4409B7}" type="slidenum">
              <a:rPr lang="en-US" smtClean="0"/>
              <a:t>3</a:t>
            </a:fld>
            <a:endParaRPr lang="en-US"/>
          </a:p>
        </p:txBody>
      </p:sp>
    </p:spTree>
    <p:extLst>
      <p:ext uri="{BB962C8B-B14F-4D97-AF65-F5344CB8AC3E}">
        <p14:creationId xmlns:p14="http://schemas.microsoft.com/office/powerpoint/2010/main" val="3492713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6EA4C-7430-E644-9BDC-5E4B80733C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CD405-1FAD-1841-9486-11F3963239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DABC9B-E3D0-564E-89DA-FA57EE6A06E9}"/>
              </a:ext>
            </a:extLst>
          </p:cNvPr>
          <p:cNvSpPr>
            <a:spLocks noGrp="1"/>
          </p:cNvSpPr>
          <p:nvPr>
            <p:ph type="dt" sz="half" idx="10"/>
          </p:nvPr>
        </p:nvSpPr>
        <p:spPr>
          <a:xfrm>
            <a:off x="838200" y="6356350"/>
            <a:ext cx="2743200" cy="365125"/>
          </a:xfrm>
          <a:prstGeom prst="rect">
            <a:avLst/>
          </a:prstGeom>
        </p:spPr>
        <p:txBody>
          <a:bodyPr/>
          <a:lstStyle/>
          <a:p>
            <a:fld id="{9A1FA629-670D-8949-93C5-0B6DB9DA32FA}" type="datetime1">
              <a:rPr lang="en-US" smtClean="0"/>
              <a:t>12/2/22</a:t>
            </a:fld>
            <a:endParaRPr lang="en-US"/>
          </a:p>
        </p:txBody>
      </p:sp>
      <p:sp>
        <p:nvSpPr>
          <p:cNvPr id="5" name="Footer Placeholder 4">
            <a:extLst>
              <a:ext uri="{FF2B5EF4-FFF2-40B4-BE49-F238E27FC236}">
                <a16:creationId xmlns:a16="http://schemas.microsoft.com/office/drawing/2014/main" id="{3F54C1C9-923F-084F-9954-F1DA773CBC90}"/>
              </a:ext>
            </a:extLst>
          </p:cNvPr>
          <p:cNvSpPr>
            <a:spLocks noGrp="1"/>
          </p:cNvSpPr>
          <p:nvPr>
            <p:ph type="ftr" sz="quarter" idx="11"/>
          </p:nvPr>
        </p:nvSpPr>
        <p:spPr>
          <a:xfrm>
            <a:off x="0" y="6721474"/>
            <a:ext cx="7859730" cy="136525"/>
          </a:xfrm>
        </p:spPr>
        <p:txBody>
          <a:bodyPr/>
          <a:lstStyle/>
          <a:p>
            <a:r>
              <a:rPr lang="en-US"/>
              <a:t>UCLA Chirality Retreat - Dec 2022</a:t>
            </a:r>
          </a:p>
        </p:txBody>
      </p:sp>
      <p:sp>
        <p:nvSpPr>
          <p:cNvPr id="6" name="Slide Number Placeholder 5">
            <a:extLst>
              <a:ext uri="{FF2B5EF4-FFF2-40B4-BE49-F238E27FC236}">
                <a16:creationId xmlns:a16="http://schemas.microsoft.com/office/drawing/2014/main" id="{01FD6F06-7EB3-9340-BBC1-A97E0A8910CE}"/>
              </a:ext>
            </a:extLst>
          </p:cNvPr>
          <p:cNvSpPr>
            <a:spLocks noGrp="1"/>
          </p:cNvSpPr>
          <p:nvPr>
            <p:ph type="sldNum" sz="quarter" idx="12"/>
          </p:nvPr>
        </p:nvSpPr>
        <p:spPr>
          <a:xfrm>
            <a:off x="9448800" y="6721474"/>
            <a:ext cx="2743200" cy="136526"/>
          </a:xfrm>
        </p:spPr>
        <p:txBody>
          <a:bodyPr/>
          <a:lstStyle/>
          <a:p>
            <a:fld id="{BF88FC72-ABAB-6F42-B5F1-C8A6E036E79A}" type="slidenum">
              <a:rPr lang="en-US" smtClean="0"/>
              <a:t>‹#›</a:t>
            </a:fld>
            <a:endParaRPr lang="en-US"/>
          </a:p>
        </p:txBody>
      </p:sp>
    </p:spTree>
    <p:extLst>
      <p:ext uri="{BB962C8B-B14F-4D97-AF65-F5344CB8AC3E}">
        <p14:creationId xmlns:p14="http://schemas.microsoft.com/office/powerpoint/2010/main" val="2488385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160CF-7F2B-CD45-B7E2-F9516A4712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D4A9EC-A78D-8549-B780-305EB572A4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45EE9-C0AE-A848-8EF4-EBCA53E80FAD}"/>
              </a:ext>
            </a:extLst>
          </p:cNvPr>
          <p:cNvSpPr>
            <a:spLocks noGrp="1"/>
          </p:cNvSpPr>
          <p:nvPr>
            <p:ph type="dt" sz="half" idx="10"/>
          </p:nvPr>
        </p:nvSpPr>
        <p:spPr>
          <a:xfrm>
            <a:off x="838200" y="6356350"/>
            <a:ext cx="2743200" cy="365125"/>
          </a:xfrm>
          <a:prstGeom prst="rect">
            <a:avLst/>
          </a:prstGeom>
        </p:spPr>
        <p:txBody>
          <a:bodyPr/>
          <a:lstStyle/>
          <a:p>
            <a:fld id="{229DBAC8-6522-554A-BCD0-8131BDAA2BA8}" type="datetime1">
              <a:rPr lang="en-US" smtClean="0"/>
              <a:t>12/2/22</a:t>
            </a:fld>
            <a:endParaRPr lang="en-US"/>
          </a:p>
        </p:txBody>
      </p:sp>
      <p:sp>
        <p:nvSpPr>
          <p:cNvPr id="5" name="Footer Placeholder 4">
            <a:extLst>
              <a:ext uri="{FF2B5EF4-FFF2-40B4-BE49-F238E27FC236}">
                <a16:creationId xmlns:a16="http://schemas.microsoft.com/office/drawing/2014/main" id="{C30B4EBE-5461-844F-8A33-EF724879C1D8}"/>
              </a:ext>
            </a:extLst>
          </p:cNvPr>
          <p:cNvSpPr>
            <a:spLocks noGrp="1"/>
          </p:cNvSpPr>
          <p:nvPr>
            <p:ph type="ftr" sz="quarter" idx="11"/>
          </p:nvPr>
        </p:nvSpPr>
        <p:spPr/>
        <p:txBody>
          <a:bodyPr/>
          <a:lstStyle/>
          <a:p>
            <a:r>
              <a:rPr lang="en-US"/>
              <a:t>UCLA Chirality Retreat - Dec 2022</a:t>
            </a:r>
          </a:p>
        </p:txBody>
      </p:sp>
      <p:sp>
        <p:nvSpPr>
          <p:cNvPr id="6" name="Slide Number Placeholder 5">
            <a:extLst>
              <a:ext uri="{FF2B5EF4-FFF2-40B4-BE49-F238E27FC236}">
                <a16:creationId xmlns:a16="http://schemas.microsoft.com/office/drawing/2014/main" id="{2BD4244F-2411-7043-AAD5-D5BE74211FB5}"/>
              </a:ext>
            </a:extLst>
          </p:cNvPr>
          <p:cNvSpPr>
            <a:spLocks noGrp="1"/>
          </p:cNvSpPr>
          <p:nvPr>
            <p:ph type="sldNum" sz="quarter" idx="12"/>
          </p:nvPr>
        </p:nvSpPr>
        <p:spPr/>
        <p:txBody>
          <a:bodyPr/>
          <a:lstStyle/>
          <a:p>
            <a:fld id="{BF88FC72-ABAB-6F42-B5F1-C8A6E036E79A}" type="slidenum">
              <a:rPr lang="en-US" smtClean="0"/>
              <a:t>‹#›</a:t>
            </a:fld>
            <a:endParaRPr lang="en-US"/>
          </a:p>
        </p:txBody>
      </p:sp>
    </p:spTree>
    <p:extLst>
      <p:ext uri="{BB962C8B-B14F-4D97-AF65-F5344CB8AC3E}">
        <p14:creationId xmlns:p14="http://schemas.microsoft.com/office/powerpoint/2010/main" val="3374960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0DEFB7-02E0-1643-BF70-382A8B3ABA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3D9E94-401A-CF44-BB5B-5CA5ADD107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41AB6-61AE-4341-BF2B-5E73FBB8AFA1}"/>
              </a:ext>
            </a:extLst>
          </p:cNvPr>
          <p:cNvSpPr>
            <a:spLocks noGrp="1"/>
          </p:cNvSpPr>
          <p:nvPr>
            <p:ph type="dt" sz="half" idx="10"/>
          </p:nvPr>
        </p:nvSpPr>
        <p:spPr>
          <a:xfrm>
            <a:off x="838200" y="6356350"/>
            <a:ext cx="2743200" cy="365125"/>
          </a:xfrm>
          <a:prstGeom prst="rect">
            <a:avLst/>
          </a:prstGeom>
        </p:spPr>
        <p:txBody>
          <a:bodyPr/>
          <a:lstStyle/>
          <a:p>
            <a:fld id="{87F7A1F3-2595-244D-BB39-FBCEEA2730E8}" type="datetime1">
              <a:rPr lang="en-US" smtClean="0"/>
              <a:t>12/2/22</a:t>
            </a:fld>
            <a:endParaRPr lang="en-US"/>
          </a:p>
        </p:txBody>
      </p:sp>
      <p:sp>
        <p:nvSpPr>
          <p:cNvPr id="5" name="Footer Placeholder 4">
            <a:extLst>
              <a:ext uri="{FF2B5EF4-FFF2-40B4-BE49-F238E27FC236}">
                <a16:creationId xmlns:a16="http://schemas.microsoft.com/office/drawing/2014/main" id="{19E4227B-D6F5-F44F-B721-591B0D9306F1}"/>
              </a:ext>
            </a:extLst>
          </p:cNvPr>
          <p:cNvSpPr>
            <a:spLocks noGrp="1"/>
          </p:cNvSpPr>
          <p:nvPr>
            <p:ph type="ftr" sz="quarter" idx="11"/>
          </p:nvPr>
        </p:nvSpPr>
        <p:spPr/>
        <p:txBody>
          <a:bodyPr/>
          <a:lstStyle/>
          <a:p>
            <a:r>
              <a:rPr lang="en-US"/>
              <a:t>UCLA Chirality Retreat - Dec 2022</a:t>
            </a:r>
          </a:p>
        </p:txBody>
      </p:sp>
      <p:sp>
        <p:nvSpPr>
          <p:cNvPr id="6" name="Slide Number Placeholder 5">
            <a:extLst>
              <a:ext uri="{FF2B5EF4-FFF2-40B4-BE49-F238E27FC236}">
                <a16:creationId xmlns:a16="http://schemas.microsoft.com/office/drawing/2014/main" id="{485742DD-80B0-AE4D-A928-61FA195A0128}"/>
              </a:ext>
            </a:extLst>
          </p:cNvPr>
          <p:cNvSpPr>
            <a:spLocks noGrp="1"/>
          </p:cNvSpPr>
          <p:nvPr>
            <p:ph type="sldNum" sz="quarter" idx="12"/>
          </p:nvPr>
        </p:nvSpPr>
        <p:spPr/>
        <p:txBody>
          <a:bodyPr/>
          <a:lstStyle/>
          <a:p>
            <a:fld id="{BF88FC72-ABAB-6F42-B5F1-C8A6E036E79A}" type="slidenum">
              <a:rPr lang="en-US" smtClean="0"/>
              <a:t>‹#›</a:t>
            </a:fld>
            <a:endParaRPr lang="en-US"/>
          </a:p>
        </p:txBody>
      </p:sp>
    </p:spTree>
    <p:extLst>
      <p:ext uri="{BB962C8B-B14F-4D97-AF65-F5344CB8AC3E}">
        <p14:creationId xmlns:p14="http://schemas.microsoft.com/office/powerpoint/2010/main" val="1156713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F782-8D0D-0040-926C-67A987B993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04891D-FEED-084B-A19F-B576BBAE8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91F7E-D690-6D41-8295-04C02BCE0A53}"/>
              </a:ext>
            </a:extLst>
          </p:cNvPr>
          <p:cNvSpPr>
            <a:spLocks noGrp="1"/>
          </p:cNvSpPr>
          <p:nvPr>
            <p:ph type="dt" sz="half" idx="10"/>
          </p:nvPr>
        </p:nvSpPr>
        <p:spPr>
          <a:xfrm>
            <a:off x="838200" y="6356350"/>
            <a:ext cx="2743200" cy="365125"/>
          </a:xfrm>
          <a:prstGeom prst="rect">
            <a:avLst/>
          </a:prstGeom>
        </p:spPr>
        <p:txBody>
          <a:bodyPr/>
          <a:lstStyle/>
          <a:p>
            <a:fld id="{F471EBC9-6C71-3343-B8A3-D104083F617B}" type="datetime1">
              <a:rPr lang="en-US" smtClean="0"/>
              <a:t>12/2/22</a:t>
            </a:fld>
            <a:endParaRPr lang="en-US"/>
          </a:p>
        </p:txBody>
      </p:sp>
      <p:sp>
        <p:nvSpPr>
          <p:cNvPr id="5" name="Footer Placeholder 4">
            <a:extLst>
              <a:ext uri="{FF2B5EF4-FFF2-40B4-BE49-F238E27FC236}">
                <a16:creationId xmlns:a16="http://schemas.microsoft.com/office/drawing/2014/main" id="{7195D8F8-0469-844F-891F-8C5ED450BBBF}"/>
              </a:ext>
            </a:extLst>
          </p:cNvPr>
          <p:cNvSpPr>
            <a:spLocks noGrp="1"/>
          </p:cNvSpPr>
          <p:nvPr>
            <p:ph type="ftr" sz="quarter" idx="11"/>
          </p:nvPr>
        </p:nvSpPr>
        <p:spPr/>
        <p:txBody>
          <a:bodyPr/>
          <a:lstStyle/>
          <a:p>
            <a:r>
              <a:rPr lang="en-US"/>
              <a:t>UCLA Chirality Retreat - Dec 2022</a:t>
            </a:r>
          </a:p>
        </p:txBody>
      </p:sp>
      <p:sp>
        <p:nvSpPr>
          <p:cNvPr id="6" name="Slide Number Placeholder 5">
            <a:extLst>
              <a:ext uri="{FF2B5EF4-FFF2-40B4-BE49-F238E27FC236}">
                <a16:creationId xmlns:a16="http://schemas.microsoft.com/office/drawing/2014/main" id="{39BDA209-8FC0-0F47-A5D1-DFA86BD3FC28}"/>
              </a:ext>
            </a:extLst>
          </p:cNvPr>
          <p:cNvSpPr>
            <a:spLocks noGrp="1"/>
          </p:cNvSpPr>
          <p:nvPr>
            <p:ph type="sldNum" sz="quarter" idx="12"/>
          </p:nvPr>
        </p:nvSpPr>
        <p:spPr/>
        <p:txBody>
          <a:bodyPr/>
          <a:lstStyle/>
          <a:p>
            <a:fld id="{BF88FC72-ABAB-6F42-B5F1-C8A6E036E79A}" type="slidenum">
              <a:rPr lang="en-US" smtClean="0"/>
              <a:t>‹#›</a:t>
            </a:fld>
            <a:endParaRPr lang="en-US"/>
          </a:p>
        </p:txBody>
      </p:sp>
    </p:spTree>
    <p:extLst>
      <p:ext uri="{BB962C8B-B14F-4D97-AF65-F5344CB8AC3E}">
        <p14:creationId xmlns:p14="http://schemas.microsoft.com/office/powerpoint/2010/main" val="2859338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1459-DBF4-8D4D-8BF3-6FD8ECDEFF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18BEE8-7A95-B446-AC25-785213DD27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1A6383-7603-B846-BB70-6DDA78787546}"/>
              </a:ext>
            </a:extLst>
          </p:cNvPr>
          <p:cNvSpPr>
            <a:spLocks noGrp="1"/>
          </p:cNvSpPr>
          <p:nvPr>
            <p:ph type="dt" sz="half" idx="10"/>
          </p:nvPr>
        </p:nvSpPr>
        <p:spPr>
          <a:xfrm>
            <a:off x="838200" y="6356350"/>
            <a:ext cx="2743200" cy="365125"/>
          </a:xfrm>
          <a:prstGeom prst="rect">
            <a:avLst/>
          </a:prstGeom>
        </p:spPr>
        <p:txBody>
          <a:bodyPr/>
          <a:lstStyle/>
          <a:p>
            <a:fld id="{427D0896-0350-4B4F-85A7-8D4E00B3E95D}" type="datetime1">
              <a:rPr lang="en-US" smtClean="0"/>
              <a:t>12/2/22</a:t>
            </a:fld>
            <a:endParaRPr lang="en-US"/>
          </a:p>
        </p:txBody>
      </p:sp>
      <p:sp>
        <p:nvSpPr>
          <p:cNvPr id="5" name="Footer Placeholder 4">
            <a:extLst>
              <a:ext uri="{FF2B5EF4-FFF2-40B4-BE49-F238E27FC236}">
                <a16:creationId xmlns:a16="http://schemas.microsoft.com/office/drawing/2014/main" id="{1371E8B8-EDBB-9F46-9527-5A781F666C9A}"/>
              </a:ext>
            </a:extLst>
          </p:cNvPr>
          <p:cNvSpPr>
            <a:spLocks noGrp="1"/>
          </p:cNvSpPr>
          <p:nvPr>
            <p:ph type="ftr" sz="quarter" idx="11"/>
          </p:nvPr>
        </p:nvSpPr>
        <p:spPr/>
        <p:txBody>
          <a:bodyPr/>
          <a:lstStyle/>
          <a:p>
            <a:r>
              <a:rPr lang="en-US"/>
              <a:t>UCLA Chirality Retreat - Dec 2022</a:t>
            </a:r>
          </a:p>
        </p:txBody>
      </p:sp>
      <p:sp>
        <p:nvSpPr>
          <p:cNvPr id="6" name="Slide Number Placeholder 5">
            <a:extLst>
              <a:ext uri="{FF2B5EF4-FFF2-40B4-BE49-F238E27FC236}">
                <a16:creationId xmlns:a16="http://schemas.microsoft.com/office/drawing/2014/main" id="{8219CB61-4B01-E842-BF00-00FE2B9CE478}"/>
              </a:ext>
            </a:extLst>
          </p:cNvPr>
          <p:cNvSpPr>
            <a:spLocks noGrp="1"/>
          </p:cNvSpPr>
          <p:nvPr>
            <p:ph type="sldNum" sz="quarter" idx="12"/>
          </p:nvPr>
        </p:nvSpPr>
        <p:spPr/>
        <p:txBody>
          <a:bodyPr/>
          <a:lstStyle/>
          <a:p>
            <a:fld id="{BF88FC72-ABAB-6F42-B5F1-C8A6E036E79A}" type="slidenum">
              <a:rPr lang="en-US" smtClean="0"/>
              <a:t>‹#›</a:t>
            </a:fld>
            <a:endParaRPr lang="en-US"/>
          </a:p>
        </p:txBody>
      </p:sp>
    </p:spTree>
    <p:extLst>
      <p:ext uri="{BB962C8B-B14F-4D97-AF65-F5344CB8AC3E}">
        <p14:creationId xmlns:p14="http://schemas.microsoft.com/office/powerpoint/2010/main" val="890730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E121-7ADB-1742-B4D6-1DE1B7D7F1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1EBD73-3752-494B-9149-D9AC77CAFA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C10D3D-3038-3241-A3DA-2D022EC0DB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390E41-22DA-9E4B-9BE9-7243C0E44081}"/>
              </a:ext>
            </a:extLst>
          </p:cNvPr>
          <p:cNvSpPr>
            <a:spLocks noGrp="1"/>
          </p:cNvSpPr>
          <p:nvPr>
            <p:ph type="dt" sz="half" idx="10"/>
          </p:nvPr>
        </p:nvSpPr>
        <p:spPr>
          <a:xfrm>
            <a:off x="838200" y="6356350"/>
            <a:ext cx="2743200" cy="365125"/>
          </a:xfrm>
          <a:prstGeom prst="rect">
            <a:avLst/>
          </a:prstGeom>
        </p:spPr>
        <p:txBody>
          <a:bodyPr/>
          <a:lstStyle/>
          <a:p>
            <a:fld id="{E8EFB6DE-F638-C74B-B595-1E0348187A29}" type="datetime1">
              <a:rPr lang="en-US" smtClean="0"/>
              <a:t>12/2/22</a:t>
            </a:fld>
            <a:endParaRPr lang="en-US"/>
          </a:p>
        </p:txBody>
      </p:sp>
      <p:sp>
        <p:nvSpPr>
          <p:cNvPr id="6" name="Footer Placeholder 5">
            <a:extLst>
              <a:ext uri="{FF2B5EF4-FFF2-40B4-BE49-F238E27FC236}">
                <a16:creationId xmlns:a16="http://schemas.microsoft.com/office/drawing/2014/main" id="{10E2F691-526D-6044-AFA5-D227935ECA11}"/>
              </a:ext>
            </a:extLst>
          </p:cNvPr>
          <p:cNvSpPr>
            <a:spLocks noGrp="1"/>
          </p:cNvSpPr>
          <p:nvPr>
            <p:ph type="ftr" sz="quarter" idx="11"/>
          </p:nvPr>
        </p:nvSpPr>
        <p:spPr/>
        <p:txBody>
          <a:bodyPr/>
          <a:lstStyle/>
          <a:p>
            <a:r>
              <a:rPr lang="en-US"/>
              <a:t>UCLA Chirality Retreat - Dec 2022</a:t>
            </a:r>
          </a:p>
        </p:txBody>
      </p:sp>
      <p:sp>
        <p:nvSpPr>
          <p:cNvPr id="7" name="Slide Number Placeholder 6">
            <a:extLst>
              <a:ext uri="{FF2B5EF4-FFF2-40B4-BE49-F238E27FC236}">
                <a16:creationId xmlns:a16="http://schemas.microsoft.com/office/drawing/2014/main" id="{3BC978C4-9AD7-084E-901E-D9B43D60C819}"/>
              </a:ext>
            </a:extLst>
          </p:cNvPr>
          <p:cNvSpPr>
            <a:spLocks noGrp="1"/>
          </p:cNvSpPr>
          <p:nvPr>
            <p:ph type="sldNum" sz="quarter" idx="12"/>
          </p:nvPr>
        </p:nvSpPr>
        <p:spPr/>
        <p:txBody>
          <a:bodyPr/>
          <a:lstStyle/>
          <a:p>
            <a:fld id="{BF88FC72-ABAB-6F42-B5F1-C8A6E036E79A}" type="slidenum">
              <a:rPr lang="en-US" smtClean="0"/>
              <a:t>‹#›</a:t>
            </a:fld>
            <a:endParaRPr lang="en-US"/>
          </a:p>
        </p:txBody>
      </p:sp>
    </p:spTree>
    <p:extLst>
      <p:ext uri="{BB962C8B-B14F-4D97-AF65-F5344CB8AC3E}">
        <p14:creationId xmlns:p14="http://schemas.microsoft.com/office/powerpoint/2010/main" val="1463562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97333-17C0-984E-B635-D4431587E7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C0744A-E4BD-5D41-A2AA-6F2C703417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A05CB-C508-6648-B2B4-5588397A1E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7C04B1-0495-9C4C-BB50-DBD492B781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4AD77E-D5E4-A243-998E-B652DFDAC7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153972-AA5F-D44F-A08B-23B4C9DFFF54}"/>
              </a:ext>
            </a:extLst>
          </p:cNvPr>
          <p:cNvSpPr>
            <a:spLocks noGrp="1"/>
          </p:cNvSpPr>
          <p:nvPr>
            <p:ph type="dt" sz="half" idx="10"/>
          </p:nvPr>
        </p:nvSpPr>
        <p:spPr>
          <a:xfrm>
            <a:off x="838200" y="6356350"/>
            <a:ext cx="2743200" cy="365125"/>
          </a:xfrm>
          <a:prstGeom prst="rect">
            <a:avLst/>
          </a:prstGeom>
        </p:spPr>
        <p:txBody>
          <a:bodyPr/>
          <a:lstStyle/>
          <a:p>
            <a:fld id="{35E702A7-129D-A547-A0B6-D68C740E95FC}" type="datetime1">
              <a:rPr lang="en-US" smtClean="0"/>
              <a:t>12/2/22</a:t>
            </a:fld>
            <a:endParaRPr lang="en-US"/>
          </a:p>
        </p:txBody>
      </p:sp>
      <p:sp>
        <p:nvSpPr>
          <p:cNvPr id="8" name="Footer Placeholder 7">
            <a:extLst>
              <a:ext uri="{FF2B5EF4-FFF2-40B4-BE49-F238E27FC236}">
                <a16:creationId xmlns:a16="http://schemas.microsoft.com/office/drawing/2014/main" id="{AE2243CD-0FC0-4848-9F5D-2826304A8978}"/>
              </a:ext>
            </a:extLst>
          </p:cNvPr>
          <p:cNvSpPr>
            <a:spLocks noGrp="1"/>
          </p:cNvSpPr>
          <p:nvPr>
            <p:ph type="ftr" sz="quarter" idx="11"/>
          </p:nvPr>
        </p:nvSpPr>
        <p:spPr/>
        <p:txBody>
          <a:bodyPr/>
          <a:lstStyle/>
          <a:p>
            <a:r>
              <a:rPr lang="en-US"/>
              <a:t>UCLA Chirality Retreat - Dec 2022</a:t>
            </a:r>
          </a:p>
        </p:txBody>
      </p:sp>
      <p:sp>
        <p:nvSpPr>
          <p:cNvPr id="9" name="Slide Number Placeholder 8">
            <a:extLst>
              <a:ext uri="{FF2B5EF4-FFF2-40B4-BE49-F238E27FC236}">
                <a16:creationId xmlns:a16="http://schemas.microsoft.com/office/drawing/2014/main" id="{2174CC98-7049-604C-B9A6-C4645E36E65B}"/>
              </a:ext>
            </a:extLst>
          </p:cNvPr>
          <p:cNvSpPr>
            <a:spLocks noGrp="1"/>
          </p:cNvSpPr>
          <p:nvPr>
            <p:ph type="sldNum" sz="quarter" idx="12"/>
          </p:nvPr>
        </p:nvSpPr>
        <p:spPr/>
        <p:txBody>
          <a:bodyPr/>
          <a:lstStyle/>
          <a:p>
            <a:fld id="{BF88FC72-ABAB-6F42-B5F1-C8A6E036E79A}" type="slidenum">
              <a:rPr lang="en-US" smtClean="0"/>
              <a:t>‹#›</a:t>
            </a:fld>
            <a:endParaRPr lang="en-US"/>
          </a:p>
        </p:txBody>
      </p:sp>
    </p:spTree>
    <p:extLst>
      <p:ext uri="{BB962C8B-B14F-4D97-AF65-F5344CB8AC3E}">
        <p14:creationId xmlns:p14="http://schemas.microsoft.com/office/powerpoint/2010/main" val="2187659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671D8-6651-1A4F-9B2C-54F994BA90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B61BF4-4AB8-7D48-9F9A-DDAAD04F7AAF}"/>
              </a:ext>
            </a:extLst>
          </p:cNvPr>
          <p:cNvSpPr>
            <a:spLocks noGrp="1"/>
          </p:cNvSpPr>
          <p:nvPr>
            <p:ph type="dt" sz="half" idx="10"/>
          </p:nvPr>
        </p:nvSpPr>
        <p:spPr>
          <a:xfrm>
            <a:off x="838200" y="6356350"/>
            <a:ext cx="2743200" cy="365125"/>
          </a:xfrm>
          <a:prstGeom prst="rect">
            <a:avLst/>
          </a:prstGeom>
        </p:spPr>
        <p:txBody>
          <a:bodyPr/>
          <a:lstStyle/>
          <a:p>
            <a:fld id="{95F89FB2-9E2E-7A4F-AD3F-D5412151A75B}" type="datetime1">
              <a:rPr lang="en-US" smtClean="0"/>
              <a:t>12/2/22</a:t>
            </a:fld>
            <a:endParaRPr lang="en-US"/>
          </a:p>
        </p:txBody>
      </p:sp>
      <p:sp>
        <p:nvSpPr>
          <p:cNvPr id="4" name="Footer Placeholder 3">
            <a:extLst>
              <a:ext uri="{FF2B5EF4-FFF2-40B4-BE49-F238E27FC236}">
                <a16:creationId xmlns:a16="http://schemas.microsoft.com/office/drawing/2014/main" id="{DAA63870-A82D-3F43-9CD7-62BC594C728A}"/>
              </a:ext>
            </a:extLst>
          </p:cNvPr>
          <p:cNvSpPr>
            <a:spLocks noGrp="1"/>
          </p:cNvSpPr>
          <p:nvPr>
            <p:ph type="ftr" sz="quarter" idx="11"/>
          </p:nvPr>
        </p:nvSpPr>
        <p:spPr/>
        <p:txBody>
          <a:bodyPr/>
          <a:lstStyle/>
          <a:p>
            <a:r>
              <a:rPr lang="en-US"/>
              <a:t>UCLA Chirality Retreat - Dec 2022</a:t>
            </a:r>
          </a:p>
        </p:txBody>
      </p:sp>
      <p:sp>
        <p:nvSpPr>
          <p:cNvPr id="5" name="Slide Number Placeholder 4">
            <a:extLst>
              <a:ext uri="{FF2B5EF4-FFF2-40B4-BE49-F238E27FC236}">
                <a16:creationId xmlns:a16="http://schemas.microsoft.com/office/drawing/2014/main" id="{E685B3D7-0657-EF4A-A567-F67ECE13144A}"/>
              </a:ext>
            </a:extLst>
          </p:cNvPr>
          <p:cNvSpPr>
            <a:spLocks noGrp="1"/>
          </p:cNvSpPr>
          <p:nvPr>
            <p:ph type="sldNum" sz="quarter" idx="12"/>
          </p:nvPr>
        </p:nvSpPr>
        <p:spPr/>
        <p:txBody>
          <a:bodyPr/>
          <a:lstStyle/>
          <a:p>
            <a:fld id="{BF88FC72-ABAB-6F42-B5F1-C8A6E036E79A}" type="slidenum">
              <a:rPr lang="en-US" smtClean="0"/>
              <a:t>‹#›</a:t>
            </a:fld>
            <a:endParaRPr lang="en-US"/>
          </a:p>
        </p:txBody>
      </p:sp>
    </p:spTree>
    <p:extLst>
      <p:ext uri="{BB962C8B-B14F-4D97-AF65-F5344CB8AC3E}">
        <p14:creationId xmlns:p14="http://schemas.microsoft.com/office/powerpoint/2010/main" val="2858955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721DB8-A510-BB4A-B4C1-4280CB608B38}"/>
              </a:ext>
            </a:extLst>
          </p:cNvPr>
          <p:cNvSpPr>
            <a:spLocks noGrp="1"/>
          </p:cNvSpPr>
          <p:nvPr>
            <p:ph type="dt" sz="half" idx="10"/>
          </p:nvPr>
        </p:nvSpPr>
        <p:spPr>
          <a:xfrm>
            <a:off x="838200" y="6356350"/>
            <a:ext cx="2743200" cy="365125"/>
          </a:xfrm>
          <a:prstGeom prst="rect">
            <a:avLst/>
          </a:prstGeom>
        </p:spPr>
        <p:txBody>
          <a:bodyPr/>
          <a:lstStyle/>
          <a:p>
            <a:fld id="{EE24DEB0-58AE-A34F-AE05-1941A6933B7A}" type="datetime1">
              <a:rPr lang="en-US" smtClean="0"/>
              <a:t>12/2/22</a:t>
            </a:fld>
            <a:endParaRPr lang="en-US"/>
          </a:p>
        </p:txBody>
      </p:sp>
      <p:sp>
        <p:nvSpPr>
          <p:cNvPr id="3" name="Footer Placeholder 2">
            <a:extLst>
              <a:ext uri="{FF2B5EF4-FFF2-40B4-BE49-F238E27FC236}">
                <a16:creationId xmlns:a16="http://schemas.microsoft.com/office/drawing/2014/main" id="{DC261D02-F58F-DC42-8BA5-250D4A46A1EA}"/>
              </a:ext>
            </a:extLst>
          </p:cNvPr>
          <p:cNvSpPr>
            <a:spLocks noGrp="1"/>
          </p:cNvSpPr>
          <p:nvPr>
            <p:ph type="ftr" sz="quarter" idx="11"/>
          </p:nvPr>
        </p:nvSpPr>
        <p:spPr/>
        <p:txBody>
          <a:bodyPr/>
          <a:lstStyle/>
          <a:p>
            <a:r>
              <a:rPr lang="en-US"/>
              <a:t>UCLA Chirality Retreat - Dec 2022</a:t>
            </a:r>
          </a:p>
        </p:txBody>
      </p:sp>
      <p:sp>
        <p:nvSpPr>
          <p:cNvPr id="4" name="Slide Number Placeholder 3">
            <a:extLst>
              <a:ext uri="{FF2B5EF4-FFF2-40B4-BE49-F238E27FC236}">
                <a16:creationId xmlns:a16="http://schemas.microsoft.com/office/drawing/2014/main" id="{9727592C-BBB1-9C49-9182-D748A51083F0}"/>
              </a:ext>
            </a:extLst>
          </p:cNvPr>
          <p:cNvSpPr>
            <a:spLocks noGrp="1"/>
          </p:cNvSpPr>
          <p:nvPr>
            <p:ph type="sldNum" sz="quarter" idx="12"/>
          </p:nvPr>
        </p:nvSpPr>
        <p:spPr/>
        <p:txBody>
          <a:bodyPr/>
          <a:lstStyle/>
          <a:p>
            <a:fld id="{BF88FC72-ABAB-6F42-B5F1-C8A6E036E79A}" type="slidenum">
              <a:rPr lang="en-US" smtClean="0"/>
              <a:t>‹#›</a:t>
            </a:fld>
            <a:endParaRPr lang="en-US"/>
          </a:p>
        </p:txBody>
      </p:sp>
    </p:spTree>
    <p:extLst>
      <p:ext uri="{BB962C8B-B14F-4D97-AF65-F5344CB8AC3E}">
        <p14:creationId xmlns:p14="http://schemas.microsoft.com/office/powerpoint/2010/main" val="502410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5F239-19AD-2647-AFF2-83D7579166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525B23-7136-A447-A14E-4137030AE7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36AD6A-00F4-3040-BA37-2429AD4F3A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566BC6-6857-6449-B947-D5E288312D09}"/>
              </a:ext>
            </a:extLst>
          </p:cNvPr>
          <p:cNvSpPr>
            <a:spLocks noGrp="1"/>
          </p:cNvSpPr>
          <p:nvPr>
            <p:ph type="dt" sz="half" idx="10"/>
          </p:nvPr>
        </p:nvSpPr>
        <p:spPr>
          <a:xfrm>
            <a:off x="838200" y="6356350"/>
            <a:ext cx="2743200" cy="365125"/>
          </a:xfrm>
          <a:prstGeom prst="rect">
            <a:avLst/>
          </a:prstGeom>
        </p:spPr>
        <p:txBody>
          <a:bodyPr/>
          <a:lstStyle/>
          <a:p>
            <a:fld id="{ACE26143-DD8E-DF4E-BAB9-438779C8653C}" type="datetime1">
              <a:rPr lang="en-US" smtClean="0"/>
              <a:t>12/2/22</a:t>
            </a:fld>
            <a:endParaRPr lang="en-US"/>
          </a:p>
        </p:txBody>
      </p:sp>
      <p:sp>
        <p:nvSpPr>
          <p:cNvPr id="6" name="Footer Placeholder 5">
            <a:extLst>
              <a:ext uri="{FF2B5EF4-FFF2-40B4-BE49-F238E27FC236}">
                <a16:creationId xmlns:a16="http://schemas.microsoft.com/office/drawing/2014/main" id="{339B5A78-0F66-5A4B-B190-6B9569243D6A}"/>
              </a:ext>
            </a:extLst>
          </p:cNvPr>
          <p:cNvSpPr>
            <a:spLocks noGrp="1"/>
          </p:cNvSpPr>
          <p:nvPr>
            <p:ph type="ftr" sz="quarter" idx="11"/>
          </p:nvPr>
        </p:nvSpPr>
        <p:spPr/>
        <p:txBody>
          <a:bodyPr/>
          <a:lstStyle/>
          <a:p>
            <a:r>
              <a:rPr lang="en-US"/>
              <a:t>UCLA Chirality Retreat - Dec 2022</a:t>
            </a:r>
          </a:p>
        </p:txBody>
      </p:sp>
      <p:sp>
        <p:nvSpPr>
          <p:cNvPr id="7" name="Slide Number Placeholder 6">
            <a:extLst>
              <a:ext uri="{FF2B5EF4-FFF2-40B4-BE49-F238E27FC236}">
                <a16:creationId xmlns:a16="http://schemas.microsoft.com/office/drawing/2014/main" id="{9EC2EAE0-50FE-3642-A859-998E8CA45252}"/>
              </a:ext>
            </a:extLst>
          </p:cNvPr>
          <p:cNvSpPr>
            <a:spLocks noGrp="1"/>
          </p:cNvSpPr>
          <p:nvPr>
            <p:ph type="sldNum" sz="quarter" idx="12"/>
          </p:nvPr>
        </p:nvSpPr>
        <p:spPr/>
        <p:txBody>
          <a:bodyPr/>
          <a:lstStyle/>
          <a:p>
            <a:fld id="{BF88FC72-ABAB-6F42-B5F1-C8A6E036E79A}" type="slidenum">
              <a:rPr lang="en-US" smtClean="0"/>
              <a:t>‹#›</a:t>
            </a:fld>
            <a:endParaRPr lang="en-US"/>
          </a:p>
        </p:txBody>
      </p:sp>
    </p:spTree>
    <p:extLst>
      <p:ext uri="{BB962C8B-B14F-4D97-AF65-F5344CB8AC3E}">
        <p14:creationId xmlns:p14="http://schemas.microsoft.com/office/powerpoint/2010/main" val="4250137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CD626-A813-F842-B688-22CDB2A11A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B5B2C8-8B64-1F45-87DD-18A4228708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F33428-2FD8-7742-9829-C0CBD092D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C2210B-C5F9-9247-AB7F-E4D545C99DC9}"/>
              </a:ext>
            </a:extLst>
          </p:cNvPr>
          <p:cNvSpPr>
            <a:spLocks noGrp="1"/>
          </p:cNvSpPr>
          <p:nvPr>
            <p:ph type="dt" sz="half" idx="10"/>
          </p:nvPr>
        </p:nvSpPr>
        <p:spPr>
          <a:xfrm>
            <a:off x="838200" y="6356350"/>
            <a:ext cx="2743200" cy="365125"/>
          </a:xfrm>
          <a:prstGeom prst="rect">
            <a:avLst/>
          </a:prstGeom>
        </p:spPr>
        <p:txBody>
          <a:bodyPr/>
          <a:lstStyle/>
          <a:p>
            <a:fld id="{412C7E34-B4A6-6743-9E0E-042DAD890B23}" type="datetime1">
              <a:rPr lang="en-US" smtClean="0"/>
              <a:t>12/2/22</a:t>
            </a:fld>
            <a:endParaRPr lang="en-US"/>
          </a:p>
        </p:txBody>
      </p:sp>
      <p:sp>
        <p:nvSpPr>
          <p:cNvPr id="6" name="Footer Placeholder 5">
            <a:extLst>
              <a:ext uri="{FF2B5EF4-FFF2-40B4-BE49-F238E27FC236}">
                <a16:creationId xmlns:a16="http://schemas.microsoft.com/office/drawing/2014/main" id="{88784BF9-99A1-6540-A9B1-1697067D2CB7}"/>
              </a:ext>
            </a:extLst>
          </p:cNvPr>
          <p:cNvSpPr>
            <a:spLocks noGrp="1"/>
          </p:cNvSpPr>
          <p:nvPr>
            <p:ph type="ftr" sz="quarter" idx="11"/>
          </p:nvPr>
        </p:nvSpPr>
        <p:spPr/>
        <p:txBody>
          <a:bodyPr/>
          <a:lstStyle/>
          <a:p>
            <a:r>
              <a:rPr lang="en-US"/>
              <a:t>UCLA Chirality Retreat - Dec 2022</a:t>
            </a:r>
          </a:p>
        </p:txBody>
      </p:sp>
      <p:sp>
        <p:nvSpPr>
          <p:cNvPr id="7" name="Slide Number Placeholder 6">
            <a:extLst>
              <a:ext uri="{FF2B5EF4-FFF2-40B4-BE49-F238E27FC236}">
                <a16:creationId xmlns:a16="http://schemas.microsoft.com/office/drawing/2014/main" id="{3FB005DE-9B65-4A43-8DEC-E22B374C39F6}"/>
              </a:ext>
            </a:extLst>
          </p:cNvPr>
          <p:cNvSpPr>
            <a:spLocks noGrp="1"/>
          </p:cNvSpPr>
          <p:nvPr>
            <p:ph type="sldNum" sz="quarter" idx="12"/>
          </p:nvPr>
        </p:nvSpPr>
        <p:spPr/>
        <p:txBody>
          <a:bodyPr/>
          <a:lstStyle/>
          <a:p>
            <a:fld id="{BF88FC72-ABAB-6F42-B5F1-C8A6E036E79A}" type="slidenum">
              <a:rPr lang="en-US" smtClean="0"/>
              <a:t>‹#›</a:t>
            </a:fld>
            <a:endParaRPr lang="en-US"/>
          </a:p>
        </p:txBody>
      </p:sp>
    </p:spTree>
    <p:extLst>
      <p:ext uri="{BB962C8B-B14F-4D97-AF65-F5344CB8AC3E}">
        <p14:creationId xmlns:p14="http://schemas.microsoft.com/office/powerpoint/2010/main" val="3019877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D742E-AC94-3047-AFD9-5F915B026461}"/>
              </a:ext>
            </a:extLst>
          </p:cNvPr>
          <p:cNvSpPr>
            <a:spLocks noGrp="1"/>
          </p:cNvSpPr>
          <p:nvPr>
            <p:ph type="title"/>
          </p:nvPr>
        </p:nvSpPr>
        <p:spPr>
          <a:xfrm>
            <a:off x="642994" y="105702"/>
            <a:ext cx="10515600" cy="50047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09C0F2D-BE31-3148-878E-E58D0A07A2EC}"/>
              </a:ext>
            </a:extLst>
          </p:cNvPr>
          <p:cNvSpPr>
            <a:spLocks noGrp="1"/>
          </p:cNvSpPr>
          <p:nvPr>
            <p:ph type="body" idx="1"/>
          </p:nvPr>
        </p:nvSpPr>
        <p:spPr>
          <a:xfrm>
            <a:off x="678094" y="839305"/>
            <a:ext cx="10818688" cy="53354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EA26BB0-3FA2-FE4F-BD53-DA088C8A012B}"/>
              </a:ext>
            </a:extLst>
          </p:cNvPr>
          <p:cNvSpPr>
            <a:spLocks noGrp="1"/>
          </p:cNvSpPr>
          <p:nvPr>
            <p:ph type="ftr" sz="quarter" idx="3"/>
          </p:nvPr>
        </p:nvSpPr>
        <p:spPr>
          <a:xfrm>
            <a:off x="0" y="6647266"/>
            <a:ext cx="7859730" cy="22089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a:t>UCLA Chirality Retreat - Dec 2022</a:t>
            </a:r>
          </a:p>
        </p:txBody>
      </p:sp>
      <p:sp>
        <p:nvSpPr>
          <p:cNvPr id="6" name="Slide Number Placeholder 5">
            <a:extLst>
              <a:ext uri="{FF2B5EF4-FFF2-40B4-BE49-F238E27FC236}">
                <a16:creationId xmlns:a16="http://schemas.microsoft.com/office/drawing/2014/main" id="{91DA11DA-7FFA-A94F-875F-2F7941536CFB}"/>
              </a:ext>
            </a:extLst>
          </p:cNvPr>
          <p:cNvSpPr>
            <a:spLocks noGrp="1"/>
          </p:cNvSpPr>
          <p:nvPr>
            <p:ph type="sldNum" sz="quarter" idx="4"/>
          </p:nvPr>
        </p:nvSpPr>
        <p:spPr>
          <a:xfrm>
            <a:off x="9448800" y="6637106"/>
            <a:ext cx="2743200" cy="220894"/>
          </a:xfrm>
          <a:prstGeom prst="rect">
            <a:avLst/>
          </a:prstGeom>
        </p:spPr>
        <p:txBody>
          <a:bodyPr vert="horz" lIns="91440" tIns="45720" rIns="91440" bIns="45720" rtlCol="0" anchor="ctr"/>
          <a:lstStyle>
            <a:lvl1pPr algn="r">
              <a:defRPr sz="1100">
                <a:solidFill>
                  <a:schemeClr val="tx1">
                    <a:tint val="75000"/>
                  </a:schemeClr>
                </a:solidFill>
              </a:defRPr>
            </a:lvl1pPr>
          </a:lstStyle>
          <a:p>
            <a:fld id="{BF88FC72-ABAB-6F42-B5F1-C8A6E036E79A}" type="slidenum">
              <a:rPr lang="en-US" smtClean="0"/>
              <a:pPr/>
              <a:t>‹#›</a:t>
            </a:fld>
            <a:endParaRPr lang="en-US"/>
          </a:p>
        </p:txBody>
      </p:sp>
    </p:spTree>
    <p:extLst>
      <p:ext uri="{BB962C8B-B14F-4D97-AF65-F5344CB8AC3E}">
        <p14:creationId xmlns:p14="http://schemas.microsoft.com/office/powerpoint/2010/main" val="1308262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6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6.xml"/><Relationship Id="rId7" Type="http://schemas.openxmlformats.org/officeDocument/2006/relationships/image" Target="../media/image3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emf"/><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6.emf"/><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3.png"/><Relationship Id="rId7"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48.jpe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3.png"/><Relationship Id="rId7"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media" Target="../media/media5.mov"/><Relationship Id="rId7" Type="http://schemas.openxmlformats.org/officeDocument/2006/relationships/image" Target="../media/image55.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60.png"/><Relationship Id="rId11" Type="http://schemas.openxmlformats.org/officeDocument/2006/relationships/image" Target="../media/image31.png"/><Relationship Id="rId5" Type="http://schemas.openxmlformats.org/officeDocument/2006/relationships/slideLayout" Target="../slideLayouts/slideLayout7.xml"/><Relationship Id="rId10" Type="http://schemas.openxmlformats.org/officeDocument/2006/relationships/image" Target="../media/image26.png"/><Relationship Id="rId4" Type="http://schemas.openxmlformats.org/officeDocument/2006/relationships/video" Target="../media/media5.mov"/><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gif"/><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6.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85.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6FADDE-474C-5159-5FC2-F9519B934310}"/>
              </a:ext>
            </a:extLst>
          </p:cNvPr>
          <p:cNvSpPr/>
          <p:nvPr/>
        </p:nvSpPr>
        <p:spPr>
          <a:xfrm>
            <a:off x="-11289" y="-27885"/>
            <a:ext cx="12338756" cy="6927641"/>
          </a:xfrm>
          <a:prstGeom prst="rect">
            <a:avLst/>
          </a:prstGeom>
          <a:solidFill>
            <a:srgbClr val="464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F5B1504-4100-8C44-AF0D-CBE9D3AD0726}"/>
              </a:ext>
            </a:extLst>
          </p:cNvPr>
          <p:cNvSpPr>
            <a:spLocks noGrp="1"/>
          </p:cNvSpPr>
          <p:nvPr>
            <p:ph type="ctrTitle"/>
          </p:nvPr>
        </p:nvSpPr>
        <p:spPr>
          <a:xfrm>
            <a:off x="277399" y="527152"/>
            <a:ext cx="11661169" cy="2301411"/>
          </a:xfrm>
        </p:spPr>
        <p:txBody>
          <a:bodyPr>
            <a:normAutofit/>
          </a:bodyPr>
          <a:lstStyle/>
          <a:p>
            <a:pPr algn="l">
              <a:lnSpc>
                <a:spcPct val="140000"/>
              </a:lnSpc>
              <a:spcBef>
                <a:spcPts val="600"/>
              </a:spcBef>
            </a:pPr>
            <a:r>
              <a:rPr lang="en-US" sz="4800" dirty="0">
                <a:solidFill>
                  <a:schemeClr val="bg1">
                    <a:lumMod val="65000"/>
                  </a:schemeClr>
                </a:solidFill>
              </a:rPr>
              <a:t>Subatomic Smoke Rings:</a:t>
            </a:r>
            <a:br>
              <a:rPr lang="en-US" sz="4800" dirty="0">
                <a:solidFill>
                  <a:schemeClr val="bg1">
                    <a:lumMod val="65000"/>
                  </a:schemeClr>
                </a:solidFill>
              </a:rPr>
            </a:br>
            <a:r>
              <a:rPr lang="en-US" sz="4800" dirty="0">
                <a:solidFill>
                  <a:schemeClr val="bg1">
                    <a:lumMod val="65000"/>
                  </a:schemeClr>
                </a:solidFill>
              </a:rPr>
              <a:t>Polarization and toroidal vorticity in the QGP</a:t>
            </a:r>
          </a:p>
        </p:txBody>
      </p:sp>
      <p:sp>
        <p:nvSpPr>
          <p:cNvPr id="7" name="Subtitle 6">
            <a:extLst>
              <a:ext uri="{FF2B5EF4-FFF2-40B4-BE49-F238E27FC236}">
                <a16:creationId xmlns:a16="http://schemas.microsoft.com/office/drawing/2014/main" id="{F23FB5B4-8C6D-6448-A74A-43625249B984}"/>
              </a:ext>
            </a:extLst>
          </p:cNvPr>
          <p:cNvSpPr>
            <a:spLocks noGrp="1"/>
          </p:cNvSpPr>
          <p:nvPr>
            <p:ph type="subTitle" idx="1"/>
          </p:nvPr>
        </p:nvSpPr>
        <p:spPr>
          <a:xfrm>
            <a:off x="277399" y="3484741"/>
            <a:ext cx="9144000" cy="1006126"/>
          </a:xfrm>
        </p:spPr>
        <p:txBody>
          <a:bodyPr/>
          <a:lstStyle/>
          <a:p>
            <a:pPr algn="r"/>
            <a:r>
              <a:rPr lang="en-US" i="1" dirty="0">
                <a:solidFill>
                  <a:schemeClr val="bg1">
                    <a:lumMod val="65000"/>
                  </a:schemeClr>
                </a:solidFill>
              </a:rPr>
              <a:t>Mike Lisa, Ohio State University</a:t>
            </a:r>
          </a:p>
        </p:txBody>
      </p:sp>
      <p:sp>
        <p:nvSpPr>
          <p:cNvPr id="8" name="Footer Placeholder 7">
            <a:extLst>
              <a:ext uri="{FF2B5EF4-FFF2-40B4-BE49-F238E27FC236}">
                <a16:creationId xmlns:a16="http://schemas.microsoft.com/office/drawing/2014/main" id="{6B2B401E-5F1C-8D4C-A126-47B4D1487203}"/>
              </a:ext>
            </a:extLst>
          </p:cNvPr>
          <p:cNvSpPr>
            <a:spLocks noGrp="1"/>
          </p:cNvSpPr>
          <p:nvPr>
            <p:ph type="ftr" sz="quarter" idx="11"/>
          </p:nvPr>
        </p:nvSpPr>
        <p:spPr/>
        <p:txBody>
          <a:bodyPr/>
          <a:lstStyle/>
          <a:p>
            <a:r>
              <a:rPr lang="en-US"/>
              <a:t>UCLA Chirality Retreat - Dec 2022</a:t>
            </a:r>
            <a:endParaRPr lang="en-US" dirty="0"/>
          </a:p>
        </p:txBody>
      </p:sp>
      <p:sp>
        <p:nvSpPr>
          <p:cNvPr id="15" name="Slide Number Placeholder 14">
            <a:extLst>
              <a:ext uri="{FF2B5EF4-FFF2-40B4-BE49-F238E27FC236}">
                <a16:creationId xmlns:a16="http://schemas.microsoft.com/office/drawing/2014/main" id="{4D975073-DC20-D24E-8D97-B1182E3D446E}"/>
              </a:ext>
            </a:extLst>
          </p:cNvPr>
          <p:cNvSpPr>
            <a:spLocks noGrp="1"/>
          </p:cNvSpPr>
          <p:nvPr>
            <p:ph type="sldNum" sz="quarter" idx="12"/>
          </p:nvPr>
        </p:nvSpPr>
        <p:spPr/>
        <p:txBody>
          <a:bodyPr/>
          <a:lstStyle/>
          <a:p>
            <a:fld id="{BF88FC72-ABAB-6F42-B5F1-C8A6E036E79A}" type="slidenum">
              <a:rPr lang="en-US" smtClean="0"/>
              <a:t>1</a:t>
            </a:fld>
            <a:endParaRPr lang="en-US"/>
          </a:p>
        </p:txBody>
      </p:sp>
      <p:pic>
        <p:nvPicPr>
          <p:cNvPr id="9" name="Picture 8">
            <a:extLst>
              <a:ext uri="{FF2B5EF4-FFF2-40B4-BE49-F238E27FC236}">
                <a16:creationId xmlns:a16="http://schemas.microsoft.com/office/drawing/2014/main" id="{41DE3A8A-ACF5-3BDE-0267-039C9553543D}"/>
              </a:ext>
            </a:extLst>
          </p:cNvPr>
          <p:cNvPicPr>
            <a:picLocks noChangeAspect="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aturation sat="300000"/>
                    </a14:imgEffect>
                  </a14:imgLayer>
                </a14:imgProps>
              </a:ext>
            </a:extLst>
          </a:blip>
          <a:srcRect r="1521"/>
          <a:stretch/>
        </p:blipFill>
        <p:spPr>
          <a:xfrm rot="10800000">
            <a:off x="33865" y="3786383"/>
            <a:ext cx="4555068" cy="3124662"/>
          </a:xfrm>
          <a:prstGeom prst="rect">
            <a:avLst/>
          </a:prstGeom>
        </p:spPr>
      </p:pic>
    </p:spTree>
    <p:extLst>
      <p:ext uri="{BB962C8B-B14F-4D97-AF65-F5344CB8AC3E}">
        <p14:creationId xmlns:p14="http://schemas.microsoft.com/office/powerpoint/2010/main" val="2246009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F4AB16E-D045-0048-9938-DC998FFA69DF}"/>
              </a:ext>
            </a:extLst>
          </p:cNvPr>
          <p:cNvSpPr/>
          <p:nvPr/>
        </p:nvSpPr>
        <p:spPr>
          <a:xfrm>
            <a:off x="6493823" y="724717"/>
            <a:ext cx="5349036" cy="2828835"/>
          </a:xfrm>
          <a:prstGeom prst="rect">
            <a:avLst/>
          </a:prstGeom>
          <a:solidFill>
            <a:schemeClr val="bg1"/>
          </a:solidFill>
          <a:ln>
            <a:solidFill>
              <a:schemeClr val="tx1"/>
            </a:solidFill>
          </a:ln>
          <a:effectLst>
            <a:outerShdw blurRad="50800" dist="78382"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FFF1F62-4C69-394C-8A26-882CA6B6AE6D}"/>
              </a:ext>
            </a:extLst>
          </p:cNvPr>
          <p:cNvPicPr>
            <a:picLocks noChangeAspect="1"/>
          </p:cNvPicPr>
          <p:nvPr/>
        </p:nvPicPr>
        <p:blipFill rotWithShape="1">
          <a:blip r:embed="rId2"/>
          <a:srcRect l="-134" t="63465" r="4314" b="8967"/>
          <a:stretch/>
        </p:blipFill>
        <p:spPr>
          <a:xfrm>
            <a:off x="6749396" y="755630"/>
            <a:ext cx="5022752" cy="406373"/>
          </a:xfrm>
          <a:prstGeom prst="rect">
            <a:avLst/>
          </a:prstGeom>
        </p:spPr>
      </p:pic>
      <p:sp>
        <p:nvSpPr>
          <p:cNvPr id="32" name="Rectangle 31">
            <a:extLst>
              <a:ext uri="{FF2B5EF4-FFF2-40B4-BE49-F238E27FC236}">
                <a16:creationId xmlns:a16="http://schemas.microsoft.com/office/drawing/2014/main" id="{944BDAC6-3A23-C94C-A8F8-378480EFF965}"/>
              </a:ext>
            </a:extLst>
          </p:cNvPr>
          <p:cNvSpPr/>
          <p:nvPr/>
        </p:nvSpPr>
        <p:spPr>
          <a:xfrm>
            <a:off x="212177" y="744117"/>
            <a:ext cx="5349036" cy="2828835"/>
          </a:xfrm>
          <a:prstGeom prst="rect">
            <a:avLst/>
          </a:prstGeom>
          <a:solidFill>
            <a:schemeClr val="bg1"/>
          </a:solidFill>
          <a:ln>
            <a:solidFill>
              <a:schemeClr val="tx1"/>
            </a:solidFill>
          </a:ln>
          <a:effectLst>
            <a:outerShdw blurRad="50800" dist="78382"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F810E6-73DA-074A-854E-DCE652C36452}"/>
              </a:ext>
            </a:extLst>
          </p:cNvPr>
          <p:cNvSpPr>
            <a:spLocks noGrp="1"/>
          </p:cNvSpPr>
          <p:nvPr>
            <p:ph type="title"/>
          </p:nvPr>
        </p:nvSpPr>
        <p:spPr/>
        <p:txBody>
          <a:bodyPr/>
          <a:lstStyle/>
          <a:p>
            <a:r>
              <a:rPr lang="en-US" dirty="0"/>
              <a:t>Circular polarization in central A+A </a:t>
            </a:r>
          </a:p>
        </p:txBody>
      </p:sp>
      <p:sp>
        <p:nvSpPr>
          <p:cNvPr id="3" name="Footer Placeholder 2">
            <a:extLst>
              <a:ext uri="{FF2B5EF4-FFF2-40B4-BE49-F238E27FC236}">
                <a16:creationId xmlns:a16="http://schemas.microsoft.com/office/drawing/2014/main" id="{16A79107-F643-E740-AE7E-54E3B1D90B3C}"/>
              </a:ext>
            </a:extLst>
          </p:cNvPr>
          <p:cNvSpPr>
            <a:spLocks noGrp="1"/>
          </p:cNvSpPr>
          <p:nvPr>
            <p:ph type="ftr" sz="quarter" idx="11"/>
          </p:nvPr>
        </p:nvSpPr>
        <p:spPr/>
        <p:txBody>
          <a:bodyPr/>
          <a:lstStyle/>
          <a:p>
            <a:r>
              <a:rPr lang="en-US"/>
              <a:t>UCLA Chirality Retreat - Dec 2022</a:t>
            </a:r>
            <a:endParaRPr lang="en-US" dirty="0"/>
          </a:p>
        </p:txBody>
      </p:sp>
      <p:pic>
        <p:nvPicPr>
          <p:cNvPr id="5" name="Picture 4">
            <a:extLst>
              <a:ext uri="{FF2B5EF4-FFF2-40B4-BE49-F238E27FC236}">
                <a16:creationId xmlns:a16="http://schemas.microsoft.com/office/drawing/2014/main" id="{21524EA6-95F5-CB4F-9F4E-292F682B78E4}"/>
              </a:ext>
            </a:extLst>
          </p:cNvPr>
          <p:cNvPicPr>
            <a:picLocks noChangeAspect="1"/>
          </p:cNvPicPr>
          <p:nvPr/>
        </p:nvPicPr>
        <p:blipFill>
          <a:blip r:embed="rId3">
            <a:alphaModFix/>
          </a:blip>
          <a:stretch>
            <a:fillRect/>
          </a:stretch>
        </p:blipFill>
        <p:spPr>
          <a:xfrm>
            <a:off x="306084" y="1122252"/>
            <a:ext cx="5068793" cy="2331550"/>
          </a:xfrm>
          <a:prstGeom prst="rect">
            <a:avLst/>
          </a:prstGeom>
          <a:effectLst/>
        </p:spPr>
      </p:pic>
      <p:sp>
        <p:nvSpPr>
          <p:cNvPr id="15" name="Arc 14">
            <a:extLst>
              <a:ext uri="{FF2B5EF4-FFF2-40B4-BE49-F238E27FC236}">
                <a16:creationId xmlns:a16="http://schemas.microsoft.com/office/drawing/2014/main" id="{ECC7DFD6-2E9F-E745-9D3A-03243383B4C5}"/>
              </a:ext>
            </a:extLst>
          </p:cNvPr>
          <p:cNvSpPr>
            <a:spLocks noChangeAspect="1"/>
          </p:cNvSpPr>
          <p:nvPr/>
        </p:nvSpPr>
        <p:spPr>
          <a:xfrm rot="13808271">
            <a:off x="2406489" y="1831773"/>
            <a:ext cx="775063" cy="775063"/>
          </a:xfrm>
          <a:prstGeom prst="arc">
            <a:avLst>
              <a:gd name="adj1" fmla="val 2701254"/>
              <a:gd name="adj2" fmla="val 19635018"/>
            </a:avLst>
          </a:prstGeom>
          <a:ln w="101600">
            <a:solidFill>
              <a:srgbClr val="FF40D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15">
            <a:extLst>
              <a:ext uri="{FF2B5EF4-FFF2-40B4-BE49-F238E27FC236}">
                <a16:creationId xmlns:a16="http://schemas.microsoft.com/office/drawing/2014/main" id="{CC08732D-1F58-3447-A1E6-2165E854482C}"/>
              </a:ext>
            </a:extLst>
          </p:cNvPr>
          <p:cNvPicPr>
            <a:picLocks noChangeAspect="1"/>
          </p:cNvPicPr>
          <p:nvPr/>
        </p:nvPicPr>
        <p:blipFill>
          <a:blip r:embed="rId4"/>
          <a:stretch>
            <a:fillRect/>
          </a:stretch>
        </p:blipFill>
        <p:spPr>
          <a:xfrm>
            <a:off x="7734258" y="983950"/>
            <a:ext cx="3018995" cy="2582035"/>
          </a:xfrm>
          <a:prstGeom prst="rect">
            <a:avLst/>
          </a:prstGeom>
        </p:spPr>
      </p:pic>
      <p:sp>
        <p:nvSpPr>
          <p:cNvPr id="21" name="Arc 20">
            <a:extLst>
              <a:ext uri="{FF2B5EF4-FFF2-40B4-BE49-F238E27FC236}">
                <a16:creationId xmlns:a16="http://schemas.microsoft.com/office/drawing/2014/main" id="{0D74B5E5-9D50-D94E-8CE9-4ADD110ADEFA}"/>
              </a:ext>
            </a:extLst>
          </p:cNvPr>
          <p:cNvSpPr>
            <a:spLocks noChangeAspect="1"/>
          </p:cNvSpPr>
          <p:nvPr/>
        </p:nvSpPr>
        <p:spPr>
          <a:xfrm rot="13808271">
            <a:off x="9623106" y="2495771"/>
            <a:ext cx="512298" cy="512298"/>
          </a:xfrm>
          <a:prstGeom prst="arc">
            <a:avLst>
              <a:gd name="adj1" fmla="val 2701254"/>
              <a:gd name="adj2" fmla="val 19635018"/>
            </a:avLst>
          </a:prstGeom>
          <a:ln w="82550">
            <a:solidFill>
              <a:srgbClr val="FF40D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2D4B93CC-B8F3-BE4A-AA10-FD84F5C5C0C0}"/>
              </a:ext>
            </a:extLst>
          </p:cNvPr>
          <p:cNvSpPr>
            <a:spLocks noChangeAspect="1"/>
          </p:cNvSpPr>
          <p:nvPr/>
        </p:nvSpPr>
        <p:spPr>
          <a:xfrm rot="13808271">
            <a:off x="8269088" y="1635313"/>
            <a:ext cx="512298" cy="512298"/>
          </a:xfrm>
          <a:prstGeom prst="arc">
            <a:avLst>
              <a:gd name="adj1" fmla="val 2701254"/>
              <a:gd name="adj2" fmla="val 19635018"/>
            </a:avLst>
          </a:prstGeom>
          <a:ln w="82550">
            <a:solidFill>
              <a:srgbClr val="FF40D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4237DD15-34A4-0448-BBB7-9BECF0AEB5EC}"/>
              </a:ext>
            </a:extLst>
          </p:cNvPr>
          <p:cNvSpPr>
            <a:spLocks noChangeAspect="1"/>
          </p:cNvSpPr>
          <p:nvPr/>
        </p:nvSpPr>
        <p:spPr>
          <a:xfrm rot="7791729" flipV="1">
            <a:off x="9658166" y="1650644"/>
            <a:ext cx="512298" cy="512298"/>
          </a:xfrm>
          <a:prstGeom prst="arc">
            <a:avLst>
              <a:gd name="adj1" fmla="val 2701254"/>
              <a:gd name="adj2" fmla="val 19635018"/>
            </a:avLst>
          </a:prstGeom>
          <a:ln w="82550">
            <a:solidFill>
              <a:srgbClr val="FF40D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E54119CD-CCD6-BB45-9E9C-4934D3E46654}"/>
              </a:ext>
            </a:extLst>
          </p:cNvPr>
          <p:cNvSpPr>
            <a:spLocks noChangeAspect="1"/>
          </p:cNvSpPr>
          <p:nvPr/>
        </p:nvSpPr>
        <p:spPr>
          <a:xfrm rot="7791729" flipV="1">
            <a:off x="8330901" y="2534558"/>
            <a:ext cx="512298" cy="512298"/>
          </a:xfrm>
          <a:prstGeom prst="arc">
            <a:avLst>
              <a:gd name="adj1" fmla="val 2701254"/>
              <a:gd name="adj2" fmla="val 19635018"/>
            </a:avLst>
          </a:prstGeom>
          <a:ln w="82550">
            <a:solidFill>
              <a:srgbClr val="FF40D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8" name="Picture 27">
            <a:extLst>
              <a:ext uri="{FF2B5EF4-FFF2-40B4-BE49-F238E27FC236}">
                <a16:creationId xmlns:a16="http://schemas.microsoft.com/office/drawing/2014/main" id="{922B4F98-AF79-3440-8C8D-3E4ED980059A}"/>
              </a:ext>
            </a:extLst>
          </p:cNvPr>
          <p:cNvPicPr>
            <a:picLocks noChangeAspect="1"/>
          </p:cNvPicPr>
          <p:nvPr/>
        </p:nvPicPr>
        <p:blipFill rotWithShape="1">
          <a:blip r:embed="rId2"/>
          <a:srcRect l="3302" t="7068" b="71254"/>
          <a:stretch/>
        </p:blipFill>
        <p:spPr>
          <a:xfrm>
            <a:off x="366496" y="802700"/>
            <a:ext cx="5068793" cy="319552"/>
          </a:xfrm>
          <a:prstGeom prst="rect">
            <a:avLst/>
          </a:prstGeom>
        </p:spPr>
      </p:pic>
      <p:sp>
        <p:nvSpPr>
          <p:cNvPr id="26" name="Rectangle 25">
            <a:extLst>
              <a:ext uri="{FF2B5EF4-FFF2-40B4-BE49-F238E27FC236}">
                <a16:creationId xmlns:a16="http://schemas.microsoft.com/office/drawing/2014/main" id="{5E4365C0-7F51-4A46-AAAE-00D87BAD82D3}"/>
              </a:ext>
            </a:extLst>
          </p:cNvPr>
          <p:cNvSpPr/>
          <p:nvPr/>
        </p:nvSpPr>
        <p:spPr>
          <a:xfrm>
            <a:off x="212177" y="3831649"/>
            <a:ext cx="11497535" cy="2950591"/>
          </a:xfrm>
          <a:prstGeom prst="rect">
            <a:avLst/>
          </a:prstGeom>
          <a:solidFill>
            <a:schemeClr val="bg1"/>
          </a:solidFill>
          <a:ln>
            <a:solidFill>
              <a:schemeClr val="tx1"/>
            </a:solidFill>
          </a:ln>
          <a:effectLst>
            <a:outerShdw blurRad="50800" dist="78382"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Fig. 1">
            <a:extLst>
              <a:ext uri="{FF2B5EF4-FFF2-40B4-BE49-F238E27FC236}">
                <a16:creationId xmlns:a16="http://schemas.microsoft.com/office/drawing/2014/main" id="{FED00FF9-6D08-444D-85C3-59E185828C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43" t="12131" r="79652" b="30474"/>
          <a:stretch/>
        </p:blipFill>
        <p:spPr bwMode="auto">
          <a:xfrm>
            <a:off x="482288" y="4663279"/>
            <a:ext cx="1761282" cy="1541124"/>
          </a:xfrm>
          <a:prstGeom prst="rect">
            <a:avLst/>
          </a:prstGeom>
          <a:noFill/>
          <a:extLst>
            <a:ext uri="{909E8E84-426E-40DD-AFC4-6F175D3DCCD1}">
              <a14:hiddenFill xmlns:a14="http://schemas.microsoft.com/office/drawing/2010/main">
                <a:solidFill>
                  <a:srgbClr val="FFFFFF"/>
                </a:solidFill>
              </a14:hiddenFill>
            </a:ext>
          </a:extLst>
        </p:spPr>
      </p:pic>
      <p:sp>
        <p:nvSpPr>
          <p:cNvPr id="30" name="Notched Right Arrow 29">
            <a:extLst>
              <a:ext uri="{FF2B5EF4-FFF2-40B4-BE49-F238E27FC236}">
                <a16:creationId xmlns:a16="http://schemas.microsoft.com/office/drawing/2014/main" id="{74712575-9F9A-D742-8A6B-97F5DF3FD4C5}"/>
              </a:ext>
            </a:extLst>
          </p:cNvPr>
          <p:cNvSpPr/>
          <p:nvPr/>
        </p:nvSpPr>
        <p:spPr>
          <a:xfrm>
            <a:off x="2598927" y="5183816"/>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0891F13C-2D52-4742-9983-1E5970B8E7BC}"/>
              </a:ext>
            </a:extLst>
          </p:cNvPr>
          <p:cNvPicPr>
            <a:picLocks noChangeAspect="1"/>
          </p:cNvPicPr>
          <p:nvPr/>
        </p:nvPicPr>
        <p:blipFill rotWithShape="1">
          <a:blip r:embed="rId6"/>
          <a:srcRect l="1216" t="2474" r="794" b="7434"/>
          <a:stretch/>
        </p:blipFill>
        <p:spPr>
          <a:xfrm>
            <a:off x="315962" y="3858663"/>
            <a:ext cx="7049249" cy="302059"/>
          </a:xfrm>
          <a:prstGeom prst="rect">
            <a:avLst/>
          </a:prstGeom>
        </p:spPr>
      </p:pic>
      <p:pic>
        <p:nvPicPr>
          <p:cNvPr id="41" name="Picture 40">
            <a:extLst>
              <a:ext uri="{FF2B5EF4-FFF2-40B4-BE49-F238E27FC236}">
                <a16:creationId xmlns:a16="http://schemas.microsoft.com/office/drawing/2014/main" id="{C1C60095-0D6E-A44E-AF51-5DF1CBCE1DBA}"/>
              </a:ext>
            </a:extLst>
          </p:cNvPr>
          <p:cNvPicPr>
            <a:picLocks noChangeAspect="1"/>
          </p:cNvPicPr>
          <p:nvPr/>
        </p:nvPicPr>
        <p:blipFill rotWithShape="1">
          <a:blip r:embed="rId7"/>
          <a:srcRect l="53898"/>
          <a:stretch/>
        </p:blipFill>
        <p:spPr>
          <a:xfrm>
            <a:off x="8325840" y="4121860"/>
            <a:ext cx="2180377" cy="2431348"/>
          </a:xfrm>
          <a:prstGeom prst="rect">
            <a:avLst/>
          </a:prstGeom>
        </p:spPr>
      </p:pic>
      <p:sp>
        <p:nvSpPr>
          <p:cNvPr id="42" name="TextBox 41">
            <a:extLst>
              <a:ext uri="{FF2B5EF4-FFF2-40B4-BE49-F238E27FC236}">
                <a16:creationId xmlns:a16="http://schemas.microsoft.com/office/drawing/2014/main" id="{704F1AF9-22E6-CE4E-90C0-1513EFB81ACC}"/>
              </a:ext>
            </a:extLst>
          </p:cNvPr>
          <p:cNvSpPr txBox="1"/>
          <p:nvPr/>
        </p:nvSpPr>
        <p:spPr>
          <a:xfrm>
            <a:off x="8131086" y="6425335"/>
            <a:ext cx="3211987" cy="307777"/>
          </a:xfrm>
          <a:prstGeom prst="rect">
            <a:avLst/>
          </a:prstGeom>
          <a:solidFill>
            <a:srgbClr val="FFFFFF"/>
          </a:solidFill>
        </p:spPr>
        <p:txBody>
          <a:bodyPr wrap="square" rtlCol="0">
            <a:spAutoFit/>
          </a:bodyPr>
          <a:lstStyle/>
          <a:p>
            <a:r>
              <a:rPr lang="en-US" sz="1400" dirty="0"/>
              <a:t>Xia, Li, Tang, Wang PRC 98, 024905 (2018)</a:t>
            </a:r>
          </a:p>
        </p:txBody>
      </p:sp>
      <p:pic>
        <p:nvPicPr>
          <p:cNvPr id="47" name="Picture 2" descr="Fig. 1">
            <a:extLst>
              <a:ext uri="{FF2B5EF4-FFF2-40B4-BE49-F238E27FC236}">
                <a16:creationId xmlns:a16="http://schemas.microsoft.com/office/drawing/2014/main" id="{E90ED7DA-488F-D94E-817A-D8BC915746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525" t="11042" r="47770" b="27418"/>
          <a:stretch/>
        </p:blipFill>
        <p:spPr bwMode="auto">
          <a:xfrm>
            <a:off x="3710045" y="4629164"/>
            <a:ext cx="3330540" cy="165242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4C51C3E4-B6EF-924B-851B-8BB3DD984FA7}"/>
              </a:ext>
            </a:extLst>
          </p:cNvPr>
          <p:cNvPicPr>
            <a:picLocks noChangeAspect="1"/>
          </p:cNvPicPr>
          <p:nvPr/>
        </p:nvPicPr>
        <p:blipFill>
          <a:blip r:embed="rId8"/>
          <a:stretch>
            <a:fillRect/>
          </a:stretch>
        </p:blipFill>
        <p:spPr>
          <a:xfrm>
            <a:off x="4105315" y="4022090"/>
            <a:ext cx="2540000" cy="1041400"/>
          </a:xfrm>
          <a:prstGeom prst="rect">
            <a:avLst/>
          </a:prstGeom>
        </p:spPr>
      </p:pic>
      <p:pic>
        <p:nvPicPr>
          <p:cNvPr id="49" name="Picture 48">
            <a:extLst>
              <a:ext uri="{FF2B5EF4-FFF2-40B4-BE49-F238E27FC236}">
                <a16:creationId xmlns:a16="http://schemas.microsoft.com/office/drawing/2014/main" id="{5C2D0A7E-1E68-B343-A308-F34D1CD600BE}"/>
              </a:ext>
            </a:extLst>
          </p:cNvPr>
          <p:cNvPicPr>
            <a:picLocks noChangeAspect="1"/>
          </p:cNvPicPr>
          <p:nvPr/>
        </p:nvPicPr>
        <p:blipFill>
          <a:blip r:embed="rId8"/>
          <a:stretch>
            <a:fillRect/>
          </a:stretch>
        </p:blipFill>
        <p:spPr>
          <a:xfrm flipV="1">
            <a:off x="4105315" y="5804570"/>
            <a:ext cx="2540000" cy="1041400"/>
          </a:xfrm>
          <a:prstGeom prst="rect">
            <a:avLst/>
          </a:prstGeom>
        </p:spPr>
      </p:pic>
      <p:sp>
        <p:nvSpPr>
          <p:cNvPr id="50" name="Rectangle 49">
            <a:extLst>
              <a:ext uri="{FF2B5EF4-FFF2-40B4-BE49-F238E27FC236}">
                <a16:creationId xmlns:a16="http://schemas.microsoft.com/office/drawing/2014/main" id="{325BE4EB-850B-6645-89FA-287F927F5374}"/>
              </a:ext>
            </a:extLst>
          </p:cNvPr>
          <p:cNvSpPr/>
          <p:nvPr/>
        </p:nvSpPr>
        <p:spPr>
          <a:xfrm>
            <a:off x="3554171" y="4092342"/>
            <a:ext cx="3606085" cy="2648524"/>
          </a:xfrm>
          <a:prstGeom prst="rect">
            <a:avLst/>
          </a:prstGeom>
          <a:solidFill>
            <a:srgbClr val="FFFFFF">
              <a:alpha val="5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c 50">
            <a:extLst>
              <a:ext uri="{FF2B5EF4-FFF2-40B4-BE49-F238E27FC236}">
                <a16:creationId xmlns:a16="http://schemas.microsoft.com/office/drawing/2014/main" id="{3856E564-1E9B-C540-BB89-B09148836A17}"/>
              </a:ext>
            </a:extLst>
          </p:cNvPr>
          <p:cNvSpPr>
            <a:spLocks noChangeAspect="1"/>
          </p:cNvSpPr>
          <p:nvPr/>
        </p:nvSpPr>
        <p:spPr>
          <a:xfrm>
            <a:off x="5652083" y="4324149"/>
            <a:ext cx="733882" cy="733882"/>
          </a:xfrm>
          <a:prstGeom prst="arc">
            <a:avLst>
              <a:gd name="adj1" fmla="val 6302579"/>
              <a:gd name="adj2" fmla="val 18730159"/>
            </a:avLst>
          </a:prstGeom>
          <a:ln w="76200">
            <a:solidFill>
              <a:srgbClr val="F53AC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Arc 51">
            <a:extLst>
              <a:ext uri="{FF2B5EF4-FFF2-40B4-BE49-F238E27FC236}">
                <a16:creationId xmlns:a16="http://schemas.microsoft.com/office/drawing/2014/main" id="{6DC8CE6E-28FF-3A4D-8BBD-A5372CDF49E6}"/>
              </a:ext>
            </a:extLst>
          </p:cNvPr>
          <p:cNvSpPr>
            <a:spLocks noChangeAspect="1"/>
          </p:cNvSpPr>
          <p:nvPr/>
        </p:nvSpPr>
        <p:spPr>
          <a:xfrm>
            <a:off x="4392206" y="5867501"/>
            <a:ext cx="733882" cy="733882"/>
          </a:xfrm>
          <a:prstGeom prst="arc">
            <a:avLst>
              <a:gd name="adj1" fmla="val 14063856"/>
              <a:gd name="adj2" fmla="val 4644906"/>
            </a:avLst>
          </a:prstGeom>
          <a:ln w="76200">
            <a:solidFill>
              <a:srgbClr val="F53AC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Arc 52">
            <a:extLst>
              <a:ext uri="{FF2B5EF4-FFF2-40B4-BE49-F238E27FC236}">
                <a16:creationId xmlns:a16="http://schemas.microsoft.com/office/drawing/2014/main" id="{6A197508-FE7D-5248-A315-5182A6310C2E}"/>
              </a:ext>
            </a:extLst>
          </p:cNvPr>
          <p:cNvSpPr>
            <a:spLocks noChangeAspect="1"/>
          </p:cNvSpPr>
          <p:nvPr/>
        </p:nvSpPr>
        <p:spPr>
          <a:xfrm>
            <a:off x="4290537" y="4305985"/>
            <a:ext cx="733882" cy="733882"/>
          </a:xfrm>
          <a:prstGeom prst="arc">
            <a:avLst>
              <a:gd name="adj1" fmla="val 14063856"/>
              <a:gd name="adj2" fmla="val 4644906"/>
            </a:avLst>
          </a:prstGeom>
          <a:ln w="76200">
            <a:solidFill>
              <a:srgbClr val="F53AC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Arc 53">
            <a:extLst>
              <a:ext uri="{FF2B5EF4-FFF2-40B4-BE49-F238E27FC236}">
                <a16:creationId xmlns:a16="http://schemas.microsoft.com/office/drawing/2014/main" id="{1E59645B-D560-194A-B5E6-23F08C13CBCB}"/>
              </a:ext>
            </a:extLst>
          </p:cNvPr>
          <p:cNvSpPr>
            <a:spLocks noChangeAspect="1"/>
          </p:cNvSpPr>
          <p:nvPr/>
        </p:nvSpPr>
        <p:spPr>
          <a:xfrm>
            <a:off x="5768135" y="5799791"/>
            <a:ext cx="733882" cy="733882"/>
          </a:xfrm>
          <a:prstGeom prst="arc">
            <a:avLst>
              <a:gd name="adj1" fmla="val 5816961"/>
              <a:gd name="adj2" fmla="val 17763412"/>
            </a:avLst>
          </a:prstGeom>
          <a:ln w="76200">
            <a:solidFill>
              <a:srgbClr val="F53AC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513643B-6377-2042-A691-47746501E3B8}"/>
              </a:ext>
            </a:extLst>
          </p:cNvPr>
          <p:cNvSpPr>
            <a:spLocks noGrp="1"/>
          </p:cNvSpPr>
          <p:nvPr>
            <p:ph type="sldNum" sz="quarter" idx="12"/>
          </p:nvPr>
        </p:nvSpPr>
        <p:spPr/>
        <p:txBody>
          <a:bodyPr/>
          <a:lstStyle/>
          <a:p>
            <a:fld id="{BF88FC72-ABAB-6F42-B5F1-C8A6E036E79A}" type="slidenum">
              <a:rPr lang="en-US" smtClean="0"/>
              <a:t>10</a:t>
            </a:fld>
            <a:endParaRPr lang="en-US"/>
          </a:p>
        </p:txBody>
      </p:sp>
      <p:pic>
        <p:nvPicPr>
          <p:cNvPr id="31" name="Picture 30">
            <a:extLst>
              <a:ext uri="{FF2B5EF4-FFF2-40B4-BE49-F238E27FC236}">
                <a16:creationId xmlns:a16="http://schemas.microsoft.com/office/drawing/2014/main" id="{5344B4A3-ACD0-F93E-667E-C7CEE1B91C9C}"/>
              </a:ext>
            </a:extLst>
          </p:cNvPr>
          <p:cNvPicPr>
            <a:picLocks noChangeAspect="1"/>
          </p:cNvPicPr>
          <p:nvPr/>
        </p:nvPicPr>
        <p:blipFill>
          <a:blip r:embed="rId9"/>
          <a:stretch>
            <a:fillRect/>
          </a:stretch>
        </p:blipFill>
        <p:spPr>
          <a:xfrm>
            <a:off x="8830761" y="3853079"/>
            <a:ext cx="1736454" cy="499422"/>
          </a:xfrm>
          <a:prstGeom prst="rect">
            <a:avLst/>
          </a:prstGeom>
        </p:spPr>
      </p:pic>
    </p:spTree>
    <p:extLst>
      <p:ext uri="{BB962C8B-B14F-4D97-AF65-F5344CB8AC3E}">
        <p14:creationId xmlns:p14="http://schemas.microsoft.com/office/powerpoint/2010/main" val="381389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par>
                                <p:cTn id="8" presetID="22" presetClass="entr" presetSubtype="4"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down)">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down)">
                                      <p:cBhvr>
                                        <p:cTn id="18" dur="500"/>
                                        <p:tgtEl>
                                          <p:spTgt spid="5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down)">
                                      <p:cBhvr>
                                        <p:cTn id="21" dur="500"/>
                                        <p:tgtEl>
                                          <p:spTgt spid="51"/>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up)">
                                      <p:cBhvr>
                                        <p:cTn id="24" dur="500"/>
                                        <p:tgtEl>
                                          <p:spTgt spid="52"/>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up)">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dissolve">
                                      <p:cBhvr>
                                        <p:cTn id="32" dur="500"/>
                                        <p:tgtEl>
                                          <p:spTgt spid="40"/>
                                        </p:tgtEl>
                                      </p:cBhvr>
                                    </p:animEffect>
                                  </p:childTnLst>
                                </p:cTn>
                              </p:par>
                            </p:childTnLst>
                          </p:cTn>
                        </p:par>
                        <p:par>
                          <p:cTn id="33" fill="hold">
                            <p:stCondLst>
                              <p:cond delay="500"/>
                            </p:stCondLst>
                            <p:childTnLst>
                              <p:par>
                                <p:cTn id="34" presetID="9" presetClass="entr" presetSubtype="0" fill="hold"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dissolve">
                                      <p:cBhvr>
                                        <p:cTn id="36" dur="500"/>
                                        <p:tgtEl>
                                          <p:spTgt spid="41"/>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dissolve">
                                      <p:cBhvr>
                                        <p:cTn id="39" dur="500"/>
                                        <p:tgtEl>
                                          <p:spTgt spid="42"/>
                                        </p:tgtEl>
                                      </p:cBhvr>
                                    </p:animEffect>
                                  </p:childTnLst>
                                </p:cTn>
                              </p:par>
                              <p:par>
                                <p:cTn id="40" presetID="1"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0" grpId="0" animBg="1"/>
      <p:bldP spid="51" grpId="0" animBg="1"/>
      <p:bldP spid="52" grpId="0" animBg="1"/>
      <p:bldP spid="53" grpId="0" animBg="1"/>
      <p:bldP spid="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10E6-73DA-074A-854E-DCE652C36452}"/>
              </a:ext>
            </a:extLst>
          </p:cNvPr>
          <p:cNvSpPr>
            <a:spLocks noGrp="1"/>
          </p:cNvSpPr>
          <p:nvPr>
            <p:ph type="title"/>
          </p:nvPr>
        </p:nvSpPr>
        <p:spPr/>
        <p:txBody>
          <a:bodyPr/>
          <a:lstStyle/>
          <a:p>
            <a:r>
              <a:rPr lang="en-US" dirty="0"/>
              <a:t>Circular polarization in central A+A </a:t>
            </a:r>
          </a:p>
        </p:txBody>
      </p:sp>
      <p:sp>
        <p:nvSpPr>
          <p:cNvPr id="3" name="Footer Placeholder 2">
            <a:extLst>
              <a:ext uri="{FF2B5EF4-FFF2-40B4-BE49-F238E27FC236}">
                <a16:creationId xmlns:a16="http://schemas.microsoft.com/office/drawing/2014/main" id="{16A79107-F643-E740-AE7E-54E3B1D90B3C}"/>
              </a:ext>
            </a:extLst>
          </p:cNvPr>
          <p:cNvSpPr>
            <a:spLocks noGrp="1"/>
          </p:cNvSpPr>
          <p:nvPr>
            <p:ph type="ftr" sz="quarter" idx="11"/>
          </p:nvPr>
        </p:nvSpPr>
        <p:spPr/>
        <p:txBody>
          <a:bodyPr/>
          <a:lstStyle/>
          <a:p>
            <a:r>
              <a:rPr lang="en-US"/>
              <a:t>UCLA Chirality Retreat - Dec 2022</a:t>
            </a:r>
            <a:endParaRPr lang="en-US" dirty="0"/>
          </a:p>
        </p:txBody>
      </p:sp>
      <p:sp>
        <p:nvSpPr>
          <p:cNvPr id="35" name="Rectangle 34">
            <a:extLst>
              <a:ext uri="{FF2B5EF4-FFF2-40B4-BE49-F238E27FC236}">
                <a16:creationId xmlns:a16="http://schemas.microsoft.com/office/drawing/2014/main" id="{8C8877CE-56C3-4D43-912C-64BC9A03A77C}"/>
              </a:ext>
            </a:extLst>
          </p:cNvPr>
          <p:cNvSpPr/>
          <p:nvPr/>
        </p:nvSpPr>
        <p:spPr>
          <a:xfrm>
            <a:off x="6151420" y="636962"/>
            <a:ext cx="5908023" cy="2938859"/>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D85F22D7-27AA-DC45-935C-6D4E4F27FEAF}"/>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21332149">
            <a:off x="6368451" y="969138"/>
            <a:ext cx="2425942" cy="2532298"/>
          </a:xfrm>
          <a:prstGeom prst="rect">
            <a:avLst/>
          </a:prstGeom>
        </p:spPr>
      </p:pic>
      <p:pic>
        <p:nvPicPr>
          <p:cNvPr id="37" name="Picture 36">
            <a:extLst>
              <a:ext uri="{FF2B5EF4-FFF2-40B4-BE49-F238E27FC236}">
                <a16:creationId xmlns:a16="http://schemas.microsoft.com/office/drawing/2014/main" id="{721E6099-B9F2-0541-9EC4-C13C1F8FD96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946415" y="1204472"/>
            <a:ext cx="2983930" cy="897820"/>
          </a:xfrm>
          <a:prstGeom prst="rect">
            <a:avLst/>
          </a:prstGeom>
        </p:spPr>
      </p:pic>
      <p:sp>
        <p:nvSpPr>
          <p:cNvPr id="39" name="TextBox 38">
            <a:extLst>
              <a:ext uri="{FF2B5EF4-FFF2-40B4-BE49-F238E27FC236}">
                <a16:creationId xmlns:a16="http://schemas.microsoft.com/office/drawing/2014/main" id="{503DD9BA-4E60-8E49-937A-F8C43C842D8E}"/>
              </a:ext>
            </a:extLst>
          </p:cNvPr>
          <p:cNvSpPr txBox="1"/>
          <p:nvPr/>
        </p:nvSpPr>
        <p:spPr>
          <a:xfrm>
            <a:off x="8243871" y="677724"/>
            <a:ext cx="3251659" cy="369332"/>
          </a:xfrm>
          <a:prstGeom prst="rect">
            <a:avLst/>
          </a:prstGeom>
          <a:noFill/>
        </p:spPr>
        <p:txBody>
          <a:bodyPr wrap="none" rtlCol="0">
            <a:spAutoFit/>
          </a:bodyPr>
          <a:lstStyle/>
          <a:p>
            <a:r>
              <a:rPr lang="en-US" dirty="0">
                <a:solidFill>
                  <a:srgbClr val="0034A9"/>
                </a:solidFill>
              </a:rPr>
              <a:t>quantifying smoke-ring structure</a:t>
            </a:r>
          </a:p>
        </p:txBody>
      </p:sp>
      <p:sp>
        <p:nvSpPr>
          <p:cNvPr id="4" name="TextBox 3">
            <a:extLst>
              <a:ext uri="{FF2B5EF4-FFF2-40B4-BE49-F238E27FC236}">
                <a16:creationId xmlns:a16="http://schemas.microsoft.com/office/drawing/2014/main" id="{BDFC0A0B-98C4-5E49-BE42-E6CEBC757BEB}"/>
              </a:ext>
            </a:extLst>
          </p:cNvPr>
          <p:cNvSpPr txBox="1"/>
          <p:nvPr/>
        </p:nvSpPr>
        <p:spPr>
          <a:xfrm>
            <a:off x="10050231" y="3229178"/>
            <a:ext cx="1846980" cy="307777"/>
          </a:xfrm>
          <a:prstGeom prst="rect">
            <a:avLst/>
          </a:prstGeom>
          <a:noFill/>
        </p:spPr>
        <p:txBody>
          <a:bodyPr wrap="none" rtlCol="0">
            <a:spAutoFit/>
          </a:bodyPr>
          <a:lstStyle/>
          <a:p>
            <a:r>
              <a:rPr lang="en-US" sz="1400" dirty="0"/>
              <a:t>PRC104 (2021) 011901</a:t>
            </a:r>
          </a:p>
        </p:txBody>
      </p:sp>
      <p:sp>
        <p:nvSpPr>
          <p:cNvPr id="43" name="Rectangle 42">
            <a:extLst>
              <a:ext uri="{FF2B5EF4-FFF2-40B4-BE49-F238E27FC236}">
                <a16:creationId xmlns:a16="http://schemas.microsoft.com/office/drawing/2014/main" id="{97A389C1-12B4-5848-8D2B-3B9CE9BEE0CE}"/>
              </a:ext>
            </a:extLst>
          </p:cNvPr>
          <p:cNvSpPr/>
          <p:nvPr/>
        </p:nvSpPr>
        <p:spPr>
          <a:xfrm>
            <a:off x="212177" y="3831649"/>
            <a:ext cx="11497535" cy="2950591"/>
          </a:xfrm>
          <a:prstGeom prst="rect">
            <a:avLst/>
          </a:prstGeom>
          <a:solidFill>
            <a:schemeClr val="bg1"/>
          </a:solidFill>
          <a:ln>
            <a:solidFill>
              <a:schemeClr val="tx1"/>
            </a:solidFill>
          </a:ln>
          <a:effectLst>
            <a:outerShdw blurRad="50800" dist="78382"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2" descr="Fig. 1">
            <a:extLst>
              <a:ext uri="{FF2B5EF4-FFF2-40B4-BE49-F238E27FC236}">
                <a16:creationId xmlns:a16="http://schemas.microsoft.com/office/drawing/2014/main" id="{18DCAD1A-EBD5-D048-AA95-0375339FD7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3" t="12131" r="79652" b="30474"/>
          <a:stretch/>
        </p:blipFill>
        <p:spPr bwMode="auto">
          <a:xfrm>
            <a:off x="482288" y="4663279"/>
            <a:ext cx="1761282" cy="1541124"/>
          </a:xfrm>
          <a:prstGeom prst="rect">
            <a:avLst/>
          </a:prstGeom>
          <a:noFill/>
          <a:extLst>
            <a:ext uri="{909E8E84-426E-40DD-AFC4-6F175D3DCCD1}">
              <a14:hiddenFill xmlns:a14="http://schemas.microsoft.com/office/drawing/2010/main">
                <a:solidFill>
                  <a:srgbClr val="FFFFFF"/>
                </a:solidFill>
              </a14:hiddenFill>
            </a:ext>
          </a:extLst>
        </p:spPr>
      </p:pic>
      <p:sp>
        <p:nvSpPr>
          <p:cNvPr id="45" name="Notched Right Arrow 44">
            <a:extLst>
              <a:ext uri="{FF2B5EF4-FFF2-40B4-BE49-F238E27FC236}">
                <a16:creationId xmlns:a16="http://schemas.microsoft.com/office/drawing/2014/main" id="{4EDB0DA4-90E9-474C-8C86-D17C8A5DE0FC}"/>
              </a:ext>
            </a:extLst>
          </p:cNvPr>
          <p:cNvSpPr/>
          <p:nvPr/>
        </p:nvSpPr>
        <p:spPr>
          <a:xfrm>
            <a:off x="2598927" y="5183816"/>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CFE2B5DD-66F9-1F49-AF6A-1C28B833AE41}"/>
              </a:ext>
            </a:extLst>
          </p:cNvPr>
          <p:cNvPicPr>
            <a:picLocks noChangeAspect="1"/>
          </p:cNvPicPr>
          <p:nvPr/>
        </p:nvPicPr>
        <p:blipFill rotWithShape="1">
          <a:blip r:embed="rId5"/>
          <a:srcRect l="1216" t="2474" r="794" b="7434"/>
          <a:stretch/>
        </p:blipFill>
        <p:spPr>
          <a:xfrm>
            <a:off x="315962" y="3858663"/>
            <a:ext cx="7049249" cy="302059"/>
          </a:xfrm>
          <a:prstGeom prst="rect">
            <a:avLst/>
          </a:prstGeom>
        </p:spPr>
      </p:pic>
      <p:pic>
        <p:nvPicPr>
          <p:cNvPr id="55" name="Picture 54">
            <a:extLst>
              <a:ext uri="{FF2B5EF4-FFF2-40B4-BE49-F238E27FC236}">
                <a16:creationId xmlns:a16="http://schemas.microsoft.com/office/drawing/2014/main" id="{500D9FC6-C2A2-EF45-A46B-4D5C112CD7D4}"/>
              </a:ext>
            </a:extLst>
          </p:cNvPr>
          <p:cNvPicPr>
            <a:picLocks noChangeAspect="1"/>
          </p:cNvPicPr>
          <p:nvPr/>
        </p:nvPicPr>
        <p:blipFill rotWithShape="1">
          <a:blip r:embed="rId6"/>
          <a:srcRect l="53898"/>
          <a:stretch/>
        </p:blipFill>
        <p:spPr>
          <a:xfrm>
            <a:off x="8325840" y="4121860"/>
            <a:ext cx="2180377" cy="2431348"/>
          </a:xfrm>
          <a:prstGeom prst="rect">
            <a:avLst/>
          </a:prstGeom>
        </p:spPr>
      </p:pic>
      <p:sp>
        <p:nvSpPr>
          <p:cNvPr id="56" name="TextBox 55">
            <a:extLst>
              <a:ext uri="{FF2B5EF4-FFF2-40B4-BE49-F238E27FC236}">
                <a16:creationId xmlns:a16="http://schemas.microsoft.com/office/drawing/2014/main" id="{68D0F8FC-5AD9-8D47-B387-2F1EAFC8A1E8}"/>
              </a:ext>
            </a:extLst>
          </p:cNvPr>
          <p:cNvSpPr txBox="1"/>
          <p:nvPr/>
        </p:nvSpPr>
        <p:spPr>
          <a:xfrm>
            <a:off x="8131086" y="6425335"/>
            <a:ext cx="3211987" cy="307777"/>
          </a:xfrm>
          <a:prstGeom prst="rect">
            <a:avLst/>
          </a:prstGeom>
          <a:solidFill>
            <a:srgbClr val="FFFFFF"/>
          </a:solidFill>
        </p:spPr>
        <p:txBody>
          <a:bodyPr wrap="square" rtlCol="0">
            <a:spAutoFit/>
          </a:bodyPr>
          <a:lstStyle/>
          <a:p>
            <a:r>
              <a:rPr lang="en-US" sz="1400" dirty="0"/>
              <a:t>Xia, Li, Tang, Wang PRC 98, 024905 (2018)</a:t>
            </a:r>
          </a:p>
        </p:txBody>
      </p:sp>
      <p:pic>
        <p:nvPicPr>
          <p:cNvPr id="57" name="Picture 2" descr="Fig. 1">
            <a:extLst>
              <a:ext uri="{FF2B5EF4-FFF2-40B4-BE49-F238E27FC236}">
                <a16:creationId xmlns:a16="http://schemas.microsoft.com/office/drawing/2014/main" id="{B27CCC5A-2478-E84B-B0ED-70C461100D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525" t="11042" r="47770" b="27418"/>
          <a:stretch/>
        </p:blipFill>
        <p:spPr bwMode="auto">
          <a:xfrm>
            <a:off x="3710045" y="4629164"/>
            <a:ext cx="3330540" cy="165242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22642EFD-0431-874A-A2EE-A6C4DE685F17}"/>
              </a:ext>
            </a:extLst>
          </p:cNvPr>
          <p:cNvPicPr>
            <a:picLocks noChangeAspect="1"/>
          </p:cNvPicPr>
          <p:nvPr/>
        </p:nvPicPr>
        <p:blipFill>
          <a:blip r:embed="rId7"/>
          <a:stretch>
            <a:fillRect/>
          </a:stretch>
        </p:blipFill>
        <p:spPr>
          <a:xfrm>
            <a:off x="4105315" y="4022090"/>
            <a:ext cx="2540000" cy="1041400"/>
          </a:xfrm>
          <a:prstGeom prst="rect">
            <a:avLst/>
          </a:prstGeom>
        </p:spPr>
      </p:pic>
      <p:pic>
        <p:nvPicPr>
          <p:cNvPr id="66" name="Picture 65">
            <a:extLst>
              <a:ext uri="{FF2B5EF4-FFF2-40B4-BE49-F238E27FC236}">
                <a16:creationId xmlns:a16="http://schemas.microsoft.com/office/drawing/2014/main" id="{E9CA87B8-C105-1149-9DEC-4C711E4F2DAF}"/>
              </a:ext>
            </a:extLst>
          </p:cNvPr>
          <p:cNvPicPr>
            <a:picLocks noChangeAspect="1"/>
          </p:cNvPicPr>
          <p:nvPr/>
        </p:nvPicPr>
        <p:blipFill>
          <a:blip r:embed="rId7"/>
          <a:stretch>
            <a:fillRect/>
          </a:stretch>
        </p:blipFill>
        <p:spPr>
          <a:xfrm flipV="1">
            <a:off x="4105315" y="5804570"/>
            <a:ext cx="2540000" cy="1041400"/>
          </a:xfrm>
          <a:prstGeom prst="rect">
            <a:avLst/>
          </a:prstGeom>
        </p:spPr>
      </p:pic>
      <p:sp>
        <p:nvSpPr>
          <p:cNvPr id="59" name="Rectangle 58">
            <a:extLst>
              <a:ext uri="{FF2B5EF4-FFF2-40B4-BE49-F238E27FC236}">
                <a16:creationId xmlns:a16="http://schemas.microsoft.com/office/drawing/2014/main" id="{2E9F0E4B-831D-D148-AC1F-66D60AEFC47A}"/>
              </a:ext>
            </a:extLst>
          </p:cNvPr>
          <p:cNvSpPr/>
          <p:nvPr/>
        </p:nvSpPr>
        <p:spPr>
          <a:xfrm>
            <a:off x="3554171" y="4092342"/>
            <a:ext cx="3606085" cy="2648524"/>
          </a:xfrm>
          <a:prstGeom prst="rect">
            <a:avLst/>
          </a:prstGeom>
          <a:solidFill>
            <a:srgbClr val="FFFFFF">
              <a:alpha val="5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c 59">
            <a:extLst>
              <a:ext uri="{FF2B5EF4-FFF2-40B4-BE49-F238E27FC236}">
                <a16:creationId xmlns:a16="http://schemas.microsoft.com/office/drawing/2014/main" id="{AB51DD9A-5338-294F-A21E-AD7D11E32EE9}"/>
              </a:ext>
            </a:extLst>
          </p:cNvPr>
          <p:cNvSpPr>
            <a:spLocks noChangeAspect="1"/>
          </p:cNvSpPr>
          <p:nvPr/>
        </p:nvSpPr>
        <p:spPr>
          <a:xfrm>
            <a:off x="5652083" y="4324149"/>
            <a:ext cx="733882" cy="733882"/>
          </a:xfrm>
          <a:prstGeom prst="arc">
            <a:avLst>
              <a:gd name="adj1" fmla="val 6302579"/>
              <a:gd name="adj2" fmla="val 18730159"/>
            </a:avLst>
          </a:prstGeom>
          <a:ln w="76200">
            <a:solidFill>
              <a:srgbClr val="F53AC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Arc 60">
            <a:extLst>
              <a:ext uri="{FF2B5EF4-FFF2-40B4-BE49-F238E27FC236}">
                <a16:creationId xmlns:a16="http://schemas.microsoft.com/office/drawing/2014/main" id="{613FC088-0CE2-E64D-ACA7-AF1BBA12EAA3}"/>
              </a:ext>
            </a:extLst>
          </p:cNvPr>
          <p:cNvSpPr>
            <a:spLocks noChangeAspect="1"/>
          </p:cNvSpPr>
          <p:nvPr/>
        </p:nvSpPr>
        <p:spPr>
          <a:xfrm>
            <a:off x="4392206" y="5867501"/>
            <a:ext cx="733882" cy="733882"/>
          </a:xfrm>
          <a:prstGeom prst="arc">
            <a:avLst>
              <a:gd name="adj1" fmla="val 14063856"/>
              <a:gd name="adj2" fmla="val 4644906"/>
            </a:avLst>
          </a:prstGeom>
          <a:ln w="76200">
            <a:solidFill>
              <a:srgbClr val="F53AC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Arc 61">
            <a:extLst>
              <a:ext uri="{FF2B5EF4-FFF2-40B4-BE49-F238E27FC236}">
                <a16:creationId xmlns:a16="http://schemas.microsoft.com/office/drawing/2014/main" id="{06C4A981-2C3E-C743-9C04-6A24301B3188}"/>
              </a:ext>
            </a:extLst>
          </p:cNvPr>
          <p:cNvSpPr>
            <a:spLocks noChangeAspect="1"/>
          </p:cNvSpPr>
          <p:nvPr/>
        </p:nvSpPr>
        <p:spPr>
          <a:xfrm>
            <a:off x="4290537" y="4305985"/>
            <a:ext cx="733882" cy="733882"/>
          </a:xfrm>
          <a:prstGeom prst="arc">
            <a:avLst>
              <a:gd name="adj1" fmla="val 14063856"/>
              <a:gd name="adj2" fmla="val 4644906"/>
            </a:avLst>
          </a:prstGeom>
          <a:ln w="76200">
            <a:solidFill>
              <a:srgbClr val="F53AC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Arc 62">
            <a:extLst>
              <a:ext uri="{FF2B5EF4-FFF2-40B4-BE49-F238E27FC236}">
                <a16:creationId xmlns:a16="http://schemas.microsoft.com/office/drawing/2014/main" id="{B1C4E098-A66D-2449-B668-6261F6D77358}"/>
              </a:ext>
            </a:extLst>
          </p:cNvPr>
          <p:cNvSpPr>
            <a:spLocks noChangeAspect="1"/>
          </p:cNvSpPr>
          <p:nvPr/>
        </p:nvSpPr>
        <p:spPr>
          <a:xfrm>
            <a:off x="5768135" y="5799791"/>
            <a:ext cx="733882" cy="733882"/>
          </a:xfrm>
          <a:prstGeom prst="arc">
            <a:avLst>
              <a:gd name="adj1" fmla="val 5816961"/>
              <a:gd name="adj2" fmla="val 17763412"/>
            </a:avLst>
          </a:prstGeom>
          <a:ln w="76200">
            <a:solidFill>
              <a:srgbClr val="F53AC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7">
            <a:extLst>
              <a:ext uri="{FF2B5EF4-FFF2-40B4-BE49-F238E27FC236}">
                <a16:creationId xmlns:a16="http://schemas.microsoft.com/office/drawing/2014/main" id="{8BC2C048-1C33-E74A-AD22-2CC3DB0A2A23}"/>
              </a:ext>
            </a:extLst>
          </p:cNvPr>
          <p:cNvGrpSpPr/>
          <p:nvPr/>
        </p:nvGrpSpPr>
        <p:grpSpPr>
          <a:xfrm>
            <a:off x="212177" y="635432"/>
            <a:ext cx="5761905" cy="2997421"/>
            <a:chOff x="212177" y="552307"/>
            <a:chExt cx="5761905" cy="2997421"/>
          </a:xfrm>
        </p:grpSpPr>
        <p:sp>
          <p:nvSpPr>
            <p:cNvPr id="7" name="Rectangle 6">
              <a:extLst>
                <a:ext uri="{FF2B5EF4-FFF2-40B4-BE49-F238E27FC236}">
                  <a16:creationId xmlns:a16="http://schemas.microsoft.com/office/drawing/2014/main" id="{C8768427-1B48-D341-9133-F5C3FEF80697}"/>
                </a:ext>
              </a:extLst>
            </p:cNvPr>
            <p:cNvSpPr/>
            <p:nvPr/>
          </p:nvSpPr>
          <p:spPr>
            <a:xfrm>
              <a:off x="212177" y="552307"/>
              <a:ext cx="5761905" cy="299742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49FEE7BA-06F8-7B4F-92D3-B93A1335BB4D}"/>
                </a:ext>
              </a:extLst>
            </p:cNvPr>
            <p:cNvPicPr>
              <a:picLocks noChangeAspect="1"/>
            </p:cNvPicPr>
            <p:nvPr/>
          </p:nvPicPr>
          <p:blipFill>
            <a:blip r:embed="rId8"/>
            <a:stretch>
              <a:fillRect/>
            </a:stretch>
          </p:blipFill>
          <p:spPr>
            <a:xfrm>
              <a:off x="447051" y="581366"/>
              <a:ext cx="5313552" cy="2826659"/>
            </a:xfrm>
            <a:prstGeom prst="rect">
              <a:avLst/>
            </a:prstGeom>
          </p:spPr>
        </p:pic>
        <p:sp>
          <p:nvSpPr>
            <p:cNvPr id="67" name="TextBox 66">
              <a:extLst>
                <a:ext uri="{FF2B5EF4-FFF2-40B4-BE49-F238E27FC236}">
                  <a16:creationId xmlns:a16="http://schemas.microsoft.com/office/drawing/2014/main" id="{C4FFD1B1-47C8-4046-9084-EEA7F9B74010}"/>
                </a:ext>
              </a:extLst>
            </p:cNvPr>
            <p:cNvSpPr txBox="1"/>
            <p:nvPr/>
          </p:nvSpPr>
          <p:spPr>
            <a:xfrm>
              <a:off x="270001" y="3252644"/>
              <a:ext cx="3211987" cy="276999"/>
            </a:xfrm>
            <a:prstGeom prst="rect">
              <a:avLst/>
            </a:prstGeom>
            <a:solidFill>
              <a:srgbClr val="FFFFFF"/>
            </a:solidFill>
          </p:spPr>
          <p:txBody>
            <a:bodyPr wrap="square" rtlCol="0">
              <a:spAutoFit/>
            </a:bodyPr>
            <a:lstStyle/>
            <a:p>
              <a:r>
                <a:rPr lang="en-US" sz="1200" dirty="0"/>
                <a:t>Xia, Li, Tang, Wang PRC 98, 024905 (2018)</a:t>
              </a:r>
            </a:p>
          </p:txBody>
        </p:sp>
      </p:grpSp>
      <p:sp>
        <p:nvSpPr>
          <p:cNvPr id="5" name="TextBox 4">
            <a:extLst>
              <a:ext uri="{FF2B5EF4-FFF2-40B4-BE49-F238E27FC236}">
                <a16:creationId xmlns:a16="http://schemas.microsoft.com/office/drawing/2014/main" id="{5F19E37A-1B3B-AB4E-9AB9-ACE59D6A9351}"/>
              </a:ext>
            </a:extLst>
          </p:cNvPr>
          <p:cNvSpPr txBox="1"/>
          <p:nvPr/>
        </p:nvSpPr>
        <p:spPr>
          <a:xfrm>
            <a:off x="6607435" y="134817"/>
            <a:ext cx="4433521" cy="369332"/>
          </a:xfrm>
          <a:prstGeom prst="rect">
            <a:avLst/>
          </a:prstGeom>
          <a:noFill/>
        </p:spPr>
        <p:txBody>
          <a:bodyPr wrap="none" rtlCol="0">
            <a:spAutoFit/>
          </a:bodyPr>
          <a:lstStyle/>
          <a:p>
            <a:r>
              <a:rPr lang="en-US" dirty="0">
                <a:solidFill>
                  <a:srgbClr val="FF0000"/>
                </a:solidFill>
              </a:rPr>
              <a:t>these are vorticity vectors, not flow velocities</a:t>
            </a:r>
          </a:p>
        </p:txBody>
      </p:sp>
      <p:cxnSp>
        <p:nvCxnSpPr>
          <p:cNvPr id="10" name="Straight Arrow Connector 9">
            <a:extLst>
              <a:ext uri="{FF2B5EF4-FFF2-40B4-BE49-F238E27FC236}">
                <a16:creationId xmlns:a16="http://schemas.microsoft.com/office/drawing/2014/main" id="{B9FBE6F4-B803-FA42-8248-E787FAFC96FE}"/>
              </a:ext>
            </a:extLst>
          </p:cNvPr>
          <p:cNvCxnSpPr>
            <a:cxnSpLocks/>
          </p:cNvCxnSpPr>
          <p:nvPr/>
        </p:nvCxnSpPr>
        <p:spPr>
          <a:xfrm flipH="1">
            <a:off x="5526741" y="472005"/>
            <a:ext cx="1118574" cy="3914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A97F4CA2-D88A-AE40-862E-71DE5FFF634B}"/>
              </a:ext>
            </a:extLst>
          </p:cNvPr>
          <p:cNvSpPr>
            <a:spLocks noGrp="1"/>
          </p:cNvSpPr>
          <p:nvPr>
            <p:ph type="sldNum" sz="quarter" idx="12"/>
          </p:nvPr>
        </p:nvSpPr>
        <p:spPr/>
        <p:txBody>
          <a:bodyPr/>
          <a:lstStyle/>
          <a:p>
            <a:fld id="{BF88FC72-ABAB-6F42-B5F1-C8A6E036E79A}" type="slidenum">
              <a:rPr lang="en-US" smtClean="0"/>
              <a:t>11</a:t>
            </a:fld>
            <a:endParaRPr lang="en-US"/>
          </a:p>
        </p:txBody>
      </p:sp>
      <p:pic>
        <p:nvPicPr>
          <p:cNvPr id="32" name="Picture 31">
            <a:extLst>
              <a:ext uri="{FF2B5EF4-FFF2-40B4-BE49-F238E27FC236}">
                <a16:creationId xmlns:a16="http://schemas.microsoft.com/office/drawing/2014/main" id="{C7DA61CB-D0FA-764A-B23E-25D8E20240CE}"/>
              </a:ext>
            </a:extLst>
          </p:cNvPr>
          <p:cNvPicPr>
            <a:picLocks noChangeAspect="1"/>
          </p:cNvPicPr>
          <p:nvPr/>
        </p:nvPicPr>
        <p:blipFill>
          <a:blip r:embed="rId9"/>
          <a:stretch>
            <a:fillRect/>
          </a:stretch>
        </p:blipFill>
        <p:spPr>
          <a:xfrm>
            <a:off x="9105431" y="2303833"/>
            <a:ext cx="2689726" cy="802591"/>
          </a:xfrm>
          <a:prstGeom prst="rect">
            <a:avLst/>
          </a:prstGeom>
          <a:ln>
            <a:solidFill>
              <a:schemeClr val="tx1"/>
            </a:solidFill>
          </a:ln>
        </p:spPr>
      </p:pic>
      <p:pic>
        <p:nvPicPr>
          <p:cNvPr id="9" name="Picture 8">
            <a:extLst>
              <a:ext uri="{FF2B5EF4-FFF2-40B4-BE49-F238E27FC236}">
                <a16:creationId xmlns:a16="http://schemas.microsoft.com/office/drawing/2014/main" id="{0C558676-E228-FA90-1721-A2931536BBC6}"/>
              </a:ext>
            </a:extLst>
          </p:cNvPr>
          <p:cNvPicPr>
            <a:picLocks noChangeAspect="1"/>
          </p:cNvPicPr>
          <p:nvPr/>
        </p:nvPicPr>
        <p:blipFill>
          <a:blip r:embed="rId10"/>
          <a:stretch>
            <a:fillRect/>
          </a:stretch>
        </p:blipFill>
        <p:spPr>
          <a:xfrm>
            <a:off x="8830761" y="3853079"/>
            <a:ext cx="1736454" cy="499422"/>
          </a:xfrm>
          <a:prstGeom prst="rect">
            <a:avLst/>
          </a:prstGeom>
        </p:spPr>
      </p:pic>
    </p:spTree>
    <p:extLst>
      <p:ext uri="{BB962C8B-B14F-4D97-AF65-F5344CB8AC3E}">
        <p14:creationId xmlns:p14="http://schemas.microsoft.com/office/powerpoint/2010/main" val="149801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C5BE-F2B9-8544-959C-1F19EE87D5D3}"/>
              </a:ext>
            </a:extLst>
          </p:cNvPr>
          <p:cNvSpPr>
            <a:spLocks noGrp="1"/>
          </p:cNvSpPr>
          <p:nvPr>
            <p:ph type="title"/>
          </p:nvPr>
        </p:nvSpPr>
        <p:spPr/>
        <p:txBody>
          <a:bodyPr/>
          <a:lstStyle/>
          <a:p>
            <a:r>
              <a:rPr lang="en-US" dirty="0"/>
              <a:t>Development of toroidal vorticity in MUSIC</a:t>
            </a:r>
          </a:p>
        </p:txBody>
      </p:sp>
      <p:sp>
        <p:nvSpPr>
          <p:cNvPr id="3" name="Footer Placeholder 2">
            <a:extLst>
              <a:ext uri="{FF2B5EF4-FFF2-40B4-BE49-F238E27FC236}">
                <a16:creationId xmlns:a16="http://schemas.microsoft.com/office/drawing/2014/main" id="{CB332858-B2F0-C446-9907-00AF1700C59C}"/>
              </a:ext>
            </a:extLst>
          </p:cNvPr>
          <p:cNvSpPr>
            <a:spLocks noGrp="1"/>
          </p:cNvSpPr>
          <p:nvPr>
            <p:ph type="ftr" sz="quarter" idx="11"/>
          </p:nvPr>
        </p:nvSpPr>
        <p:spPr/>
        <p:txBody>
          <a:bodyPr/>
          <a:lstStyle/>
          <a:p>
            <a:r>
              <a:rPr lang="en-US"/>
              <a:t>UCLA Chirality Retreat - Dec 2022</a:t>
            </a:r>
          </a:p>
        </p:txBody>
      </p:sp>
      <p:sp>
        <p:nvSpPr>
          <p:cNvPr id="4" name="TextBox 3">
            <a:extLst>
              <a:ext uri="{FF2B5EF4-FFF2-40B4-BE49-F238E27FC236}">
                <a16:creationId xmlns:a16="http://schemas.microsoft.com/office/drawing/2014/main" id="{4CF3DDAB-F37A-E24A-944B-19EDBFF88D28}"/>
              </a:ext>
            </a:extLst>
          </p:cNvPr>
          <p:cNvSpPr txBox="1"/>
          <p:nvPr/>
        </p:nvSpPr>
        <p:spPr>
          <a:xfrm>
            <a:off x="3804004" y="735981"/>
            <a:ext cx="1897764" cy="369332"/>
          </a:xfrm>
          <a:prstGeom prst="rect">
            <a:avLst/>
          </a:prstGeom>
          <a:noFill/>
        </p:spPr>
        <p:txBody>
          <a:bodyPr wrap="none" rtlCol="0">
            <a:spAutoFit/>
          </a:bodyPr>
          <a:lstStyle/>
          <a:p>
            <a:r>
              <a:rPr lang="en-US" dirty="0" err="1"/>
              <a:t>Au+Au</a:t>
            </a:r>
            <a:r>
              <a:rPr lang="en-US" dirty="0"/>
              <a:t> at 200 GeV</a:t>
            </a:r>
          </a:p>
        </p:txBody>
      </p:sp>
      <p:sp>
        <p:nvSpPr>
          <p:cNvPr id="6" name="TextBox 5">
            <a:extLst>
              <a:ext uri="{FF2B5EF4-FFF2-40B4-BE49-F238E27FC236}">
                <a16:creationId xmlns:a16="http://schemas.microsoft.com/office/drawing/2014/main" id="{B59C73A6-E30C-1044-9993-4544C3E3AFD0}"/>
              </a:ext>
            </a:extLst>
          </p:cNvPr>
          <p:cNvSpPr txBox="1"/>
          <p:nvPr/>
        </p:nvSpPr>
        <p:spPr>
          <a:xfrm>
            <a:off x="6096000" y="735981"/>
            <a:ext cx="2027286" cy="369332"/>
          </a:xfrm>
          <a:prstGeom prst="rect">
            <a:avLst/>
          </a:prstGeom>
          <a:noFill/>
        </p:spPr>
        <p:txBody>
          <a:bodyPr wrap="none" rtlCol="0">
            <a:spAutoFit/>
          </a:bodyPr>
          <a:lstStyle/>
          <a:p>
            <a:r>
              <a:rPr lang="en-US" dirty="0" err="1"/>
              <a:t>Bjorken</a:t>
            </a:r>
            <a:r>
              <a:rPr lang="en-US" dirty="0"/>
              <a:t> flow profile</a:t>
            </a:r>
          </a:p>
        </p:txBody>
      </p:sp>
      <p:sp>
        <p:nvSpPr>
          <p:cNvPr id="9" name="Slide Number Placeholder 8">
            <a:extLst>
              <a:ext uri="{FF2B5EF4-FFF2-40B4-BE49-F238E27FC236}">
                <a16:creationId xmlns:a16="http://schemas.microsoft.com/office/drawing/2014/main" id="{F02238CA-7534-4244-A085-326C24C3C286}"/>
              </a:ext>
            </a:extLst>
          </p:cNvPr>
          <p:cNvSpPr>
            <a:spLocks noGrp="1"/>
          </p:cNvSpPr>
          <p:nvPr>
            <p:ph type="sldNum" sz="quarter" idx="12"/>
          </p:nvPr>
        </p:nvSpPr>
        <p:spPr/>
        <p:txBody>
          <a:bodyPr/>
          <a:lstStyle/>
          <a:p>
            <a:fld id="{BF88FC72-ABAB-6F42-B5F1-C8A6E036E79A}" type="slidenum">
              <a:rPr lang="en-US" smtClean="0"/>
              <a:t>12</a:t>
            </a:fld>
            <a:endParaRPr lang="en-US"/>
          </a:p>
        </p:txBody>
      </p:sp>
      <p:sp>
        <p:nvSpPr>
          <p:cNvPr id="10" name="TextBox 9">
            <a:extLst>
              <a:ext uri="{FF2B5EF4-FFF2-40B4-BE49-F238E27FC236}">
                <a16:creationId xmlns:a16="http://schemas.microsoft.com/office/drawing/2014/main" id="{00C3761B-197A-9F48-8CCF-9697BD056BA7}"/>
              </a:ext>
            </a:extLst>
          </p:cNvPr>
          <p:cNvSpPr txBox="1"/>
          <p:nvPr/>
        </p:nvSpPr>
        <p:spPr>
          <a:xfrm>
            <a:off x="0" y="6027003"/>
            <a:ext cx="4039632" cy="830997"/>
          </a:xfrm>
          <a:prstGeom prst="rect">
            <a:avLst/>
          </a:prstGeom>
          <a:solidFill>
            <a:schemeClr val="bg1">
              <a:lumMod val="85000"/>
            </a:schemeClr>
          </a:solidFill>
        </p:spPr>
        <p:txBody>
          <a:bodyPr wrap="none" rtlCol="0">
            <a:spAutoFit/>
          </a:bodyPr>
          <a:lstStyle/>
          <a:p>
            <a:r>
              <a:rPr lang="en-US" sz="1600" dirty="0"/>
              <a:t>MUSIC hydrodynamics, with baryon currents</a:t>
            </a:r>
          </a:p>
          <a:p>
            <a:r>
              <a:rPr lang="en-US" sz="1600" dirty="0" err="1"/>
              <a:t>Schenke</a:t>
            </a:r>
            <a:r>
              <a:rPr lang="en-US" sz="1600" dirty="0"/>
              <a:t>, Jeon, Gale PRC82 (2010) 014903</a:t>
            </a:r>
          </a:p>
          <a:p>
            <a:r>
              <a:rPr lang="en-US" sz="1600" dirty="0" err="1"/>
              <a:t>Schenke</a:t>
            </a:r>
            <a:r>
              <a:rPr lang="en-US" sz="1600" dirty="0"/>
              <a:t>, Shen, </a:t>
            </a:r>
            <a:r>
              <a:rPr lang="en-US" sz="1600" dirty="0" err="1"/>
              <a:t>Tribedy</a:t>
            </a:r>
            <a:r>
              <a:rPr lang="en-US" sz="1600" dirty="0"/>
              <a:t> PRC102 (2020) 044905</a:t>
            </a:r>
          </a:p>
        </p:txBody>
      </p:sp>
      <p:pic>
        <p:nvPicPr>
          <p:cNvPr id="13" name="AuAu200_UseThisOne.mov" descr="AuAu200_UseThisOne.mov">
            <a:hlinkClick r:id="" action="ppaction://media"/>
            <a:extLst>
              <a:ext uri="{FF2B5EF4-FFF2-40B4-BE49-F238E27FC236}">
                <a16:creationId xmlns:a16="http://schemas.microsoft.com/office/drawing/2014/main" id="{ACAB4539-2477-A043-9D01-2D45FB62EA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96839"/>
            <a:ext cx="12192000" cy="3865563"/>
          </a:xfrm>
          <a:prstGeom prst="rect">
            <a:avLst/>
          </a:prstGeom>
        </p:spPr>
      </p:pic>
      <p:sp>
        <p:nvSpPr>
          <p:cNvPr id="11" name="Rectangle 10">
            <a:extLst>
              <a:ext uri="{FF2B5EF4-FFF2-40B4-BE49-F238E27FC236}">
                <a16:creationId xmlns:a16="http://schemas.microsoft.com/office/drawing/2014/main" id="{8E16F65D-C447-0A4B-AC40-80E8C6032863}"/>
              </a:ext>
            </a:extLst>
          </p:cNvPr>
          <p:cNvSpPr/>
          <p:nvPr/>
        </p:nvSpPr>
        <p:spPr>
          <a:xfrm>
            <a:off x="9622901" y="-9816"/>
            <a:ext cx="2317814" cy="369332"/>
          </a:xfrm>
          <a:prstGeom prst="rect">
            <a:avLst/>
          </a:prstGeom>
        </p:spPr>
        <p:txBody>
          <a:bodyPr wrap="none">
            <a:spAutoFit/>
          </a:bodyPr>
          <a:lstStyle/>
          <a:p>
            <a:r>
              <a:rPr lang="en-US" dirty="0"/>
              <a:t>PRC104 (2021) 011901</a:t>
            </a:r>
          </a:p>
        </p:txBody>
      </p:sp>
      <p:pic>
        <p:nvPicPr>
          <p:cNvPr id="5" name="Picture 4">
            <a:extLst>
              <a:ext uri="{FF2B5EF4-FFF2-40B4-BE49-F238E27FC236}">
                <a16:creationId xmlns:a16="http://schemas.microsoft.com/office/drawing/2014/main" id="{EE5AC76C-E15B-5C4F-A0EE-8869710CAD10}"/>
              </a:ext>
            </a:extLst>
          </p:cNvPr>
          <p:cNvPicPr>
            <a:picLocks noChangeAspect="1"/>
          </p:cNvPicPr>
          <p:nvPr/>
        </p:nvPicPr>
        <p:blipFill>
          <a:blip r:embed="rId5"/>
          <a:stretch>
            <a:fillRect/>
          </a:stretch>
        </p:blipFill>
        <p:spPr>
          <a:xfrm>
            <a:off x="9692547" y="5911811"/>
            <a:ext cx="2378016" cy="725295"/>
          </a:xfrm>
          <a:prstGeom prst="rect">
            <a:avLst/>
          </a:prstGeom>
        </p:spPr>
      </p:pic>
      <p:sp>
        <p:nvSpPr>
          <p:cNvPr id="7" name="TextBox 6">
            <a:extLst>
              <a:ext uri="{FF2B5EF4-FFF2-40B4-BE49-F238E27FC236}">
                <a16:creationId xmlns:a16="http://schemas.microsoft.com/office/drawing/2014/main" id="{FAAAF103-D029-614F-9847-0E5588A9E41F}"/>
              </a:ext>
            </a:extLst>
          </p:cNvPr>
          <p:cNvSpPr txBox="1"/>
          <p:nvPr/>
        </p:nvSpPr>
        <p:spPr>
          <a:xfrm>
            <a:off x="4820058" y="6129718"/>
            <a:ext cx="1123193" cy="369332"/>
          </a:xfrm>
          <a:prstGeom prst="rect">
            <a:avLst/>
          </a:prstGeom>
          <a:noFill/>
        </p:spPr>
        <p:txBody>
          <a:bodyPr wrap="none" rtlCol="0">
            <a:spAutoFit/>
          </a:bodyPr>
          <a:lstStyle/>
          <a:p>
            <a:r>
              <a:rPr lang="en-US" dirty="0"/>
              <a:t>color axis:</a:t>
            </a:r>
          </a:p>
        </p:txBody>
      </p:sp>
      <p:pic>
        <p:nvPicPr>
          <p:cNvPr id="12" name="Picture 11">
            <a:extLst>
              <a:ext uri="{FF2B5EF4-FFF2-40B4-BE49-F238E27FC236}">
                <a16:creationId xmlns:a16="http://schemas.microsoft.com/office/drawing/2014/main" id="{B5BF1053-2AAC-9E4A-8FC0-4AA2769D4AC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074986" y="5911811"/>
            <a:ext cx="2655825" cy="799098"/>
          </a:xfrm>
          <a:prstGeom prst="rect">
            <a:avLst/>
          </a:prstGeom>
        </p:spPr>
      </p:pic>
      <p:cxnSp>
        <p:nvCxnSpPr>
          <p:cNvPr id="14" name="Straight Arrow Connector 13">
            <a:extLst>
              <a:ext uri="{FF2B5EF4-FFF2-40B4-BE49-F238E27FC236}">
                <a16:creationId xmlns:a16="http://schemas.microsoft.com/office/drawing/2014/main" id="{50D94165-6E1A-4745-A219-7072B4D1F9D1}"/>
              </a:ext>
            </a:extLst>
          </p:cNvPr>
          <p:cNvCxnSpPr/>
          <p:nvPr/>
        </p:nvCxnSpPr>
        <p:spPr>
          <a:xfrm>
            <a:off x="8971472" y="6305909"/>
            <a:ext cx="4773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6747A2B-EDBD-9341-887D-A38A806EFDD7}"/>
              </a:ext>
            </a:extLst>
          </p:cNvPr>
          <p:cNvCxnSpPr>
            <a:cxnSpLocks/>
          </p:cNvCxnSpPr>
          <p:nvPr/>
        </p:nvCxnSpPr>
        <p:spPr>
          <a:xfrm>
            <a:off x="5132717" y="5587042"/>
            <a:ext cx="914400"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DDC5CAF-A575-9D46-8CF7-309276A7D6C4}"/>
              </a:ext>
            </a:extLst>
          </p:cNvPr>
          <p:cNvCxnSpPr>
            <a:cxnSpLocks/>
          </p:cNvCxnSpPr>
          <p:nvPr/>
        </p:nvCxnSpPr>
        <p:spPr>
          <a:xfrm>
            <a:off x="7641644" y="5584167"/>
            <a:ext cx="914400" cy="0"/>
          </a:xfrm>
          <a:prstGeom prst="straightConnector1">
            <a:avLst/>
          </a:prstGeom>
          <a:ln w="127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D662A04-B7CF-824C-9F42-565676A7C974}"/>
              </a:ext>
            </a:extLst>
          </p:cNvPr>
          <p:cNvPicPr>
            <a:picLocks noChangeAspect="1"/>
          </p:cNvPicPr>
          <p:nvPr/>
        </p:nvPicPr>
        <p:blipFill rotWithShape="1">
          <a:blip r:embed="rId7"/>
          <a:srcRect r="77725"/>
          <a:stretch/>
        </p:blipFill>
        <p:spPr>
          <a:xfrm>
            <a:off x="6096000" y="5290045"/>
            <a:ext cx="514865" cy="571500"/>
          </a:xfrm>
          <a:prstGeom prst="rect">
            <a:avLst/>
          </a:prstGeom>
        </p:spPr>
      </p:pic>
      <p:pic>
        <p:nvPicPr>
          <p:cNvPr id="22" name="Picture 21">
            <a:extLst>
              <a:ext uri="{FF2B5EF4-FFF2-40B4-BE49-F238E27FC236}">
                <a16:creationId xmlns:a16="http://schemas.microsoft.com/office/drawing/2014/main" id="{738C1856-B737-D144-AE1E-17436FF8FB62}"/>
              </a:ext>
            </a:extLst>
          </p:cNvPr>
          <p:cNvPicPr>
            <a:picLocks noChangeAspect="1"/>
          </p:cNvPicPr>
          <p:nvPr/>
        </p:nvPicPr>
        <p:blipFill rotWithShape="1">
          <a:blip r:embed="rId7"/>
          <a:srcRect l="68001"/>
          <a:stretch/>
        </p:blipFill>
        <p:spPr>
          <a:xfrm>
            <a:off x="8709171" y="5298417"/>
            <a:ext cx="739629" cy="571500"/>
          </a:xfrm>
          <a:prstGeom prst="rect">
            <a:avLst/>
          </a:prstGeom>
        </p:spPr>
      </p:pic>
      <p:pic>
        <p:nvPicPr>
          <p:cNvPr id="26" name="Picture 25">
            <a:extLst>
              <a:ext uri="{FF2B5EF4-FFF2-40B4-BE49-F238E27FC236}">
                <a16:creationId xmlns:a16="http://schemas.microsoft.com/office/drawing/2014/main" id="{24EA1DA5-E158-334F-A6ED-DC5CA211F13A}"/>
              </a:ext>
            </a:extLst>
          </p:cNvPr>
          <p:cNvPicPr>
            <a:picLocks noChangeAspect="1"/>
          </p:cNvPicPr>
          <p:nvPr/>
        </p:nvPicPr>
        <p:blipFill rotWithShape="1">
          <a:blip r:embed="rId8"/>
          <a:srcRect l="15093" t="-16124" r="44173" b="-16326"/>
          <a:stretch/>
        </p:blipFill>
        <p:spPr>
          <a:xfrm>
            <a:off x="8481276" y="988083"/>
            <a:ext cx="3000482" cy="420533"/>
          </a:xfrm>
          <a:prstGeom prst="rect">
            <a:avLst/>
          </a:prstGeom>
        </p:spPr>
      </p:pic>
      <p:pic>
        <p:nvPicPr>
          <p:cNvPr id="27" name="Picture 26">
            <a:extLst>
              <a:ext uri="{FF2B5EF4-FFF2-40B4-BE49-F238E27FC236}">
                <a16:creationId xmlns:a16="http://schemas.microsoft.com/office/drawing/2014/main" id="{87EC6ED4-E6E5-A944-8569-36F2C744EECD}"/>
              </a:ext>
            </a:extLst>
          </p:cNvPr>
          <p:cNvPicPr>
            <a:picLocks noChangeAspect="1"/>
          </p:cNvPicPr>
          <p:nvPr/>
        </p:nvPicPr>
        <p:blipFill rotWithShape="1">
          <a:blip r:embed="rId8"/>
          <a:srcRect l="46034" t="-14078" r="13232" b="-18374"/>
          <a:stretch/>
        </p:blipFill>
        <p:spPr>
          <a:xfrm>
            <a:off x="418090" y="1022993"/>
            <a:ext cx="3000482" cy="420533"/>
          </a:xfrm>
          <a:prstGeom prst="rect">
            <a:avLst/>
          </a:prstGeom>
        </p:spPr>
      </p:pic>
    </p:spTree>
    <p:extLst>
      <p:ext uri="{BB962C8B-B14F-4D97-AF65-F5344CB8AC3E}">
        <p14:creationId xmlns:p14="http://schemas.microsoft.com/office/powerpoint/2010/main" val="356388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76381-1E63-8741-8D21-F4DE2384A166}"/>
              </a:ext>
            </a:extLst>
          </p:cNvPr>
          <p:cNvSpPr>
            <a:spLocks noGrp="1"/>
          </p:cNvSpPr>
          <p:nvPr>
            <p:ph type="title"/>
          </p:nvPr>
        </p:nvSpPr>
        <p:spPr/>
        <p:txBody>
          <a:bodyPr/>
          <a:lstStyle/>
          <a:p>
            <a:r>
              <a:rPr lang="en-US" dirty="0"/>
              <a:t>Rings predicted at all energies– can they be observed?</a:t>
            </a:r>
          </a:p>
        </p:txBody>
      </p:sp>
      <p:sp>
        <p:nvSpPr>
          <p:cNvPr id="5" name="Content Placeholder 4">
            <a:extLst>
              <a:ext uri="{FF2B5EF4-FFF2-40B4-BE49-F238E27FC236}">
                <a16:creationId xmlns:a16="http://schemas.microsoft.com/office/drawing/2014/main" id="{E5F31746-6BBF-644D-BD51-435AE6553481}"/>
              </a:ext>
            </a:extLst>
          </p:cNvPr>
          <p:cNvSpPr>
            <a:spLocks noGrp="1"/>
          </p:cNvSpPr>
          <p:nvPr>
            <p:ph idx="1"/>
          </p:nvPr>
        </p:nvSpPr>
        <p:spPr>
          <a:xfrm>
            <a:off x="599440" y="767715"/>
            <a:ext cx="10993120" cy="870974"/>
          </a:xfrm>
        </p:spPr>
        <p:txBody>
          <a:bodyPr>
            <a:normAutofit/>
          </a:bodyPr>
          <a:lstStyle/>
          <a:p>
            <a:r>
              <a:rPr lang="en-US" dirty="0"/>
              <a:t>This is a unique predicted structure!  Observation would represent a compelling demonstration of fluid structure at the extremes of rapidity &amp; energy</a:t>
            </a:r>
          </a:p>
        </p:txBody>
      </p:sp>
      <p:sp>
        <p:nvSpPr>
          <p:cNvPr id="3" name="Footer Placeholder 2">
            <a:extLst>
              <a:ext uri="{FF2B5EF4-FFF2-40B4-BE49-F238E27FC236}">
                <a16:creationId xmlns:a16="http://schemas.microsoft.com/office/drawing/2014/main" id="{4F465263-6718-DD44-AC22-F3EB79EE79AB}"/>
              </a:ext>
            </a:extLst>
          </p:cNvPr>
          <p:cNvSpPr>
            <a:spLocks noGrp="1"/>
          </p:cNvSpPr>
          <p:nvPr>
            <p:ph type="ftr" sz="quarter" idx="11"/>
          </p:nvPr>
        </p:nvSpPr>
        <p:spPr/>
        <p:txBody>
          <a:bodyPr/>
          <a:lstStyle/>
          <a:p>
            <a:r>
              <a:rPr lang="en-US"/>
              <a:t>UCLA Chirality Retreat - Dec 2022</a:t>
            </a:r>
            <a:endParaRPr lang="en-US" dirty="0"/>
          </a:p>
        </p:txBody>
      </p:sp>
      <p:pic>
        <p:nvPicPr>
          <p:cNvPr id="6" name="Picture 5">
            <a:extLst>
              <a:ext uri="{FF2B5EF4-FFF2-40B4-BE49-F238E27FC236}">
                <a16:creationId xmlns:a16="http://schemas.microsoft.com/office/drawing/2014/main" id="{A56FFB7D-AB3A-5F41-A2C6-921FFE91176E}"/>
              </a:ext>
            </a:extLst>
          </p:cNvPr>
          <p:cNvPicPr>
            <a:picLocks noChangeAspect="1"/>
          </p:cNvPicPr>
          <p:nvPr/>
        </p:nvPicPr>
        <p:blipFill rotWithShape="1">
          <a:blip r:embed="rId2"/>
          <a:srcRect l="2578" t="50002" r="4871" b="12429"/>
          <a:stretch/>
        </p:blipFill>
        <p:spPr>
          <a:xfrm>
            <a:off x="315057" y="3912669"/>
            <a:ext cx="3228722" cy="2012385"/>
          </a:xfrm>
          <a:prstGeom prst="rect">
            <a:avLst/>
          </a:prstGeom>
          <a:ln>
            <a:solidFill>
              <a:srgbClr val="FF0000"/>
            </a:solidFill>
          </a:ln>
        </p:spPr>
      </p:pic>
      <p:pic>
        <p:nvPicPr>
          <p:cNvPr id="7" name="Picture 6">
            <a:extLst>
              <a:ext uri="{FF2B5EF4-FFF2-40B4-BE49-F238E27FC236}">
                <a16:creationId xmlns:a16="http://schemas.microsoft.com/office/drawing/2014/main" id="{33E4891C-C224-274F-9175-ADD68AED50A7}"/>
              </a:ext>
            </a:extLst>
          </p:cNvPr>
          <p:cNvPicPr>
            <a:picLocks noChangeAspect="1"/>
          </p:cNvPicPr>
          <p:nvPr/>
        </p:nvPicPr>
        <p:blipFill>
          <a:blip r:embed="rId3"/>
          <a:stretch>
            <a:fillRect/>
          </a:stretch>
        </p:blipFill>
        <p:spPr>
          <a:xfrm>
            <a:off x="633631" y="2067361"/>
            <a:ext cx="2591573" cy="1785858"/>
          </a:xfrm>
          <a:prstGeom prst="rect">
            <a:avLst/>
          </a:prstGeom>
        </p:spPr>
      </p:pic>
      <p:pic>
        <p:nvPicPr>
          <p:cNvPr id="9" name="Picture 8">
            <a:extLst>
              <a:ext uri="{FF2B5EF4-FFF2-40B4-BE49-F238E27FC236}">
                <a16:creationId xmlns:a16="http://schemas.microsoft.com/office/drawing/2014/main" id="{A002552F-CAC2-214B-9FF4-F1AF56E9BB71}"/>
              </a:ext>
            </a:extLst>
          </p:cNvPr>
          <p:cNvPicPr>
            <a:picLocks noChangeAspect="1"/>
          </p:cNvPicPr>
          <p:nvPr/>
        </p:nvPicPr>
        <p:blipFill>
          <a:blip r:embed="rId4"/>
          <a:stretch>
            <a:fillRect/>
          </a:stretch>
        </p:blipFill>
        <p:spPr>
          <a:xfrm>
            <a:off x="509266" y="1728836"/>
            <a:ext cx="3107340" cy="239026"/>
          </a:xfrm>
          <a:prstGeom prst="rect">
            <a:avLst/>
          </a:prstGeom>
        </p:spPr>
      </p:pic>
      <p:sp>
        <p:nvSpPr>
          <p:cNvPr id="10" name="TextBox 9">
            <a:extLst>
              <a:ext uri="{FF2B5EF4-FFF2-40B4-BE49-F238E27FC236}">
                <a16:creationId xmlns:a16="http://schemas.microsoft.com/office/drawing/2014/main" id="{3F53121F-FE7A-9041-A1F2-386A3E18480B}"/>
              </a:ext>
            </a:extLst>
          </p:cNvPr>
          <p:cNvSpPr txBox="1"/>
          <p:nvPr/>
        </p:nvSpPr>
        <p:spPr>
          <a:xfrm>
            <a:off x="112067" y="6047395"/>
            <a:ext cx="3421129" cy="646331"/>
          </a:xfrm>
          <a:prstGeom prst="rect">
            <a:avLst/>
          </a:prstGeom>
          <a:noFill/>
        </p:spPr>
        <p:txBody>
          <a:bodyPr wrap="none" rtlCol="0">
            <a:spAutoFit/>
          </a:bodyPr>
          <a:lstStyle/>
          <a:p>
            <a:pPr marL="285750" indent="-285750">
              <a:buClr>
                <a:schemeClr val="accent6">
                  <a:lumMod val="75000"/>
                </a:schemeClr>
              </a:buClr>
              <a:buFont typeface="Wingdings" pitchFamily="2" charset="2"/>
              <a:buChar char="ü"/>
            </a:pPr>
            <a:r>
              <a:rPr lang="en-US" dirty="0"/>
              <a:t>Observable at HADES, STAR FXT</a:t>
            </a:r>
            <a:br>
              <a:rPr lang="en-US" dirty="0"/>
            </a:br>
            <a:r>
              <a:rPr lang="en-US" dirty="0"/>
              <a:t>(NICA)</a:t>
            </a:r>
          </a:p>
        </p:txBody>
      </p:sp>
      <p:pic>
        <p:nvPicPr>
          <p:cNvPr id="12" name="Picture 11">
            <a:extLst>
              <a:ext uri="{FF2B5EF4-FFF2-40B4-BE49-F238E27FC236}">
                <a16:creationId xmlns:a16="http://schemas.microsoft.com/office/drawing/2014/main" id="{E0923227-412F-B047-889E-D67862039874}"/>
              </a:ext>
            </a:extLst>
          </p:cNvPr>
          <p:cNvPicPr>
            <a:picLocks noChangeAspect="1"/>
          </p:cNvPicPr>
          <p:nvPr/>
        </p:nvPicPr>
        <p:blipFill>
          <a:blip r:embed="rId5"/>
          <a:stretch>
            <a:fillRect/>
          </a:stretch>
        </p:blipFill>
        <p:spPr>
          <a:xfrm>
            <a:off x="4018280" y="1854260"/>
            <a:ext cx="3270782" cy="241555"/>
          </a:xfrm>
          <a:prstGeom prst="rect">
            <a:avLst/>
          </a:prstGeom>
        </p:spPr>
      </p:pic>
      <p:sp>
        <p:nvSpPr>
          <p:cNvPr id="13" name="TextBox 12">
            <a:extLst>
              <a:ext uri="{FF2B5EF4-FFF2-40B4-BE49-F238E27FC236}">
                <a16:creationId xmlns:a16="http://schemas.microsoft.com/office/drawing/2014/main" id="{BFAA53D4-DAD1-AB4A-B493-7980F89B7BDA}"/>
              </a:ext>
            </a:extLst>
          </p:cNvPr>
          <p:cNvSpPr txBox="1"/>
          <p:nvPr/>
        </p:nvSpPr>
        <p:spPr>
          <a:xfrm>
            <a:off x="3897725" y="5646992"/>
            <a:ext cx="3644317" cy="1000274"/>
          </a:xfrm>
          <a:prstGeom prst="rect">
            <a:avLst/>
          </a:prstGeom>
          <a:noFill/>
        </p:spPr>
        <p:txBody>
          <a:bodyPr wrap="square" rtlCol="0">
            <a:spAutoFit/>
          </a:bodyPr>
          <a:lstStyle/>
          <a:p>
            <a:r>
              <a:rPr lang="en-US" dirty="0"/>
              <a:t>Focused forward</a:t>
            </a:r>
          </a:p>
          <a:p>
            <a:pPr marL="285750" indent="-285750">
              <a:spcBef>
                <a:spcPts val="600"/>
              </a:spcBef>
              <a:buClr>
                <a:srgbClr val="00B050"/>
              </a:buClr>
              <a:buSzPct val="100000"/>
              <a:buFont typeface="Wingdings" pitchFamily="2" charset="2"/>
              <a:buChar char="§"/>
            </a:pPr>
            <a:r>
              <a:rPr lang="en-US" dirty="0"/>
              <a:t>in principle possible at STAR with forward tracking upgrade</a:t>
            </a:r>
          </a:p>
        </p:txBody>
      </p:sp>
      <p:sp>
        <p:nvSpPr>
          <p:cNvPr id="17" name="TextBox 16">
            <a:extLst>
              <a:ext uri="{FF2B5EF4-FFF2-40B4-BE49-F238E27FC236}">
                <a16:creationId xmlns:a16="http://schemas.microsoft.com/office/drawing/2014/main" id="{69A09170-869D-FB49-851F-3824AE51DD95}"/>
              </a:ext>
            </a:extLst>
          </p:cNvPr>
          <p:cNvSpPr txBox="1"/>
          <p:nvPr/>
        </p:nvSpPr>
        <p:spPr>
          <a:xfrm>
            <a:off x="8038289" y="5470243"/>
            <a:ext cx="3594465" cy="1277273"/>
          </a:xfrm>
          <a:prstGeom prst="rect">
            <a:avLst/>
          </a:prstGeom>
          <a:noFill/>
        </p:spPr>
        <p:txBody>
          <a:bodyPr wrap="square" rtlCol="0">
            <a:spAutoFit/>
          </a:bodyPr>
          <a:lstStyle/>
          <a:p>
            <a:r>
              <a:rPr lang="en-US" dirty="0"/>
              <a:t>Focused forward</a:t>
            </a:r>
          </a:p>
          <a:p>
            <a:pPr marL="285750" indent="-285750">
              <a:spcBef>
                <a:spcPts val="600"/>
              </a:spcBef>
              <a:buClr>
                <a:srgbClr val="00B050"/>
              </a:buClr>
              <a:buSzPct val="100000"/>
              <a:buFont typeface="Wingdings" pitchFamily="2" charset="2"/>
              <a:buChar char="§"/>
            </a:pPr>
            <a:r>
              <a:rPr lang="en-US" dirty="0"/>
              <a:t>difficult at STAR@RHIC or ATLAS/CMS/ALICE@LHC without forward tracking upgrade</a:t>
            </a:r>
          </a:p>
        </p:txBody>
      </p:sp>
      <p:pic>
        <p:nvPicPr>
          <p:cNvPr id="19" name="Picture 18">
            <a:extLst>
              <a:ext uri="{FF2B5EF4-FFF2-40B4-BE49-F238E27FC236}">
                <a16:creationId xmlns:a16="http://schemas.microsoft.com/office/drawing/2014/main" id="{F876766B-F49D-0F48-B50E-47C507452D4F}"/>
              </a:ext>
            </a:extLst>
          </p:cNvPr>
          <p:cNvPicPr>
            <a:picLocks noChangeAspect="1"/>
          </p:cNvPicPr>
          <p:nvPr/>
        </p:nvPicPr>
        <p:blipFill>
          <a:blip r:embed="rId6"/>
          <a:stretch>
            <a:fillRect/>
          </a:stretch>
        </p:blipFill>
        <p:spPr>
          <a:xfrm>
            <a:off x="7541281" y="2282284"/>
            <a:ext cx="4532379" cy="2411098"/>
          </a:xfrm>
          <a:prstGeom prst="rect">
            <a:avLst/>
          </a:prstGeom>
        </p:spPr>
      </p:pic>
      <p:pic>
        <p:nvPicPr>
          <p:cNvPr id="20" name="Picture 19">
            <a:extLst>
              <a:ext uri="{FF2B5EF4-FFF2-40B4-BE49-F238E27FC236}">
                <a16:creationId xmlns:a16="http://schemas.microsoft.com/office/drawing/2014/main" id="{80A9FE2A-5E4C-6047-B897-2685A05145F1}"/>
              </a:ext>
            </a:extLst>
          </p:cNvPr>
          <p:cNvPicPr>
            <a:picLocks noChangeAspect="1"/>
          </p:cNvPicPr>
          <p:nvPr/>
        </p:nvPicPr>
        <p:blipFill>
          <a:blip r:embed="rId7"/>
          <a:stretch>
            <a:fillRect/>
          </a:stretch>
        </p:blipFill>
        <p:spPr>
          <a:xfrm>
            <a:off x="8433762" y="1628405"/>
            <a:ext cx="3094062" cy="538618"/>
          </a:xfrm>
          <a:prstGeom prst="rect">
            <a:avLst/>
          </a:prstGeom>
        </p:spPr>
      </p:pic>
      <p:cxnSp>
        <p:nvCxnSpPr>
          <p:cNvPr id="22" name="Straight Connector 21">
            <a:extLst>
              <a:ext uri="{FF2B5EF4-FFF2-40B4-BE49-F238E27FC236}">
                <a16:creationId xmlns:a16="http://schemas.microsoft.com/office/drawing/2014/main" id="{9F38FAFB-CB87-5846-8ED8-C0C198ED7E82}"/>
              </a:ext>
            </a:extLst>
          </p:cNvPr>
          <p:cNvCxnSpPr>
            <a:cxnSpLocks/>
          </p:cNvCxnSpPr>
          <p:nvPr/>
        </p:nvCxnSpPr>
        <p:spPr>
          <a:xfrm>
            <a:off x="3795165" y="1731696"/>
            <a:ext cx="0" cy="4571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8D4E285-3A21-E144-801F-B3102098F33D}"/>
              </a:ext>
            </a:extLst>
          </p:cNvPr>
          <p:cNvCxnSpPr>
            <a:cxnSpLocks/>
          </p:cNvCxnSpPr>
          <p:nvPr/>
        </p:nvCxnSpPr>
        <p:spPr>
          <a:xfrm>
            <a:off x="7541281" y="1696337"/>
            <a:ext cx="0" cy="4571699"/>
          </a:xfrm>
          <a:prstGeom prst="line">
            <a:avLst/>
          </a:prstGeom>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A325EF1-7691-3748-B52D-0087CB55ED95}"/>
              </a:ext>
            </a:extLst>
          </p:cNvPr>
          <p:cNvSpPr>
            <a:spLocks noGrp="1"/>
          </p:cNvSpPr>
          <p:nvPr>
            <p:ph type="sldNum" sz="quarter" idx="12"/>
          </p:nvPr>
        </p:nvSpPr>
        <p:spPr/>
        <p:txBody>
          <a:bodyPr/>
          <a:lstStyle/>
          <a:p>
            <a:fld id="{BF88FC72-ABAB-6F42-B5F1-C8A6E036E79A}" type="slidenum">
              <a:rPr lang="en-US" smtClean="0"/>
              <a:t>13</a:t>
            </a:fld>
            <a:endParaRPr lang="en-US"/>
          </a:p>
        </p:txBody>
      </p:sp>
      <p:sp>
        <p:nvSpPr>
          <p:cNvPr id="18" name="TextBox 17">
            <a:extLst>
              <a:ext uri="{FF2B5EF4-FFF2-40B4-BE49-F238E27FC236}">
                <a16:creationId xmlns:a16="http://schemas.microsoft.com/office/drawing/2014/main" id="{F097AAAA-7E11-7048-9708-99E7B51F4A59}"/>
              </a:ext>
            </a:extLst>
          </p:cNvPr>
          <p:cNvSpPr txBox="1"/>
          <p:nvPr/>
        </p:nvSpPr>
        <p:spPr>
          <a:xfrm>
            <a:off x="579708" y="3935470"/>
            <a:ext cx="2622449" cy="276999"/>
          </a:xfrm>
          <a:prstGeom prst="rect">
            <a:avLst/>
          </a:prstGeom>
          <a:solidFill>
            <a:schemeClr val="bg1"/>
          </a:solidFill>
        </p:spPr>
        <p:txBody>
          <a:bodyPr wrap="none" rtlCol="0">
            <a:spAutoFit/>
          </a:bodyPr>
          <a:lstStyle/>
          <a:p>
            <a:r>
              <a:rPr lang="en-US" sz="1200" dirty="0" err="1"/>
              <a:t>Teraev</a:t>
            </a:r>
            <a:r>
              <a:rPr lang="en-US" sz="1200" dirty="0"/>
              <a:t> &amp; </a:t>
            </a:r>
            <a:r>
              <a:rPr lang="en-US" sz="1200" dirty="0" err="1"/>
              <a:t>Usubov</a:t>
            </a:r>
            <a:r>
              <a:rPr lang="en-US" sz="1200" dirty="0"/>
              <a:t> PRC92 014906 (2015)</a:t>
            </a:r>
          </a:p>
        </p:txBody>
      </p:sp>
      <p:sp>
        <p:nvSpPr>
          <p:cNvPr id="21" name="TextBox 20">
            <a:extLst>
              <a:ext uri="{FF2B5EF4-FFF2-40B4-BE49-F238E27FC236}">
                <a16:creationId xmlns:a16="http://schemas.microsoft.com/office/drawing/2014/main" id="{5E60EE6D-CEBA-904D-976B-D999397B088E}"/>
              </a:ext>
            </a:extLst>
          </p:cNvPr>
          <p:cNvSpPr txBox="1"/>
          <p:nvPr/>
        </p:nvSpPr>
        <p:spPr>
          <a:xfrm>
            <a:off x="664746" y="2040272"/>
            <a:ext cx="2592826" cy="276999"/>
          </a:xfrm>
          <a:prstGeom prst="rect">
            <a:avLst/>
          </a:prstGeom>
          <a:noFill/>
        </p:spPr>
        <p:txBody>
          <a:bodyPr wrap="none" rtlCol="0">
            <a:spAutoFit/>
          </a:bodyPr>
          <a:lstStyle/>
          <a:p>
            <a:r>
              <a:rPr lang="en-US" sz="1200" dirty="0" err="1">
                <a:solidFill>
                  <a:schemeClr val="bg1">
                    <a:lumMod val="85000"/>
                  </a:schemeClr>
                </a:solidFill>
              </a:rPr>
              <a:t>Baznat</a:t>
            </a:r>
            <a:r>
              <a:rPr lang="en-US" sz="1200" dirty="0">
                <a:solidFill>
                  <a:schemeClr val="bg1">
                    <a:lumMod val="85000"/>
                  </a:schemeClr>
                </a:solidFill>
              </a:rPr>
              <a:t>, er al, PRC93, 031902(R) (2016)</a:t>
            </a:r>
          </a:p>
        </p:txBody>
      </p:sp>
      <p:sp>
        <p:nvSpPr>
          <p:cNvPr id="23" name="TextBox 22">
            <a:extLst>
              <a:ext uri="{FF2B5EF4-FFF2-40B4-BE49-F238E27FC236}">
                <a16:creationId xmlns:a16="http://schemas.microsoft.com/office/drawing/2014/main" id="{522CC9DC-1140-964B-A822-CF0B98D54515}"/>
              </a:ext>
            </a:extLst>
          </p:cNvPr>
          <p:cNvSpPr txBox="1"/>
          <p:nvPr/>
        </p:nvSpPr>
        <p:spPr>
          <a:xfrm>
            <a:off x="9307518" y="4745374"/>
            <a:ext cx="2766142" cy="276999"/>
          </a:xfrm>
          <a:prstGeom prst="rect">
            <a:avLst/>
          </a:prstGeom>
          <a:solidFill>
            <a:srgbClr val="FFFFFF"/>
          </a:solidFill>
        </p:spPr>
        <p:txBody>
          <a:bodyPr wrap="none" rtlCol="0">
            <a:spAutoFit/>
          </a:bodyPr>
          <a:lstStyle/>
          <a:p>
            <a:r>
              <a:rPr lang="en-US" sz="1200" dirty="0"/>
              <a:t>Xia, Li, Tang, Wang PRC98, 024905 (2018)</a:t>
            </a:r>
          </a:p>
        </p:txBody>
      </p:sp>
      <p:pic>
        <p:nvPicPr>
          <p:cNvPr id="25" name="Picture 24">
            <a:extLst>
              <a:ext uri="{FF2B5EF4-FFF2-40B4-BE49-F238E27FC236}">
                <a16:creationId xmlns:a16="http://schemas.microsoft.com/office/drawing/2014/main" id="{736C90B0-EEC3-3F48-A9CE-E637D5B7A492}"/>
              </a:ext>
            </a:extLst>
          </p:cNvPr>
          <p:cNvPicPr>
            <a:picLocks noChangeAspect="1"/>
          </p:cNvPicPr>
          <p:nvPr/>
        </p:nvPicPr>
        <p:blipFill>
          <a:blip r:embed="rId8"/>
          <a:stretch>
            <a:fillRect/>
          </a:stretch>
        </p:blipFill>
        <p:spPr>
          <a:xfrm>
            <a:off x="3904865" y="2591827"/>
            <a:ext cx="3270782" cy="2725652"/>
          </a:xfrm>
          <a:prstGeom prst="rect">
            <a:avLst/>
          </a:prstGeom>
        </p:spPr>
      </p:pic>
      <p:sp>
        <p:nvSpPr>
          <p:cNvPr id="26" name="Rectangle 25">
            <a:extLst>
              <a:ext uri="{FF2B5EF4-FFF2-40B4-BE49-F238E27FC236}">
                <a16:creationId xmlns:a16="http://schemas.microsoft.com/office/drawing/2014/main" id="{30BF4AD4-7D1A-054B-9CF8-361527F03CE7}"/>
              </a:ext>
            </a:extLst>
          </p:cNvPr>
          <p:cNvSpPr/>
          <p:nvPr/>
        </p:nvSpPr>
        <p:spPr>
          <a:xfrm>
            <a:off x="4271721" y="2320676"/>
            <a:ext cx="2731966" cy="276999"/>
          </a:xfrm>
          <a:prstGeom prst="rect">
            <a:avLst/>
          </a:prstGeom>
        </p:spPr>
        <p:txBody>
          <a:bodyPr wrap="none">
            <a:spAutoFit/>
          </a:bodyPr>
          <a:lstStyle/>
          <a:p>
            <a:pPr>
              <a:spcBef>
                <a:spcPts val="600"/>
              </a:spcBef>
            </a:pPr>
            <a:r>
              <a:rPr lang="en-US" sz="1200" dirty="0"/>
              <a:t>Ivanov &amp; </a:t>
            </a:r>
            <a:r>
              <a:rPr lang="en-US" sz="1200" dirty="0" err="1"/>
              <a:t>Soldatov</a:t>
            </a:r>
            <a:r>
              <a:rPr lang="en-US" sz="1200" dirty="0"/>
              <a:t> PRC97, 044915 (2018)</a:t>
            </a:r>
          </a:p>
        </p:txBody>
      </p:sp>
    </p:spTree>
    <p:extLst>
      <p:ext uri="{BB962C8B-B14F-4D97-AF65-F5344CB8AC3E}">
        <p14:creationId xmlns:p14="http://schemas.microsoft.com/office/powerpoint/2010/main" val="48126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9"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dissolv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3"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76381-1E63-8741-8D21-F4DE2384A166}"/>
              </a:ext>
            </a:extLst>
          </p:cNvPr>
          <p:cNvSpPr>
            <a:spLocks noGrp="1"/>
          </p:cNvSpPr>
          <p:nvPr>
            <p:ph type="title"/>
          </p:nvPr>
        </p:nvSpPr>
        <p:spPr/>
        <p:txBody>
          <a:bodyPr/>
          <a:lstStyle/>
          <a:p>
            <a:r>
              <a:rPr lang="en-US" dirty="0"/>
              <a:t>Seeing the rings</a:t>
            </a:r>
          </a:p>
        </p:txBody>
      </p:sp>
      <p:sp>
        <p:nvSpPr>
          <p:cNvPr id="3" name="Footer Placeholder 2">
            <a:extLst>
              <a:ext uri="{FF2B5EF4-FFF2-40B4-BE49-F238E27FC236}">
                <a16:creationId xmlns:a16="http://schemas.microsoft.com/office/drawing/2014/main" id="{4F465263-6718-DD44-AC22-F3EB79EE79AB}"/>
              </a:ext>
            </a:extLst>
          </p:cNvPr>
          <p:cNvSpPr>
            <a:spLocks noGrp="1"/>
          </p:cNvSpPr>
          <p:nvPr>
            <p:ph type="ftr" sz="quarter" idx="11"/>
          </p:nvPr>
        </p:nvSpPr>
        <p:spPr/>
        <p:txBody>
          <a:bodyPr/>
          <a:lstStyle/>
          <a:p>
            <a:r>
              <a:rPr lang="en-US"/>
              <a:t>UCLA Chirality Retreat - Dec 2022</a:t>
            </a:r>
            <a:endParaRPr lang="en-US" dirty="0"/>
          </a:p>
        </p:txBody>
      </p:sp>
      <p:pic>
        <p:nvPicPr>
          <p:cNvPr id="14" name="Picture 13">
            <a:extLst>
              <a:ext uri="{FF2B5EF4-FFF2-40B4-BE49-F238E27FC236}">
                <a16:creationId xmlns:a16="http://schemas.microsoft.com/office/drawing/2014/main" id="{CF0450F5-7B23-0B4F-8F08-ECC6E0CE21B9}"/>
              </a:ext>
            </a:extLst>
          </p:cNvPr>
          <p:cNvPicPr>
            <a:picLocks noChangeAspect="1"/>
          </p:cNvPicPr>
          <p:nvPr/>
        </p:nvPicPr>
        <p:blipFill>
          <a:blip r:embed="rId2"/>
          <a:stretch>
            <a:fillRect/>
          </a:stretch>
        </p:blipFill>
        <p:spPr>
          <a:xfrm>
            <a:off x="7541281" y="2282284"/>
            <a:ext cx="4532379" cy="2411098"/>
          </a:xfrm>
          <a:prstGeom prst="rect">
            <a:avLst/>
          </a:prstGeom>
        </p:spPr>
      </p:pic>
      <p:pic>
        <p:nvPicPr>
          <p:cNvPr id="15" name="Picture 14">
            <a:extLst>
              <a:ext uri="{FF2B5EF4-FFF2-40B4-BE49-F238E27FC236}">
                <a16:creationId xmlns:a16="http://schemas.microsoft.com/office/drawing/2014/main" id="{99A8F844-B819-234E-BAC3-BB58F61DE317}"/>
              </a:ext>
            </a:extLst>
          </p:cNvPr>
          <p:cNvPicPr>
            <a:picLocks noChangeAspect="1"/>
          </p:cNvPicPr>
          <p:nvPr/>
        </p:nvPicPr>
        <p:blipFill>
          <a:blip r:embed="rId3"/>
          <a:stretch>
            <a:fillRect/>
          </a:stretch>
        </p:blipFill>
        <p:spPr>
          <a:xfrm>
            <a:off x="8433762" y="1628405"/>
            <a:ext cx="3094062" cy="538618"/>
          </a:xfrm>
          <a:prstGeom prst="rect">
            <a:avLst/>
          </a:prstGeom>
        </p:spPr>
      </p:pic>
      <p:pic>
        <p:nvPicPr>
          <p:cNvPr id="8" name="Picture 7">
            <a:extLst>
              <a:ext uri="{FF2B5EF4-FFF2-40B4-BE49-F238E27FC236}">
                <a16:creationId xmlns:a16="http://schemas.microsoft.com/office/drawing/2014/main" id="{EE4AECD3-BEF5-3D42-9585-D23E46C4528D}"/>
              </a:ext>
            </a:extLst>
          </p:cNvPr>
          <p:cNvPicPr>
            <a:picLocks noChangeAspect="1"/>
          </p:cNvPicPr>
          <p:nvPr/>
        </p:nvPicPr>
        <p:blipFill>
          <a:blip r:embed="rId4"/>
          <a:stretch>
            <a:fillRect/>
          </a:stretch>
        </p:blipFill>
        <p:spPr>
          <a:xfrm>
            <a:off x="465480" y="1785051"/>
            <a:ext cx="5986570" cy="3429000"/>
          </a:xfrm>
          <a:prstGeom prst="rect">
            <a:avLst/>
          </a:prstGeom>
        </p:spPr>
      </p:pic>
      <p:pic>
        <p:nvPicPr>
          <p:cNvPr id="16" name="Picture 15">
            <a:extLst>
              <a:ext uri="{FF2B5EF4-FFF2-40B4-BE49-F238E27FC236}">
                <a16:creationId xmlns:a16="http://schemas.microsoft.com/office/drawing/2014/main" id="{1E32A62D-DA0F-4047-B301-09A3B6E2A69D}"/>
              </a:ext>
            </a:extLst>
          </p:cNvPr>
          <p:cNvPicPr>
            <a:picLocks noChangeAspect="1"/>
          </p:cNvPicPr>
          <p:nvPr/>
        </p:nvPicPr>
        <p:blipFill>
          <a:blip r:embed="rId5"/>
          <a:stretch>
            <a:fillRect/>
          </a:stretch>
        </p:blipFill>
        <p:spPr>
          <a:xfrm>
            <a:off x="235563" y="4364942"/>
            <a:ext cx="3422432" cy="2279698"/>
          </a:xfrm>
          <a:prstGeom prst="rect">
            <a:avLst/>
          </a:prstGeom>
        </p:spPr>
      </p:pic>
      <p:sp>
        <p:nvSpPr>
          <p:cNvPr id="18" name="TextBox 17">
            <a:extLst>
              <a:ext uri="{FF2B5EF4-FFF2-40B4-BE49-F238E27FC236}">
                <a16:creationId xmlns:a16="http://schemas.microsoft.com/office/drawing/2014/main" id="{2CA19F2A-95C2-8D4D-AC11-343AEC40127C}"/>
              </a:ext>
            </a:extLst>
          </p:cNvPr>
          <p:cNvSpPr txBox="1"/>
          <p:nvPr/>
        </p:nvSpPr>
        <p:spPr>
          <a:xfrm>
            <a:off x="2549622" y="1855662"/>
            <a:ext cx="1362168" cy="369332"/>
          </a:xfrm>
          <a:prstGeom prst="rect">
            <a:avLst/>
          </a:prstGeom>
          <a:noFill/>
        </p:spPr>
        <p:txBody>
          <a:bodyPr wrap="none" rtlCol="0">
            <a:spAutoFit/>
          </a:bodyPr>
          <a:lstStyle/>
          <a:p>
            <a:r>
              <a:rPr lang="en-US" dirty="0" err="1">
                <a:solidFill>
                  <a:schemeClr val="bg1"/>
                </a:solidFill>
              </a:rPr>
              <a:t>Pb+Pb</a:t>
            </a:r>
            <a:r>
              <a:rPr lang="en-US" dirty="0">
                <a:solidFill>
                  <a:schemeClr val="bg1"/>
                </a:solidFill>
              </a:rPr>
              <a:t> event</a:t>
            </a:r>
          </a:p>
        </p:txBody>
      </p:sp>
      <p:sp>
        <p:nvSpPr>
          <p:cNvPr id="19" name="TextBox 18">
            <a:extLst>
              <a:ext uri="{FF2B5EF4-FFF2-40B4-BE49-F238E27FC236}">
                <a16:creationId xmlns:a16="http://schemas.microsoft.com/office/drawing/2014/main" id="{D482702E-3FCA-0647-8A3F-FBAFADCF1561}"/>
              </a:ext>
            </a:extLst>
          </p:cNvPr>
          <p:cNvSpPr txBox="1"/>
          <p:nvPr/>
        </p:nvSpPr>
        <p:spPr>
          <a:xfrm>
            <a:off x="3911790" y="5301400"/>
            <a:ext cx="3312253" cy="369332"/>
          </a:xfrm>
          <a:prstGeom prst="rect">
            <a:avLst/>
          </a:prstGeom>
          <a:noFill/>
        </p:spPr>
        <p:txBody>
          <a:bodyPr wrap="none" rtlCol="0">
            <a:spAutoFit/>
          </a:bodyPr>
          <a:lstStyle/>
          <a:p>
            <a:r>
              <a:rPr lang="en-US" dirty="0">
                <a:solidFill>
                  <a:srgbClr val="C00000"/>
                </a:solidFill>
              </a:rPr>
              <a:t>Note:  No Event Plane Necessary!</a:t>
            </a:r>
          </a:p>
        </p:txBody>
      </p:sp>
      <p:sp>
        <p:nvSpPr>
          <p:cNvPr id="21" name="TextBox 20">
            <a:extLst>
              <a:ext uri="{FF2B5EF4-FFF2-40B4-BE49-F238E27FC236}">
                <a16:creationId xmlns:a16="http://schemas.microsoft.com/office/drawing/2014/main" id="{BBD4147F-6050-8A42-A703-2E5592CDD95B}"/>
              </a:ext>
            </a:extLst>
          </p:cNvPr>
          <p:cNvSpPr txBox="1"/>
          <p:nvPr/>
        </p:nvSpPr>
        <p:spPr>
          <a:xfrm>
            <a:off x="8345788" y="4808643"/>
            <a:ext cx="3830028" cy="1631216"/>
          </a:xfrm>
          <a:prstGeom prst="rect">
            <a:avLst/>
          </a:prstGeom>
          <a:noFill/>
        </p:spPr>
        <p:txBody>
          <a:bodyPr wrap="square" rtlCol="0">
            <a:spAutoFit/>
          </a:bodyPr>
          <a:lstStyle/>
          <a:p>
            <a:r>
              <a:rPr lang="en-US" dirty="0"/>
              <a:t>Focused forward</a:t>
            </a:r>
          </a:p>
          <a:p>
            <a:pPr marL="285750" indent="-285750">
              <a:spcBef>
                <a:spcPts val="600"/>
              </a:spcBef>
              <a:buSzPct val="74000"/>
              <a:buFont typeface="Wingdings" pitchFamily="2" charset="2"/>
              <a:buChar char="§"/>
            </a:pPr>
            <a:r>
              <a:rPr lang="en-US" dirty="0"/>
              <a:t>Difficult at STAR@RHIC or ATLAS/CMS/ALICE@LHC without forward tracking upgrade</a:t>
            </a:r>
          </a:p>
          <a:p>
            <a:pPr marL="285750" lvl="0" indent="-285750">
              <a:spcBef>
                <a:spcPts val="600"/>
              </a:spcBef>
              <a:buClr>
                <a:srgbClr val="00B050"/>
              </a:buClr>
              <a:buSzPct val="100000"/>
              <a:buFont typeface="System Font Regular"/>
              <a:buChar char="✓"/>
            </a:pPr>
            <a:r>
              <a:rPr lang="en-US" dirty="0" err="1">
                <a:solidFill>
                  <a:prstClr val="black"/>
                </a:solidFill>
              </a:rPr>
              <a:t>LHCb</a:t>
            </a:r>
            <a:r>
              <a:rPr lang="en-US" dirty="0">
                <a:solidFill>
                  <a:prstClr val="black"/>
                </a:solidFill>
              </a:rPr>
              <a:t> ideal to observe this structure</a:t>
            </a:r>
          </a:p>
        </p:txBody>
      </p:sp>
      <p:sp>
        <p:nvSpPr>
          <p:cNvPr id="6" name="TextBox 5">
            <a:extLst>
              <a:ext uri="{FF2B5EF4-FFF2-40B4-BE49-F238E27FC236}">
                <a16:creationId xmlns:a16="http://schemas.microsoft.com/office/drawing/2014/main" id="{06BA89D9-3692-9342-A7F4-730BE9DE9FFC}"/>
              </a:ext>
            </a:extLst>
          </p:cNvPr>
          <p:cNvSpPr txBox="1"/>
          <p:nvPr/>
        </p:nvSpPr>
        <p:spPr>
          <a:xfrm>
            <a:off x="425306" y="1547885"/>
            <a:ext cx="2149948" cy="307777"/>
          </a:xfrm>
          <a:prstGeom prst="rect">
            <a:avLst/>
          </a:prstGeom>
          <a:noFill/>
        </p:spPr>
        <p:txBody>
          <a:bodyPr wrap="none" rtlCol="0">
            <a:spAutoFit/>
          </a:bodyPr>
          <a:lstStyle/>
          <a:p>
            <a:r>
              <a:rPr lang="en-US" sz="1400" dirty="0"/>
              <a:t>Michael Winn, ERICE, 2016</a:t>
            </a:r>
          </a:p>
        </p:txBody>
      </p:sp>
      <p:sp>
        <p:nvSpPr>
          <p:cNvPr id="20" name="Content Placeholder 4">
            <a:extLst>
              <a:ext uri="{FF2B5EF4-FFF2-40B4-BE49-F238E27FC236}">
                <a16:creationId xmlns:a16="http://schemas.microsoft.com/office/drawing/2014/main" id="{2E125777-F030-FA49-A0B0-EEDF31F18C53}"/>
              </a:ext>
            </a:extLst>
          </p:cNvPr>
          <p:cNvSpPr>
            <a:spLocks noGrp="1"/>
          </p:cNvSpPr>
          <p:nvPr>
            <p:ph idx="1"/>
          </p:nvPr>
        </p:nvSpPr>
        <p:spPr>
          <a:xfrm>
            <a:off x="599440" y="767715"/>
            <a:ext cx="10993120" cy="870974"/>
          </a:xfrm>
        </p:spPr>
        <p:txBody>
          <a:bodyPr>
            <a:normAutofit/>
          </a:bodyPr>
          <a:lstStyle/>
          <a:p>
            <a:r>
              <a:rPr lang="en-US" dirty="0"/>
              <a:t>This is a unique predicted structure!  Observation would represent a compelling demonstration of fluid structure at the extremes of rapidity &amp; energy</a:t>
            </a:r>
          </a:p>
        </p:txBody>
      </p:sp>
      <p:sp>
        <p:nvSpPr>
          <p:cNvPr id="5" name="Slide Number Placeholder 4">
            <a:extLst>
              <a:ext uri="{FF2B5EF4-FFF2-40B4-BE49-F238E27FC236}">
                <a16:creationId xmlns:a16="http://schemas.microsoft.com/office/drawing/2014/main" id="{1E7ACD85-5FC9-A043-BBEF-6B850008F081}"/>
              </a:ext>
            </a:extLst>
          </p:cNvPr>
          <p:cNvSpPr>
            <a:spLocks noGrp="1"/>
          </p:cNvSpPr>
          <p:nvPr>
            <p:ph type="sldNum" sz="quarter" idx="12"/>
          </p:nvPr>
        </p:nvSpPr>
        <p:spPr/>
        <p:txBody>
          <a:bodyPr/>
          <a:lstStyle/>
          <a:p>
            <a:fld id="{BF88FC72-ABAB-6F42-B5F1-C8A6E036E79A}" type="slidenum">
              <a:rPr lang="en-US" smtClean="0"/>
              <a:t>14</a:t>
            </a:fld>
            <a:endParaRPr lang="en-US"/>
          </a:p>
        </p:txBody>
      </p:sp>
    </p:spTree>
    <p:extLst>
      <p:ext uri="{BB962C8B-B14F-4D97-AF65-F5344CB8AC3E}">
        <p14:creationId xmlns:p14="http://schemas.microsoft.com/office/powerpoint/2010/main" val="1399156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5BAF4AFB-6C4C-8743-9DD3-A568EEAF57FE}"/>
              </a:ext>
            </a:extLst>
          </p:cNvPr>
          <p:cNvSpPr/>
          <p:nvPr/>
        </p:nvSpPr>
        <p:spPr>
          <a:xfrm>
            <a:off x="76434" y="4141669"/>
            <a:ext cx="6760130" cy="2314035"/>
          </a:xfrm>
          <a:prstGeom prst="rect">
            <a:avLst/>
          </a:prstGeom>
          <a:solidFill>
            <a:schemeClr val="bg1"/>
          </a:solidFill>
          <a:ln>
            <a:solidFill>
              <a:schemeClr val="tx1"/>
            </a:solidFill>
          </a:ln>
          <a:effectLst>
            <a:outerShdw blurRad="50800" dist="84137"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363E485-4609-4143-8871-3E2839DFF78F}"/>
              </a:ext>
            </a:extLst>
          </p:cNvPr>
          <p:cNvSpPr/>
          <p:nvPr/>
        </p:nvSpPr>
        <p:spPr>
          <a:xfrm>
            <a:off x="514350" y="679289"/>
            <a:ext cx="11250930" cy="2450215"/>
          </a:xfrm>
          <a:prstGeom prst="rect">
            <a:avLst/>
          </a:prstGeom>
          <a:solidFill>
            <a:schemeClr val="bg1"/>
          </a:solidFill>
          <a:ln>
            <a:solidFill>
              <a:schemeClr val="tx1"/>
            </a:solidFill>
          </a:ln>
          <a:effectLst>
            <a:outerShdw blurRad="50800" dist="84137"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A734A-2E4A-8640-8919-D7C285C9FC2F}"/>
              </a:ext>
            </a:extLst>
          </p:cNvPr>
          <p:cNvSpPr>
            <a:spLocks noGrp="1"/>
          </p:cNvSpPr>
          <p:nvPr>
            <p:ph type="title"/>
          </p:nvPr>
        </p:nvSpPr>
        <p:spPr/>
        <p:txBody>
          <a:bodyPr/>
          <a:lstStyle/>
          <a:p>
            <a:r>
              <a:rPr lang="en-US" dirty="0"/>
              <a:t>Polarization about a local disturbance</a:t>
            </a:r>
          </a:p>
        </p:txBody>
      </p:sp>
      <p:pic>
        <p:nvPicPr>
          <p:cNvPr id="20" name="Picture 19">
            <a:extLst>
              <a:ext uri="{FF2B5EF4-FFF2-40B4-BE49-F238E27FC236}">
                <a16:creationId xmlns:a16="http://schemas.microsoft.com/office/drawing/2014/main" id="{60DF312C-388A-7F41-8EB1-0B5FF36800D0}"/>
              </a:ext>
            </a:extLst>
          </p:cNvPr>
          <p:cNvPicPr>
            <a:picLocks noChangeAspect="1"/>
          </p:cNvPicPr>
          <p:nvPr/>
        </p:nvPicPr>
        <p:blipFill>
          <a:blip r:embed="rId2">
            <a:alphaModFix/>
          </a:blip>
          <a:stretch>
            <a:fillRect/>
          </a:stretch>
        </p:blipFill>
        <p:spPr>
          <a:xfrm>
            <a:off x="650171" y="792066"/>
            <a:ext cx="4743355" cy="2181856"/>
          </a:xfrm>
          <a:prstGeom prst="rect">
            <a:avLst/>
          </a:prstGeom>
          <a:ln>
            <a:noFill/>
          </a:ln>
        </p:spPr>
      </p:pic>
      <p:grpSp>
        <p:nvGrpSpPr>
          <p:cNvPr id="21" name="Group 20">
            <a:extLst>
              <a:ext uri="{FF2B5EF4-FFF2-40B4-BE49-F238E27FC236}">
                <a16:creationId xmlns:a16="http://schemas.microsoft.com/office/drawing/2014/main" id="{6EB86C7B-895F-E14E-95B4-D79F926EEB09}"/>
              </a:ext>
            </a:extLst>
          </p:cNvPr>
          <p:cNvGrpSpPr/>
          <p:nvPr/>
        </p:nvGrpSpPr>
        <p:grpSpPr>
          <a:xfrm>
            <a:off x="6039306" y="722439"/>
            <a:ext cx="2411751" cy="2152876"/>
            <a:chOff x="7366782" y="1457769"/>
            <a:chExt cx="3099581" cy="2453835"/>
          </a:xfrm>
        </p:grpSpPr>
        <p:pic>
          <p:nvPicPr>
            <p:cNvPr id="22" name="Picture 21">
              <a:extLst>
                <a:ext uri="{FF2B5EF4-FFF2-40B4-BE49-F238E27FC236}">
                  <a16:creationId xmlns:a16="http://schemas.microsoft.com/office/drawing/2014/main" id="{0B29B2D1-387B-924C-9FFE-F9BA11ACF87E}"/>
                </a:ext>
              </a:extLst>
            </p:cNvPr>
            <p:cNvPicPr>
              <a:picLocks noChangeAspect="1"/>
            </p:cNvPicPr>
            <p:nvPr/>
          </p:nvPicPr>
          <p:blipFill>
            <a:blip r:embed="rId3"/>
            <a:stretch>
              <a:fillRect/>
            </a:stretch>
          </p:blipFill>
          <p:spPr>
            <a:xfrm>
              <a:off x="7366782" y="1457769"/>
              <a:ext cx="3099581" cy="2453835"/>
            </a:xfrm>
            <a:prstGeom prst="rect">
              <a:avLst/>
            </a:prstGeom>
          </p:spPr>
        </p:pic>
        <p:sp>
          <p:nvSpPr>
            <p:cNvPr id="23" name="TextBox 22">
              <a:extLst>
                <a:ext uri="{FF2B5EF4-FFF2-40B4-BE49-F238E27FC236}">
                  <a16:creationId xmlns:a16="http://schemas.microsoft.com/office/drawing/2014/main" id="{D403009E-2757-F849-BBA8-9B259B6A5B48}"/>
                </a:ext>
              </a:extLst>
            </p:cNvPr>
            <p:cNvSpPr txBox="1"/>
            <p:nvPr/>
          </p:nvSpPr>
          <p:spPr>
            <a:xfrm>
              <a:off x="9489594" y="1745008"/>
              <a:ext cx="389850" cy="584775"/>
            </a:xfrm>
            <a:prstGeom prst="rect">
              <a:avLst/>
            </a:prstGeom>
            <a:noFill/>
          </p:spPr>
          <p:txBody>
            <a:bodyPr wrap="none" rtlCol="0">
              <a:spAutoFit/>
            </a:bodyPr>
            <a:lstStyle/>
            <a:p>
              <a:r>
                <a:rPr lang="en-US" sz="3200" b="1" dirty="0">
                  <a:solidFill>
                    <a:srgbClr val="7030A0"/>
                  </a:solidFill>
                </a:rPr>
                <a:t>+</a:t>
              </a:r>
            </a:p>
          </p:txBody>
        </p:sp>
        <p:sp>
          <p:nvSpPr>
            <p:cNvPr id="24" name="TextBox 23">
              <a:extLst>
                <a:ext uri="{FF2B5EF4-FFF2-40B4-BE49-F238E27FC236}">
                  <a16:creationId xmlns:a16="http://schemas.microsoft.com/office/drawing/2014/main" id="{A9902E59-1A95-0640-80A8-5351FE94B1F9}"/>
                </a:ext>
              </a:extLst>
            </p:cNvPr>
            <p:cNvSpPr txBox="1"/>
            <p:nvPr/>
          </p:nvSpPr>
          <p:spPr>
            <a:xfrm>
              <a:off x="7610622" y="3236446"/>
              <a:ext cx="389850" cy="584775"/>
            </a:xfrm>
            <a:prstGeom prst="rect">
              <a:avLst/>
            </a:prstGeom>
            <a:noFill/>
          </p:spPr>
          <p:txBody>
            <a:bodyPr wrap="none" rtlCol="0">
              <a:spAutoFit/>
            </a:bodyPr>
            <a:lstStyle/>
            <a:p>
              <a:r>
                <a:rPr lang="en-US" sz="3200" b="1" dirty="0">
                  <a:solidFill>
                    <a:srgbClr val="7030A0"/>
                  </a:solidFill>
                </a:rPr>
                <a:t>+</a:t>
              </a:r>
            </a:p>
          </p:txBody>
        </p:sp>
        <p:sp>
          <p:nvSpPr>
            <p:cNvPr id="25" name="TextBox 24">
              <a:extLst>
                <a:ext uri="{FF2B5EF4-FFF2-40B4-BE49-F238E27FC236}">
                  <a16:creationId xmlns:a16="http://schemas.microsoft.com/office/drawing/2014/main" id="{E33B6C73-C120-2543-BA48-E88955F23D80}"/>
                </a:ext>
              </a:extLst>
            </p:cNvPr>
            <p:cNvSpPr txBox="1"/>
            <p:nvPr/>
          </p:nvSpPr>
          <p:spPr>
            <a:xfrm>
              <a:off x="7645086" y="1810643"/>
              <a:ext cx="309700" cy="584775"/>
            </a:xfrm>
            <a:prstGeom prst="rect">
              <a:avLst/>
            </a:prstGeom>
            <a:noFill/>
          </p:spPr>
          <p:txBody>
            <a:bodyPr wrap="none" rtlCol="0">
              <a:spAutoFit/>
            </a:bodyPr>
            <a:lstStyle/>
            <a:p>
              <a:r>
                <a:rPr lang="en-US" sz="3200" b="1" dirty="0">
                  <a:solidFill>
                    <a:srgbClr val="7030A0"/>
                  </a:solidFill>
                </a:rPr>
                <a:t>-</a:t>
              </a:r>
            </a:p>
          </p:txBody>
        </p:sp>
        <p:sp>
          <p:nvSpPr>
            <p:cNvPr id="26" name="TextBox 25">
              <a:extLst>
                <a:ext uri="{FF2B5EF4-FFF2-40B4-BE49-F238E27FC236}">
                  <a16:creationId xmlns:a16="http://schemas.microsoft.com/office/drawing/2014/main" id="{9B71F702-DF98-6849-8E69-A7C94F9573D0}"/>
                </a:ext>
              </a:extLst>
            </p:cNvPr>
            <p:cNvSpPr txBox="1"/>
            <p:nvPr/>
          </p:nvSpPr>
          <p:spPr>
            <a:xfrm>
              <a:off x="9630901" y="3226532"/>
              <a:ext cx="309700" cy="584775"/>
            </a:xfrm>
            <a:prstGeom prst="rect">
              <a:avLst/>
            </a:prstGeom>
            <a:noFill/>
          </p:spPr>
          <p:txBody>
            <a:bodyPr wrap="none" rtlCol="0">
              <a:spAutoFit/>
            </a:bodyPr>
            <a:lstStyle/>
            <a:p>
              <a:r>
                <a:rPr lang="en-US" sz="3200" b="1" dirty="0">
                  <a:solidFill>
                    <a:srgbClr val="7030A0"/>
                  </a:solidFill>
                </a:rPr>
                <a:t>-</a:t>
              </a:r>
            </a:p>
          </p:txBody>
        </p:sp>
      </p:grpSp>
      <p:sp>
        <p:nvSpPr>
          <p:cNvPr id="27" name="Arc 26">
            <a:extLst>
              <a:ext uri="{FF2B5EF4-FFF2-40B4-BE49-F238E27FC236}">
                <a16:creationId xmlns:a16="http://schemas.microsoft.com/office/drawing/2014/main" id="{A8EAFE31-BA3D-C840-B9F4-F70F2CD2BD32}"/>
              </a:ext>
            </a:extLst>
          </p:cNvPr>
          <p:cNvSpPr>
            <a:spLocks noChangeAspect="1"/>
          </p:cNvSpPr>
          <p:nvPr/>
        </p:nvSpPr>
        <p:spPr>
          <a:xfrm>
            <a:off x="2811486" y="1411346"/>
            <a:ext cx="775063" cy="775063"/>
          </a:xfrm>
          <a:prstGeom prst="arc">
            <a:avLst>
              <a:gd name="adj1" fmla="val 2701254"/>
              <a:gd name="adj2" fmla="val 19635018"/>
            </a:avLst>
          </a:prstGeom>
          <a:ln w="76200">
            <a:solidFill>
              <a:srgbClr val="F53AC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8" name="Picture 27">
            <a:extLst>
              <a:ext uri="{FF2B5EF4-FFF2-40B4-BE49-F238E27FC236}">
                <a16:creationId xmlns:a16="http://schemas.microsoft.com/office/drawing/2014/main" id="{D6705B42-3DE5-064E-84AF-B1666C417F71}"/>
              </a:ext>
            </a:extLst>
          </p:cNvPr>
          <p:cNvPicPr>
            <a:picLocks noChangeAspect="1"/>
          </p:cNvPicPr>
          <p:nvPr/>
        </p:nvPicPr>
        <p:blipFill>
          <a:blip r:embed="rId4"/>
          <a:stretch>
            <a:fillRect/>
          </a:stretch>
        </p:blipFill>
        <p:spPr>
          <a:xfrm>
            <a:off x="8678636" y="742553"/>
            <a:ext cx="2863193" cy="2112647"/>
          </a:xfrm>
          <a:prstGeom prst="rect">
            <a:avLst/>
          </a:prstGeom>
        </p:spPr>
      </p:pic>
      <p:cxnSp>
        <p:nvCxnSpPr>
          <p:cNvPr id="5" name="Straight Connector 4">
            <a:extLst>
              <a:ext uri="{FF2B5EF4-FFF2-40B4-BE49-F238E27FC236}">
                <a16:creationId xmlns:a16="http://schemas.microsoft.com/office/drawing/2014/main" id="{981C2391-35C3-AC46-9BAC-4DF420D10BC9}"/>
              </a:ext>
            </a:extLst>
          </p:cNvPr>
          <p:cNvCxnSpPr/>
          <p:nvPr/>
        </p:nvCxnSpPr>
        <p:spPr>
          <a:xfrm>
            <a:off x="5672138" y="850105"/>
            <a:ext cx="0" cy="2025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A60652-342C-2642-B496-6C49DE8B57B5}"/>
              </a:ext>
            </a:extLst>
          </p:cNvPr>
          <p:cNvCxnSpPr/>
          <p:nvPr/>
        </p:nvCxnSpPr>
        <p:spPr>
          <a:xfrm>
            <a:off x="8567782" y="859625"/>
            <a:ext cx="0" cy="2025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EF151691-8792-B54D-8266-AB651F636193}"/>
              </a:ext>
            </a:extLst>
          </p:cNvPr>
          <p:cNvPicPr>
            <a:picLocks noChangeAspect="1"/>
          </p:cNvPicPr>
          <p:nvPr/>
        </p:nvPicPr>
        <p:blipFill rotWithShape="1">
          <a:blip r:embed="rId5"/>
          <a:srcRect l="6668" t="63500" r="9094" b="4985"/>
          <a:stretch/>
        </p:blipFill>
        <p:spPr>
          <a:xfrm>
            <a:off x="10163174" y="2659007"/>
            <a:ext cx="1514476" cy="451655"/>
          </a:xfrm>
          <a:prstGeom prst="rect">
            <a:avLst/>
          </a:prstGeom>
          <a:ln w="28575">
            <a:solidFill>
              <a:srgbClr val="FF0000"/>
            </a:solidFill>
          </a:ln>
        </p:spPr>
      </p:pic>
      <p:pic>
        <p:nvPicPr>
          <p:cNvPr id="31" name="Picture 30">
            <a:extLst>
              <a:ext uri="{FF2B5EF4-FFF2-40B4-BE49-F238E27FC236}">
                <a16:creationId xmlns:a16="http://schemas.microsoft.com/office/drawing/2014/main" id="{87C06071-07A0-E441-BC3B-B60F389F56D1}"/>
              </a:ext>
            </a:extLst>
          </p:cNvPr>
          <p:cNvPicPr>
            <a:picLocks noChangeAspect="1"/>
          </p:cNvPicPr>
          <p:nvPr/>
        </p:nvPicPr>
        <p:blipFill rotWithShape="1">
          <a:blip r:embed="rId5"/>
          <a:srcRect l="36138" t="4820" b="63776"/>
          <a:stretch/>
        </p:blipFill>
        <p:spPr>
          <a:xfrm>
            <a:off x="4114911" y="2495703"/>
            <a:ext cx="1148137" cy="450056"/>
          </a:xfrm>
          <a:prstGeom prst="rect">
            <a:avLst/>
          </a:prstGeom>
          <a:ln w="28575">
            <a:solidFill>
              <a:srgbClr val="FF0000"/>
            </a:solidFill>
          </a:ln>
        </p:spPr>
      </p:pic>
      <p:pic>
        <p:nvPicPr>
          <p:cNvPr id="32" name="Picture 31">
            <a:extLst>
              <a:ext uri="{FF2B5EF4-FFF2-40B4-BE49-F238E27FC236}">
                <a16:creationId xmlns:a16="http://schemas.microsoft.com/office/drawing/2014/main" id="{E013493F-6C53-BA46-B74F-C7159809B517}"/>
              </a:ext>
            </a:extLst>
          </p:cNvPr>
          <p:cNvPicPr>
            <a:picLocks noChangeAspect="1"/>
          </p:cNvPicPr>
          <p:nvPr/>
        </p:nvPicPr>
        <p:blipFill rotWithShape="1">
          <a:blip r:embed="rId5"/>
          <a:srcRect l="36145" t="34812" r="-6" b="33784"/>
          <a:stretch/>
        </p:blipFill>
        <p:spPr>
          <a:xfrm>
            <a:off x="7363161" y="2514289"/>
            <a:ext cx="1148137" cy="450056"/>
          </a:xfrm>
          <a:prstGeom prst="rect">
            <a:avLst/>
          </a:prstGeom>
          <a:ln w="28575">
            <a:solidFill>
              <a:srgbClr val="FF0000"/>
            </a:solidFill>
          </a:ln>
        </p:spPr>
      </p:pic>
      <p:pic>
        <p:nvPicPr>
          <p:cNvPr id="36" name="Espaço Reservado para Conteúdo 5" descr="Diagrama&#10;&#10;Descrição gerada automaticamente">
            <a:extLst>
              <a:ext uri="{FF2B5EF4-FFF2-40B4-BE49-F238E27FC236}">
                <a16:creationId xmlns:a16="http://schemas.microsoft.com/office/drawing/2014/main" id="{9B15CE21-5B8B-1E48-BED3-F567DC8C50EB}"/>
              </a:ext>
            </a:extLst>
          </p:cNvPr>
          <p:cNvPicPr>
            <a:picLocks noChangeAspect="1"/>
          </p:cNvPicPr>
          <p:nvPr/>
        </p:nvPicPr>
        <p:blipFill>
          <a:blip r:embed="rId6"/>
          <a:stretch>
            <a:fillRect/>
          </a:stretch>
        </p:blipFill>
        <p:spPr>
          <a:xfrm>
            <a:off x="2927642" y="4206787"/>
            <a:ext cx="3604731" cy="1904939"/>
          </a:xfrm>
          <a:prstGeom prst="rect">
            <a:avLst/>
          </a:prstGeom>
        </p:spPr>
      </p:pic>
      <p:pic>
        <p:nvPicPr>
          <p:cNvPr id="8" name="Picture 7">
            <a:extLst>
              <a:ext uri="{FF2B5EF4-FFF2-40B4-BE49-F238E27FC236}">
                <a16:creationId xmlns:a16="http://schemas.microsoft.com/office/drawing/2014/main" id="{1CE1D76B-E602-7F4F-88FA-4E07BCDC3D41}"/>
              </a:ext>
            </a:extLst>
          </p:cNvPr>
          <p:cNvPicPr>
            <a:picLocks noChangeAspect="1"/>
          </p:cNvPicPr>
          <p:nvPr/>
        </p:nvPicPr>
        <p:blipFill rotWithShape="1">
          <a:blip r:embed="rId7"/>
          <a:srcRect r="6393"/>
          <a:stretch/>
        </p:blipFill>
        <p:spPr>
          <a:xfrm>
            <a:off x="2995878" y="5837598"/>
            <a:ext cx="1567852" cy="493466"/>
          </a:xfrm>
          <a:prstGeom prst="rect">
            <a:avLst/>
          </a:prstGeom>
          <a:ln w="38100">
            <a:solidFill>
              <a:srgbClr val="FF0000"/>
            </a:solidFill>
          </a:ln>
        </p:spPr>
      </p:pic>
      <p:sp>
        <p:nvSpPr>
          <p:cNvPr id="4" name="Footer Placeholder 3">
            <a:extLst>
              <a:ext uri="{FF2B5EF4-FFF2-40B4-BE49-F238E27FC236}">
                <a16:creationId xmlns:a16="http://schemas.microsoft.com/office/drawing/2014/main" id="{18985D79-B8D8-484D-9999-05F7C11462A7}"/>
              </a:ext>
            </a:extLst>
          </p:cNvPr>
          <p:cNvSpPr>
            <a:spLocks noGrp="1"/>
          </p:cNvSpPr>
          <p:nvPr>
            <p:ph type="ftr" sz="quarter" idx="11"/>
          </p:nvPr>
        </p:nvSpPr>
        <p:spPr/>
        <p:txBody>
          <a:bodyPr/>
          <a:lstStyle/>
          <a:p>
            <a:r>
              <a:rPr lang="en-US"/>
              <a:t>UCLA Chirality Retreat - Dec 2022</a:t>
            </a:r>
          </a:p>
        </p:txBody>
      </p:sp>
      <p:sp>
        <p:nvSpPr>
          <p:cNvPr id="7" name="Slide Number Placeholder 6">
            <a:extLst>
              <a:ext uri="{FF2B5EF4-FFF2-40B4-BE49-F238E27FC236}">
                <a16:creationId xmlns:a16="http://schemas.microsoft.com/office/drawing/2014/main" id="{1CCCBB10-5109-CC40-ACEF-E670F49C845A}"/>
              </a:ext>
            </a:extLst>
          </p:cNvPr>
          <p:cNvSpPr>
            <a:spLocks noGrp="1"/>
          </p:cNvSpPr>
          <p:nvPr>
            <p:ph type="sldNum" sz="quarter" idx="12"/>
          </p:nvPr>
        </p:nvSpPr>
        <p:spPr/>
        <p:txBody>
          <a:bodyPr/>
          <a:lstStyle/>
          <a:p>
            <a:fld id="{80E510B0-AC08-9249-BCB4-61190CC235A4}" type="slidenum">
              <a:rPr lang="en-US" smtClean="0"/>
              <a:t>15</a:t>
            </a:fld>
            <a:endParaRPr lang="en-US"/>
          </a:p>
        </p:txBody>
      </p:sp>
      <p:sp>
        <p:nvSpPr>
          <p:cNvPr id="10" name="TextBox 9">
            <a:extLst>
              <a:ext uri="{FF2B5EF4-FFF2-40B4-BE49-F238E27FC236}">
                <a16:creationId xmlns:a16="http://schemas.microsoft.com/office/drawing/2014/main" id="{4373C2F9-0C53-EB41-A44C-352C36BAA19F}"/>
              </a:ext>
            </a:extLst>
          </p:cNvPr>
          <p:cNvSpPr txBox="1"/>
          <p:nvPr/>
        </p:nvSpPr>
        <p:spPr>
          <a:xfrm>
            <a:off x="7145746" y="4112433"/>
            <a:ext cx="4868455" cy="2416046"/>
          </a:xfrm>
          <a:prstGeom prst="rect">
            <a:avLst/>
          </a:prstGeom>
          <a:noFill/>
        </p:spPr>
        <p:txBody>
          <a:bodyPr wrap="square" rtlCol="0">
            <a:spAutoFit/>
          </a:bodyPr>
          <a:lstStyle/>
          <a:p>
            <a:pPr>
              <a:spcAft>
                <a:spcPts val="600"/>
              </a:spcAft>
            </a:pPr>
            <a:r>
              <a:rPr lang="en-US" b="1" dirty="0">
                <a:solidFill>
                  <a:srgbClr val="0034A9"/>
                </a:solidFill>
              </a:rPr>
              <a:t>Helmholtz (1867):  Persistent vortical toroids (smoke rings) are quintessential fluid behavior</a:t>
            </a:r>
          </a:p>
          <a:p>
            <a:pPr>
              <a:spcAft>
                <a:spcPts val="600"/>
              </a:spcAft>
            </a:pPr>
            <a:endParaRPr lang="en-US" dirty="0"/>
          </a:p>
          <a:p>
            <a:pPr>
              <a:spcAft>
                <a:spcPts val="600"/>
              </a:spcAft>
            </a:pPr>
            <a:r>
              <a:rPr lang="en-US" dirty="0"/>
              <a:t>Vortex rings about the jet direction:</a:t>
            </a:r>
          </a:p>
          <a:p>
            <a:pPr marL="177800" indent="-177800">
              <a:spcAft>
                <a:spcPts val="600"/>
              </a:spcAft>
              <a:buFont typeface="Arial" panose="020B0604020202020204" pitchFamily="34" charset="0"/>
              <a:buChar char="•"/>
            </a:pPr>
            <a:r>
              <a:rPr lang="en-US" dirty="0"/>
              <a:t>Betz/</a:t>
            </a:r>
            <a:r>
              <a:rPr lang="en-US" dirty="0" err="1"/>
              <a:t>Gyulassy</a:t>
            </a:r>
            <a:r>
              <a:rPr lang="en-US" dirty="0"/>
              <a:t>/Torrieri, PRC76 (2007) 044901</a:t>
            </a:r>
          </a:p>
          <a:p>
            <a:pPr marL="177800" indent="-177800">
              <a:spcAft>
                <a:spcPts val="600"/>
              </a:spcAft>
              <a:buFont typeface="Arial" panose="020B0604020202020204" pitchFamily="34" charset="0"/>
              <a:buChar char="•"/>
            </a:pPr>
            <a:r>
              <a:rPr lang="en-US" dirty="0"/>
              <a:t>Tachibana/Hirano, NPA904-905 (2013) 1023c </a:t>
            </a:r>
          </a:p>
          <a:p>
            <a:pPr marL="177800" indent="-177800">
              <a:spcAft>
                <a:spcPts val="600"/>
              </a:spcAft>
              <a:buFont typeface="Arial" panose="020B0604020202020204" pitchFamily="34" charset="0"/>
              <a:buChar char="•"/>
            </a:pPr>
            <a:r>
              <a:rPr lang="en-US" dirty="0"/>
              <a:t>W. </a:t>
            </a:r>
            <a:r>
              <a:rPr lang="en-US" dirty="0" err="1"/>
              <a:t>Matioli</a:t>
            </a:r>
            <a:r>
              <a:rPr lang="en-US" dirty="0"/>
              <a:t> et al, PLB820 (2021) 136500</a:t>
            </a:r>
          </a:p>
        </p:txBody>
      </p:sp>
      <p:pic>
        <p:nvPicPr>
          <p:cNvPr id="11" name="Picture 10">
            <a:extLst>
              <a:ext uri="{FF2B5EF4-FFF2-40B4-BE49-F238E27FC236}">
                <a16:creationId xmlns:a16="http://schemas.microsoft.com/office/drawing/2014/main" id="{770EE436-AD9B-BB42-A582-4B658E3881E8}"/>
              </a:ext>
            </a:extLst>
          </p:cNvPr>
          <p:cNvPicPr>
            <a:picLocks noChangeAspect="1"/>
          </p:cNvPicPr>
          <p:nvPr/>
        </p:nvPicPr>
        <p:blipFill>
          <a:blip r:embed="rId8"/>
          <a:stretch>
            <a:fillRect/>
          </a:stretch>
        </p:blipFill>
        <p:spPr>
          <a:xfrm>
            <a:off x="177799" y="4159487"/>
            <a:ext cx="2573867" cy="2267215"/>
          </a:xfrm>
          <a:prstGeom prst="rect">
            <a:avLst/>
          </a:prstGeom>
        </p:spPr>
      </p:pic>
      <p:sp>
        <p:nvSpPr>
          <p:cNvPr id="6" name="Circular Arrow 5">
            <a:extLst>
              <a:ext uri="{FF2B5EF4-FFF2-40B4-BE49-F238E27FC236}">
                <a16:creationId xmlns:a16="http://schemas.microsoft.com/office/drawing/2014/main" id="{51762D3A-AC9E-DA40-8050-BEAE204FB5D2}"/>
              </a:ext>
            </a:extLst>
          </p:cNvPr>
          <p:cNvSpPr>
            <a:spLocks noChangeAspect="1"/>
          </p:cNvSpPr>
          <p:nvPr/>
        </p:nvSpPr>
        <p:spPr>
          <a:xfrm rot="7531479">
            <a:off x="981341" y="5299123"/>
            <a:ext cx="342076" cy="342076"/>
          </a:xfrm>
          <a:prstGeom prst="circularArrow">
            <a:avLst>
              <a:gd name="adj1" fmla="val 12500"/>
              <a:gd name="adj2" fmla="val 1142319"/>
              <a:gd name="adj3" fmla="val 20457681"/>
              <a:gd name="adj4" fmla="val 6900205"/>
              <a:gd name="adj5" fmla="val 12985"/>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ircular Arrow 36">
            <a:extLst>
              <a:ext uri="{FF2B5EF4-FFF2-40B4-BE49-F238E27FC236}">
                <a16:creationId xmlns:a16="http://schemas.microsoft.com/office/drawing/2014/main" id="{A8DB3BA4-9B7F-0546-A7C5-729F247DA8FF}"/>
              </a:ext>
            </a:extLst>
          </p:cNvPr>
          <p:cNvSpPr>
            <a:spLocks noChangeAspect="1"/>
          </p:cNvSpPr>
          <p:nvPr/>
        </p:nvSpPr>
        <p:spPr>
          <a:xfrm rot="14154552" flipV="1">
            <a:off x="983007" y="4799978"/>
            <a:ext cx="342076" cy="342076"/>
          </a:xfrm>
          <a:prstGeom prst="circularArrow">
            <a:avLst>
              <a:gd name="adj1" fmla="val 12500"/>
              <a:gd name="adj2" fmla="val 1142319"/>
              <a:gd name="adj3" fmla="val 20457681"/>
              <a:gd name="adj4" fmla="val 6900205"/>
              <a:gd name="adj5" fmla="val 12985"/>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50326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998E-0992-F242-9CC6-68946F59F92C}"/>
              </a:ext>
            </a:extLst>
          </p:cNvPr>
          <p:cNvSpPr>
            <a:spLocks noGrp="1"/>
          </p:cNvSpPr>
          <p:nvPr>
            <p:ph type="title"/>
          </p:nvPr>
        </p:nvSpPr>
        <p:spPr/>
        <p:txBody>
          <a:bodyPr/>
          <a:lstStyle/>
          <a:p>
            <a:r>
              <a:rPr lang="en-US" dirty="0"/>
              <a:t>Jet-induced toroidal vorticity in MUSIC</a:t>
            </a:r>
          </a:p>
        </p:txBody>
      </p:sp>
      <p:sp>
        <p:nvSpPr>
          <p:cNvPr id="3" name="Footer Placeholder 2">
            <a:extLst>
              <a:ext uri="{FF2B5EF4-FFF2-40B4-BE49-F238E27FC236}">
                <a16:creationId xmlns:a16="http://schemas.microsoft.com/office/drawing/2014/main" id="{11321B8F-C754-5548-BB08-EF022EBA46A6}"/>
              </a:ext>
            </a:extLst>
          </p:cNvPr>
          <p:cNvSpPr>
            <a:spLocks noGrp="1"/>
          </p:cNvSpPr>
          <p:nvPr>
            <p:ph type="ftr" sz="quarter" idx="11"/>
          </p:nvPr>
        </p:nvSpPr>
        <p:spPr/>
        <p:txBody>
          <a:bodyPr/>
          <a:lstStyle/>
          <a:p>
            <a:r>
              <a:rPr lang="en-US"/>
              <a:t>UCLA Chirality Retreat - Dec 2022</a:t>
            </a:r>
          </a:p>
        </p:txBody>
      </p:sp>
      <p:sp>
        <p:nvSpPr>
          <p:cNvPr id="4" name="Slide Number Placeholder 3">
            <a:extLst>
              <a:ext uri="{FF2B5EF4-FFF2-40B4-BE49-F238E27FC236}">
                <a16:creationId xmlns:a16="http://schemas.microsoft.com/office/drawing/2014/main" id="{5A75CC78-9F25-D44A-B40A-F730A67BB085}"/>
              </a:ext>
            </a:extLst>
          </p:cNvPr>
          <p:cNvSpPr>
            <a:spLocks noGrp="1"/>
          </p:cNvSpPr>
          <p:nvPr>
            <p:ph type="sldNum" sz="quarter" idx="12"/>
          </p:nvPr>
        </p:nvSpPr>
        <p:spPr/>
        <p:txBody>
          <a:bodyPr/>
          <a:lstStyle/>
          <a:p>
            <a:fld id="{BF88FC72-ABAB-6F42-B5F1-C8A6E036E79A}" type="slidenum">
              <a:rPr lang="en-US" smtClean="0"/>
              <a:t>16</a:t>
            </a:fld>
            <a:endParaRPr lang="en-US"/>
          </a:p>
        </p:txBody>
      </p:sp>
      <p:pic>
        <p:nvPicPr>
          <p:cNvPr id="5" name="vort_xeta.mp4" descr="vort_xeta.mp4">
            <a:hlinkClick r:id="" action="ppaction://media"/>
            <a:extLst>
              <a:ext uri="{FF2B5EF4-FFF2-40B4-BE49-F238E27FC236}">
                <a16:creationId xmlns:a16="http://schemas.microsoft.com/office/drawing/2014/main" id="{D884AB62-16AA-6D49-B456-BED7FFC3F795}"/>
              </a:ext>
            </a:extLst>
          </p:cNvPr>
          <p:cNvPicPr>
            <a:picLocks noChangeAspect="1"/>
          </p:cNvPicPr>
          <p:nvPr>
            <a:videoFile r:link="rId1"/>
            <p:extLst>
              <p:ext uri="{DAA4B4D4-6D71-4841-9C94-3DE7FCFB9230}">
                <p14:media xmlns:p14="http://schemas.microsoft.com/office/powerpoint/2010/main" r:embed="rId2">
                  <p14:trim end="20192.4017"/>
                </p14:media>
              </p:ext>
            </p:extLst>
          </p:nvPr>
        </p:nvPicPr>
        <p:blipFill>
          <a:blip r:embed="rId5"/>
          <a:stretch>
            <a:fillRect/>
          </a:stretch>
        </p:blipFill>
        <p:spPr>
          <a:xfrm>
            <a:off x="6646720" y="2277678"/>
            <a:ext cx="5271346" cy="4474787"/>
          </a:xfrm>
          <a:prstGeom prst="rect">
            <a:avLst/>
          </a:prstGeom>
        </p:spPr>
      </p:pic>
      <p:pic>
        <p:nvPicPr>
          <p:cNvPr id="6" name="vort_xy.mp4" descr="vort_xy.mp4">
            <a:hlinkClick r:id="" action="ppaction://media"/>
            <a:extLst>
              <a:ext uri="{FF2B5EF4-FFF2-40B4-BE49-F238E27FC236}">
                <a16:creationId xmlns:a16="http://schemas.microsoft.com/office/drawing/2014/main" id="{C2FA2F0E-0D7A-4845-948B-758FCC25D1F2}"/>
              </a:ext>
            </a:extLst>
          </p:cNvPr>
          <p:cNvPicPr>
            <a:picLocks noChangeAspect="1"/>
          </p:cNvPicPr>
          <p:nvPr>
            <a:videoFile r:link="rId1"/>
            <p:extLst>
              <p:ext uri="{DAA4B4D4-6D71-4841-9C94-3DE7FCFB9230}">
                <p14:media xmlns:p14="http://schemas.microsoft.com/office/powerpoint/2010/main" r:embed="rId3">
                  <p14:trim end="20190.3759"/>
                </p14:media>
              </p:ext>
            </p:extLst>
          </p:nvPr>
        </p:nvPicPr>
        <p:blipFill>
          <a:blip r:embed="rId6"/>
          <a:stretch>
            <a:fillRect/>
          </a:stretch>
        </p:blipFill>
        <p:spPr>
          <a:xfrm>
            <a:off x="695962" y="2354010"/>
            <a:ext cx="5318202" cy="4498215"/>
          </a:xfrm>
          <a:prstGeom prst="rect">
            <a:avLst/>
          </a:prstGeom>
        </p:spPr>
      </p:pic>
      <p:pic>
        <p:nvPicPr>
          <p:cNvPr id="11266" name="Picture 2" descr="Scientists Have Recreated Tiny Drops of Quark Soup From The Very Early  Universe">
            <a:extLst>
              <a:ext uri="{FF2B5EF4-FFF2-40B4-BE49-F238E27FC236}">
                <a16:creationId xmlns:a16="http://schemas.microsoft.com/office/drawing/2014/main" id="{19309AFA-2105-CB4C-A119-790970571A5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112" t="18745" r="33633" b="16785"/>
          <a:stretch/>
        </p:blipFill>
        <p:spPr bwMode="auto">
          <a:xfrm>
            <a:off x="6448292" y="583882"/>
            <a:ext cx="5469774" cy="16937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cientists Have Recreated Tiny Drops of Quark Soup From The Very Early  Universe">
            <a:extLst>
              <a:ext uri="{FF2B5EF4-FFF2-40B4-BE49-F238E27FC236}">
                <a16:creationId xmlns:a16="http://schemas.microsoft.com/office/drawing/2014/main" id="{70A433CD-47A1-FD41-A961-88CD011BDB4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83" t="26134" r="75156" b="18559"/>
          <a:stretch/>
        </p:blipFill>
        <p:spPr bwMode="auto">
          <a:xfrm>
            <a:off x="2405471" y="606175"/>
            <a:ext cx="1750893" cy="1716957"/>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a:extLst>
              <a:ext uri="{FF2B5EF4-FFF2-40B4-BE49-F238E27FC236}">
                <a16:creationId xmlns:a16="http://schemas.microsoft.com/office/drawing/2014/main" id="{53E4A38E-95A0-CF4C-B8F7-0AD47D895AC8}"/>
              </a:ext>
            </a:extLst>
          </p:cNvPr>
          <p:cNvSpPr/>
          <p:nvPr/>
        </p:nvSpPr>
        <p:spPr>
          <a:xfrm>
            <a:off x="3325950" y="1328758"/>
            <a:ext cx="603915" cy="22089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riped Right Arrow 8">
            <a:extLst>
              <a:ext uri="{FF2B5EF4-FFF2-40B4-BE49-F238E27FC236}">
                <a16:creationId xmlns:a16="http://schemas.microsoft.com/office/drawing/2014/main" id="{15BBCB16-C5B2-BD44-88A9-6F2BA6F5EEF9}"/>
              </a:ext>
            </a:extLst>
          </p:cNvPr>
          <p:cNvSpPr/>
          <p:nvPr/>
        </p:nvSpPr>
        <p:spPr>
          <a:xfrm rot="5400000">
            <a:off x="8878036" y="1349851"/>
            <a:ext cx="357335" cy="484632"/>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55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9" fill="hold"/>
                                        <p:tgtEl>
                                          <p:spTgt spid="6"/>
                                        </p:tgtEl>
                                      </p:cBhvr>
                                    </p:cmd>
                                  </p:childTnLst>
                                </p:cTn>
                              </p:par>
                              <p:par>
                                <p:cTn id="7" presetID="1" presetClass="mediacall" presetSubtype="0" fill="hold" nodeType="withEffect">
                                  <p:stCondLst>
                                    <p:cond delay="0"/>
                                  </p:stCondLst>
                                  <p:childTnLst>
                                    <p:cmd type="call" cmd="playFrom(0.0)">
                                      <p:cBhvr>
                                        <p:cTn id="8" dur="60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5BAF4AFB-6C4C-8743-9DD3-A568EEAF57FE}"/>
              </a:ext>
            </a:extLst>
          </p:cNvPr>
          <p:cNvSpPr/>
          <p:nvPr/>
        </p:nvSpPr>
        <p:spPr>
          <a:xfrm>
            <a:off x="76434" y="4141669"/>
            <a:ext cx="6760130" cy="2314035"/>
          </a:xfrm>
          <a:prstGeom prst="rect">
            <a:avLst/>
          </a:prstGeom>
          <a:solidFill>
            <a:schemeClr val="bg1"/>
          </a:solidFill>
          <a:ln>
            <a:solidFill>
              <a:schemeClr val="tx1"/>
            </a:solidFill>
          </a:ln>
          <a:effectLst>
            <a:outerShdw blurRad="50800" dist="84137"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A734A-2E4A-8640-8919-D7C285C9FC2F}"/>
              </a:ext>
            </a:extLst>
          </p:cNvPr>
          <p:cNvSpPr>
            <a:spLocks noGrp="1"/>
          </p:cNvSpPr>
          <p:nvPr>
            <p:ph type="title"/>
          </p:nvPr>
        </p:nvSpPr>
        <p:spPr/>
        <p:txBody>
          <a:bodyPr/>
          <a:lstStyle/>
          <a:p>
            <a:r>
              <a:rPr lang="en-US" dirty="0"/>
              <a:t>Jet-induced toroidal vorticity</a:t>
            </a:r>
          </a:p>
        </p:txBody>
      </p:sp>
      <p:pic>
        <p:nvPicPr>
          <p:cNvPr id="36" name="Espaço Reservado para Conteúdo 5" descr="Diagrama&#10;&#10;Descrição gerada automaticamente">
            <a:extLst>
              <a:ext uri="{FF2B5EF4-FFF2-40B4-BE49-F238E27FC236}">
                <a16:creationId xmlns:a16="http://schemas.microsoft.com/office/drawing/2014/main" id="{9B15CE21-5B8B-1E48-BED3-F567DC8C50EB}"/>
              </a:ext>
            </a:extLst>
          </p:cNvPr>
          <p:cNvPicPr>
            <a:picLocks noChangeAspect="1"/>
          </p:cNvPicPr>
          <p:nvPr/>
        </p:nvPicPr>
        <p:blipFill>
          <a:blip r:embed="rId2"/>
          <a:stretch>
            <a:fillRect/>
          </a:stretch>
        </p:blipFill>
        <p:spPr>
          <a:xfrm>
            <a:off x="2927642" y="4206787"/>
            <a:ext cx="3604731" cy="1904939"/>
          </a:xfrm>
          <a:prstGeom prst="rect">
            <a:avLst/>
          </a:prstGeom>
        </p:spPr>
      </p:pic>
      <p:pic>
        <p:nvPicPr>
          <p:cNvPr id="8" name="Picture 7">
            <a:extLst>
              <a:ext uri="{FF2B5EF4-FFF2-40B4-BE49-F238E27FC236}">
                <a16:creationId xmlns:a16="http://schemas.microsoft.com/office/drawing/2014/main" id="{1CE1D76B-E602-7F4F-88FA-4E07BCDC3D41}"/>
              </a:ext>
            </a:extLst>
          </p:cNvPr>
          <p:cNvPicPr>
            <a:picLocks noChangeAspect="1"/>
          </p:cNvPicPr>
          <p:nvPr/>
        </p:nvPicPr>
        <p:blipFill rotWithShape="1">
          <a:blip r:embed="rId3"/>
          <a:srcRect r="6393"/>
          <a:stretch/>
        </p:blipFill>
        <p:spPr>
          <a:xfrm>
            <a:off x="2995878" y="5837598"/>
            <a:ext cx="1567852" cy="493466"/>
          </a:xfrm>
          <a:prstGeom prst="rect">
            <a:avLst/>
          </a:prstGeom>
          <a:ln w="38100">
            <a:solidFill>
              <a:srgbClr val="FF0000"/>
            </a:solidFill>
          </a:ln>
        </p:spPr>
      </p:pic>
      <p:sp>
        <p:nvSpPr>
          <p:cNvPr id="4" name="Footer Placeholder 3">
            <a:extLst>
              <a:ext uri="{FF2B5EF4-FFF2-40B4-BE49-F238E27FC236}">
                <a16:creationId xmlns:a16="http://schemas.microsoft.com/office/drawing/2014/main" id="{18985D79-B8D8-484D-9999-05F7C11462A7}"/>
              </a:ext>
            </a:extLst>
          </p:cNvPr>
          <p:cNvSpPr>
            <a:spLocks noGrp="1"/>
          </p:cNvSpPr>
          <p:nvPr>
            <p:ph type="ftr" sz="quarter" idx="11"/>
          </p:nvPr>
        </p:nvSpPr>
        <p:spPr/>
        <p:txBody>
          <a:bodyPr/>
          <a:lstStyle/>
          <a:p>
            <a:r>
              <a:rPr lang="en-US"/>
              <a:t>UCLA Chirality Retreat - Dec 2022</a:t>
            </a:r>
          </a:p>
        </p:txBody>
      </p:sp>
      <p:sp>
        <p:nvSpPr>
          <p:cNvPr id="7" name="Slide Number Placeholder 6">
            <a:extLst>
              <a:ext uri="{FF2B5EF4-FFF2-40B4-BE49-F238E27FC236}">
                <a16:creationId xmlns:a16="http://schemas.microsoft.com/office/drawing/2014/main" id="{1CCCBB10-5109-CC40-ACEF-E670F49C845A}"/>
              </a:ext>
            </a:extLst>
          </p:cNvPr>
          <p:cNvSpPr>
            <a:spLocks noGrp="1"/>
          </p:cNvSpPr>
          <p:nvPr>
            <p:ph type="sldNum" sz="quarter" idx="12"/>
          </p:nvPr>
        </p:nvSpPr>
        <p:spPr/>
        <p:txBody>
          <a:bodyPr/>
          <a:lstStyle/>
          <a:p>
            <a:fld id="{80E510B0-AC08-9249-BCB4-61190CC235A4}" type="slidenum">
              <a:rPr lang="en-US" smtClean="0"/>
              <a:t>17</a:t>
            </a:fld>
            <a:endParaRPr lang="en-US"/>
          </a:p>
        </p:txBody>
      </p:sp>
      <p:pic>
        <p:nvPicPr>
          <p:cNvPr id="11" name="Picture 10">
            <a:extLst>
              <a:ext uri="{FF2B5EF4-FFF2-40B4-BE49-F238E27FC236}">
                <a16:creationId xmlns:a16="http://schemas.microsoft.com/office/drawing/2014/main" id="{770EE436-AD9B-BB42-A582-4B658E3881E8}"/>
              </a:ext>
            </a:extLst>
          </p:cNvPr>
          <p:cNvPicPr>
            <a:picLocks noChangeAspect="1"/>
          </p:cNvPicPr>
          <p:nvPr/>
        </p:nvPicPr>
        <p:blipFill>
          <a:blip r:embed="rId4"/>
          <a:stretch>
            <a:fillRect/>
          </a:stretch>
        </p:blipFill>
        <p:spPr>
          <a:xfrm>
            <a:off x="177799" y="4159487"/>
            <a:ext cx="2573867" cy="2267215"/>
          </a:xfrm>
          <a:prstGeom prst="rect">
            <a:avLst/>
          </a:prstGeom>
        </p:spPr>
      </p:pic>
      <p:sp>
        <p:nvSpPr>
          <p:cNvPr id="6" name="Circular Arrow 5">
            <a:extLst>
              <a:ext uri="{FF2B5EF4-FFF2-40B4-BE49-F238E27FC236}">
                <a16:creationId xmlns:a16="http://schemas.microsoft.com/office/drawing/2014/main" id="{51762D3A-AC9E-DA40-8050-BEAE204FB5D2}"/>
              </a:ext>
            </a:extLst>
          </p:cNvPr>
          <p:cNvSpPr>
            <a:spLocks noChangeAspect="1"/>
          </p:cNvSpPr>
          <p:nvPr/>
        </p:nvSpPr>
        <p:spPr>
          <a:xfrm rot="7531479">
            <a:off x="981341" y="5299123"/>
            <a:ext cx="342076" cy="342076"/>
          </a:xfrm>
          <a:prstGeom prst="circularArrow">
            <a:avLst>
              <a:gd name="adj1" fmla="val 12500"/>
              <a:gd name="adj2" fmla="val 1142319"/>
              <a:gd name="adj3" fmla="val 20457681"/>
              <a:gd name="adj4" fmla="val 6900205"/>
              <a:gd name="adj5" fmla="val 12985"/>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ircular Arrow 36">
            <a:extLst>
              <a:ext uri="{FF2B5EF4-FFF2-40B4-BE49-F238E27FC236}">
                <a16:creationId xmlns:a16="http://schemas.microsoft.com/office/drawing/2014/main" id="{A8DB3BA4-9B7F-0546-A7C5-729F247DA8FF}"/>
              </a:ext>
            </a:extLst>
          </p:cNvPr>
          <p:cNvSpPr>
            <a:spLocks noChangeAspect="1"/>
          </p:cNvSpPr>
          <p:nvPr/>
        </p:nvSpPr>
        <p:spPr>
          <a:xfrm rot="14154552" flipV="1">
            <a:off x="983007" y="4799978"/>
            <a:ext cx="342076" cy="342076"/>
          </a:xfrm>
          <a:prstGeom prst="circularArrow">
            <a:avLst>
              <a:gd name="adj1" fmla="val 12500"/>
              <a:gd name="adj2" fmla="val 1142319"/>
              <a:gd name="adj3" fmla="val 20457681"/>
              <a:gd name="adj4" fmla="val 6900205"/>
              <a:gd name="adj5" fmla="val 12985"/>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extBox 34">
            <a:extLst>
              <a:ext uri="{FF2B5EF4-FFF2-40B4-BE49-F238E27FC236}">
                <a16:creationId xmlns:a16="http://schemas.microsoft.com/office/drawing/2014/main" id="{33598FB1-50D4-D146-A1CF-8DCFBCD15D1B}"/>
              </a:ext>
            </a:extLst>
          </p:cNvPr>
          <p:cNvSpPr txBox="1"/>
          <p:nvPr/>
        </p:nvSpPr>
        <p:spPr>
          <a:xfrm>
            <a:off x="8888886" y="5469007"/>
            <a:ext cx="3017301" cy="307777"/>
          </a:xfrm>
          <a:prstGeom prst="rect">
            <a:avLst/>
          </a:prstGeom>
          <a:noFill/>
        </p:spPr>
        <p:txBody>
          <a:bodyPr wrap="none" rtlCol="0">
            <a:spAutoFit/>
          </a:bodyPr>
          <a:lstStyle/>
          <a:p>
            <a:r>
              <a:rPr lang="en-US" sz="1400" dirty="0"/>
              <a:t>W. </a:t>
            </a:r>
            <a:r>
              <a:rPr lang="en-US" sz="1400" dirty="0" err="1"/>
              <a:t>Matioli</a:t>
            </a:r>
            <a:r>
              <a:rPr lang="en-US" sz="1400" dirty="0"/>
              <a:t> et al, PLB820 (2021) 136500</a:t>
            </a:r>
          </a:p>
        </p:txBody>
      </p:sp>
      <p:sp>
        <p:nvSpPr>
          <p:cNvPr id="38" name="TextBox 37">
            <a:extLst>
              <a:ext uri="{FF2B5EF4-FFF2-40B4-BE49-F238E27FC236}">
                <a16:creationId xmlns:a16="http://schemas.microsoft.com/office/drawing/2014/main" id="{0E35EB89-F4BB-C647-87DA-FF5908F883DD}"/>
              </a:ext>
            </a:extLst>
          </p:cNvPr>
          <p:cNvSpPr txBox="1"/>
          <p:nvPr/>
        </p:nvSpPr>
        <p:spPr>
          <a:xfrm>
            <a:off x="370756" y="895168"/>
            <a:ext cx="4666662" cy="1277273"/>
          </a:xfrm>
          <a:prstGeom prst="rect">
            <a:avLst/>
          </a:prstGeom>
          <a:noFill/>
        </p:spPr>
        <p:txBody>
          <a:bodyPr wrap="none" rtlCol="0">
            <a:spAutoFit/>
          </a:bodyPr>
          <a:lstStyle/>
          <a:p>
            <a:r>
              <a:rPr lang="en-US" dirty="0"/>
              <a:t>Experimentally challenging, but potentially rich!</a:t>
            </a:r>
          </a:p>
          <a:p>
            <a:pPr marL="285750" indent="-285750">
              <a:spcBef>
                <a:spcPts val="600"/>
              </a:spcBef>
              <a:buFont typeface="Arial" panose="020B0604020202020204" pitchFamily="34" charset="0"/>
              <a:buChar char="•"/>
            </a:pPr>
            <a:r>
              <a:rPr lang="en-US" i="1" dirty="0"/>
              <a:t>early-stage </a:t>
            </a:r>
            <a:r>
              <a:rPr lang="en-US" dirty="0"/>
              <a:t>fluid behaviour?</a:t>
            </a:r>
          </a:p>
          <a:p>
            <a:pPr marL="285750" indent="-285750">
              <a:buFont typeface="Arial" panose="020B0604020202020204" pitchFamily="34" charset="0"/>
              <a:buChar char="•"/>
            </a:pPr>
            <a:r>
              <a:rPr lang="en-US" dirty="0"/>
              <a:t>nature of energy loss in fluid</a:t>
            </a:r>
          </a:p>
          <a:p>
            <a:pPr marL="285750" indent="-285750">
              <a:buFont typeface="Arial" panose="020B0604020202020204" pitchFamily="34" charset="0"/>
              <a:buChar char="•"/>
            </a:pPr>
            <a:r>
              <a:rPr lang="en-US" dirty="0"/>
              <a:t>sensitivity to transport coefficients</a:t>
            </a:r>
          </a:p>
        </p:txBody>
      </p:sp>
      <p:sp>
        <p:nvSpPr>
          <p:cNvPr id="40" name="TextBox 39">
            <a:extLst>
              <a:ext uri="{FF2B5EF4-FFF2-40B4-BE49-F238E27FC236}">
                <a16:creationId xmlns:a16="http://schemas.microsoft.com/office/drawing/2014/main" id="{0CEBBA1A-5A68-A845-9EEE-6EA1DB955126}"/>
              </a:ext>
            </a:extLst>
          </p:cNvPr>
          <p:cNvSpPr txBox="1"/>
          <p:nvPr/>
        </p:nvSpPr>
        <p:spPr>
          <a:xfrm>
            <a:off x="642994" y="2842130"/>
            <a:ext cx="1753300" cy="646331"/>
          </a:xfrm>
          <a:prstGeom prst="rect">
            <a:avLst/>
          </a:prstGeom>
          <a:noFill/>
        </p:spPr>
        <p:txBody>
          <a:bodyPr wrap="none" rtlCol="0">
            <a:spAutoFit/>
          </a:bodyPr>
          <a:lstStyle/>
          <a:p>
            <a:r>
              <a:rPr lang="en-US" dirty="0"/>
              <a:t>Toroidal vorticity</a:t>
            </a:r>
          </a:p>
          <a:p>
            <a:r>
              <a:rPr lang="en-US" dirty="0"/>
              <a:t>t = jet direction</a:t>
            </a:r>
          </a:p>
        </p:txBody>
      </p:sp>
      <p:pic>
        <p:nvPicPr>
          <p:cNvPr id="41" name="Picture 40">
            <a:extLst>
              <a:ext uri="{FF2B5EF4-FFF2-40B4-BE49-F238E27FC236}">
                <a16:creationId xmlns:a16="http://schemas.microsoft.com/office/drawing/2014/main" id="{3D02E3B0-A645-A847-9621-3008EDCB5D2F}"/>
              </a:ext>
            </a:extLst>
          </p:cNvPr>
          <p:cNvPicPr>
            <a:picLocks noChangeAspect="1"/>
          </p:cNvPicPr>
          <p:nvPr/>
        </p:nvPicPr>
        <p:blipFill>
          <a:blip r:embed="rId5"/>
          <a:stretch>
            <a:fillRect/>
          </a:stretch>
        </p:blipFill>
        <p:spPr>
          <a:xfrm>
            <a:off x="2691243" y="3314068"/>
            <a:ext cx="2350407" cy="701341"/>
          </a:xfrm>
          <a:prstGeom prst="rect">
            <a:avLst/>
          </a:prstGeom>
          <a:ln>
            <a:solidFill>
              <a:schemeClr val="tx1"/>
            </a:solidFill>
          </a:ln>
        </p:spPr>
      </p:pic>
      <p:pic>
        <p:nvPicPr>
          <p:cNvPr id="42" name="Picture 41">
            <a:extLst>
              <a:ext uri="{FF2B5EF4-FFF2-40B4-BE49-F238E27FC236}">
                <a16:creationId xmlns:a16="http://schemas.microsoft.com/office/drawing/2014/main" id="{244FB1F7-5DA3-344E-B260-12918F54D0F3}"/>
              </a:ext>
            </a:extLst>
          </p:cNvPr>
          <p:cNvPicPr>
            <a:picLocks noChangeAspect="1"/>
          </p:cNvPicPr>
          <p:nvPr/>
        </p:nvPicPr>
        <p:blipFill>
          <a:blip r:embed="rId6"/>
          <a:stretch>
            <a:fillRect/>
          </a:stretch>
        </p:blipFill>
        <p:spPr>
          <a:xfrm>
            <a:off x="2691243" y="2531546"/>
            <a:ext cx="2350407" cy="707202"/>
          </a:xfrm>
          <a:prstGeom prst="rect">
            <a:avLst/>
          </a:prstGeom>
          <a:ln>
            <a:solidFill>
              <a:schemeClr val="tx1"/>
            </a:solidFill>
          </a:ln>
        </p:spPr>
      </p:pic>
      <p:pic>
        <p:nvPicPr>
          <p:cNvPr id="3" name="Picture 2">
            <a:extLst>
              <a:ext uri="{FF2B5EF4-FFF2-40B4-BE49-F238E27FC236}">
                <a16:creationId xmlns:a16="http://schemas.microsoft.com/office/drawing/2014/main" id="{F1636458-5A32-2F08-2A10-1BF6D6C87937}"/>
              </a:ext>
            </a:extLst>
          </p:cNvPr>
          <p:cNvPicPr>
            <a:picLocks noChangeAspect="1"/>
          </p:cNvPicPr>
          <p:nvPr/>
        </p:nvPicPr>
        <p:blipFill>
          <a:blip r:embed="rId7"/>
          <a:stretch>
            <a:fillRect/>
          </a:stretch>
        </p:blipFill>
        <p:spPr>
          <a:xfrm>
            <a:off x="7150352" y="1008732"/>
            <a:ext cx="4755835" cy="4460275"/>
          </a:xfrm>
          <a:prstGeom prst="rect">
            <a:avLst/>
          </a:prstGeom>
        </p:spPr>
      </p:pic>
      <p:sp>
        <p:nvSpPr>
          <p:cNvPr id="34" name="TextBox 33">
            <a:extLst>
              <a:ext uri="{FF2B5EF4-FFF2-40B4-BE49-F238E27FC236}">
                <a16:creationId xmlns:a16="http://schemas.microsoft.com/office/drawing/2014/main" id="{E67C7F7A-6A68-704A-B671-DDCBA7844BEF}"/>
              </a:ext>
            </a:extLst>
          </p:cNvPr>
          <p:cNvSpPr txBox="1"/>
          <p:nvPr/>
        </p:nvSpPr>
        <p:spPr>
          <a:xfrm>
            <a:off x="8029851" y="762499"/>
            <a:ext cx="3247299" cy="369332"/>
          </a:xfrm>
          <a:prstGeom prst="rect">
            <a:avLst/>
          </a:prstGeom>
          <a:noFill/>
        </p:spPr>
        <p:txBody>
          <a:bodyPr wrap="none" rtlCol="0">
            <a:spAutoFit/>
          </a:bodyPr>
          <a:lstStyle/>
          <a:p>
            <a:r>
              <a:rPr lang="en-US" dirty="0"/>
              <a:t>MUSIC hydro with embedded jet</a:t>
            </a:r>
          </a:p>
        </p:txBody>
      </p:sp>
      <p:sp>
        <p:nvSpPr>
          <p:cNvPr id="5" name="TextBox 4">
            <a:extLst>
              <a:ext uri="{FF2B5EF4-FFF2-40B4-BE49-F238E27FC236}">
                <a16:creationId xmlns:a16="http://schemas.microsoft.com/office/drawing/2014/main" id="{B28605DC-26CB-78BB-D63B-691F2179C444}"/>
              </a:ext>
            </a:extLst>
          </p:cNvPr>
          <p:cNvSpPr txBox="1"/>
          <p:nvPr/>
        </p:nvSpPr>
        <p:spPr>
          <a:xfrm>
            <a:off x="8546466" y="5822844"/>
            <a:ext cx="2810385" cy="369332"/>
          </a:xfrm>
          <a:prstGeom prst="rect">
            <a:avLst/>
          </a:prstGeom>
          <a:noFill/>
        </p:spPr>
        <p:txBody>
          <a:bodyPr wrap="none" rtlCol="0">
            <a:spAutoFit/>
          </a:bodyPr>
          <a:lstStyle/>
          <a:p>
            <a:r>
              <a:rPr lang="en-US" dirty="0"/>
              <a:t>E</a:t>
            </a:r>
            <a:r>
              <a:rPr lang="en-US" baseline="-25000" dirty="0"/>
              <a:t>jet</a:t>
            </a:r>
            <a:r>
              <a:rPr lang="en-US" dirty="0"/>
              <a:t>~59 GeV in </a:t>
            </a:r>
            <a:r>
              <a:rPr lang="en-US" dirty="0" err="1"/>
              <a:t>Pb+Pb</a:t>
            </a:r>
            <a:r>
              <a:rPr lang="en-US" dirty="0"/>
              <a:t> @ LHC</a:t>
            </a:r>
          </a:p>
        </p:txBody>
      </p:sp>
    </p:spTree>
    <p:extLst>
      <p:ext uri="{BB962C8B-B14F-4D97-AF65-F5344CB8AC3E}">
        <p14:creationId xmlns:p14="http://schemas.microsoft.com/office/powerpoint/2010/main" val="1925122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A734A-2E4A-8640-8919-D7C285C9FC2F}"/>
              </a:ext>
            </a:extLst>
          </p:cNvPr>
          <p:cNvSpPr>
            <a:spLocks noGrp="1"/>
          </p:cNvSpPr>
          <p:nvPr>
            <p:ph type="title"/>
          </p:nvPr>
        </p:nvSpPr>
        <p:spPr/>
        <p:txBody>
          <a:bodyPr/>
          <a:lstStyle/>
          <a:p>
            <a:r>
              <a:rPr lang="en-US" dirty="0"/>
              <a:t>Jet-induced toroidal vorticity</a:t>
            </a:r>
          </a:p>
        </p:txBody>
      </p:sp>
      <p:sp>
        <p:nvSpPr>
          <p:cNvPr id="4" name="Footer Placeholder 3">
            <a:extLst>
              <a:ext uri="{FF2B5EF4-FFF2-40B4-BE49-F238E27FC236}">
                <a16:creationId xmlns:a16="http://schemas.microsoft.com/office/drawing/2014/main" id="{18985D79-B8D8-484D-9999-05F7C11462A7}"/>
              </a:ext>
            </a:extLst>
          </p:cNvPr>
          <p:cNvSpPr>
            <a:spLocks noGrp="1"/>
          </p:cNvSpPr>
          <p:nvPr>
            <p:ph type="ftr" sz="quarter" idx="11"/>
          </p:nvPr>
        </p:nvSpPr>
        <p:spPr/>
        <p:txBody>
          <a:bodyPr/>
          <a:lstStyle/>
          <a:p>
            <a:r>
              <a:rPr lang="en-US"/>
              <a:t>UCLA Chirality Retreat - Dec 2022</a:t>
            </a:r>
          </a:p>
        </p:txBody>
      </p:sp>
      <p:sp>
        <p:nvSpPr>
          <p:cNvPr id="7" name="Slide Number Placeholder 6">
            <a:extLst>
              <a:ext uri="{FF2B5EF4-FFF2-40B4-BE49-F238E27FC236}">
                <a16:creationId xmlns:a16="http://schemas.microsoft.com/office/drawing/2014/main" id="{1CCCBB10-5109-CC40-ACEF-E670F49C845A}"/>
              </a:ext>
            </a:extLst>
          </p:cNvPr>
          <p:cNvSpPr>
            <a:spLocks noGrp="1"/>
          </p:cNvSpPr>
          <p:nvPr>
            <p:ph type="sldNum" sz="quarter" idx="12"/>
          </p:nvPr>
        </p:nvSpPr>
        <p:spPr/>
        <p:txBody>
          <a:bodyPr/>
          <a:lstStyle/>
          <a:p>
            <a:fld id="{80E510B0-AC08-9249-BCB4-61190CC235A4}" type="slidenum">
              <a:rPr lang="en-US" smtClean="0"/>
              <a:t>18</a:t>
            </a:fld>
            <a:endParaRPr lang="en-US"/>
          </a:p>
        </p:txBody>
      </p:sp>
      <p:pic>
        <p:nvPicPr>
          <p:cNvPr id="12" name="Picture 11">
            <a:extLst>
              <a:ext uri="{FF2B5EF4-FFF2-40B4-BE49-F238E27FC236}">
                <a16:creationId xmlns:a16="http://schemas.microsoft.com/office/drawing/2014/main" id="{2DE122CA-0D30-2C01-1BF0-F205772E9C99}"/>
              </a:ext>
            </a:extLst>
          </p:cNvPr>
          <p:cNvPicPr>
            <a:picLocks noChangeAspect="1"/>
          </p:cNvPicPr>
          <p:nvPr/>
        </p:nvPicPr>
        <p:blipFill>
          <a:blip r:embed="rId2"/>
          <a:stretch>
            <a:fillRect/>
          </a:stretch>
        </p:blipFill>
        <p:spPr>
          <a:xfrm>
            <a:off x="1215954" y="1050617"/>
            <a:ext cx="4081211" cy="4106600"/>
          </a:xfrm>
          <a:prstGeom prst="rect">
            <a:avLst/>
          </a:prstGeom>
        </p:spPr>
      </p:pic>
      <p:pic>
        <p:nvPicPr>
          <p:cNvPr id="14" name="Picture 13">
            <a:extLst>
              <a:ext uri="{FF2B5EF4-FFF2-40B4-BE49-F238E27FC236}">
                <a16:creationId xmlns:a16="http://schemas.microsoft.com/office/drawing/2014/main" id="{CABACBBD-4909-6DC2-7C5A-B479971892E9}"/>
              </a:ext>
            </a:extLst>
          </p:cNvPr>
          <p:cNvPicPr>
            <a:picLocks noChangeAspect="1"/>
          </p:cNvPicPr>
          <p:nvPr/>
        </p:nvPicPr>
        <p:blipFill>
          <a:blip r:embed="rId3"/>
          <a:stretch>
            <a:fillRect/>
          </a:stretch>
        </p:blipFill>
        <p:spPr>
          <a:xfrm>
            <a:off x="6602229" y="790924"/>
            <a:ext cx="3779520" cy="4535424"/>
          </a:xfrm>
          <a:prstGeom prst="rect">
            <a:avLst/>
          </a:prstGeom>
        </p:spPr>
      </p:pic>
      <p:sp>
        <p:nvSpPr>
          <p:cNvPr id="15" name="TextBox 14">
            <a:extLst>
              <a:ext uri="{FF2B5EF4-FFF2-40B4-BE49-F238E27FC236}">
                <a16:creationId xmlns:a16="http://schemas.microsoft.com/office/drawing/2014/main" id="{4FD7677B-A333-C06C-195B-8228734E7DED}"/>
              </a:ext>
            </a:extLst>
          </p:cNvPr>
          <p:cNvSpPr txBox="1"/>
          <p:nvPr/>
        </p:nvSpPr>
        <p:spPr>
          <a:xfrm>
            <a:off x="502920" y="5525142"/>
            <a:ext cx="7197804" cy="923330"/>
          </a:xfrm>
          <a:prstGeom prst="rect">
            <a:avLst/>
          </a:prstGeom>
          <a:noFill/>
        </p:spPr>
        <p:txBody>
          <a:bodyPr wrap="none" rtlCol="0">
            <a:spAutoFit/>
          </a:bodyPr>
          <a:lstStyle/>
          <a:p>
            <a:r>
              <a:rPr lang="en-US" dirty="0"/>
              <a:t>Studies underway (</a:t>
            </a:r>
            <a:r>
              <a:rPr lang="en-US" dirty="0" err="1"/>
              <a:t>Matiolio</a:t>
            </a:r>
            <a:r>
              <a:rPr lang="en-US" dirty="0"/>
              <a:t>, Ribeiro, et al)</a:t>
            </a:r>
          </a:p>
          <a:p>
            <a:pPr marL="285750" indent="-285750">
              <a:buFont typeface="Arial" panose="020B0604020202020204" pitchFamily="34" charset="0"/>
              <a:buChar char="•"/>
            </a:pPr>
            <a:r>
              <a:rPr lang="en-US" dirty="0"/>
              <a:t>“bullets” in non-smooth, e-by-e system</a:t>
            </a:r>
          </a:p>
          <a:p>
            <a:pPr marL="285750" indent="-285750">
              <a:buFont typeface="Arial" panose="020B0604020202020204" pitchFamily="34" charset="0"/>
              <a:buChar char="•"/>
            </a:pPr>
            <a:r>
              <a:rPr lang="en-US" dirty="0" err="1"/>
              <a:t>Jetscape</a:t>
            </a:r>
            <a:r>
              <a:rPr lang="en-US" dirty="0"/>
              <a:t>-modeled fragments equilibrating in non-smooth e-by-e system</a:t>
            </a:r>
          </a:p>
        </p:txBody>
      </p:sp>
      <p:sp>
        <p:nvSpPr>
          <p:cNvPr id="16" name="Right Brace 15">
            <a:extLst>
              <a:ext uri="{FF2B5EF4-FFF2-40B4-BE49-F238E27FC236}">
                <a16:creationId xmlns:a16="http://schemas.microsoft.com/office/drawing/2014/main" id="{C76B292B-8B53-C1C2-AEE2-C3D9F0991441}"/>
              </a:ext>
            </a:extLst>
          </p:cNvPr>
          <p:cNvSpPr/>
          <p:nvPr/>
        </p:nvSpPr>
        <p:spPr>
          <a:xfrm>
            <a:off x="7700724" y="5632704"/>
            <a:ext cx="159006" cy="73152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7976FD4F-B06D-054F-36FA-69AF95B08A91}"/>
              </a:ext>
            </a:extLst>
          </p:cNvPr>
          <p:cNvSpPr txBox="1"/>
          <p:nvPr/>
        </p:nvSpPr>
        <p:spPr>
          <a:xfrm>
            <a:off x="7859730" y="5802141"/>
            <a:ext cx="1486304" cy="369332"/>
          </a:xfrm>
          <a:prstGeom prst="rect">
            <a:avLst/>
          </a:prstGeom>
          <a:noFill/>
        </p:spPr>
        <p:txBody>
          <a:bodyPr wrap="none" rtlCol="0">
            <a:spAutoFit/>
          </a:bodyPr>
          <a:lstStyle/>
          <a:p>
            <a:r>
              <a:rPr lang="en-US" dirty="0"/>
              <a:t>signal persists</a:t>
            </a:r>
          </a:p>
        </p:txBody>
      </p:sp>
      <p:sp>
        <p:nvSpPr>
          <p:cNvPr id="18" name="TextBox 17">
            <a:extLst>
              <a:ext uri="{FF2B5EF4-FFF2-40B4-BE49-F238E27FC236}">
                <a16:creationId xmlns:a16="http://schemas.microsoft.com/office/drawing/2014/main" id="{11C8703F-8FD2-38DE-ECEF-5E04112EE0AE}"/>
              </a:ext>
            </a:extLst>
          </p:cNvPr>
          <p:cNvSpPr txBox="1"/>
          <p:nvPr/>
        </p:nvSpPr>
        <p:spPr>
          <a:xfrm>
            <a:off x="8976556" y="5348091"/>
            <a:ext cx="2810385" cy="369332"/>
          </a:xfrm>
          <a:prstGeom prst="rect">
            <a:avLst/>
          </a:prstGeom>
          <a:noFill/>
        </p:spPr>
        <p:txBody>
          <a:bodyPr wrap="none" rtlCol="0">
            <a:spAutoFit/>
          </a:bodyPr>
          <a:lstStyle/>
          <a:p>
            <a:r>
              <a:rPr lang="en-US" dirty="0"/>
              <a:t>E</a:t>
            </a:r>
            <a:r>
              <a:rPr lang="en-US" baseline="-25000" dirty="0"/>
              <a:t>jet</a:t>
            </a:r>
            <a:r>
              <a:rPr lang="en-US" dirty="0"/>
              <a:t>~59 GeV in </a:t>
            </a:r>
            <a:r>
              <a:rPr lang="en-US" dirty="0" err="1"/>
              <a:t>Pb+Pb</a:t>
            </a:r>
            <a:r>
              <a:rPr lang="en-US" dirty="0"/>
              <a:t> @ LHC</a:t>
            </a:r>
          </a:p>
        </p:txBody>
      </p:sp>
    </p:spTree>
    <p:extLst>
      <p:ext uri="{BB962C8B-B14F-4D97-AF65-F5344CB8AC3E}">
        <p14:creationId xmlns:p14="http://schemas.microsoft.com/office/powerpoint/2010/main" val="1195971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A734A-2E4A-8640-8919-D7C285C9FC2F}"/>
              </a:ext>
            </a:extLst>
          </p:cNvPr>
          <p:cNvSpPr>
            <a:spLocks noGrp="1"/>
          </p:cNvSpPr>
          <p:nvPr>
            <p:ph type="title"/>
          </p:nvPr>
        </p:nvSpPr>
        <p:spPr/>
        <p:txBody>
          <a:bodyPr/>
          <a:lstStyle/>
          <a:p>
            <a:r>
              <a:rPr lang="en-US" dirty="0"/>
              <a:t>What about </a:t>
            </a:r>
            <a:r>
              <a:rPr lang="en-US" dirty="0" err="1"/>
              <a:t>p+A</a:t>
            </a:r>
            <a:r>
              <a:rPr lang="en-US" dirty="0"/>
              <a:t> collisions…?</a:t>
            </a:r>
          </a:p>
        </p:txBody>
      </p:sp>
      <p:sp>
        <p:nvSpPr>
          <p:cNvPr id="3" name="Content Placeholder 2">
            <a:extLst>
              <a:ext uri="{FF2B5EF4-FFF2-40B4-BE49-F238E27FC236}">
                <a16:creationId xmlns:a16="http://schemas.microsoft.com/office/drawing/2014/main" id="{FAD9439A-8FAD-5848-BF1F-298A092777C1}"/>
              </a:ext>
            </a:extLst>
          </p:cNvPr>
          <p:cNvSpPr>
            <a:spLocks noGrp="1"/>
          </p:cNvSpPr>
          <p:nvPr>
            <p:ph idx="1"/>
          </p:nvPr>
        </p:nvSpPr>
        <p:spPr>
          <a:xfrm>
            <a:off x="130384" y="854689"/>
            <a:ext cx="10818688" cy="5335464"/>
          </a:xfrm>
        </p:spPr>
        <p:txBody>
          <a:bodyPr/>
          <a:lstStyle/>
          <a:p>
            <a:r>
              <a:rPr lang="en-US" dirty="0"/>
              <a:t>Do such collisions really form “the smallest droplet of QGP?”</a:t>
            </a:r>
          </a:p>
          <a:p>
            <a:pPr lvl="1"/>
            <a:endParaRPr lang="en-US" dirty="0"/>
          </a:p>
          <a:p>
            <a:pPr lvl="1"/>
            <a:endParaRPr lang="en-US" dirty="0"/>
          </a:p>
          <a:p>
            <a:pPr lvl="1"/>
            <a:endParaRPr lang="en-US" dirty="0"/>
          </a:p>
          <a:p>
            <a:pPr lvl="1"/>
            <a:r>
              <a:rPr lang="en-US" dirty="0"/>
              <a:t>multi-particle correlation </a:t>
            </a:r>
            <a:r>
              <a:rPr lang="en-US" dirty="0">
                <a:sym typeface="Wingdings" pitchFamily="2" charset="2"/>
              </a:rPr>
              <a:t></a:t>
            </a:r>
            <a:br>
              <a:rPr lang="en-US" dirty="0"/>
            </a:br>
            <a:r>
              <a:rPr lang="en-US" dirty="0">
                <a:solidFill>
                  <a:schemeClr val="accent1">
                    <a:lumMod val="75000"/>
                  </a:schemeClr>
                </a:solidFill>
              </a:rPr>
              <a:t>though… not uniquely hydro prediction, </a:t>
            </a:r>
            <a:br>
              <a:rPr lang="en-US" dirty="0">
                <a:solidFill>
                  <a:schemeClr val="accent1">
                    <a:lumMod val="75000"/>
                  </a:schemeClr>
                </a:solidFill>
              </a:rPr>
            </a:br>
            <a:r>
              <a:rPr lang="en-US" dirty="0">
                <a:solidFill>
                  <a:schemeClr val="accent1">
                    <a:lumMod val="75000"/>
                  </a:schemeClr>
                </a:solidFill>
              </a:rPr>
              <a:t>e.g.: </a:t>
            </a:r>
            <a:r>
              <a:rPr lang="en-US" dirty="0" err="1">
                <a:solidFill>
                  <a:schemeClr val="accent1">
                    <a:lumMod val="75000"/>
                  </a:schemeClr>
                </a:solidFill>
              </a:rPr>
              <a:t>Dusling</a:t>
            </a:r>
            <a:r>
              <a:rPr lang="en-US" dirty="0">
                <a:solidFill>
                  <a:schemeClr val="accent1">
                    <a:lumMod val="75000"/>
                  </a:schemeClr>
                </a:solidFill>
              </a:rPr>
              <a:t> et al, PRD 97, 016014 (2018)</a:t>
            </a:r>
          </a:p>
          <a:p>
            <a:pPr lvl="1"/>
            <a:endParaRPr lang="en-US" dirty="0">
              <a:solidFill>
                <a:schemeClr val="accent1">
                  <a:lumMod val="75000"/>
                </a:schemeClr>
              </a:solidFill>
            </a:endParaRPr>
          </a:p>
          <a:p>
            <a:pPr lvl="1"/>
            <a:endParaRPr lang="en-US" dirty="0">
              <a:solidFill>
                <a:schemeClr val="accent1">
                  <a:lumMod val="75000"/>
                </a:schemeClr>
              </a:solidFill>
            </a:endParaRPr>
          </a:p>
          <a:p>
            <a:pPr lvl="1"/>
            <a:endParaRPr lang="en-US" dirty="0">
              <a:solidFill>
                <a:schemeClr val="accent1">
                  <a:lumMod val="75000"/>
                </a:schemeClr>
              </a:solidFill>
            </a:endParaRPr>
          </a:p>
          <a:p>
            <a:pPr lvl="1"/>
            <a:endParaRPr lang="en-US" dirty="0">
              <a:solidFill>
                <a:schemeClr val="accent1">
                  <a:lumMod val="75000"/>
                </a:schemeClr>
              </a:solidFill>
            </a:endParaRPr>
          </a:p>
          <a:p>
            <a:pPr lvl="1"/>
            <a:endParaRPr lang="en-US" dirty="0">
              <a:solidFill>
                <a:schemeClr val="accent1">
                  <a:lumMod val="75000"/>
                </a:schemeClr>
              </a:solidFill>
            </a:endParaRPr>
          </a:p>
          <a:p>
            <a:pPr lvl="1"/>
            <a:endParaRPr lang="en-US" dirty="0">
              <a:solidFill>
                <a:schemeClr val="accent1">
                  <a:lumMod val="75000"/>
                </a:schemeClr>
              </a:solidFill>
            </a:endParaRPr>
          </a:p>
          <a:p>
            <a:pPr lvl="1"/>
            <a:r>
              <a:rPr lang="en-US" dirty="0"/>
              <a:t>with well-chosen initial conditions and </a:t>
            </a:r>
            <a:br>
              <a:rPr lang="en-US" dirty="0"/>
            </a:br>
            <a:r>
              <a:rPr lang="en-US" dirty="0"/>
              <a:t>pre-equilibrium effects, hydro evolution</a:t>
            </a:r>
            <a:br>
              <a:rPr lang="en-US" dirty="0"/>
            </a:br>
            <a:r>
              <a:rPr lang="en-US" dirty="0"/>
              <a:t>seems to reproduce 2-particle anisotropy!</a:t>
            </a:r>
          </a:p>
          <a:p>
            <a:pPr lvl="1"/>
            <a:endParaRPr lang="en-US" dirty="0"/>
          </a:p>
          <a:p>
            <a:endParaRPr lang="en-US" dirty="0"/>
          </a:p>
        </p:txBody>
      </p:sp>
      <p:sp>
        <p:nvSpPr>
          <p:cNvPr id="4" name="Footer Placeholder 3">
            <a:extLst>
              <a:ext uri="{FF2B5EF4-FFF2-40B4-BE49-F238E27FC236}">
                <a16:creationId xmlns:a16="http://schemas.microsoft.com/office/drawing/2014/main" id="{26E9C59D-30D6-A74C-9581-021E94D85A97}"/>
              </a:ext>
            </a:extLst>
          </p:cNvPr>
          <p:cNvSpPr>
            <a:spLocks noGrp="1"/>
          </p:cNvSpPr>
          <p:nvPr>
            <p:ph type="ftr" sz="quarter" idx="11"/>
          </p:nvPr>
        </p:nvSpPr>
        <p:spPr/>
        <p:txBody>
          <a:bodyPr/>
          <a:lstStyle/>
          <a:p>
            <a:r>
              <a:rPr lang="en-US"/>
              <a:t>UCLA Chirality Retreat - Dec 2022</a:t>
            </a:r>
          </a:p>
        </p:txBody>
      </p:sp>
      <p:pic>
        <p:nvPicPr>
          <p:cNvPr id="5" name="Picture 4">
            <a:extLst>
              <a:ext uri="{FF2B5EF4-FFF2-40B4-BE49-F238E27FC236}">
                <a16:creationId xmlns:a16="http://schemas.microsoft.com/office/drawing/2014/main" id="{E2E39C2D-CB28-994F-9786-6200C63C5EFF}"/>
              </a:ext>
            </a:extLst>
          </p:cNvPr>
          <p:cNvPicPr>
            <a:picLocks noChangeAspect="1"/>
          </p:cNvPicPr>
          <p:nvPr/>
        </p:nvPicPr>
        <p:blipFill>
          <a:blip r:embed="rId2"/>
          <a:stretch>
            <a:fillRect/>
          </a:stretch>
        </p:blipFill>
        <p:spPr>
          <a:xfrm>
            <a:off x="5086049" y="1293309"/>
            <a:ext cx="6810103" cy="2529663"/>
          </a:xfrm>
          <a:prstGeom prst="rect">
            <a:avLst/>
          </a:prstGeom>
        </p:spPr>
      </p:pic>
      <p:pic>
        <p:nvPicPr>
          <p:cNvPr id="6" name="Picture 5">
            <a:extLst>
              <a:ext uri="{FF2B5EF4-FFF2-40B4-BE49-F238E27FC236}">
                <a16:creationId xmlns:a16="http://schemas.microsoft.com/office/drawing/2014/main" id="{C78FB0AB-1B8C-DA4C-AB9E-CCB91520581B}"/>
              </a:ext>
            </a:extLst>
          </p:cNvPr>
          <p:cNvPicPr>
            <a:picLocks noChangeAspect="1"/>
          </p:cNvPicPr>
          <p:nvPr/>
        </p:nvPicPr>
        <p:blipFill>
          <a:blip r:embed="rId3"/>
          <a:stretch>
            <a:fillRect/>
          </a:stretch>
        </p:blipFill>
        <p:spPr>
          <a:xfrm>
            <a:off x="5086049" y="3992150"/>
            <a:ext cx="6940731" cy="2865850"/>
          </a:xfrm>
          <a:prstGeom prst="rect">
            <a:avLst/>
          </a:prstGeom>
        </p:spPr>
      </p:pic>
      <p:sp>
        <p:nvSpPr>
          <p:cNvPr id="7" name="TextBox 6">
            <a:extLst>
              <a:ext uri="{FF2B5EF4-FFF2-40B4-BE49-F238E27FC236}">
                <a16:creationId xmlns:a16="http://schemas.microsoft.com/office/drawing/2014/main" id="{69E7D152-AE7A-5041-9765-476C1F8BDBA6}"/>
              </a:ext>
            </a:extLst>
          </p:cNvPr>
          <p:cNvSpPr txBox="1"/>
          <p:nvPr/>
        </p:nvSpPr>
        <p:spPr>
          <a:xfrm>
            <a:off x="8304653" y="1111228"/>
            <a:ext cx="3508204" cy="307777"/>
          </a:xfrm>
          <a:prstGeom prst="rect">
            <a:avLst/>
          </a:prstGeom>
          <a:noFill/>
        </p:spPr>
        <p:txBody>
          <a:bodyPr wrap="none" rtlCol="0">
            <a:spAutoFit/>
          </a:bodyPr>
          <a:lstStyle/>
          <a:p>
            <a:r>
              <a:rPr lang="en-US" sz="1400" dirty="0"/>
              <a:t>Nagle &amp; </a:t>
            </a:r>
            <a:r>
              <a:rPr lang="en-US" sz="1400" dirty="0" err="1"/>
              <a:t>Zajc</a:t>
            </a:r>
            <a:r>
              <a:rPr lang="en-US" sz="1400" dirty="0"/>
              <a:t>, </a:t>
            </a:r>
            <a:r>
              <a:rPr lang="en-US" sz="1400" dirty="0" err="1"/>
              <a:t>Ann.Rev.Nucl.Part.Sci</a:t>
            </a:r>
            <a:r>
              <a:rPr lang="en-US" sz="1400" dirty="0"/>
              <a:t>. 68 (2018)</a:t>
            </a:r>
          </a:p>
        </p:txBody>
      </p:sp>
      <p:sp>
        <p:nvSpPr>
          <p:cNvPr id="8" name="Slide Number Placeholder 7">
            <a:extLst>
              <a:ext uri="{FF2B5EF4-FFF2-40B4-BE49-F238E27FC236}">
                <a16:creationId xmlns:a16="http://schemas.microsoft.com/office/drawing/2014/main" id="{91FEAFBA-F82C-744A-9B7F-C6EAC3A86B7B}"/>
              </a:ext>
            </a:extLst>
          </p:cNvPr>
          <p:cNvSpPr>
            <a:spLocks noGrp="1"/>
          </p:cNvSpPr>
          <p:nvPr>
            <p:ph type="sldNum" sz="quarter" idx="12"/>
          </p:nvPr>
        </p:nvSpPr>
        <p:spPr/>
        <p:txBody>
          <a:bodyPr/>
          <a:lstStyle/>
          <a:p>
            <a:fld id="{BF88FC72-ABAB-6F42-B5F1-C8A6E036E79A}" type="slidenum">
              <a:rPr lang="en-US" smtClean="0"/>
              <a:t>19</a:t>
            </a:fld>
            <a:endParaRPr lang="en-US"/>
          </a:p>
        </p:txBody>
      </p:sp>
    </p:spTree>
    <p:extLst>
      <p:ext uri="{BB962C8B-B14F-4D97-AF65-F5344CB8AC3E}">
        <p14:creationId xmlns:p14="http://schemas.microsoft.com/office/powerpoint/2010/main" val="2730941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18D46-8391-FE41-8904-B75CCBB53BD6}"/>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07A6713-A3F4-4243-B506-0EFF32140FC8}"/>
              </a:ext>
            </a:extLst>
          </p:cNvPr>
          <p:cNvSpPr>
            <a:spLocks noGrp="1"/>
          </p:cNvSpPr>
          <p:nvPr>
            <p:ph idx="1"/>
          </p:nvPr>
        </p:nvSpPr>
        <p:spPr/>
        <p:txBody>
          <a:bodyPr>
            <a:normAutofit/>
          </a:bodyPr>
          <a:lstStyle/>
          <a:p>
            <a:pPr marL="457200" lvl="1" indent="0">
              <a:buNone/>
            </a:pPr>
            <a:endParaRPr lang="en-US" dirty="0"/>
          </a:p>
          <a:p>
            <a:r>
              <a:rPr lang="en-US" dirty="0"/>
              <a:t>Interesting structures at forward rapidity in A+A – model calculations</a:t>
            </a:r>
          </a:p>
          <a:p>
            <a:pPr lvl="1"/>
            <a:r>
              <a:rPr lang="en-US" dirty="0">
                <a:solidFill>
                  <a:schemeClr val="bg1">
                    <a:lumMod val="65000"/>
                  </a:schemeClr>
                </a:solidFill>
              </a:rPr>
              <a:t>Ivanov, </a:t>
            </a:r>
            <a:r>
              <a:rPr lang="en-US" dirty="0" err="1">
                <a:solidFill>
                  <a:schemeClr val="bg1">
                    <a:lumMod val="65000"/>
                  </a:schemeClr>
                </a:solidFill>
              </a:rPr>
              <a:t>Soldatov</a:t>
            </a:r>
            <a:r>
              <a:rPr lang="en-US" dirty="0">
                <a:solidFill>
                  <a:schemeClr val="bg1">
                    <a:lumMod val="65000"/>
                  </a:schemeClr>
                </a:solidFill>
              </a:rPr>
              <a:t>, </a:t>
            </a:r>
            <a:r>
              <a:rPr lang="en-US" dirty="0" err="1">
                <a:solidFill>
                  <a:schemeClr val="bg1">
                    <a:lumMod val="65000"/>
                  </a:schemeClr>
                </a:solidFill>
              </a:rPr>
              <a:t>Toneev</a:t>
            </a:r>
            <a:r>
              <a:rPr lang="en-US" dirty="0">
                <a:solidFill>
                  <a:schemeClr val="bg1">
                    <a:lumMod val="65000"/>
                  </a:schemeClr>
                </a:solidFill>
              </a:rPr>
              <a:t>, Fu, Xu, Huang, Song, </a:t>
            </a:r>
            <a:r>
              <a:rPr lang="en-US" dirty="0" err="1">
                <a:solidFill>
                  <a:schemeClr val="bg1">
                    <a:lumMod val="65000"/>
                  </a:schemeClr>
                </a:solidFill>
              </a:rPr>
              <a:t>Baznat</a:t>
            </a:r>
            <a:r>
              <a:rPr lang="en-US" dirty="0">
                <a:solidFill>
                  <a:schemeClr val="bg1">
                    <a:lumMod val="65000"/>
                  </a:schemeClr>
                </a:solidFill>
              </a:rPr>
              <a:t>, </a:t>
            </a:r>
            <a:r>
              <a:rPr lang="en-US" dirty="0" err="1">
                <a:solidFill>
                  <a:schemeClr val="bg1">
                    <a:lumMod val="65000"/>
                  </a:schemeClr>
                </a:solidFill>
              </a:rPr>
              <a:t>Gudima</a:t>
            </a:r>
            <a:r>
              <a:rPr lang="en-US" dirty="0">
                <a:solidFill>
                  <a:schemeClr val="bg1">
                    <a:lumMod val="65000"/>
                  </a:schemeClr>
                </a:solidFill>
              </a:rPr>
              <a:t>, Sorin, </a:t>
            </a:r>
            <a:r>
              <a:rPr lang="en-US" dirty="0" err="1">
                <a:solidFill>
                  <a:schemeClr val="bg1">
                    <a:lumMod val="65000"/>
                  </a:schemeClr>
                </a:solidFill>
              </a:rPr>
              <a:t>Teryaev</a:t>
            </a:r>
            <a:r>
              <a:rPr lang="en-US" dirty="0">
                <a:solidFill>
                  <a:schemeClr val="bg1">
                    <a:lumMod val="65000"/>
                  </a:schemeClr>
                </a:solidFill>
              </a:rPr>
              <a:t>, </a:t>
            </a:r>
            <a:r>
              <a:rPr lang="en-US" dirty="0" err="1">
                <a:solidFill>
                  <a:schemeClr val="bg1">
                    <a:lumMod val="65000"/>
                  </a:schemeClr>
                </a:solidFill>
              </a:rPr>
              <a:t>Usubov</a:t>
            </a:r>
            <a:r>
              <a:rPr lang="en-US" dirty="0">
                <a:solidFill>
                  <a:schemeClr val="bg1">
                    <a:lumMod val="65000"/>
                  </a:schemeClr>
                </a:solidFill>
              </a:rPr>
              <a:t>, Deng, Wei, Xia, Li, Tang, Wang, </a:t>
            </a:r>
            <a:r>
              <a:rPr lang="en-US" dirty="0" err="1">
                <a:solidFill>
                  <a:schemeClr val="bg1">
                    <a:lumMod val="65000"/>
                  </a:schemeClr>
                </a:solidFill>
              </a:rPr>
              <a:t>Zinchenko</a:t>
            </a:r>
            <a:r>
              <a:rPr lang="en-US" dirty="0">
                <a:solidFill>
                  <a:schemeClr val="bg1">
                    <a:lumMod val="65000"/>
                  </a:schemeClr>
                </a:solidFill>
              </a:rPr>
              <a:t>…</a:t>
            </a:r>
          </a:p>
          <a:p>
            <a:pPr lvl="1"/>
            <a:endParaRPr lang="en-US" dirty="0"/>
          </a:p>
          <a:p>
            <a:r>
              <a:rPr lang="en-US" dirty="0"/>
              <a:t>Interesting, uncharted directions – hydro calculations</a:t>
            </a:r>
          </a:p>
          <a:p>
            <a:pPr lvl="1"/>
            <a:r>
              <a:rPr lang="en-US" dirty="0" err="1"/>
              <a:t>p+A</a:t>
            </a:r>
            <a:r>
              <a:rPr lang="en-US" dirty="0"/>
              <a:t> collisions </a:t>
            </a:r>
            <a:r>
              <a:rPr lang="en-US" dirty="0">
                <a:solidFill>
                  <a:schemeClr val="tx1">
                    <a:lumMod val="50000"/>
                    <a:lumOff val="50000"/>
                  </a:schemeClr>
                </a:solidFill>
              </a:rPr>
              <a:t>- PRC104 (2021) 011901; a</a:t>
            </a:r>
            <a:r>
              <a:rPr lang="en-US" dirty="0">
                <a:solidFill>
                  <a:schemeClr val="bg1">
                    <a:lumMod val="65000"/>
                  </a:schemeClr>
                </a:solidFill>
              </a:rPr>
              <a:t>rXiv:2101.10872</a:t>
            </a:r>
          </a:p>
          <a:p>
            <a:pPr lvl="1"/>
            <a:r>
              <a:rPr lang="en-US" dirty="0"/>
              <a:t>jets in expanding QGP fluid </a:t>
            </a:r>
            <a:r>
              <a:rPr lang="en-US" dirty="0">
                <a:solidFill>
                  <a:schemeClr val="tx1">
                    <a:lumMod val="50000"/>
                    <a:lumOff val="50000"/>
                  </a:schemeClr>
                </a:solidFill>
              </a:rPr>
              <a:t>– PLB820 (2021) 136500; a</a:t>
            </a:r>
            <a:r>
              <a:rPr lang="en-US" dirty="0">
                <a:solidFill>
                  <a:schemeClr val="bg1">
                    <a:lumMod val="65000"/>
                  </a:schemeClr>
                </a:solidFill>
              </a:rPr>
              <a:t>rXiv:2102.11919</a:t>
            </a:r>
          </a:p>
          <a:p>
            <a:pPr lvl="1"/>
            <a:endParaRPr lang="en-US" dirty="0"/>
          </a:p>
          <a:p>
            <a:r>
              <a:rPr lang="en-US" dirty="0"/>
              <a:t> Summary</a:t>
            </a:r>
          </a:p>
        </p:txBody>
      </p:sp>
      <p:sp>
        <p:nvSpPr>
          <p:cNvPr id="4" name="Footer Placeholder 3">
            <a:extLst>
              <a:ext uri="{FF2B5EF4-FFF2-40B4-BE49-F238E27FC236}">
                <a16:creationId xmlns:a16="http://schemas.microsoft.com/office/drawing/2014/main" id="{A0131864-03B4-1643-8E37-DD93000132AE}"/>
              </a:ext>
            </a:extLst>
          </p:cNvPr>
          <p:cNvSpPr>
            <a:spLocks noGrp="1"/>
          </p:cNvSpPr>
          <p:nvPr>
            <p:ph type="ftr" sz="quarter" idx="11"/>
          </p:nvPr>
        </p:nvSpPr>
        <p:spPr/>
        <p:txBody>
          <a:bodyPr/>
          <a:lstStyle/>
          <a:p>
            <a:r>
              <a:rPr lang="en-US"/>
              <a:t>UCLA Chirality Retreat - Dec 2022</a:t>
            </a:r>
          </a:p>
        </p:txBody>
      </p:sp>
      <p:sp>
        <p:nvSpPr>
          <p:cNvPr id="5" name="Slide Number Placeholder 4">
            <a:extLst>
              <a:ext uri="{FF2B5EF4-FFF2-40B4-BE49-F238E27FC236}">
                <a16:creationId xmlns:a16="http://schemas.microsoft.com/office/drawing/2014/main" id="{35CDAEDE-D3C2-234D-9B5B-B0530DE849DE}"/>
              </a:ext>
            </a:extLst>
          </p:cNvPr>
          <p:cNvSpPr>
            <a:spLocks noGrp="1"/>
          </p:cNvSpPr>
          <p:nvPr>
            <p:ph type="sldNum" sz="quarter" idx="12"/>
          </p:nvPr>
        </p:nvSpPr>
        <p:spPr/>
        <p:txBody>
          <a:bodyPr/>
          <a:lstStyle/>
          <a:p>
            <a:fld id="{BF88FC72-ABAB-6F42-B5F1-C8A6E036E79A}" type="slidenum">
              <a:rPr lang="en-US" smtClean="0"/>
              <a:t>2</a:t>
            </a:fld>
            <a:endParaRPr lang="en-US"/>
          </a:p>
        </p:txBody>
      </p:sp>
      <p:sp>
        <p:nvSpPr>
          <p:cNvPr id="6" name="TextBox 5">
            <a:extLst>
              <a:ext uri="{FF2B5EF4-FFF2-40B4-BE49-F238E27FC236}">
                <a16:creationId xmlns:a16="http://schemas.microsoft.com/office/drawing/2014/main" id="{F9824A2D-5148-3347-B525-4D520E30222C}"/>
              </a:ext>
            </a:extLst>
          </p:cNvPr>
          <p:cNvSpPr txBox="1"/>
          <p:nvPr/>
        </p:nvSpPr>
        <p:spPr>
          <a:xfrm>
            <a:off x="8175822" y="2676040"/>
            <a:ext cx="3852334" cy="830997"/>
          </a:xfrm>
          <a:prstGeom prst="rect">
            <a:avLst/>
          </a:prstGeom>
          <a:noFill/>
        </p:spPr>
        <p:txBody>
          <a:bodyPr wrap="square" rtlCol="0">
            <a:spAutoFit/>
          </a:bodyPr>
          <a:lstStyle/>
          <a:p>
            <a:r>
              <a:rPr lang="en-US" sz="1600" dirty="0">
                <a:solidFill>
                  <a:srgbClr val="0034A9"/>
                </a:solidFill>
              </a:rPr>
              <a:t>3C Collaboration:</a:t>
            </a:r>
          </a:p>
          <a:p>
            <a:r>
              <a:rPr lang="en-US" sz="1600" dirty="0">
                <a:solidFill>
                  <a:srgbClr val="0034A9"/>
                </a:solidFill>
              </a:rPr>
              <a:t>J. </a:t>
            </a:r>
            <a:r>
              <a:rPr lang="en-US" sz="1600" dirty="0" err="1">
                <a:solidFill>
                  <a:srgbClr val="0034A9"/>
                </a:solidFill>
              </a:rPr>
              <a:t>Barbon</a:t>
            </a:r>
            <a:r>
              <a:rPr lang="en-US" sz="1600" dirty="0">
                <a:solidFill>
                  <a:srgbClr val="0034A9"/>
                </a:solidFill>
              </a:rPr>
              <a:t>, D. </a:t>
            </a:r>
            <a:r>
              <a:rPr lang="en-US" sz="1600" dirty="0" err="1">
                <a:solidFill>
                  <a:srgbClr val="0034A9"/>
                </a:solidFill>
              </a:rPr>
              <a:t>Chinellato</a:t>
            </a:r>
            <a:r>
              <a:rPr lang="en-US" sz="1600" dirty="0">
                <a:solidFill>
                  <a:srgbClr val="0034A9"/>
                </a:solidFill>
              </a:rPr>
              <a:t>, W. </a:t>
            </a:r>
            <a:r>
              <a:rPr lang="en-US" sz="1600" dirty="0" err="1">
                <a:solidFill>
                  <a:srgbClr val="0034A9"/>
                </a:solidFill>
              </a:rPr>
              <a:t>Serenone</a:t>
            </a:r>
            <a:r>
              <a:rPr lang="en-US" sz="1600" dirty="0">
                <a:solidFill>
                  <a:srgbClr val="0034A9"/>
                </a:solidFill>
              </a:rPr>
              <a:t>, C. Shen, J. Takahashi, G. </a:t>
            </a:r>
            <a:r>
              <a:rPr lang="en-US" sz="1600" dirty="0" err="1">
                <a:solidFill>
                  <a:srgbClr val="0034A9"/>
                </a:solidFill>
              </a:rPr>
              <a:t>Torrieri</a:t>
            </a:r>
            <a:r>
              <a:rPr lang="en-US" sz="1600" dirty="0">
                <a:solidFill>
                  <a:srgbClr val="0034A9"/>
                </a:solidFill>
              </a:rPr>
              <a:t>, MAL</a:t>
            </a:r>
          </a:p>
        </p:txBody>
      </p:sp>
    </p:spTree>
    <p:extLst>
      <p:ext uri="{BB962C8B-B14F-4D97-AF65-F5344CB8AC3E}">
        <p14:creationId xmlns:p14="http://schemas.microsoft.com/office/powerpoint/2010/main" val="97769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A734A-2E4A-8640-8919-D7C285C9FC2F}"/>
              </a:ext>
            </a:extLst>
          </p:cNvPr>
          <p:cNvSpPr>
            <a:spLocks noGrp="1"/>
          </p:cNvSpPr>
          <p:nvPr>
            <p:ph type="title"/>
          </p:nvPr>
        </p:nvSpPr>
        <p:spPr/>
        <p:txBody>
          <a:bodyPr/>
          <a:lstStyle/>
          <a:p>
            <a:r>
              <a:rPr lang="en-US" dirty="0"/>
              <a:t>What about </a:t>
            </a:r>
            <a:r>
              <a:rPr lang="en-US" dirty="0" err="1"/>
              <a:t>p+A</a:t>
            </a:r>
            <a:r>
              <a:rPr lang="en-US" dirty="0"/>
              <a:t> collisions…?</a:t>
            </a:r>
          </a:p>
        </p:txBody>
      </p:sp>
      <p:sp>
        <p:nvSpPr>
          <p:cNvPr id="3" name="Content Placeholder 2">
            <a:extLst>
              <a:ext uri="{FF2B5EF4-FFF2-40B4-BE49-F238E27FC236}">
                <a16:creationId xmlns:a16="http://schemas.microsoft.com/office/drawing/2014/main" id="{FAD9439A-8FAD-5848-BF1F-298A092777C1}"/>
              </a:ext>
            </a:extLst>
          </p:cNvPr>
          <p:cNvSpPr>
            <a:spLocks noGrp="1"/>
          </p:cNvSpPr>
          <p:nvPr>
            <p:ph idx="1"/>
          </p:nvPr>
        </p:nvSpPr>
        <p:spPr>
          <a:xfrm>
            <a:off x="130384" y="854689"/>
            <a:ext cx="10818688" cy="5335464"/>
          </a:xfrm>
        </p:spPr>
        <p:txBody>
          <a:bodyPr/>
          <a:lstStyle/>
          <a:p>
            <a:r>
              <a:rPr lang="en-US" dirty="0"/>
              <a:t>Do such collisions </a:t>
            </a:r>
            <a:r>
              <a:rPr lang="en-US" dirty="0">
                <a:highlight>
                  <a:srgbClr val="FFFF00"/>
                </a:highlight>
              </a:rPr>
              <a:t>really</a:t>
            </a:r>
            <a:r>
              <a:rPr lang="en-US" dirty="0"/>
              <a:t> form “the smallest droplet of QGP?”</a:t>
            </a:r>
          </a:p>
          <a:p>
            <a:pPr lvl="1"/>
            <a:r>
              <a:rPr lang="en-US" dirty="0"/>
              <a:t>if </a:t>
            </a:r>
            <a:r>
              <a:rPr lang="en-US" i="1" dirty="0"/>
              <a:t>everything</a:t>
            </a:r>
            <a:r>
              <a:rPr lang="en-US" dirty="0"/>
              <a:t> is hydro, are we confident that </a:t>
            </a:r>
            <a:r>
              <a:rPr lang="en-US" i="1" dirty="0"/>
              <a:t>anything </a:t>
            </a:r>
            <a:r>
              <a:rPr lang="en-US" dirty="0"/>
              <a:t>is hydro?</a:t>
            </a:r>
          </a:p>
          <a:p>
            <a:pPr lvl="1"/>
            <a:r>
              <a:rPr lang="en-US" dirty="0"/>
              <a:t>much of the supporting evidence comes from </a:t>
            </a:r>
            <a:r>
              <a:rPr lang="en-US" dirty="0" err="1"/>
              <a:t>v</a:t>
            </a:r>
            <a:r>
              <a:rPr lang="en-US" baseline="-25000" dirty="0" err="1"/>
              <a:t>n</a:t>
            </a:r>
            <a:r>
              <a:rPr lang="en-US" dirty="0"/>
              <a:t>… can we find a novel, hydro-characteristic test?</a:t>
            </a:r>
          </a:p>
          <a:p>
            <a:pPr lvl="1"/>
            <a:endParaRPr lang="en-US" dirty="0"/>
          </a:p>
          <a:p>
            <a:r>
              <a:rPr lang="en-US" dirty="0"/>
              <a:t>“Every time you break a symmetry, you learn something”</a:t>
            </a:r>
            <a:r>
              <a:rPr lang="en-US" baseline="30000" dirty="0">
                <a:solidFill>
                  <a:srgbClr val="FF0000"/>
                </a:solidFill>
              </a:rPr>
              <a:t>*</a:t>
            </a:r>
            <a:r>
              <a:rPr lang="en-US" dirty="0"/>
              <a:t> (v2, v1, polarization!)</a:t>
            </a:r>
          </a:p>
          <a:p>
            <a:pPr lvl="1"/>
            <a:r>
              <a:rPr lang="en-US" dirty="0"/>
              <a:t>broken forward/backward symmetry </a:t>
            </a:r>
            <a:r>
              <a:rPr lang="en-US" dirty="0">
                <a:sym typeface="Wingdings" pitchFamily="2" charset="2"/>
              </a:rPr>
              <a:t> potentially interesting initial state</a:t>
            </a:r>
            <a:endParaRPr lang="en-US" dirty="0"/>
          </a:p>
        </p:txBody>
      </p:sp>
      <p:sp>
        <p:nvSpPr>
          <p:cNvPr id="4" name="Footer Placeholder 3">
            <a:extLst>
              <a:ext uri="{FF2B5EF4-FFF2-40B4-BE49-F238E27FC236}">
                <a16:creationId xmlns:a16="http://schemas.microsoft.com/office/drawing/2014/main" id="{26E9C59D-30D6-A74C-9581-021E94D85A97}"/>
              </a:ext>
            </a:extLst>
          </p:cNvPr>
          <p:cNvSpPr>
            <a:spLocks noGrp="1"/>
          </p:cNvSpPr>
          <p:nvPr>
            <p:ph type="ftr" sz="quarter" idx="11"/>
          </p:nvPr>
        </p:nvSpPr>
        <p:spPr/>
        <p:txBody>
          <a:bodyPr/>
          <a:lstStyle/>
          <a:p>
            <a:r>
              <a:rPr lang="en-US"/>
              <a:t>UCLA Chirality Retreat - Dec 2022</a:t>
            </a:r>
          </a:p>
        </p:txBody>
      </p:sp>
      <p:pic>
        <p:nvPicPr>
          <p:cNvPr id="8" name="Picture 7">
            <a:extLst>
              <a:ext uri="{FF2B5EF4-FFF2-40B4-BE49-F238E27FC236}">
                <a16:creationId xmlns:a16="http://schemas.microsoft.com/office/drawing/2014/main" id="{901FF96D-2E58-9E49-8DB6-30202258DA86}"/>
              </a:ext>
            </a:extLst>
          </p:cNvPr>
          <p:cNvPicPr>
            <a:picLocks noChangeAspect="1"/>
          </p:cNvPicPr>
          <p:nvPr/>
        </p:nvPicPr>
        <p:blipFill>
          <a:blip r:embed="rId2"/>
          <a:stretch>
            <a:fillRect/>
          </a:stretch>
        </p:blipFill>
        <p:spPr>
          <a:xfrm>
            <a:off x="1242928" y="3188611"/>
            <a:ext cx="3899325" cy="3111807"/>
          </a:xfrm>
          <a:prstGeom prst="rect">
            <a:avLst/>
          </a:prstGeom>
        </p:spPr>
      </p:pic>
      <p:sp>
        <p:nvSpPr>
          <p:cNvPr id="9" name="Striped Right Arrow 8">
            <a:extLst>
              <a:ext uri="{FF2B5EF4-FFF2-40B4-BE49-F238E27FC236}">
                <a16:creationId xmlns:a16="http://schemas.microsoft.com/office/drawing/2014/main" id="{15E6A895-0626-C649-98B7-65DE478166B1}"/>
              </a:ext>
            </a:extLst>
          </p:cNvPr>
          <p:cNvSpPr/>
          <p:nvPr/>
        </p:nvSpPr>
        <p:spPr>
          <a:xfrm rot="1694512">
            <a:off x="4630725" y="5792794"/>
            <a:ext cx="1245326" cy="467215"/>
          </a:xfrm>
          <a:prstGeom prst="stripedRightArrow">
            <a:avLst>
              <a:gd name="adj1" fmla="val 5386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269F0D8-5B9A-F048-94AC-85958A85128E}"/>
              </a:ext>
            </a:extLst>
          </p:cNvPr>
          <p:cNvSpPr txBox="1"/>
          <p:nvPr/>
        </p:nvSpPr>
        <p:spPr>
          <a:xfrm>
            <a:off x="5789506" y="5609115"/>
            <a:ext cx="377026" cy="523220"/>
          </a:xfrm>
          <a:prstGeom prst="rect">
            <a:avLst/>
          </a:prstGeom>
          <a:noFill/>
        </p:spPr>
        <p:txBody>
          <a:bodyPr wrap="none" rtlCol="0">
            <a:spAutoFit/>
          </a:bodyPr>
          <a:lstStyle/>
          <a:p>
            <a:r>
              <a:rPr lang="en-US" sz="2800" b="1" dirty="0">
                <a:solidFill>
                  <a:srgbClr val="002060"/>
                </a:solidFill>
              </a:rPr>
              <a:t>p</a:t>
            </a:r>
          </a:p>
        </p:txBody>
      </p:sp>
      <p:sp>
        <p:nvSpPr>
          <p:cNvPr id="11" name="TextBox 10">
            <a:extLst>
              <a:ext uri="{FF2B5EF4-FFF2-40B4-BE49-F238E27FC236}">
                <a16:creationId xmlns:a16="http://schemas.microsoft.com/office/drawing/2014/main" id="{CEC323C9-8851-8A43-BD6C-BA917D0290D2}"/>
              </a:ext>
            </a:extLst>
          </p:cNvPr>
          <p:cNvSpPr txBox="1"/>
          <p:nvPr/>
        </p:nvSpPr>
        <p:spPr>
          <a:xfrm>
            <a:off x="756906" y="4015861"/>
            <a:ext cx="595035" cy="523220"/>
          </a:xfrm>
          <a:prstGeom prst="rect">
            <a:avLst/>
          </a:prstGeom>
          <a:noFill/>
        </p:spPr>
        <p:txBody>
          <a:bodyPr wrap="none" rtlCol="0">
            <a:spAutoFit/>
          </a:bodyPr>
          <a:lstStyle/>
          <a:p>
            <a:r>
              <a:rPr lang="en-US" sz="2800" b="1" dirty="0">
                <a:solidFill>
                  <a:srgbClr val="002060"/>
                </a:solidFill>
              </a:rPr>
              <a:t>Au</a:t>
            </a:r>
          </a:p>
        </p:txBody>
      </p:sp>
      <p:sp>
        <p:nvSpPr>
          <p:cNvPr id="12" name="Striped Right Arrow 11">
            <a:extLst>
              <a:ext uri="{FF2B5EF4-FFF2-40B4-BE49-F238E27FC236}">
                <a16:creationId xmlns:a16="http://schemas.microsoft.com/office/drawing/2014/main" id="{E21B4107-EBAE-6E43-A1CD-AA8C7FF857B6}"/>
              </a:ext>
            </a:extLst>
          </p:cNvPr>
          <p:cNvSpPr/>
          <p:nvPr/>
        </p:nvSpPr>
        <p:spPr>
          <a:xfrm rot="1962646" flipH="1" flipV="1">
            <a:off x="1039545" y="3576213"/>
            <a:ext cx="317348" cy="467215"/>
          </a:xfrm>
          <a:prstGeom prst="stripedRightArrow">
            <a:avLst>
              <a:gd name="adj1" fmla="val 5386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238E032-34A1-0345-8C63-DA988576DC7E}"/>
              </a:ext>
            </a:extLst>
          </p:cNvPr>
          <p:cNvSpPr>
            <a:spLocks noGrp="1"/>
          </p:cNvSpPr>
          <p:nvPr>
            <p:ph type="sldNum" sz="quarter" idx="12"/>
          </p:nvPr>
        </p:nvSpPr>
        <p:spPr/>
        <p:txBody>
          <a:bodyPr/>
          <a:lstStyle/>
          <a:p>
            <a:fld id="{BF88FC72-ABAB-6F42-B5F1-C8A6E036E79A}" type="slidenum">
              <a:rPr lang="en-US" smtClean="0"/>
              <a:t>20</a:t>
            </a:fld>
            <a:endParaRPr lang="en-US"/>
          </a:p>
        </p:txBody>
      </p:sp>
      <p:sp>
        <p:nvSpPr>
          <p:cNvPr id="16" name="TextBox 15">
            <a:extLst>
              <a:ext uri="{FF2B5EF4-FFF2-40B4-BE49-F238E27FC236}">
                <a16:creationId xmlns:a16="http://schemas.microsoft.com/office/drawing/2014/main" id="{08CF4962-AB1C-784F-9A2B-DA733C55FB26}"/>
              </a:ext>
            </a:extLst>
          </p:cNvPr>
          <p:cNvSpPr txBox="1"/>
          <p:nvPr/>
        </p:nvSpPr>
        <p:spPr>
          <a:xfrm>
            <a:off x="10754974" y="2089320"/>
            <a:ext cx="1463991" cy="307777"/>
          </a:xfrm>
          <a:prstGeom prst="rect">
            <a:avLst/>
          </a:prstGeom>
          <a:noFill/>
        </p:spPr>
        <p:txBody>
          <a:bodyPr wrap="none" rtlCol="0">
            <a:spAutoFit/>
          </a:bodyPr>
          <a:lstStyle/>
          <a:p>
            <a:r>
              <a:rPr lang="en-US" sz="1400" baseline="30000" dirty="0">
                <a:solidFill>
                  <a:srgbClr val="FF0000"/>
                </a:solidFill>
              </a:rPr>
              <a:t>*</a:t>
            </a:r>
            <a:r>
              <a:rPr lang="en-US" sz="1400" dirty="0"/>
              <a:t> </a:t>
            </a:r>
            <a:r>
              <a:rPr lang="en-US" sz="1400" dirty="0" err="1"/>
              <a:t>Urs</a:t>
            </a:r>
            <a:r>
              <a:rPr lang="en-US" sz="1400" dirty="0"/>
              <a:t> Wiedemann</a:t>
            </a:r>
          </a:p>
        </p:txBody>
      </p:sp>
    </p:spTree>
    <p:extLst>
      <p:ext uri="{BB962C8B-B14F-4D97-AF65-F5344CB8AC3E}">
        <p14:creationId xmlns:p14="http://schemas.microsoft.com/office/powerpoint/2010/main" val="4180392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255640-1FCD-5A4C-A19F-3210558AB6AC}"/>
              </a:ext>
            </a:extLst>
          </p:cNvPr>
          <p:cNvSpPr>
            <a:spLocks noGrp="1"/>
          </p:cNvSpPr>
          <p:nvPr>
            <p:ph type="ftr" sz="quarter" idx="11"/>
          </p:nvPr>
        </p:nvSpPr>
        <p:spPr/>
        <p:txBody>
          <a:bodyPr/>
          <a:lstStyle/>
          <a:p>
            <a:r>
              <a:rPr lang="en-US"/>
              <a:t>UCLA Chirality Retreat - Dec 2022</a:t>
            </a:r>
          </a:p>
        </p:txBody>
      </p:sp>
      <p:pic>
        <p:nvPicPr>
          <p:cNvPr id="13" name="Picture 12">
            <a:extLst>
              <a:ext uri="{FF2B5EF4-FFF2-40B4-BE49-F238E27FC236}">
                <a16:creationId xmlns:a16="http://schemas.microsoft.com/office/drawing/2014/main" id="{09E00145-2911-5442-ACAE-AC29EBD1A368}"/>
              </a:ext>
            </a:extLst>
          </p:cNvPr>
          <p:cNvPicPr>
            <a:picLocks noChangeAspect="1"/>
          </p:cNvPicPr>
          <p:nvPr/>
        </p:nvPicPr>
        <p:blipFill>
          <a:blip r:embed="rId2"/>
          <a:stretch>
            <a:fillRect/>
          </a:stretch>
        </p:blipFill>
        <p:spPr>
          <a:xfrm>
            <a:off x="1242927" y="3188611"/>
            <a:ext cx="3899325" cy="3111807"/>
          </a:xfrm>
          <a:prstGeom prst="rect">
            <a:avLst/>
          </a:prstGeom>
        </p:spPr>
      </p:pic>
      <p:sp>
        <p:nvSpPr>
          <p:cNvPr id="2" name="Title 1">
            <a:extLst>
              <a:ext uri="{FF2B5EF4-FFF2-40B4-BE49-F238E27FC236}">
                <a16:creationId xmlns:a16="http://schemas.microsoft.com/office/drawing/2014/main" id="{CDBA734A-2E4A-8640-8919-D7C285C9FC2F}"/>
              </a:ext>
            </a:extLst>
          </p:cNvPr>
          <p:cNvSpPr>
            <a:spLocks noGrp="1"/>
          </p:cNvSpPr>
          <p:nvPr>
            <p:ph type="title"/>
          </p:nvPr>
        </p:nvSpPr>
        <p:spPr/>
        <p:txBody>
          <a:bodyPr/>
          <a:lstStyle/>
          <a:p>
            <a:r>
              <a:rPr lang="en-US" dirty="0"/>
              <a:t>What about </a:t>
            </a:r>
            <a:r>
              <a:rPr lang="en-US" dirty="0" err="1"/>
              <a:t>p+A</a:t>
            </a:r>
            <a:r>
              <a:rPr lang="en-US" dirty="0"/>
              <a:t> collisions…?</a:t>
            </a:r>
          </a:p>
        </p:txBody>
      </p:sp>
      <p:sp>
        <p:nvSpPr>
          <p:cNvPr id="3" name="Content Placeholder 2">
            <a:extLst>
              <a:ext uri="{FF2B5EF4-FFF2-40B4-BE49-F238E27FC236}">
                <a16:creationId xmlns:a16="http://schemas.microsoft.com/office/drawing/2014/main" id="{FAD9439A-8FAD-5848-BF1F-298A092777C1}"/>
              </a:ext>
            </a:extLst>
          </p:cNvPr>
          <p:cNvSpPr>
            <a:spLocks noGrp="1"/>
          </p:cNvSpPr>
          <p:nvPr>
            <p:ph idx="1"/>
          </p:nvPr>
        </p:nvSpPr>
        <p:spPr>
          <a:xfrm>
            <a:off x="130384" y="854689"/>
            <a:ext cx="10818688" cy="5335464"/>
          </a:xfrm>
        </p:spPr>
        <p:txBody>
          <a:bodyPr/>
          <a:lstStyle/>
          <a:p>
            <a:r>
              <a:rPr lang="en-US" dirty="0"/>
              <a:t>Do such collisions </a:t>
            </a:r>
            <a:r>
              <a:rPr lang="en-US" dirty="0">
                <a:highlight>
                  <a:srgbClr val="FFFF00"/>
                </a:highlight>
              </a:rPr>
              <a:t>really</a:t>
            </a:r>
            <a:r>
              <a:rPr lang="en-US" dirty="0"/>
              <a:t> form “the smallest droplet of QGP?”</a:t>
            </a:r>
          </a:p>
          <a:p>
            <a:pPr lvl="1"/>
            <a:r>
              <a:rPr lang="en-US" dirty="0"/>
              <a:t>if </a:t>
            </a:r>
            <a:r>
              <a:rPr lang="en-US" i="1" dirty="0"/>
              <a:t>everything</a:t>
            </a:r>
            <a:r>
              <a:rPr lang="en-US" dirty="0"/>
              <a:t> is hydro, are we confident that </a:t>
            </a:r>
            <a:r>
              <a:rPr lang="en-US" i="1" dirty="0"/>
              <a:t>anything </a:t>
            </a:r>
            <a:r>
              <a:rPr lang="en-US" dirty="0"/>
              <a:t>is hydro?</a:t>
            </a:r>
          </a:p>
          <a:p>
            <a:pPr lvl="1"/>
            <a:r>
              <a:rPr lang="en-US" dirty="0"/>
              <a:t>much of the supporting evidence comes from </a:t>
            </a:r>
            <a:r>
              <a:rPr lang="en-US" dirty="0" err="1"/>
              <a:t>v</a:t>
            </a:r>
            <a:r>
              <a:rPr lang="en-US" baseline="-25000" dirty="0" err="1"/>
              <a:t>n</a:t>
            </a:r>
            <a:r>
              <a:rPr lang="en-US" dirty="0"/>
              <a:t>… can we find a novel, hydro-characteristic test?</a:t>
            </a:r>
          </a:p>
          <a:p>
            <a:pPr lvl="1"/>
            <a:endParaRPr lang="en-US" dirty="0"/>
          </a:p>
          <a:p>
            <a:r>
              <a:rPr lang="en-US" dirty="0"/>
              <a:t>“Every time you break a symmetry, you learn something”</a:t>
            </a:r>
            <a:r>
              <a:rPr lang="en-US" baseline="30000" dirty="0">
                <a:solidFill>
                  <a:srgbClr val="FF0000"/>
                </a:solidFill>
              </a:rPr>
              <a:t>*</a:t>
            </a:r>
            <a:r>
              <a:rPr lang="en-US" dirty="0"/>
              <a:t> (v2, v1, polarization!)</a:t>
            </a:r>
          </a:p>
          <a:p>
            <a:pPr lvl="1"/>
            <a:r>
              <a:rPr lang="en-US" dirty="0"/>
              <a:t>broken forward/backward symmetry </a:t>
            </a:r>
            <a:r>
              <a:rPr lang="en-US" dirty="0">
                <a:sym typeface="Wingdings" pitchFamily="2" charset="2"/>
              </a:rPr>
              <a:t> potentially interesting initial state</a:t>
            </a:r>
            <a:endParaRPr lang="en-US" dirty="0"/>
          </a:p>
        </p:txBody>
      </p:sp>
      <p:pic>
        <p:nvPicPr>
          <p:cNvPr id="7" name="Picture 6">
            <a:extLst>
              <a:ext uri="{FF2B5EF4-FFF2-40B4-BE49-F238E27FC236}">
                <a16:creationId xmlns:a16="http://schemas.microsoft.com/office/drawing/2014/main" id="{0AF2F39C-272D-4D4E-A8A5-27FCB2D50CAC}"/>
              </a:ext>
            </a:extLst>
          </p:cNvPr>
          <p:cNvPicPr>
            <a:picLocks noChangeAspect="1"/>
          </p:cNvPicPr>
          <p:nvPr/>
        </p:nvPicPr>
        <p:blipFill>
          <a:blip r:embed="rId3"/>
          <a:stretch>
            <a:fillRect/>
          </a:stretch>
        </p:blipFill>
        <p:spPr>
          <a:xfrm>
            <a:off x="817178" y="6382983"/>
            <a:ext cx="4007371" cy="458774"/>
          </a:xfrm>
          <a:prstGeom prst="rect">
            <a:avLst/>
          </a:prstGeom>
          <a:solidFill>
            <a:schemeClr val="bg1"/>
          </a:solidFill>
        </p:spPr>
      </p:pic>
      <p:sp>
        <p:nvSpPr>
          <p:cNvPr id="5" name="Slide Number Placeholder 4">
            <a:extLst>
              <a:ext uri="{FF2B5EF4-FFF2-40B4-BE49-F238E27FC236}">
                <a16:creationId xmlns:a16="http://schemas.microsoft.com/office/drawing/2014/main" id="{78ECF2AA-76A7-DE48-BD12-0B5EAE4DA6A4}"/>
              </a:ext>
            </a:extLst>
          </p:cNvPr>
          <p:cNvSpPr>
            <a:spLocks noGrp="1"/>
          </p:cNvSpPr>
          <p:nvPr>
            <p:ph type="sldNum" sz="quarter" idx="12"/>
          </p:nvPr>
        </p:nvSpPr>
        <p:spPr/>
        <p:txBody>
          <a:bodyPr/>
          <a:lstStyle/>
          <a:p>
            <a:fld id="{BF88FC72-ABAB-6F42-B5F1-C8A6E036E79A}" type="slidenum">
              <a:rPr lang="en-US" smtClean="0"/>
              <a:t>21</a:t>
            </a:fld>
            <a:endParaRPr lang="en-US"/>
          </a:p>
        </p:txBody>
      </p:sp>
      <p:pic>
        <p:nvPicPr>
          <p:cNvPr id="15" name="Picture 14">
            <a:extLst>
              <a:ext uri="{FF2B5EF4-FFF2-40B4-BE49-F238E27FC236}">
                <a16:creationId xmlns:a16="http://schemas.microsoft.com/office/drawing/2014/main" id="{CAD23765-E9AF-B945-A2D8-7959D420F791}"/>
              </a:ext>
            </a:extLst>
          </p:cNvPr>
          <p:cNvPicPr>
            <a:picLocks noChangeAspect="1"/>
          </p:cNvPicPr>
          <p:nvPr/>
        </p:nvPicPr>
        <p:blipFill>
          <a:blip r:embed="rId4"/>
          <a:stretch>
            <a:fillRect/>
          </a:stretch>
        </p:blipFill>
        <p:spPr>
          <a:xfrm>
            <a:off x="6519016" y="3252619"/>
            <a:ext cx="3899325" cy="3111807"/>
          </a:xfrm>
          <a:prstGeom prst="rect">
            <a:avLst/>
          </a:prstGeom>
        </p:spPr>
      </p:pic>
      <p:sp>
        <p:nvSpPr>
          <p:cNvPr id="16" name="Right Arrow 15">
            <a:extLst>
              <a:ext uri="{FF2B5EF4-FFF2-40B4-BE49-F238E27FC236}">
                <a16:creationId xmlns:a16="http://schemas.microsoft.com/office/drawing/2014/main" id="{7ADA8DB2-51B8-974D-AC3B-DC7C40D34D12}"/>
              </a:ext>
            </a:extLst>
          </p:cNvPr>
          <p:cNvSpPr/>
          <p:nvPr/>
        </p:nvSpPr>
        <p:spPr>
          <a:xfrm rot="1618762">
            <a:off x="8003390" y="5160276"/>
            <a:ext cx="2810053" cy="484632"/>
          </a:xfrm>
          <a:prstGeom prst="rightArrow">
            <a:avLst>
              <a:gd name="adj1" fmla="val 38199"/>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55FB303-F1BC-A94E-82D5-BDB45339E584}"/>
              </a:ext>
            </a:extLst>
          </p:cNvPr>
          <p:cNvSpPr txBox="1"/>
          <p:nvPr/>
        </p:nvSpPr>
        <p:spPr>
          <a:xfrm>
            <a:off x="10747039" y="5633979"/>
            <a:ext cx="823110" cy="369332"/>
          </a:xfrm>
          <a:prstGeom prst="rect">
            <a:avLst/>
          </a:prstGeom>
          <a:solidFill>
            <a:srgbClr val="FFFF00"/>
          </a:solidFill>
        </p:spPr>
        <p:txBody>
          <a:bodyPr wrap="none" rtlCol="0">
            <a:spAutoFit/>
          </a:bodyPr>
          <a:lstStyle/>
          <a:p>
            <a:r>
              <a:rPr lang="en-US" dirty="0"/>
              <a:t>proton</a:t>
            </a:r>
          </a:p>
        </p:txBody>
      </p:sp>
      <p:sp>
        <p:nvSpPr>
          <p:cNvPr id="18" name="TextBox 17">
            <a:extLst>
              <a:ext uri="{FF2B5EF4-FFF2-40B4-BE49-F238E27FC236}">
                <a16:creationId xmlns:a16="http://schemas.microsoft.com/office/drawing/2014/main" id="{936890DD-7B6D-4743-85A2-D168DE5F873E}"/>
              </a:ext>
            </a:extLst>
          </p:cNvPr>
          <p:cNvSpPr txBox="1"/>
          <p:nvPr/>
        </p:nvSpPr>
        <p:spPr>
          <a:xfrm>
            <a:off x="10754974" y="2089320"/>
            <a:ext cx="1463991" cy="307777"/>
          </a:xfrm>
          <a:prstGeom prst="rect">
            <a:avLst/>
          </a:prstGeom>
          <a:noFill/>
        </p:spPr>
        <p:txBody>
          <a:bodyPr wrap="none" rtlCol="0">
            <a:spAutoFit/>
          </a:bodyPr>
          <a:lstStyle/>
          <a:p>
            <a:r>
              <a:rPr lang="en-US" sz="1400" baseline="30000" dirty="0">
                <a:solidFill>
                  <a:srgbClr val="FF0000"/>
                </a:solidFill>
              </a:rPr>
              <a:t>*</a:t>
            </a:r>
            <a:r>
              <a:rPr lang="en-US" sz="1400" dirty="0"/>
              <a:t> </a:t>
            </a:r>
            <a:r>
              <a:rPr lang="en-US" sz="1400" dirty="0" err="1"/>
              <a:t>Urs</a:t>
            </a:r>
            <a:r>
              <a:rPr lang="en-US" sz="1400" dirty="0"/>
              <a:t> Wiedemann</a:t>
            </a:r>
          </a:p>
        </p:txBody>
      </p:sp>
    </p:spTree>
    <p:extLst>
      <p:ext uri="{BB962C8B-B14F-4D97-AF65-F5344CB8AC3E}">
        <p14:creationId xmlns:p14="http://schemas.microsoft.com/office/powerpoint/2010/main" val="221379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255640-1FCD-5A4C-A19F-3210558AB6AC}"/>
              </a:ext>
            </a:extLst>
          </p:cNvPr>
          <p:cNvSpPr>
            <a:spLocks noGrp="1"/>
          </p:cNvSpPr>
          <p:nvPr>
            <p:ph type="ftr" sz="quarter" idx="11"/>
          </p:nvPr>
        </p:nvSpPr>
        <p:spPr/>
        <p:txBody>
          <a:bodyPr/>
          <a:lstStyle/>
          <a:p>
            <a:r>
              <a:rPr lang="en-US"/>
              <a:t>UCLA Chirality Retreat - Dec 2022</a:t>
            </a:r>
          </a:p>
        </p:txBody>
      </p:sp>
      <p:pic>
        <p:nvPicPr>
          <p:cNvPr id="14" name="Picture 13">
            <a:extLst>
              <a:ext uri="{FF2B5EF4-FFF2-40B4-BE49-F238E27FC236}">
                <a16:creationId xmlns:a16="http://schemas.microsoft.com/office/drawing/2014/main" id="{0FD69C1D-EF9B-004D-BEA2-C3CEAEA4A855}"/>
              </a:ext>
            </a:extLst>
          </p:cNvPr>
          <p:cNvPicPr>
            <a:picLocks noChangeAspect="1"/>
          </p:cNvPicPr>
          <p:nvPr/>
        </p:nvPicPr>
        <p:blipFill>
          <a:blip r:embed="rId2"/>
          <a:stretch>
            <a:fillRect/>
          </a:stretch>
        </p:blipFill>
        <p:spPr>
          <a:xfrm>
            <a:off x="6521880" y="3252118"/>
            <a:ext cx="3899325" cy="3111807"/>
          </a:xfrm>
          <a:prstGeom prst="rect">
            <a:avLst/>
          </a:prstGeom>
        </p:spPr>
      </p:pic>
      <p:pic>
        <p:nvPicPr>
          <p:cNvPr id="13" name="Picture 12">
            <a:extLst>
              <a:ext uri="{FF2B5EF4-FFF2-40B4-BE49-F238E27FC236}">
                <a16:creationId xmlns:a16="http://schemas.microsoft.com/office/drawing/2014/main" id="{09E00145-2911-5442-ACAE-AC29EBD1A368}"/>
              </a:ext>
            </a:extLst>
          </p:cNvPr>
          <p:cNvPicPr>
            <a:picLocks noChangeAspect="1"/>
          </p:cNvPicPr>
          <p:nvPr/>
        </p:nvPicPr>
        <p:blipFill>
          <a:blip r:embed="rId3"/>
          <a:stretch>
            <a:fillRect/>
          </a:stretch>
        </p:blipFill>
        <p:spPr>
          <a:xfrm>
            <a:off x="1242927" y="3188611"/>
            <a:ext cx="3899325" cy="3111807"/>
          </a:xfrm>
          <a:prstGeom prst="rect">
            <a:avLst/>
          </a:prstGeom>
        </p:spPr>
      </p:pic>
      <p:sp>
        <p:nvSpPr>
          <p:cNvPr id="2" name="Title 1">
            <a:extLst>
              <a:ext uri="{FF2B5EF4-FFF2-40B4-BE49-F238E27FC236}">
                <a16:creationId xmlns:a16="http://schemas.microsoft.com/office/drawing/2014/main" id="{CDBA734A-2E4A-8640-8919-D7C285C9FC2F}"/>
              </a:ext>
            </a:extLst>
          </p:cNvPr>
          <p:cNvSpPr>
            <a:spLocks noGrp="1"/>
          </p:cNvSpPr>
          <p:nvPr>
            <p:ph type="title"/>
          </p:nvPr>
        </p:nvSpPr>
        <p:spPr/>
        <p:txBody>
          <a:bodyPr/>
          <a:lstStyle/>
          <a:p>
            <a:r>
              <a:rPr lang="en-US" dirty="0"/>
              <a:t>What about </a:t>
            </a:r>
            <a:r>
              <a:rPr lang="en-US" dirty="0" err="1"/>
              <a:t>p+A</a:t>
            </a:r>
            <a:r>
              <a:rPr lang="en-US" dirty="0"/>
              <a:t> collisions…?</a:t>
            </a:r>
          </a:p>
        </p:txBody>
      </p:sp>
      <p:sp>
        <p:nvSpPr>
          <p:cNvPr id="3" name="Content Placeholder 2">
            <a:extLst>
              <a:ext uri="{FF2B5EF4-FFF2-40B4-BE49-F238E27FC236}">
                <a16:creationId xmlns:a16="http://schemas.microsoft.com/office/drawing/2014/main" id="{FAD9439A-8FAD-5848-BF1F-298A092777C1}"/>
              </a:ext>
            </a:extLst>
          </p:cNvPr>
          <p:cNvSpPr>
            <a:spLocks noGrp="1"/>
          </p:cNvSpPr>
          <p:nvPr>
            <p:ph idx="1"/>
          </p:nvPr>
        </p:nvSpPr>
        <p:spPr>
          <a:xfrm>
            <a:off x="130384" y="854689"/>
            <a:ext cx="10818688" cy="5335464"/>
          </a:xfrm>
        </p:spPr>
        <p:txBody>
          <a:bodyPr/>
          <a:lstStyle/>
          <a:p>
            <a:r>
              <a:rPr lang="en-US" dirty="0"/>
              <a:t>Do such collisions </a:t>
            </a:r>
            <a:r>
              <a:rPr lang="en-US" dirty="0">
                <a:highlight>
                  <a:srgbClr val="FFFF00"/>
                </a:highlight>
              </a:rPr>
              <a:t>really</a:t>
            </a:r>
            <a:r>
              <a:rPr lang="en-US" dirty="0"/>
              <a:t> form “the smallest droplet of QGP?”</a:t>
            </a:r>
          </a:p>
          <a:p>
            <a:pPr lvl="1"/>
            <a:r>
              <a:rPr lang="en-US" dirty="0"/>
              <a:t>if </a:t>
            </a:r>
            <a:r>
              <a:rPr lang="en-US" i="1" dirty="0"/>
              <a:t>everything</a:t>
            </a:r>
            <a:r>
              <a:rPr lang="en-US" dirty="0"/>
              <a:t> is hydro, are we confident that </a:t>
            </a:r>
            <a:r>
              <a:rPr lang="en-US" i="1" dirty="0"/>
              <a:t>anything </a:t>
            </a:r>
            <a:r>
              <a:rPr lang="en-US" dirty="0"/>
              <a:t>is hydro?</a:t>
            </a:r>
          </a:p>
          <a:p>
            <a:pPr lvl="1"/>
            <a:r>
              <a:rPr lang="en-US" dirty="0"/>
              <a:t>much of the supporting evidence comes from </a:t>
            </a:r>
            <a:r>
              <a:rPr lang="en-US" dirty="0" err="1"/>
              <a:t>v</a:t>
            </a:r>
            <a:r>
              <a:rPr lang="en-US" baseline="-25000" dirty="0" err="1"/>
              <a:t>n</a:t>
            </a:r>
            <a:r>
              <a:rPr lang="en-US" dirty="0"/>
              <a:t>… can we find a novel, hydro-characteristic test?</a:t>
            </a:r>
          </a:p>
          <a:p>
            <a:pPr lvl="1"/>
            <a:endParaRPr lang="en-US" dirty="0"/>
          </a:p>
          <a:p>
            <a:r>
              <a:rPr lang="en-US" dirty="0"/>
              <a:t>“Every time you break a symmetry, you learn something”</a:t>
            </a:r>
            <a:r>
              <a:rPr lang="en-US" baseline="30000" dirty="0">
                <a:solidFill>
                  <a:srgbClr val="FF0000"/>
                </a:solidFill>
              </a:rPr>
              <a:t>*</a:t>
            </a:r>
            <a:r>
              <a:rPr lang="en-US" dirty="0"/>
              <a:t> (v2, v1, </a:t>
            </a:r>
            <a:r>
              <a:rPr lang="en-US" dirty="0" err="1"/>
              <a:t>asHBT</a:t>
            </a:r>
            <a:r>
              <a:rPr lang="en-US" dirty="0"/>
              <a:t>, polarization!)</a:t>
            </a:r>
          </a:p>
          <a:p>
            <a:pPr lvl="1"/>
            <a:r>
              <a:rPr lang="en-US" dirty="0"/>
              <a:t>broken forward/backward symmetry </a:t>
            </a:r>
            <a:r>
              <a:rPr lang="en-US" dirty="0">
                <a:sym typeface="Wingdings" pitchFamily="2" charset="2"/>
              </a:rPr>
              <a:t> potentially interesting initial state</a:t>
            </a:r>
            <a:endParaRPr lang="en-US" dirty="0"/>
          </a:p>
        </p:txBody>
      </p:sp>
      <p:pic>
        <p:nvPicPr>
          <p:cNvPr id="7" name="Picture 6">
            <a:extLst>
              <a:ext uri="{FF2B5EF4-FFF2-40B4-BE49-F238E27FC236}">
                <a16:creationId xmlns:a16="http://schemas.microsoft.com/office/drawing/2014/main" id="{0AF2F39C-272D-4D4E-A8A5-27FCB2D50C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17178" y="6395351"/>
            <a:ext cx="3899325" cy="446405"/>
          </a:xfrm>
          <a:prstGeom prst="rect">
            <a:avLst/>
          </a:prstGeom>
          <a:solidFill>
            <a:schemeClr val="bg1"/>
          </a:solidFill>
        </p:spPr>
      </p:pic>
      <p:sp>
        <p:nvSpPr>
          <p:cNvPr id="8" name="TextBox 7">
            <a:extLst>
              <a:ext uri="{FF2B5EF4-FFF2-40B4-BE49-F238E27FC236}">
                <a16:creationId xmlns:a16="http://schemas.microsoft.com/office/drawing/2014/main" id="{10389BDC-7170-2044-8BA4-7E2B16E0CB16}"/>
              </a:ext>
            </a:extLst>
          </p:cNvPr>
          <p:cNvSpPr txBox="1"/>
          <p:nvPr/>
        </p:nvSpPr>
        <p:spPr>
          <a:xfrm>
            <a:off x="6662519" y="6412315"/>
            <a:ext cx="3371500" cy="400110"/>
          </a:xfrm>
          <a:prstGeom prst="rect">
            <a:avLst/>
          </a:prstGeom>
          <a:noFill/>
        </p:spPr>
        <p:txBody>
          <a:bodyPr wrap="none" rtlCol="0">
            <a:spAutoFit/>
          </a:bodyPr>
          <a:lstStyle/>
          <a:p>
            <a:r>
              <a:rPr lang="en-US" sz="2000" dirty="0">
                <a:highlight>
                  <a:srgbClr val="FFFFFF"/>
                </a:highlight>
              </a:rPr>
              <a:t>(b) Radial-gradient flow profile</a:t>
            </a:r>
          </a:p>
        </p:txBody>
      </p:sp>
      <p:sp>
        <p:nvSpPr>
          <p:cNvPr id="5" name="Slide Number Placeholder 4">
            <a:extLst>
              <a:ext uri="{FF2B5EF4-FFF2-40B4-BE49-F238E27FC236}">
                <a16:creationId xmlns:a16="http://schemas.microsoft.com/office/drawing/2014/main" id="{78ECF2AA-76A7-DE48-BD12-0B5EAE4DA6A4}"/>
              </a:ext>
            </a:extLst>
          </p:cNvPr>
          <p:cNvSpPr>
            <a:spLocks noGrp="1"/>
          </p:cNvSpPr>
          <p:nvPr>
            <p:ph type="sldNum" sz="quarter" idx="12"/>
          </p:nvPr>
        </p:nvSpPr>
        <p:spPr/>
        <p:txBody>
          <a:bodyPr/>
          <a:lstStyle/>
          <a:p>
            <a:fld id="{BF88FC72-ABAB-6F42-B5F1-C8A6E036E79A}" type="slidenum">
              <a:rPr lang="en-US" smtClean="0"/>
              <a:t>22</a:t>
            </a:fld>
            <a:endParaRPr lang="en-US"/>
          </a:p>
        </p:txBody>
      </p:sp>
      <p:sp>
        <p:nvSpPr>
          <p:cNvPr id="10" name="TextBox 9">
            <a:extLst>
              <a:ext uri="{FF2B5EF4-FFF2-40B4-BE49-F238E27FC236}">
                <a16:creationId xmlns:a16="http://schemas.microsoft.com/office/drawing/2014/main" id="{316E3203-6E4B-824B-91E5-F834A05C9EBE}"/>
              </a:ext>
            </a:extLst>
          </p:cNvPr>
          <p:cNvSpPr txBox="1"/>
          <p:nvPr/>
        </p:nvSpPr>
        <p:spPr>
          <a:xfrm>
            <a:off x="9862971" y="3203728"/>
            <a:ext cx="2172201" cy="923330"/>
          </a:xfrm>
          <a:prstGeom prst="rect">
            <a:avLst/>
          </a:prstGeom>
          <a:noFill/>
          <a:ln>
            <a:solidFill>
              <a:schemeClr val="accent1"/>
            </a:solidFill>
          </a:ln>
        </p:spPr>
        <p:txBody>
          <a:bodyPr wrap="square" rtlCol="0">
            <a:spAutoFit/>
          </a:bodyPr>
          <a:lstStyle/>
          <a:p>
            <a:r>
              <a:rPr lang="en-US" dirty="0"/>
              <a:t>See also S. Voloshin, </a:t>
            </a:r>
            <a:r>
              <a:rPr lang="en-US" dirty="0" err="1"/>
              <a:t>Hirschegg</a:t>
            </a:r>
            <a:r>
              <a:rPr lang="en-US" dirty="0"/>
              <a:t> 2017 arxiv:1710.08934</a:t>
            </a:r>
          </a:p>
        </p:txBody>
      </p:sp>
      <p:sp>
        <p:nvSpPr>
          <p:cNvPr id="6" name="TextBox 5">
            <a:extLst>
              <a:ext uri="{FF2B5EF4-FFF2-40B4-BE49-F238E27FC236}">
                <a16:creationId xmlns:a16="http://schemas.microsoft.com/office/drawing/2014/main" id="{105686C8-8620-1E46-9C9E-558AB14B4FBB}"/>
              </a:ext>
            </a:extLst>
          </p:cNvPr>
          <p:cNvSpPr txBox="1"/>
          <p:nvPr/>
        </p:nvSpPr>
        <p:spPr>
          <a:xfrm>
            <a:off x="10754974" y="2089320"/>
            <a:ext cx="1463991" cy="307777"/>
          </a:xfrm>
          <a:prstGeom prst="rect">
            <a:avLst/>
          </a:prstGeom>
          <a:noFill/>
        </p:spPr>
        <p:txBody>
          <a:bodyPr wrap="none" rtlCol="0">
            <a:spAutoFit/>
          </a:bodyPr>
          <a:lstStyle/>
          <a:p>
            <a:r>
              <a:rPr lang="en-US" sz="1400" baseline="30000" dirty="0">
                <a:solidFill>
                  <a:srgbClr val="FF0000"/>
                </a:solidFill>
              </a:rPr>
              <a:t>*</a:t>
            </a:r>
            <a:r>
              <a:rPr lang="en-US" sz="1400" dirty="0"/>
              <a:t> </a:t>
            </a:r>
            <a:r>
              <a:rPr lang="en-US" sz="1400" dirty="0" err="1"/>
              <a:t>Urs</a:t>
            </a:r>
            <a:r>
              <a:rPr lang="en-US" sz="1400" dirty="0"/>
              <a:t> Wiedemann</a:t>
            </a:r>
          </a:p>
        </p:txBody>
      </p:sp>
    </p:spTree>
    <p:extLst>
      <p:ext uri="{BB962C8B-B14F-4D97-AF65-F5344CB8AC3E}">
        <p14:creationId xmlns:p14="http://schemas.microsoft.com/office/powerpoint/2010/main" val="1862046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1CC3B258-FB2F-9C48-9672-1CECFDE060E2}"/>
              </a:ext>
            </a:extLst>
          </p:cNvPr>
          <p:cNvSpPr/>
          <p:nvPr/>
        </p:nvSpPr>
        <p:spPr>
          <a:xfrm>
            <a:off x="5769371" y="156117"/>
            <a:ext cx="6307400" cy="3007978"/>
          </a:xfrm>
          <a:prstGeom prst="roundRect">
            <a:avLst>
              <a:gd name="adj" fmla="val 0"/>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FD69C1D-EF9B-004D-BEA2-C3CEAEA4A855}"/>
              </a:ext>
            </a:extLst>
          </p:cNvPr>
          <p:cNvPicPr>
            <a:picLocks noChangeAspect="1"/>
          </p:cNvPicPr>
          <p:nvPr/>
        </p:nvPicPr>
        <p:blipFill>
          <a:blip r:embed="rId2"/>
          <a:stretch>
            <a:fillRect/>
          </a:stretch>
        </p:blipFill>
        <p:spPr>
          <a:xfrm>
            <a:off x="6521880" y="3252118"/>
            <a:ext cx="3899325" cy="3111807"/>
          </a:xfrm>
          <a:prstGeom prst="rect">
            <a:avLst/>
          </a:prstGeom>
        </p:spPr>
      </p:pic>
      <p:pic>
        <p:nvPicPr>
          <p:cNvPr id="13" name="Picture 12">
            <a:extLst>
              <a:ext uri="{FF2B5EF4-FFF2-40B4-BE49-F238E27FC236}">
                <a16:creationId xmlns:a16="http://schemas.microsoft.com/office/drawing/2014/main" id="{09E00145-2911-5442-ACAE-AC29EBD1A368}"/>
              </a:ext>
            </a:extLst>
          </p:cNvPr>
          <p:cNvPicPr>
            <a:picLocks noChangeAspect="1"/>
          </p:cNvPicPr>
          <p:nvPr/>
        </p:nvPicPr>
        <p:blipFill>
          <a:blip r:embed="rId3"/>
          <a:stretch>
            <a:fillRect/>
          </a:stretch>
        </p:blipFill>
        <p:spPr>
          <a:xfrm>
            <a:off x="1242927" y="3188611"/>
            <a:ext cx="3899325" cy="3111807"/>
          </a:xfrm>
          <a:prstGeom prst="rect">
            <a:avLst/>
          </a:prstGeom>
        </p:spPr>
      </p:pic>
      <p:sp>
        <p:nvSpPr>
          <p:cNvPr id="2" name="Title 1">
            <a:extLst>
              <a:ext uri="{FF2B5EF4-FFF2-40B4-BE49-F238E27FC236}">
                <a16:creationId xmlns:a16="http://schemas.microsoft.com/office/drawing/2014/main" id="{CDBA734A-2E4A-8640-8919-D7C285C9FC2F}"/>
              </a:ext>
            </a:extLst>
          </p:cNvPr>
          <p:cNvSpPr>
            <a:spLocks noGrp="1"/>
          </p:cNvSpPr>
          <p:nvPr>
            <p:ph type="title"/>
          </p:nvPr>
        </p:nvSpPr>
        <p:spPr/>
        <p:txBody>
          <a:bodyPr/>
          <a:lstStyle/>
          <a:p>
            <a:r>
              <a:rPr lang="en-US" dirty="0"/>
              <a:t>What about </a:t>
            </a:r>
            <a:r>
              <a:rPr lang="en-US" dirty="0" err="1"/>
              <a:t>p+A</a:t>
            </a:r>
            <a:r>
              <a:rPr lang="en-US" dirty="0"/>
              <a:t> collisions…?</a:t>
            </a:r>
          </a:p>
        </p:txBody>
      </p:sp>
      <p:pic>
        <p:nvPicPr>
          <p:cNvPr id="7" name="Picture 6">
            <a:extLst>
              <a:ext uri="{FF2B5EF4-FFF2-40B4-BE49-F238E27FC236}">
                <a16:creationId xmlns:a16="http://schemas.microsoft.com/office/drawing/2014/main" id="{0AF2F39C-272D-4D4E-A8A5-27FCB2D50CAC}"/>
              </a:ext>
            </a:extLst>
          </p:cNvPr>
          <p:cNvPicPr>
            <a:picLocks noChangeAspect="1"/>
          </p:cNvPicPr>
          <p:nvPr/>
        </p:nvPicPr>
        <p:blipFill>
          <a:blip r:embed="rId4"/>
          <a:stretch>
            <a:fillRect/>
          </a:stretch>
        </p:blipFill>
        <p:spPr>
          <a:xfrm>
            <a:off x="817178" y="6382983"/>
            <a:ext cx="4007371" cy="458774"/>
          </a:xfrm>
          <a:prstGeom prst="rect">
            <a:avLst/>
          </a:prstGeom>
        </p:spPr>
      </p:pic>
      <p:pic>
        <p:nvPicPr>
          <p:cNvPr id="24" name="Picture 23">
            <a:extLst>
              <a:ext uri="{FF2B5EF4-FFF2-40B4-BE49-F238E27FC236}">
                <a16:creationId xmlns:a16="http://schemas.microsoft.com/office/drawing/2014/main" id="{0DF3DAAF-CEBA-CF48-8569-AC3EFF320BE9}"/>
              </a:ext>
            </a:extLst>
          </p:cNvPr>
          <p:cNvPicPr>
            <a:picLocks noChangeAspect="1"/>
          </p:cNvPicPr>
          <p:nvPr/>
        </p:nvPicPr>
        <p:blipFill rotWithShape="1">
          <a:blip r:embed="rId5"/>
          <a:srcRect b="47950"/>
          <a:stretch/>
        </p:blipFill>
        <p:spPr>
          <a:xfrm>
            <a:off x="6751727" y="201667"/>
            <a:ext cx="2238645" cy="395249"/>
          </a:xfrm>
          <a:prstGeom prst="rect">
            <a:avLst/>
          </a:prstGeom>
        </p:spPr>
      </p:pic>
      <p:pic>
        <p:nvPicPr>
          <p:cNvPr id="26" name="Picture 25">
            <a:extLst>
              <a:ext uri="{FF2B5EF4-FFF2-40B4-BE49-F238E27FC236}">
                <a16:creationId xmlns:a16="http://schemas.microsoft.com/office/drawing/2014/main" id="{1B6C984A-623A-B94A-BA47-9203498DCA71}"/>
              </a:ext>
            </a:extLst>
          </p:cNvPr>
          <p:cNvPicPr>
            <a:picLocks noChangeAspect="1"/>
          </p:cNvPicPr>
          <p:nvPr/>
        </p:nvPicPr>
        <p:blipFill rotWithShape="1">
          <a:blip r:embed="rId5"/>
          <a:srcRect t="47950"/>
          <a:stretch/>
        </p:blipFill>
        <p:spPr>
          <a:xfrm>
            <a:off x="9279628" y="156117"/>
            <a:ext cx="2238645" cy="395249"/>
          </a:xfrm>
          <a:prstGeom prst="rect">
            <a:avLst/>
          </a:prstGeom>
        </p:spPr>
      </p:pic>
      <p:grpSp>
        <p:nvGrpSpPr>
          <p:cNvPr id="19" name="Group 18">
            <a:extLst>
              <a:ext uri="{FF2B5EF4-FFF2-40B4-BE49-F238E27FC236}">
                <a16:creationId xmlns:a16="http://schemas.microsoft.com/office/drawing/2014/main" id="{FFEBEBB8-0155-CA44-9C93-C83D218A9B93}"/>
              </a:ext>
            </a:extLst>
          </p:cNvPr>
          <p:cNvGrpSpPr/>
          <p:nvPr/>
        </p:nvGrpSpPr>
        <p:grpSpPr>
          <a:xfrm>
            <a:off x="5900794" y="494075"/>
            <a:ext cx="5923315" cy="2670020"/>
            <a:chOff x="5025758" y="557581"/>
            <a:chExt cx="5923315" cy="2670020"/>
          </a:xfrm>
        </p:grpSpPr>
        <p:pic>
          <p:nvPicPr>
            <p:cNvPr id="20" name="Picture 19">
              <a:extLst>
                <a:ext uri="{FF2B5EF4-FFF2-40B4-BE49-F238E27FC236}">
                  <a16:creationId xmlns:a16="http://schemas.microsoft.com/office/drawing/2014/main" id="{D40157EF-40E9-8342-8AB6-AF4D50B3BE06}"/>
                </a:ext>
              </a:extLst>
            </p:cNvPr>
            <p:cNvPicPr>
              <a:picLocks noChangeAspect="1"/>
            </p:cNvPicPr>
            <p:nvPr/>
          </p:nvPicPr>
          <p:blipFill rotWithShape="1">
            <a:blip r:embed="rId6"/>
            <a:srcRect l="38146"/>
            <a:stretch/>
          </p:blipFill>
          <p:spPr>
            <a:xfrm>
              <a:off x="5787483" y="557582"/>
              <a:ext cx="5161590" cy="2670019"/>
            </a:xfrm>
            <a:prstGeom prst="rect">
              <a:avLst/>
            </a:prstGeom>
          </p:spPr>
        </p:pic>
        <p:pic>
          <p:nvPicPr>
            <p:cNvPr id="21" name="Picture 20">
              <a:extLst>
                <a:ext uri="{FF2B5EF4-FFF2-40B4-BE49-F238E27FC236}">
                  <a16:creationId xmlns:a16="http://schemas.microsoft.com/office/drawing/2014/main" id="{9DE22DBE-52B0-A24C-BF15-0429E942A96B}"/>
                </a:ext>
              </a:extLst>
            </p:cNvPr>
            <p:cNvPicPr>
              <a:picLocks noChangeAspect="1"/>
            </p:cNvPicPr>
            <p:nvPr/>
          </p:nvPicPr>
          <p:blipFill rotWithShape="1">
            <a:blip r:embed="rId6"/>
            <a:srcRect r="90738"/>
            <a:stretch/>
          </p:blipFill>
          <p:spPr>
            <a:xfrm>
              <a:off x="5025758" y="557581"/>
              <a:ext cx="772876" cy="2670019"/>
            </a:xfrm>
            <a:prstGeom prst="rect">
              <a:avLst/>
            </a:prstGeom>
          </p:spPr>
        </p:pic>
      </p:grpSp>
      <p:cxnSp>
        <p:nvCxnSpPr>
          <p:cNvPr id="27" name="Straight Connector 26">
            <a:extLst>
              <a:ext uri="{FF2B5EF4-FFF2-40B4-BE49-F238E27FC236}">
                <a16:creationId xmlns:a16="http://schemas.microsoft.com/office/drawing/2014/main" id="{6B119F85-A6E9-174A-A14E-B13C6D008288}"/>
              </a:ext>
            </a:extLst>
          </p:cNvPr>
          <p:cNvCxnSpPr>
            <a:cxnSpLocks/>
          </p:cNvCxnSpPr>
          <p:nvPr/>
        </p:nvCxnSpPr>
        <p:spPr>
          <a:xfrm>
            <a:off x="9532214" y="2004999"/>
            <a:ext cx="392371" cy="0"/>
          </a:xfrm>
          <a:prstGeom prst="line">
            <a:avLst/>
          </a:prstGeom>
          <a:ln w="28575">
            <a:solidFill>
              <a:srgbClr val="0034A9"/>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30AA20B-5204-4A47-A715-57C3AE1ADCD6}"/>
              </a:ext>
            </a:extLst>
          </p:cNvPr>
          <p:cNvSpPr txBox="1"/>
          <p:nvPr/>
        </p:nvSpPr>
        <p:spPr>
          <a:xfrm>
            <a:off x="9891132" y="1820333"/>
            <a:ext cx="407484" cy="338554"/>
          </a:xfrm>
          <a:prstGeom prst="rect">
            <a:avLst/>
          </a:prstGeom>
          <a:noFill/>
        </p:spPr>
        <p:txBody>
          <a:bodyPr wrap="none" rtlCol="0">
            <a:spAutoFit/>
          </a:bodyPr>
          <a:lstStyle/>
          <a:p>
            <a:r>
              <a:rPr lang="en-US" sz="1600" dirty="0"/>
              <a:t>(a)</a:t>
            </a:r>
          </a:p>
        </p:txBody>
      </p:sp>
      <p:cxnSp>
        <p:nvCxnSpPr>
          <p:cNvPr id="31" name="Straight Connector 30">
            <a:extLst>
              <a:ext uri="{FF2B5EF4-FFF2-40B4-BE49-F238E27FC236}">
                <a16:creationId xmlns:a16="http://schemas.microsoft.com/office/drawing/2014/main" id="{AA8090FF-DD86-2E4F-AABA-E2FE23D2AB78}"/>
              </a:ext>
            </a:extLst>
          </p:cNvPr>
          <p:cNvCxnSpPr>
            <a:cxnSpLocks/>
          </p:cNvCxnSpPr>
          <p:nvPr/>
        </p:nvCxnSpPr>
        <p:spPr>
          <a:xfrm>
            <a:off x="9528500" y="2257757"/>
            <a:ext cx="3923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D46C34B-CCA5-7B45-AF26-2D4C8E5B22B5}"/>
              </a:ext>
            </a:extLst>
          </p:cNvPr>
          <p:cNvSpPr txBox="1"/>
          <p:nvPr/>
        </p:nvSpPr>
        <p:spPr>
          <a:xfrm>
            <a:off x="9887418" y="2073091"/>
            <a:ext cx="417102" cy="338554"/>
          </a:xfrm>
          <a:prstGeom prst="rect">
            <a:avLst/>
          </a:prstGeom>
          <a:noFill/>
        </p:spPr>
        <p:txBody>
          <a:bodyPr wrap="none" rtlCol="0">
            <a:spAutoFit/>
          </a:bodyPr>
          <a:lstStyle/>
          <a:p>
            <a:r>
              <a:rPr lang="en-US" sz="1600" dirty="0"/>
              <a:t>(b)</a:t>
            </a:r>
          </a:p>
        </p:txBody>
      </p:sp>
      <p:sp>
        <p:nvSpPr>
          <p:cNvPr id="33" name="Footer Placeholder 32">
            <a:extLst>
              <a:ext uri="{FF2B5EF4-FFF2-40B4-BE49-F238E27FC236}">
                <a16:creationId xmlns:a16="http://schemas.microsoft.com/office/drawing/2014/main" id="{2F600E35-1A9E-1545-8046-0E31925FAABB}"/>
              </a:ext>
            </a:extLst>
          </p:cNvPr>
          <p:cNvSpPr>
            <a:spLocks noGrp="1"/>
          </p:cNvSpPr>
          <p:nvPr>
            <p:ph type="ftr" sz="quarter" idx="11"/>
          </p:nvPr>
        </p:nvSpPr>
        <p:spPr/>
        <p:txBody>
          <a:bodyPr/>
          <a:lstStyle/>
          <a:p>
            <a:r>
              <a:rPr lang="en-US"/>
              <a:t>UCLA Chirality Retreat - Dec 2022</a:t>
            </a:r>
          </a:p>
        </p:txBody>
      </p:sp>
      <p:sp>
        <p:nvSpPr>
          <p:cNvPr id="34" name="Slide Number Placeholder 33">
            <a:extLst>
              <a:ext uri="{FF2B5EF4-FFF2-40B4-BE49-F238E27FC236}">
                <a16:creationId xmlns:a16="http://schemas.microsoft.com/office/drawing/2014/main" id="{E935093A-D0E9-8F4A-A415-FF62D4AF24B4}"/>
              </a:ext>
            </a:extLst>
          </p:cNvPr>
          <p:cNvSpPr>
            <a:spLocks noGrp="1"/>
          </p:cNvSpPr>
          <p:nvPr>
            <p:ph type="sldNum" sz="quarter" idx="12"/>
          </p:nvPr>
        </p:nvSpPr>
        <p:spPr/>
        <p:txBody>
          <a:bodyPr/>
          <a:lstStyle/>
          <a:p>
            <a:fld id="{BF88FC72-ABAB-6F42-B5F1-C8A6E036E79A}" type="slidenum">
              <a:rPr lang="en-US" smtClean="0"/>
              <a:t>23</a:t>
            </a:fld>
            <a:endParaRPr lang="en-US"/>
          </a:p>
        </p:txBody>
      </p:sp>
      <p:sp>
        <p:nvSpPr>
          <p:cNvPr id="25" name="TextBox 24">
            <a:extLst>
              <a:ext uri="{FF2B5EF4-FFF2-40B4-BE49-F238E27FC236}">
                <a16:creationId xmlns:a16="http://schemas.microsoft.com/office/drawing/2014/main" id="{875762FA-9024-FD4E-B1C4-970F68B10C13}"/>
              </a:ext>
            </a:extLst>
          </p:cNvPr>
          <p:cNvSpPr txBox="1"/>
          <p:nvPr/>
        </p:nvSpPr>
        <p:spPr>
          <a:xfrm>
            <a:off x="6662519" y="6412315"/>
            <a:ext cx="3371500" cy="400110"/>
          </a:xfrm>
          <a:prstGeom prst="rect">
            <a:avLst/>
          </a:prstGeom>
          <a:noFill/>
        </p:spPr>
        <p:txBody>
          <a:bodyPr wrap="none" rtlCol="0">
            <a:spAutoFit/>
          </a:bodyPr>
          <a:lstStyle/>
          <a:p>
            <a:r>
              <a:rPr lang="en-US" sz="2000" dirty="0">
                <a:highlight>
                  <a:srgbClr val="FFFFFF"/>
                </a:highlight>
              </a:rPr>
              <a:t>(b) Radial-gradient flow profile</a:t>
            </a:r>
          </a:p>
        </p:txBody>
      </p:sp>
      <p:sp>
        <p:nvSpPr>
          <p:cNvPr id="28" name="TextBox 27">
            <a:extLst>
              <a:ext uri="{FF2B5EF4-FFF2-40B4-BE49-F238E27FC236}">
                <a16:creationId xmlns:a16="http://schemas.microsoft.com/office/drawing/2014/main" id="{2CFE304E-A80D-9748-BD7F-BC74ADD1297E}"/>
              </a:ext>
            </a:extLst>
          </p:cNvPr>
          <p:cNvSpPr txBox="1"/>
          <p:nvPr/>
        </p:nvSpPr>
        <p:spPr>
          <a:xfrm>
            <a:off x="115229" y="903249"/>
            <a:ext cx="5654143" cy="400110"/>
          </a:xfrm>
          <a:prstGeom prst="rect">
            <a:avLst/>
          </a:prstGeom>
          <a:noFill/>
        </p:spPr>
        <p:txBody>
          <a:bodyPr wrap="square" rtlCol="0">
            <a:spAutoFit/>
          </a:bodyPr>
          <a:lstStyle/>
          <a:p>
            <a:pPr marL="176213" indent="-176213">
              <a:buFont typeface="Arial" panose="020B0604020202020204" pitchFamily="34" charset="0"/>
              <a:buChar char="•"/>
            </a:pPr>
            <a:r>
              <a:rPr lang="en-US" sz="2000" dirty="0"/>
              <a:t>Basic observables are ~identical in these scenarios</a:t>
            </a:r>
          </a:p>
        </p:txBody>
      </p:sp>
    </p:spTree>
    <p:extLst>
      <p:ext uri="{BB962C8B-B14F-4D97-AF65-F5344CB8AC3E}">
        <p14:creationId xmlns:p14="http://schemas.microsoft.com/office/powerpoint/2010/main" val="2531556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1CC3B258-FB2F-9C48-9672-1CECFDE060E2}"/>
              </a:ext>
            </a:extLst>
          </p:cNvPr>
          <p:cNvSpPr/>
          <p:nvPr/>
        </p:nvSpPr>
        <p:spPr>
          <a:xfrm>
            <a:off x="5769371" y="156117"/>
            <a:ext cx="6307400" cy="3007978"/>
          </a:xfrm>
          <a:prstGeom prst="roundRect">
            <a:avLst>
              <a:gd name="adj" fmla="val 0"/>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FD69C1D-EF9B-004D-BEA2-C3CEAEA4A855}"/>
              </a:ext>
            </a:extLst>
          </p:cNvPr>
          <p:cNvPicPr>
            <a:picLocks noChangeAspect="1"/>
          </p:cNvPicPr>
          <p:nvPr/>
        </p:nvPicPr>
        <p:blipFill>
          <a:blip r:embed="rId2"/>
          <a:stretch>
            <a:fillRect/>
          </a:stretch>
        </p:blipFill>
        <p:spPr>
          <a:xfrm>
            <a:off x="6521880" y="3252118"/>
            <a:ext cx="3899325" cy="3111807"/>
          </a:xfrm>
          <a:prstGeom prst="rect">
            <a:avLst/>
          </a:prstGeom>
        </p:spPr>
      </p:pic>
      <p:pic>
        <p:nvPicPr>
          <p:cNvPr id="13" name="Picture 12">
            <a:extLst>
              <a:ext uri="{FF2B5EF4-FFF2-40B4-BE49-F238E27FC236}">
                <a16:creationId xmlns:a16="http://schemas.microsoft.com/office/drawing/2014/main" id="{09E00145-2911-5442-ACAE-AC29EBD1A368}"/>
              </a:ext>
            </a:extLst>
          </p:cNvPr>
          <p:cNvPicPr>
            <a:picLocks noChangeAspect="1"/>
          </p:cNvPicPr>
          <p:nvPr/>
        </p:nvPicPr>
        <p:blipFill>
          <a:blip r:embed="rId3"/>
          <a:stretch>
            <a:fillRect/>
          </a:stretch>
        </p:blipFill>
        <p:spPr>
          <a:xfrm>
            <a:off x="1242927" y="3188611"/>
            <a:ext cx="3899325" cy="3111807"/>
          </a:xfrm>
          <a:prstGeom prst="rect">
            <a:avLst/>
          </a:prstGeom>
        </p:spPr>
      </p:pic>
      <p:sp>
        <p:nvSpPr>
          <p:cNvPr id="2" name="Title 1">
            <a:extLst>
              <a:ext uri="{FF2B5EF4-FFF2-40B4-BE49-F238E27FC236}">
                <a16:creationId xmlns:a16="http://schemas.microsoft.com/office/drawing/2014/main" id="{CDBA734A-2E4A-8640-8919-D7C285C9FC2F}"/>
              </a:ext>
            </a:extLst>
          </p:cNvPr>
          <p:cNvSpPr>
            <a:spLocks noGrp="1"/>
          </p:cNvSpPr>
          <p:nvPr>
            <p:ph type="title"/>
          </p:nvPr>
        </p:nvSpPr>
        <p:spPr/>
        <p:txBody>
          <a:bodyPr/>
          <a:lstStyle/>
          <a:p>
            <a:r>
              <a:rPr lang="en-US" dirty="0"/>
              <a:t>What about </a:t>
            </a:r>
            <a:r>
              <a:rPr lang="en-US" dirty="0" err="1"/>
              <a:t>p+A</a:t>
            </a:r>
            <a:r>
              <a:rPr lang="en-US" dirty="0"/>
              <a:t> collisions…?</a:t>
            </a:r>
          </a:p>
        </p:txBody>
      </p:sp>
      <p:pic>
        <p:nvPicPr>
          <p:cNvPr id="7" name="Picture 6">
            <a:extLst>
              <a:ext uri="{FF2B5EF4-FFF2-40B4-BE49-F238E27FC236}">
                <a16:creationId xmlns:a16="http://schemas.microsoft.com/office/drawing/2014/main" id="{0AF2F39C-272D-4D4E-A8A5-27FCB2D50CAC}"/>
              </a:ext>
            </a:extLst>
          </p:cNvPr>
          <p:cNvPicPr>
            <a:picLocks noChangeAspect="1"/>
          </p:cNvPicPr>
          <p:nvPr/>
        </p:nvPicPr>
        <p:blipFill>
          <a:blip r:embed="rId4"/>
          <a:stretch>
            <a:fillRect/>
          </a:stretch>
        </p:blipFill>
        <p:spPr>
          <a:xfrm>
            <a:off x="817178" y="6382983"/>
            <a:ext cx="4007371" cy="458774"/>
          </a:xfrm>
          <a:prstGeom prst="rect">
            <a:avLst/>
          </a:prstGeom>
        </p:spPr>
      </p:pic>
      <p:sp>
        <p:nvSpPr>
          <p:cNvPr id="23" name="TextBox 22">
            <a:extLst>
              <a:ext uri="{FF2B5EF4-FFF2-40B4-BE49-F238E27FC236}">
                <a16:creationId xmlns:a16="http://schemas.microsoft.com/office/drawing/2014/main" id="{EA0A5D7F-A28A-4046-B2F3-D84493714545}"/>
              </a:ext>
            </a:extLst>
          </p:cNvPr>
          <p:cNvSpPr txBox="1"/>
          <p:nvPr/>
        </p:nvSpPr>
        <p:spPr>
          <a:xfrm>
            <a:off x="115229" y="903249"/>
            <a:ext cx="5654143" cy="707886"/>
          </a:xfrm>
          <a:prstGeom prst="rect">
            <a:avLst/>
          </a:prstGeom>
          <a:noFill/>
        </p:spPr>
        <p:txBody>
          <a:bodyPr wrap="square" rtlCol="0">
            <a:spAutoFit/>
          </a:bodyPr>
          <a:lstStyle/>
          <a:p>
            <a:pPr marL="176213" indent="-176213">
              <a:buFont typeface="Arial" panose="020B0604020202020204" pitchFamily="34" charset="0"/>
              <a:buChar char="•"/>
            </a:pPr>
            <a:r>
              <a:rPr lang="en-US" sz="2000" dirty="0"/>
              <a:t>Basic observables are ~identical in these scenarios</a:t>
            </a:r>
          </a:p>
          <a:p>
            <a:pPr marL="176213" indent="-176213">
              <a:buFont typeface="Arial" panose="020B0604020202020204" pitchFamily="34" charset="0"/>
              <a:buChar char="•"/>
            </a:pPr>
            <a:r>
              <a:rPr lang="en-US" sz="2000" b="1" dirty="0">
                <a:solidFill>
                  <a:srgbClr val="0048EC"/>
                </a:solidFill>
              </a:rPr>
              <a:t>Vorticity is very different</a:t>
            </a:r>
          </a:p>
        </p:txBody>
      </p:sp>
      <p:pic>
        <p:nvPicPr>
          <p:cNvPr id="24" name="Picture 23">
            <a:extLst>
              <a:ext uri="{FF2B5EF4-FFF2-40B4-BE49-F238E27FC236}">
                <a16:creationId xmlns:a16="http://schemas.microsoft.com/office/drawing/2014/main" id="{0DF3DAAF-CEBA-CF48-8569-AC3EFF320BE9}"/>
              </a:ext>
            </a:extLst>
          </p:cNvPr>
          <p:cNvPicPr>
            <a:picLocks noChangeAspect="1"/>
          </p:cNvPicPr>
          <p:nvPr/>
        </p:nvPicPr>
        <p:blipFill rotWithShape="1">
          <a:blip r:embed="rId5"/>
          <a:srcRect b="47950"/>
          <a:stretch/>
        </p:blipFill>
        <p:spPr>
          <a:xfrm>
            <a:off x="6751727" y="201667"/>
            <a:ext cx="2238645" cy="395249"/>
          </a:xfrm>
          <a:prstGeom prst="rect">
            <a:avLst/>
          </a:prstGeom>
        </p:spPr>
      </p:pic>
      <p:pic>
        <p:nvPicPr>
          <p:cNvPr id="26" name="Picture 25">
            <a:extLst>
              <a:ext uri="{FF2B5EF4-FFF2-40B4-BE49-F238E27FC236}">
                <a16:creationId xmlns:a16="http://schemas.microsoft.com/office/drawing/2014/main" id="{1B6C984A-623A-B94A-BA47-9203498DCA71}"/>
              </a:ext>
            </a:extLst>
          </p:cNvPr>
          <p:cNvPicPr>
            <a:picLocks noChangeAspect="1"/>
          </p:cNvPicPr>
          <p:nvPr/>
        </p:nvPicPr>
        <p:blipFill rotWithShape="1">
          <a:blip r:embed="rId5"/>
          <a:srcRect t="47950"/>
          <a:stretch/>
        </p:blipFill>
        <p:spPr>
          <a:xfrm>
            <a:off x="9279628" y="156117"/>
            <a:ext cx="2238645" cy="395249"/>
          </a:xfrm>
          <a:prstGeom prst="rect">
            <a:avLst/>
          </a:prstGeom>
        </p:spPr>
      </p:pic>
      <p:grpSp>
        <p:nvGrpSpPr>
          <p:cNvPr id="19" name="Group 18">
            <a:extLst>
              <a:ext uri="{FF2B5EF4-FFF2-40B4-BE49-F238E27FC236}">
                <a16:creationId xmlns:a16="http://schemas.microsoft.com/office/drawing/2014/main" id="{FFEBEBB8-0155-CA44-9C93-C83D218A9B93}"/>
              </a:ext>
            </a:extLst>
          </p:cNvPr>
          <p:cNvGrpSpPr/>
          <p:nvPr/>
        </p:nvGrpSpPr>
        <p:grpSpPr>
          <a:xfrm>
            <a:off x="5900794" y="494075"/>
            <a:ext cx="5923315" cy="2670020"/>
            <a:chOff x="5025758" y="557581"/>
            <a:chExt cx="5923315" cy="2670020"/>
          </a:xfrm>
        </p:grpSpPr>
        <p:pic>
          <p:nvPicPr>
            <p:cNvPr id="20" name="Picture 19">
              <a:extLst>
                <a:ext uri="{FF2B5EF4-FFF2-40B4-BE49-F238E27FC236}">
                  <a16:creationId xmlns:a16="http://schemas.microsoft.com/office/drawing/2014/main" id="{D40157EF-40E9-8342-8AB6-AF4D50B3BE06}"/>
                </a:ext>
              </a:extLst>
            </p:cNvPr>
            <p:cNvPicPr>
              <a:picLocks noChangeAspect="1"/>
            </p:cNvPicPr>
            <p:nvPr/>
          </p:nvPicPr>
          <p:blipFill rotWithShape="1">
            <a:blip r:embed="rId6"/>
            <a:srcRect l="38146"/>
            <a:stretch/>
          </p:blipFill>
          <p:spPr>
            <a:xfrm>
              <a:off x="5787483" y="557582"/>
              <a:ext cx="5161590" cy="2670019"/>
            </a:xfrm>
            <a:prstGeom prst="rect">
              <a:avLst/>
            </a:prstGeom>
          </p:spPr>
        </p:pic>
        <p:pic>
          <p:nvPicPr>
            <p:cNvPr id="21" name="Picture 20">
              <a:extLst>
                <a:ext uri="{FF2B5EF4-FFF2-40B4-BE49-F238E27FC236}">
                  <a16:creationId xmlns:a16="http://schemas.microsoft.com/office/drawing/2014/main" id="{9DE22DBE-52B0-A24C-BF15-0429E942A96B}"/>
                </a:ext>
              </a:extLst>
            </p:cNvPr>
            <p:cNvPicPr>
              <a:picLocks noChangeAspect="1"/>
            </p:cNvPicPr>
            <p:nvPr/>
          </p:nvPicPr>
          <p:blipFill rotWithShape="1">
            <a:blip r:embed="rId6"/>
            <a:srcRect r="90738"/>
            <a:stretch/>
          </p:blipFill>
          <p:spPr>
            <a:xfrm>
              <a:off x="5025758" y="557581"/>
              <a:ext cx="772876" cy="2670019"/>
            </a:xfrm>
            <a:prstGeom prst="rect">
              <a:avLst/>
            </a:prstGeom>
          </p:spPr>
        </p:pic>
      </p:grpSp>
      <p:cxnSp>
        <p:nvCxnSpPr>
          <p:cNvPr id="27" name="Straight Connector 26">
            <a:extLst>
              <a:ext uri="{FF2B5EF4-FFF2-40B4-BE49-F238E27FC236}">
                <a16:creationId xmlns:a16="http://schemas.microsoft.com/office/drawing/2014/main" id="{6B119F85-A6E9-174A-A14E-B13C6D008288}"/>
              </a:ext>
            </a:extLst>
          </p:cNvPr>
          <p:cNvCxnSpPr>
            <a:cxnSpLocks/>
          </p:cNvCxnSpPr>
          <p:nvPr/>
        </p:nvCxnSpPr>
        <p:spPr>
          <a:xfrm>
            <a:off x="9532214" y="2004999"/>
            <a:ext cx="392371" cy="0"/>
          </a:xfrm>
          <a:prstGeom prst="line">
            <a:avLst/>
          </a:prstGeom>
          <a:ln w="28575">
            <a:solidFill>
              <a:srgbClr val="0034A9"/>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30AA20B-5204-4A47-A715-57C3AE1ADCD6}"/>
              </a:ext>
            </a:extLst>
          </p:cNvPr>
          <p:cNvSpPr txBox="1"/>
          <p:nvPr/>
        </p:nvSpPr>
        <p:spPr>
          <a:xfrm>
            <a:off x="9891132" y="1820333"/>
            <a:ext cx="407484" cy="338554"/>
          </a:xfrm>
          <a:prstGeom prst="rect">
            <a:avLst/>
          </a:prstGeom>
          <a:noFill/>
        </p:spPr>
        <p:txBody>
          <a:bodyPr wrap="none" rtlCol="0">
            <a:spAutoFit/>
          </a:bodyPr>
          <a:lstStyle/>
          <a:p>
            <a:r>
              <a:rPr lang="en-US" sz="1600" dirty="0"/>
              <a:t>(a)</a:t>
            </a:r>
          </a:p>
        </p:txBody>
      </p:sp>
      <p:cxnSp>
        <p:nvCxnSpPr>
          <p:cNvPr id="31" name="Straight Connector 30">
            <a:extLst>
              <a:ext uri="{FF2B5EF4-FFF2-40B4-BE49-F238E27FC236}">
                <a16:creationId xmlns:a16="http://schemas.microsoft.com/office/drawing/2014/main" id="{AA8090FF-DD86-2E4F-AABA-E2FE23D2AB78}"/>
              </a:ext>
            </a:extLst>
          </p:cNvPr>
          <p:cNvCxnSpPr>
            <a:cxnSpLocks/>
          </p:cNvCxnSpPr>
          <p:nvPr/>
        </p:nvCxnSpPr>
        <p:spPr>
          <a:xfrm>
            <a:off x="9528500" y="2257757"/>
            <a:ext cx="3923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D46C34B-CCA5-7B45-AF26-2D4C8E5B22B5}"/>
              </a:ext>
            </a:extLst>
          </p:cNvPr>
          <p:cNvSpPr txBox="1"/>
          <p:nvPr/>
        </p:nvSpPr>
        <p:spPr>
          <a:xfrm>
            <a:off x="9887418" y="2073091"/>
            <a:ext cx="417102" cy="338554"/>
          </a:xfrm>
          <a:prstGeom prst="rect">
            <a:avLst/>
          </a:prstGeom>
          <a:noFill/>
        </p:spPr>
        <p:txBody>
          <a:bodyPr wrap="none" rtlCol="0">
            <a:spAutoFit/>
          </a:bodyPr>
          <a:lstStyle/>
          <a:p>
            <a:r>
              <a:rPr lang="en-US" sz="1600" dirty="0"/>
              <a:t>(b)</a:t>
            </a:r>
          </a:p>
        </p:txBody>
      </p:sp>
      <p:sp>
        <p:nvSpPr>
          <p:cNvPr id="33" name="Footer Placeholder 32">
            <a:extLst>
              <a:ext uri="{FF2B5EF4-FFF2-40B4-BE49-F238E27FC236}">
                <a16:creationId xmlns:a16="http://schemas.microsoft.com/office/drawing/2014/main" id="{2F600E35-1A9E-1545-8046-0E31925FAABB}"/>
              </a:ext>
            </a:extLst>
          </p:cNvPr>
          <p:cNvSpPr>
            <a:spLocks noGrp="1"/>
          </p:cNvSpPr>
          <p:nvPr>
            <p:ph type="ftr" sz="quarter" idx="11"/>
          </p:nvPr>
        </p:nvSpPr>
        <p:spPr/>
        <p:txBody>
          <a:bodyPr/>
          <a:lstStyle/>
          <a:p>
            <a:r>
              <a:rPr lang="en-US"/>
              <a:t>UCLA Chirality Retreat - Dec 2022</a:t>
            </a:r>
          </a:p>
        </p:txBody>
      </p:sp>
      <p:sp>
        <p:nvSpPr>
          <p:cNvPr id="34" name="Slide Number Placeholder 33">
            <a:extLst>
              <a:ext uri="{FF2B5EF4-FFF2-40B4-BE49-F238E27FC236}">
                <a16:creationId xmlns:a16="http://schemas.microsoft.com/office/drawing/2014/main" id="{E935093A-D0E9-8F4A-A415-FF62D4AF24B4}"/>
              </a:ext>
            </a:extLst>
          </p:cNvPr>
          <p:cNvSpPr>
            <a:spLocks noGrp="1"/>
          </p:cNvSpPr>
          <p:nvPr>
            <p:ph type="sldNum" sz="quarter" idx="12"/>
          </p:nvPr>
        </p:nvSpPr>
        <p:spPr/>
        <p:txBody>
          <a:bodyPr/>
          <a:lstStyle/>
          <a:p>
            <a:fld id="{BF88FC72-ABAB-6F42-B5F1-C8A6E036E79A}" type="slidenum">
              <a:rPr lang="en-US" smtClean="0"/>
              <a:t>24</a:t>
            </a:fld>
            <a:endParaRPr lang="en-US"/>
          </a:p>
        </p:txBody>
      </p:sp>
      <p:sp>
        <p:nvSpPr>
          <p:cNvPr id="3" name="TextBox 2">
            <a:extLst>
              <a:ext uri="{FF2B5EF4-FFF2-40B4-BE49-F238E27FC236}">
                <a16:creationId xmlns:a16="http://schemas.microsoft.com/office/drawing/2014/main" id="{41D89999-57FF-B84A-89C8-DB1DB5AB59D1}"/>
              </a:ext>
            </a:extLst>
          </p:cNvPr>
          <p:cNvSpPr txBox="1"/>
          <p:nvPr/>
        </p:nvSpPr>
        <p:spPr>
          <a:xfrm>
            <a:off x="9988298" y="3697699"/>
            <a:ext cx="2157982" cy="646331"/>
          </a:xfrm>
          <a:prstGeom prst="rect">
            <a:avLst/>
          </a:prstGeom>
          <a:noFill/>
          <a:ln>
            <a:solidFill>
              <a:schemeClr val="accent1"/>
            </a:solidFill>
          </a:ln>
        </p:spPr>
        <p:txBody>
          <a:bodyPr wrap="square" rtlCol="0">
            <a:spAutoFit/>
          </a:bodyPr>
          <a:lstStyle/>
          <a:p>
            <a:r>
              <a:rPr lang="en-US" dirty="0"/>
              <a:t>See also S. Voloshin, </a:t>
            </a:r>
            <a:r>
              <a:rPr lang="en-US" dirty="0" err="1"/>
              <a:t>Hirschegg</a:t>
            </a:r>
            <a:r>
              <a:rPr lang="en-US" dirty="0"/>
              <a:t> 2017</a:t>
            </a:r>
          </a:p>
        </p:txBody>
      </p:sp>
      <p:pic>
        <p:nvPicPr>
          <p:cNvPr id="25" name="Picture 24">
            <a:extLst>
              <a:ext uri="{FF2B5EF4-FFF2-40B4-BE49-F238E27FC236}">
                <a16:creationId xmlns:a16="http://schemas.microsoft.com/office/drawing/2014/main" id="{6608E22B-CA3A-8249-B564-77BB6FBACF80}"/>
              </a:ext>
            </a:extLst>
          </p:cNvPr>
          <p:cNvPicPr>
            <a:picLocks noChangeAspect="1"/>
          </p:cNvPicPr>
          <p:nvPr/>
        </p:nvPicPr>
        <p:blipFill>
          <a:blip r:embed="rId7"/>
          <a:stretch>
            <a:fillRect/>
          </a:stretch>
        </p:blipFill>
        <p:spPr>
          <a:xfrm>
            <a:off x="6508956" y="3244776"/>
            <a:ext cx="3937932" cy="3142617"/>
          </a:xfrm>
          <a:prstGeom prst="rect">
            <a:avLst/>
          </a:prstGeom>
        </p:spPr>
      </p:pic>
      <p:sp>
        <p:nvSpPr>
          <p:cNvPr id="28" name="TextBox 27">
            <a:extLst>
              <a:ext uri="{FF2B5EF4-FFF2-40B4-BE49-F238E27FC236}">
                <a16:creationId xmlns:a16="http://schemas.microsoft.com/office/drawing/2014/main" id="{86634574-47D1-C54E-845C-FB39BA9198DF}"/>
              </a:ext>
            </a:extLst>
          </p:cNvPr>
          <p:cNvSpPr txBox="1"/>
          <p:nvPr/>
        </p:nvSpPr>
        <p:spPr>
          <a:xfrm>
            <a:off x="6662519" y="6412315"/>
            <a:ext cx="3371500" cy="400110"/>
          </a:xfrm>
          <a:prstGeom prst="rect">
            <a:avLst/>
          </a:prstGeom>
          <a:noFill/>
        </p:spPr>
        <p:txBody>
          <a:bodyPr wrap="none" rtlCol="0">
            <a:spAutoFit/>
          </a:bodyPr>
          <a:lstStyle/>
          <a:p>
            <a:r>
              <a:rPr lang="en-US" sz="2000" dirty="0">
                <a:highlight>
                  <a:srgbClr val="FFFFFF"/>
                </a:highlight>
              </a:rPr>
              <a:t>(b) Radial-gradient flow profile</a:t>
            </a:r>
          </a:p>
        </p:txBody>
      </p:sp>
    </p:spTree>
    <p:extLst>
      <p:ext uri="{BB962C8B-B14F-4D97-AF65-F5344CB8AC3E}">
        <p14:creationId xmlns:p14="http://schemas.microsoft.com/office/powerpoint/2010/main" val="3840417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FD69C1D-EF9B-004D-BEA2-C3CEAEA4A855}"/>
              </a:ext>
            </a:extLst>
          </p:cNvPr>
          <p:cNvPicPr>
            <a:picLocks noChangeAspect="1"/>
          </p:cNvPicPr>
          <p:nvPr/>
        </p:nvPicPr>
        <p:blipFill>
          <a:blip r:embed="rId2"/>
          <a:stretch>
            <a:fillRect/>
          </a:stretch>
        </p:blipFill>
        <p:spPr>
          <a:xfrm>
            <a:off x="6521880" y="3252118"/>
            <a:ext cx="3899325" cy="3111807"/>
          </a:xfrm>
          <a:prstGeom prst="rect">
            <a:avLst/>
          </a:prstGeom>
        </p:spPr>
      </p:pic>
      <p:sp>
        <p:nvSpPr>
          <p:cNvPr id="2" name="Title 1">
            <a:extLst>
              <a:ext uri="{FF2B5EF4-FFF2-40B4-BE49-F238E27FC236}">
                <a16:creationId xmlns:a16="http://schemas.microsoft.com/office/drawing/2014/main" id="{CDBA734A-2E4A-8640-8919-D7C285C9FC2F}"/>
              </a:ext>
            </a:extLst>
          </p:cNvPr>
          <p:cNvSpPr>
            <a:spLocks noGrp="1"/>
          </p:cNvSpPr>
          <p:nvPr>
            <p:ph type="title"/>
          </p:nvPr>
        </p:nvSpPr>
        <p:spPr/>
        <p:txBody>
          <a:bodyPr/>
          <a:lstStyle/>
          <a:p>
            <a:r>
              <a:rPr lang="en-US" dirty="0"/>
              <a:t>Relation to Takahashi geometry</a:t>
            </a:r>
          </a:p>
        </p:txBody>
      </p:sp>
      <p:sp>
        <p:nvSpPr>
          <p:cNvPr id="33" name="Footer Placeholder 32">
            <a:extLst>
              <a:ext uri="{FF2B5EF4-FFF2-40B4-BE49-F238E27FC236}">
                <a16:creationId xmlns:a16="http://schemas.microsoft.com/office/drawing/2014/main" id="{2F600E35-1A9E-1545-8046-0E31925FAABB}"/>
              </a:ext>
            </a:extLst>
          </p:cNvPr>
          <p:cNvSpPr>
            <a:spLocks noGrp="1"/>
          </p:cNvSpPr>
          <p:nvPr>
            <p:ph type="ftr" sz="quarter" idx="11"/>
          </p:nvPr>
        </p:nvSpPr>
        <p:spPr/>
        <p:txBody>
          <a:bodyPr/>
          <a:lstStyle/>
          <a:p>
            <a:r>
              <a:rPr lang="en-US"/>
              <a:t>UCLA Chirality Retreat - Dec 2022</a:t>
            </a:r>
          </a:p>
        </p:txBody>
      </p:sp>
      <p:sp>
        <p:nvSpPr>
          <p:cNvPr id="34" name="Slide Number Placeholder 33">
            <a:extLst>
              <a:ext uri="{FF2B5EF4-FFF2-40B4-BE49-F238E27FC236}">
                <a16:creationId xmlns:a16="http://schemas.microsoft.com/office/drawing/2014/main" id="{E935093A-D0E9-8F4A-A415-FF62D4AF24B4}"/>
              </a:ext>
            </a:extLst>
          </p:cNvPr>
          <p:cNvSpPr>
            <a:spLocks noGrp="1"/>
          </p:cNvSpPr>
          <p:nvPr>
            <p:ph type="sldNum" sz="quarter" idx="12"/>
          </p:nvPr>
        </p:nvSpPr>
        <p:spPr/>
        <p:txBody>
          <a:bodyPr/>
          <a:lstStyle/>
          <a:p>
            <a:fld id="{BF88FC72-ABAB-6F42-B5F1-C8A6E036E79A}" type="slidenum">
              <a:rPr lang="en-US" smtClean="0"/>
              <a:t>25</a:t>
            </a:fld>
            <a:endParaRPr lang="en-US"/>
          </a:p>
        </p:txBody>
      </p:sp>
      <p:pic>
        <p:nvPicPr>
          <p:cNvPr id="25" name="Picture 24">
            <a:extLst>
              <a:ext uri="{FF2B5EF4-FFF2-40B4-BE49-F238E27FC236}">
                <a16:creationId xmlns:a16="http://schemas.microsoft.com/office/drawing/2014/main" id="{6608E22B-CA3A-8249-B564-77BB6FBACF80}"/>
              </a:ext>
            </a:extLst>
          </p:cNvPr>
          <p:cNvPicPr>
            <a:picLocks noChangeAspect="1"/>
          </p:cNvPicPr>
          <p:nvPr/>
        </p:nvPicPr>
        <p:blipFill>
          <a:blip r:embed="rId3"/>
          <a:stretch>
            <a:fillRect/>
          </a:stretch>
        </p:blipFill>
        <p:spPr>
          <a:xfrm>
            <a:off x="6508956" y="3244776"/>
            <a:ext cx="3937932" cy="3142617"/>
          </a:xfrm>
          <a:prstGeom prst="rect">
            <a:avLst/>
          </a:prstGeom>
        </p:spPr>
      </p:pic>
      <p:sp>
        <p:nvSpPr>
          <p:cNvPr id="28" name="TextBox 27">
            <a:extLst>
              <a:ext uri="{FF2B5EF4-FFF2-40B4-BE49-F238E27FC236}">
                <a16:creationId xmlns:a16="http://schemas.microsoft.com/office/drawing/2014/main" id="{86634574-47D1-C54E-845C-FB39BA9198DF}"/>
              </a:ext>
            </a:extLst>
          </p:cNvPr>
          <p:cNvSpPr txBox="1"/>
          <p:nvPr/>
        </p:nvSpPr>
        <p:spPr>
          <a:xfrm>
            <a:off x="6662519" y="6412315"/>
            <a:ext cx="3371500" cy="400110"/>
          </a:xfrm>
          <a:prstGeom prst="rect">
            <a:avLst/>
          </a:prstGeom>
          <a:noFill/>
        </p:spPr>
        <p:txBody>
          <a:bodyPr wrap="none" rtlCol="0">
            <a:spAutoFit/>
          </a:bodyPr>
          <a:lstStyle/>
          <a:p>
            <a:r>
              <a:rPr lang="en-US" sz="2000" dirty="0">
                <a:highlight>
                  <a:srgbClr val="FFFFFF"/>
                </a:highlight>
              </a:rPr>
              <a:t>(b) Radial-gradient flow profile</a:t>
            </a:r>
          </a:p>
        </p:txBody>
      </p:sp>
      <p:pic>
        <p:nvPicPr>
          <p:cNvPr id="10242" name="Picture 2">
            <a:extLst>
              <a:ext uri="{FF2B5EF4-FFF2-40B4-BE49-F238E27FC236}">
                <a16:creationId xmlns:a16="http://schemas.microsoft.com/office/drawing/2014/main" id="{1AB6565F-684A-618E-BF2A-E4F6A4A118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568" t="1129" r="-1" b="47005"/>
          <a:stretch/>
        </p:blipFill>
        <p:spPr bwMode="auto">
          <a:xfrm>
            <a:off x="6643212" y="194133"/>
            <a:ext cx="5101741" cy="2516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51A7B713-4969-8A28-90BE-09DFD13151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004" t="53138"/>
          <a:stretch/>
        </p:blipFill>
        <p:spPr bwMode="auto">
          <a:xfrm>
            <a:off x="1182029" y="2821782"/>
            <a:ext cx="4125952" cy="37977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98763DF-7BC2-947E-5A93-E9FFB665D4C3}"/>
              </a:ext>
            </a:extLst>
          </p:cNvPr>
          <p:cNvSpPr txBox="1"/>
          <p:nvPr/>
        </p:nvSpPr>
        <p:spPr>
          <a:xfrm>
            <a:off x="1037063" y="1007406"/>
            <a:ext cx="3967625" cy="369332"/>
          </a:xfrm>
          <a:prstGeom prst="rect">
            <a:avLst/>
          </a:prstGeom>
          <a:noFill/>
        </p:spPr>
        <p:txBody>
          <a:bodyPr wrap="none" rtlCol="0">
            <a:spAutoFit/>
          </a:bodyPr>
          <a:lstStyle/>
          <a:p>
            <a:r>
              <a:rPr lang="en-US" dirty="0"/>
              <a:t>The experimental geometry was not this</a:t>
            </a:r>
          </a:p>
        </p:txBody>
      </p:sp>
      <p:cxnSp>
        <p:nvCxnSpPr>
          <p:cNvPr id="6" name="Straight Arrow Connector 5">
            <a:extLst>
              <a:ext uri="{FF2B5EF4-FFF2-40B4-BE49-F238E27FC236}">
                <a16:creationId xmlns:a16="http://schemas.microsoft.com/office/drawing/2014/main" id="{CCA1BA7A-037F-08F2-5706-C2846AAFC797}"/>
              </a:ext>
            </a:extLst>
          </p:cNvPr>
          <p:cNvCxnSpPr/>
          <p:nvPr/>
        </p:nvCxnSpPr>
        <p:spPr>
          <a:xfrm>
            <a:off x="5004688" y="1159727"/>
            <a:ext cx="1504268"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E5283F51-A068-F5C9-BA0D-37E3915138A4}"/>
              </a:ext>
            </a:extLst>
          </p:cNvPr>
          <p:cNvSpPr txBox="1"/>
          <p:nvPr/>
        </p:nvSpPr>
        <p:spPr>
          <a:xfrm>
            <a:off x="234176" y="2509024"/>
            <a:ext cx="3038589" cy="369332"/>
          </a:xfrm>
          <a:prstGeom prst="rect">
            <a:avLst/>
          </a:prstGeom>
          <a:noFill/>
        </p:spPr>
        <p:txBody>
          <a:bodyPr wrap="none" rtlCol="0">
            <a:spAutoFit/>
          </a:bodyPr>
          <a:lstStyle/>
          <a:p>
            <a:r>
              <a:rPr lang="en-US" dirty="0"/>
              <a:t>It was flow thru capillary tube:</a:t>
            </a:r>
          </a:p>
        </p:txBody>
      </p:sp>
    </p:spTree>
    <p:extLst>
      <p:ext uri="{BB962C8B-B14F-4D97-AF65-F5344CB8AC3E}">
        <p14:creationId xmlns:p14="http://schemas.microsoft.com/office/powerpoint/2010/main" val="2894144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5BAF4AFB-6C4C-8743-9DD3-A568EEAF57FE}"/>
              </a:ext>
            </a:extLst>
          </p:cNvPr>
          <p:cNvSpPr/>
          <p:nvPr/>
        </p:nvSpPr>
        <p:spPr>
          <a:xfrm>
            <a:off x="76434" y="4141669"/>
            <a:ext cx="6760130" cy="2314035"/>
          </a:xfrm>
          <a:prstGeom prst="rect">
            <a:avLst/>
          </a:prstGeom>
          <a:solidFill>
            <a:schemeClr val="bg1"/>
          </a:solidFill>
          <a:ln>
            <a:solidFill>
              <a:schemeClr val="tx1"/>
            </a:solidFill>
          </a:ln>
          <a:effectLst>
            <a:outerShdw blurRad="50800" dist="84137"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EE3D799-5674-5747-82E7-D55777817BA1}"/>
              </a:ext>
            </a:extLst>
          </p:cNvPr>
          <p:cNvSpPr/>
          <p:nvPr/>
        </p:nvSpPr>
        <p:spPr>
          <a:xfrm>
            <a:off x="8245846" y="4077373"/>
            <a:ext cx="3542824" cy="2450215"/>
          </a:xfrm>
          <a:prstGeom prst="rect">
            <a:avLst/>
          </a:prstGeom>
          <a:solidFill>
            <a:schemeClr val="bg1"/>
          </a:solidFill>
          <a:ln>
            <a:solidFill>
              <a:schemeClr val="tx1"/>
            </a:solidFill>
          </a:ln>
          <a:effectLst>
            <a:outerShdw blurRad="50800" dist="84137"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363E485-4609-4143-8871-3E2839DFF78F}"/>
              </a:ext>
            </a:extLst>
          </p:cNvPr>
          <p:cNvSpPr/>
          <p:nvPr/>
        </p:nvSpPr>
        <p:spPr>
          <a:xfrm>
            <a:off x="514350" y="679289"/>
            <a:ext cx="11250930" cy="2450215"/>
          </a:xfrm>
          <a:prstGeom prst="rect">
            <a:avLst/>
          </a:prstGeom>
          <a:solidFill>
            <a:schemeClr val="bg1"/>
          </a:solidFill>
          <a:ln>
            <a:solidFill>
              <a:schemeClr val="tx1"/>
            </a:solidFill>
          </a:ln>
          <a:effectLst>
            <a:outerShdw blurRad="50800" dist="84137"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A734A-2E4A-8640-8919-D7C285C9FC2F}"/>
              </a:ext>
            </a:extLst>
          </p:cNvPr>
          <p:cNvSpPr>
            <a:spLocks noGrp="1"/>
          </p:cNvSpPr>
          <p:nvPr>
            <p:ph type="title"/>
          </p:nvPr>
        </p:nvSpPr>
        <p:spPr/>
        <p:txBody>
          <a:bodyPr/>
          <a:lstStyle/>
          <a:p>
            <a:r>
              <a:rPr lang="en-US" dirty="0"/>
              <a:t>Jet-induced vorticity/polarization</a:t>
            </a:r>
          </a:p>
        </p:txBody>
      </p:sp>
      <p:pic>
        <p:nvPicPr>
          <p:cNvPr id="20" name="Picture 19">
            <a:extLst>
              <a:ext uri="{FF2B5EF4-FFF2-40B4-BE49-F238E27FC236}">
                <a16:creationId xmlns:a16="http://schemas.microsoft.com/office/drawing/2014/main" id="{60DF312C-388A-7F41-8EB1-0B5FF36800D0}"/>
              </a:ext>
            </a:extLst>
          </p:cNvPr>
          <p:cNvPicPr>
            <a:picLocks noChangeAspect="1"/>
          </p:cNvPicPr>
          <p:nvPr/>
        </p:nvPicPr>
        <p:blipFill>
          <a:blip r:embed="rId2">
            <a:alphaModFix/>
          </a:blip>
          <a:stretch>
            <a:fillRect/>
          </a:stretch>
        </p:blipFill>
        <p:spPr>
          <a:xfrm>
            <a:off x="650171" y="792066"/>
            <a:ext cx="4743355" cy="2181856"/>
          </a:xfrm>
          <a:prstGeom prst="rect">
            <a:avLst/>
          </a:prstGeom>
          <a:ln>
            <a:noFill/>
          </a:ln>
        </p:spPr>
      </p:pic>
      <p:grpSp>
        <p:nvGrpSpPr>
          <p:cNvPr id="21" name="Group 20">
            <a:extLst>
              <a:ext uri="{FF2B5EF4-FFF2-40B4-BE49-F238E27FC236}">
                <a16:creationId xmlns:a16="http://schemas.microsoft.com/office/drawing/2014/main" id="{6EB86C7B-895F-E14E-95B4-D79F926EEB09}"/>
              </a:ext>
            </a:extLst>
          </p:cNvPr>
          <p:cNvGrpSpPr/>
          <p:nvPr/>
        </p:nvGrpSpPr>
        <p:grpSpPr>
          <a:xfrm>
            <a:off x="6039306" y="722439"/>
            <a:ext cx="2411751" cy="2152876"/>
            <a:chOff x="7366782" y="1457769"/>
            <a:chExt cx="3099581" cy="2453835"/>
          </a:xfrm>
        </p:grpSpPr>
        <p:pic>
          <p:nvPicPr>
            <p:cNvPr id="22" name="Picture 21">
              <a:extLst>
                <a:ext uri="{FF2B5EF4-FFF2-40B4-BE49-F238E27FC236}">
                  <a16:creationId xmlns:a16="http://schemas.microsoft.com/office/drawing/2014/main" id="{0B29B2D1-387B-924C-9FFE-F9BA11ACF87E}"/>
                </a:ext>
              </a:extLst>
            </p:cNvPr>
            <p:cNvPicPr>
              <a:picLocks noChangeAspect="1"/>
            </p:cNvPicPr>
            <p:nvPr/>
          </p:nvPicPr>
          <p:blipFill>
            <a:blip r:embed="rId3"/>
            <a:stretch>
              <a:fillRect/>
            </a:stretch>
          </p:blipFill>
          <p:spPr>
            <a:xfrm>
              <a:off x="7366782" y="1457769"/>
              <a:ext cx="3099581" cy="2453835"/>
            </a:xfrm>
            <a:prstGeom prst="rect">
              <a:avLst/>
            </a:prstGeom>
          </p:spPr>
        </p:pic>
        <p:sp>
          <p:nvSpPr>
            <p:cNvPr id="23" name="TextBox 22">
              <a:extLst>
                <a:ext uri="{FF2B5EF4-FFF2-40B4-BE49-F238E27FC236}">
                  <a16:creationId xmlns:a16="http://schemas.microsoft.com/office/drawing/2014/main" id="{D403009E-2757-F849-BBA8-9B259B6A5B48}"/>
                </a:ext>
              </a:extLst>
            </p:cNvPr>
            <p:cNvSpPr txBox="1"/>
            <p:nvPr/>
          </p:nvSpPr>
          <p:spPr>
            <a:xfrm>
              <a:off x="9489594" y="1745008"/>
              <a:ext cx="389850" cy="584775"/>
            </a:xfrm>
            <a:prstGeom prst="rect">
              <a:avLst/>
            </a:prstGeom>
            <a:noFill/>
          </p:spPr>
          <p:txBody>
            <a:bodyPr wrap="none" rtlCol="0">
              <a:spAutoFit/>
            </a:bodyPr>
            <a:lstStyle/>
            <a:p>
              <a:r>
                <a:rPr lang="en-US" sz="3200" b="1" dirty="0">
                  <a:solidFill>
                    <a:srgbClr val="7030A0"/>
                  </a:solidFill>
                </a:rPr>
                <a:t>+</a:t>
              </a:r>
            </a:p>
          </p:txBody>
        </p:sp>
        <p:sp>
          <p:nvSpPr>
            <p:cNvPr id="24" name="TextBox 23">
              <a:extLst>
                <a:ext uri="{FF2B5EF4-FFF2-40B4-BE49-F238E27FC236}">
                  <a16:creationId xmlns:a16="http://schemas.microsoft.com/office/drawing/2014/main" id="{A9902E59-1A95-0640-80A8-5351FE94B1F9}"/>
                </a:ext>
              </a:extLst>
            </p:cNvPr>
            <p:cNvSpPr txBox="1"/>
            <p:nvPr/>
          </p:nvSpPr>
          <p:spPr>
            <a:xfrm>
              <a:off x="7610622" y="3236446"/>
              <a:ext cx="389850" cy="584775"/>
            </a:xfrm>
            <a:prstGeom prst="rect">
              <a:avLst/>
            </a:prstGeom>
            <a:noFill/>
          </p:spPr>
          <p:txBody>
            <a:bodyPr wrap="none" rtlCol="0">
              <a:spAutoFit/>
            </a:bodyPr>
            <a:lstStyle/>
            <a:p>
              <a:r>
                <a:rPr lang="en-US" sz="3200" b="1" dirty="0">
                  <a:solidFill>
                    <a:srgbClr val="7030A0"/>
                  </a:solidFill>
                </a:rPr>
                <a:t>+</a:t>
              </a:r>
            </a:p>
          </p:txBody>
        </p:sp>
        <p:sp>
          <p:nvSpPr>
            <p:cNvPr id="25" name="TextBox 24">
              <a:extLst>
                <a:ext uri="{FF2B5EF4-FFF2-40B4-BE49-F238E27FC236}">
                  <a16:creationId xmlns:a16="http://schemas.microsoft.com/office/drawing/2014/main" id="{E33B6C73-C120-2543-BA48-E88955F23D80}"/>
                </a:ext>
              </a:extLst>
            </p:cNvPr>
            <p:cNvSpPr txBox="1"/>
            <p:nvPr/>
          </p:nvSpPr>
          <p:spPr>
            <a:xfrm>
              <a:off x="7645086" y="1810643"/>
              <a:ext cx="309700" cy="584775"/>
            </a:xfrm>
            <a:prstGeom prst="rect">
              <a:avLst/>
            </a:prstGeom>
            <a:noFill/>
          </p:spPr>
          <p:txBody>
            <a:bodyPr wrap="none" rtlCol="0">
              <a:spAutoFit/>
            </a:bodyPr>
            <a:lstStyle/>
            <a:p>
              <a:r>
                <a:rPr lang="en-US" sz="3200" b="1" dirty="0">
                  <a:solidFill>
                    <a:srgbClr val="7030A0"/>
                  </a:solidFill>
                </a:rPr>
                <a:t>-</a:t>
              </a:r>
            </a:p>
          </p:txBody>
        </p:sp>
        <p:sp>
          <p:nvSpPr>
            <p:cNvPr id="26" name="TextBox 25">
              <a:extLst>
                <a:ext uri="{FF2B5EF4-FFF2-40B4-BE49-F238E27FC236}">
                  <a16:creationId xmlns:a16="http://schemas.microsoft.com/office/drawing/2014/main" id="{9B71F702-DF98-6849-8E69-A7C94F9573D0}"/>
                </a:ext>
              </a:extLst>
            </p:cNvPr>
            <p:cNvSpPr txBox="1"/>
            <p:nvPr/>
          </p:nvSpPr>
          <p:spPr>
            <a:xfrm>
              <a:off x="9630901" y="3226532"/>
              <a:ext cx="309700" cy="584775"/>
            </a:xfrm>
            <a:prstGeom prst="rect">
              <a:avLst/>
            </a:prstGeom>
            <a:noFill/>
          </p:spPr>
          <p:txBody>
            <a:bodyPr wrap="none" rtlCol="0">
              <a:spAutoFit/>
            </a:bodyPr>
            <a:lstStyle/>
            <a:p>
              <a:r>
                <a:rPr lang="en-US" sz="3200" b="1" dirty="0">
                  <a:solidFill>
                    <a:srgbClr val="7030A0"/>
                  </a:solidFill>
                </a:rPr>
                <a:t>-</a:t>
              </a:r>
            </a:p>
          </p:txBody>
        </p:sp>
      </p:grpSp>
      <p:sp>
        <p:nvSpPr>
          <p:cNvPr id="27" name="Arc 26">
            <a:extLst>
              <a:ext uri="{FF2B5EF4-FFF2-40B4-BE49-F238E27FC236}">
                <a16:creationId xmlns:a16="http://schemas.microsoft.com/office/drawing/2014/main" id="{A8EAFE31-BA3D-C840-B9F4-F70F2CD2BD32}"/>
              </a:ext>
            </a:extLst>
          </p:cNvPr>
          <p:cNvSpPr>
            <a:spLocks noChangeAspect="1"/>
          </p:cNvSpPr>
          <p:nvPr/>
        </p:nvSpPr>
        <p:spPr>
          <a:xfrm>
            <a:off x="2811486" y="1411346"/>
            <a:ext cx="775063" cy="775063"/>
          </a:xfrm>
          <a:prstGeom prst="arc">
            <a:avLst>
              <a:gd name="adj1" fmla="val 2701254"/>
              <a:gd name="adj2" fmla="val 19635018"/>
            </a:avLst>
          </a:prstGeom>
          <a:ln w="76200">
            <a:solidFill>
              <a:srgbClr val="F53AC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8" name="Picture 27">
            <a:extLst>
              <a:ext uri="{FF2B5EF4-FFF2-40B4-BE49-F238E27FC236}">
                <a16:creationId xmlns:a16="http://schemas.microsoft.com/office/drawing/2014/main" id="{D6705B42-3DE5-064E-84AF-B1666C417F71}"/>
              </a:ext>
            </a:extLst>
          </p:cNvPr>
          <p:cNvPicPr>
            <a:picLocks noChangeAspect="1"/>
          </p:cNvPicPr>
          <p:nvPr/>
        </p:nvPicPr>
        <p:blipFill>
          <a:blip r:embed="rId4"/>
          <a:stretch>
            <a:fillRect/>
          </a:stretch>
        </p:blipFill>
        <p:spPr>
          <a:xfrm>
            <a:off x="8678636" y="742553"/>
            <a:ext cx="2863193" cy="2112647"/>
          </a:xfrm>
          <a:prstGeom prst="rect">
            <a:avLst/>
          </a:prstGeom>
        </p:spPr>
      </p:pic>
      <p:cxnSp>
        <p:nvCxnSpPr>
          <p:cNvPr id="5" name="Straight Connector 4">
            <a:extLst>
              <a:ext uri="{FF2B5EF4-FFF2-40B4-BE49-F238E27FC236}">
                <a16:creationId xmlns:a16="http://schemas.microsoft.com/office/drawing/2014/main" id="{981C2391-35C3-AC46-9BAC-4DF420D10BC9}"/>
              </a:ext>
            </a:extLst>
          </p:cNvPr>
          <p:cNvCxnSpPr/>
          <p:nvPr/>
        </p:nvCxnSpPr>
        <p:spPr>
          <a:xfrm>
            <a:off x="5672138" y="850105"/>
            <a:ext cx="0" cy="2025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A60652-342C-2642-B496-6C49DE8B57B5}"/>
              </a:ext>
            </a:extLst>
          </p:cNvPr>
          <p:cNvCxnSpPr/>
          <p:nvPr/>
        </p:nvCxnSpPr>
        <p:spPr>
          <a:xfrm>
            <a:off x="8567782" y="859625"/>
            <a:ext cx="0" cy="2025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EF151691-8792-B54D-8266-AB651F636193}"/>
              </a:ext>
            </a:extLst>
          </p:cNvPr>
          <p:cNvPicPr>
            <a:picLocks noChangeAspect="1"/>
          </p:cNvPicPr>
          <p:nvPr/>
        </p:nvPicPr>
        <p:blipFill rotWithShape="1">
          <a:blip r:embed="rId5"/>
          <a:srcRect l="6668" t="63500" r="9094" b="4985"/>
          <a:stretch/>
        </p:blipFill>
        <p:spPr>
          <a:xfrm>
            <a:off x="10163174" y="2659007"/>
            <a:ext cx="1514476" cy="451655"/>
          </a:xfrm>
          <a:prstGeom prst="rect">
            <a:avLst/>
          </a:prstGeom>
          <a:ln w="28575">
            <a:solidFill>
              <a:srgbClr val="FF0000"/>
            </a:solidFill>
          </a:ln>
        </p:spPr>
      </p:pic>
      <p:pic>
        <p:nvPicPr>
          <p:cNvPr id="31" name="Picture 30">
            <a:extLst>
              <a:ext uri="{FF2B5EF4-FFF2-40B4-BE49-F238E27FC236}">
                <a16:creationId xmlns:a16="http://schemas.microsoft.com/office/drawing/2014/main" id="{87C06071-07A0-E441-BC3B-B60F389F56D1}"/>
              </a:ext>
            </a:extLst>
          </p:cNvPr>
          <p:cNvPicPr>
            <a:picLocks noChangeAspect="1"/>
          </p:cNvPicPr>
          <p:nvPr/>
        </p:nvPicPr>
        <p:blipFill rotWithShape="1">
          <a:blip r:embed="rId5"/>
          <a:srcRect l="36138" t="4820" b="63776"/>
          <a:stretch/>
        </p:blipFill>
        <p:spPr>
          <a:xfrm>
            <a:off x="4114911" y="2495703"/>
            <a:ext cx="1148137" cy="450056"/>
          </a:xfrm>
          <a:prstGeom prst="rect">
            <a:avLst/>
          </a:prstGeom>
          <a:ln w="28575">
            <a:solidFill>
              <a:srgbClr val="FF0000"/>
            </a:solidFill>
          </a:ln>
        </p:spPr>
      </p:pic>
      <p:pic>
        <p:nvPicPr>
          <p:cNvPr id="32" name="Picture 31">
            <a:extLst>
              <a:ext uri="{FF2B5EF4-FFF2-40B4-BE49-F238E27FC236}">
                <a16:creationId xmlns:a16="http://schemas.microsoft.com/office/drawing/2014/main" id="{E013493F-6C53-BA46-B74F-C7159809B517}"/>
              </a:ext>
            </a:extLst>
          </p:cNvPr>
          <p:cNvPicPr>
            <a:picLocks noChangeAspect="1"/>
          </p:cNvPicPr>
          <p:nvPr/>
        </p:nvPicPr>
        <p:blipFill rotWithShape="1">
          <a:blip r:embed="rId5"/>
          <a:srcRect l="36145" t="34812" r="-6" b="33784"/>
          <a:stretch/>
        </p:blipFill>
        <p:spPr>
          <a:xfrm>
            <a:off x="7363161" y="2514289"/>
            <a:ext cx="1148137" cy="450056"/>
          </a:xfrm>
          <a:prstGeom prst="rect">
            <a:avLst/>
          </a:prstGeom>
          <a:ln w="28575">
            <a:solidFill>
              <a:srgbClr val="FF0000"/>
            </a:solidFill>
          </a:ln>
        </p:spPr>
      </p:pic>
      <p:pic>
        <p:nvPicPr>
          <p:cNvPr id="35" name="Picture 34">
            <a:extLst>
              <a:ext uri="{FF2B5EF4-FFF2-40B4-BE49-F238E27FC236}">
                <a16:creationId xmlns:a16="http://schemas.microsoft.com/office/drawing/2014/main" id="{4B343084-4AAE-0F45-891E-9C118AA7C5A4}"/>
              </a:ext>
            </a:extLst>
          </p:cNvPr>
          <p:cNvPicPr>
            <a:picLocks noChangeAspect="1"/>
          </p:cNvPicPr>
          <p:nvPr/>
        </p:nvPicPr>
        <p:blipFill rotWithShape="1">
          <a:blip r:embed="rId6"/>
          <a:srcRect l="52617"/>
          <a:stretch/>
        </p:blipFill>
        <p:spPr>
          <a:xfrm>
            <a:off x="8653373" y="4177102"/>
            <a:ext cx="2888456" cy="2250756"/>
          </a:xfrm>
          <a:prstGeom prst="rect">
            <a:avLst/>
          </a:prstGeom>
        </p:spPr>
      </p:pic>
      <p:pic>
        <p:nvPicPr>
          <p:cNvPr id="36" name="Espaço Reservado para Conteúdo 5" descr="Diagrama&#10;&#10;Descrição gerada automaticamente">
            <a:extLst>
              <a:ext uri="{FF2B5EF4-FFF2-40B4-BE49-F238E27FC236}">
                <a16:creationId xmlns:a16="http://schemas.microsoft.com/office/drawing/2014/main" id="{9B15CE21-5B8B-1E48-BED3-F567DC8C50EB}"/>
              </a:ext>
            </a:extLst>
          </p:cNvPr>
          <p:cNvPicPr>
            <a:picLocks noChangeAspect="1"/>
          </p:cNvPicPr>
          <p:nvPr/>
        </p:nvPicPr>
        <p:blipFill>
          <a:blip r:embed="rId7"/>
          <a:stretch>
            <a:fillRect/>
          </a:stretch>
        </p:blipFill>
        <p:spPr>
          <a:xfrm>
            <a:off x="2927642" y="4206787"/>
            <a:ext cx="3604731" cy="1904939"/>
          </a:xfrm>
          <a:prstGeom prst="rect">
            <a:avLst/>
          </a:prstGeom>
        </p:spPr>
      </p:pic>
      <p:sp>
        <p:nvSpPr>
          <p:cNvPr id="38" name="TextBox 37">
            <a:extLst>
              <a:ext uri="{FF2B5EF4-FFF2-40B4-BE49-F238E27FC236}">
                <a16:creationId xmlns:a16="http://schemas.microsoft.com/office/drawing/2014/main" id="{17242D09-931A-BC42-A268-7CA0528D91E8}"/>
              </a:ext>
            </a:extLst>
          </p:cNvPr>
          <p:cNvSpPr txBox="1"/>
          <p:nvPr/>
        </p:nvSpPr>
        <p:spPr>
          <a:xfrm>
            <a:off x="255455" y="6098696"/>
            <a:ext cx="2106745" cy="338554"/>
          </a:xfrm>
          <a:prstGeom prst="rect">
            <a:avLst/>
          </a:prstGeom>
          <a:noFill/>
        </p:spPr>
        <p:txBody>
          <a:bodyPr wrap="square" rtlCol="0">
            <a:spAutoFit/>
          </a:bodyPr>
          <a:lstStyle/>
          <a:p>
            <a:r>
              <a:rPr lang="en-US" sz="1600" dirty="0"/>
              <a:t>Willian </a:t>
            </a:r>
            <a:r>
              <a:rPr lang="en-US" sz="1600" dirty="0" err="1"/>
              <a:t>Serenone’s</a:t>
            </a:r>
            <a:r>
              <a:rPr lang="en-US" sz="1600" dirty="0"/>
              <a:t> talk</a:t>
            </a:r>
          </a:p>
        </p:txBody>
      </p:sp>
      <p:pic>
        <p:nvPicPr>
          <p:cNvPr id="40" name="Picture 39">
            <a:extLst>
              <a:ext uri="{FF2B5EF4-FFF2-40B4-BE49-F238E27FC236}">
                <a16:creationId xmlns:a16="http://schemas.microsoft.com/office/drawing/2014/main" id="{55C1AC4E-130A-A944-9578-5C86585B0238}"/>
              </a:ext>
            </a:extLst>
          </p:cNvPr>
          <p:cNvPicPr>
            <a:picLocks noChangeAspect="1"/>
          </p:cNvPicPr>
          <p:nvPr/>
        </p:nvPicPr>
        <p:blipFill rotWithShape="1">
          <a:blip r:embed="rId5"/>
          <a:srcRect l="6668" t="63500" r="9094" b="4985"/>
          <a:stretch/>
        </p:blipFill>
        <p:spPr>
          <a:xfrm>
            <a:off x="8315324" y="5994011"/>
            <a:ext cx="1514476" cy="451655"/>
          </a:xfrm>
          <a:prstGeom prst="rect">
            <a:avLst/>
          </a:prstGeom>
          <a:ln w="28575">
            <a:solidFill>
              <a:srgbClr val="FF0000"/>
            </a:solidFill>
          </a:ln>
        </p:spPr>
      </p:pic>
      <p:pic>
        <p:nvPicPr>
          <p:cNvPr id="42" name="Picture 8">
            <a:extLst>
              <a:ext uri="{FF2B5EF4-FFF2-40B4-BE49-F238E27FC236}">
                <a16:creationId xmlns:a16="http://schemas.microsoft.com/office/drawing/2014/main" id="{F45AE0A7-1A7C-194E-9EED-228B879F3D9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279" t="50000"/>
          <a:stretch/>
        </p:blipFill>
        <p:spPr bwMode="auto">
          <a:xfrm>
            <a:off x="259536" y="4273040"/>
            <a:ext cx="2499464" cy="1880412"/>
          </a:xfrm>
          <a:prstGeom prst="rect">
            <a:avLst/>
          </a:prstGeom>
          <a:noFill/>
          <a:extLst>
            <a:ext uri="{909E8E84-426E-40DD-AFC4-6F175D3DCCD1}">
              <a14:hiddenFill xmlns:a14="http://schemas.microsoft.com/office/drawing/2010/main">
                <a:solidFill>
                  <a:srgbClr val="FFFFFF"/>
                </a:solidFill>
              </a14:hiddenFill>
            </a:ext>
          </a:extLst>
        </p:spPr>
      </p:pic>
      <p:sp>
        <p:nvSpPr>
          <p:cNvPr id="6" name="Circular Arrow 5">
            <a:extLst>
              <a:ext uri="{FF2B5EF4-FFF2-40B4-BE49-F238E27FC236}">
                <a16:creationId xmlns:a16="http://schemas.microsoft.com/office/drawing/2014/main" id="{51762D3A-AC9E-DA40-8050-BEAE204FB5D2}"/>
              </a:ext>
            </a:extLst>
          </p:cNvPr>
          <p:cNvSpPr>
            <a:spLocks noChangeAspect="1"/>
          </p:cNvSpPr>
          <p:nvPr/>
        </p:nvSpPr>
        <p:spPr>
          <a:xfrm rot="4143006">
            <a:off x="1327866" y="5241412"/>
            <a:ext cx="636857" cy="636857"/>
          </a:xfrm>
          <a:prstGeom prst="circularArrow">
            <a:avLst>
              <a:gd name="adj1" fmla="val 12500"/>
              <a:gd name="adj2" fmla="val 1142319"/>
              <a:gd name="adj3" fmla="val 20457681"/>
              <a:gd name="adj4" fmla="val 6900205"/>
              <a:gd name="adj5" fmla="val 12500"/>
            </a:avLst>
          </a:prstGeom>
          <a:solidFill>
            <a:schemeClr val="accent4">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Circular Arrow 43">
            <a:extLst>
              <a:ext uri="{FF2B5EF4-FFF2-40B4-BE49-F238E27FC236}">
                <a16:creationId xmlns:a16="http://schemas.microsoft.com/office/drawing/2014/main" id="{F76F0C12-42A0-3D43-A4DD-173951AA4B2E}"/>
              </a:ext>
            </a:extLst>
          </p:cNvPr>
          <p:cNvSpPr>
            <a:spLocks noChangeAspect="1"/>
          </p:cNvSpPr>
          <p:nvPr/>
        </p:nvSpPr>
        <p:spPr>
          <a:xfrm flipH="1">
            <a:off x="505399" y="4513970"/>
            <a:ext cx="636857" cy="636857"/>
          </a:xfrm>
          <a:prstGeom prst="circularArrow">
            <a:avLst>
              <a:gd name="adj1" fmla="val 12500"/>
              <a:gd name="adj2" fmla="val 1142319"/>
              <a:gd name="adj3" fmla="val 20457681"/>
              <a:gd name="adj4" fmla="val 6900205"/>
              <a:gd name="adj5" fmla="val 12500"/>
            </a:avLst>
          </a:prstGeom>
          <a:solidFill>
            <a:schemeClr val="accent4">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1CE1D76B-E602-7F4F-88FA-4E07BCDC3D41}"/>
              </a:ext>
            </a:extLst>
          </p:cNvPr>
          <p:cNvPicPr>
            <a:picLocks noChangeAspect="1"/>
          </p:cNvPicPr>
          <p:nvPr/>
        </p:nvPicPr>
        <p:blipFill rotWithShape="1">
          <a:blip r:embed="rId9"/>
          <a:srcRect r="6393"/>
          <a:stretch/>
        </p:blipFill>
        <p:spPr>
          <a:xfrm>
            <a:off x="2995878" y="5837598"/>
            <a:ext cx="1567852" cy="493466"/>
          </a:xfrm>
          <a:prstGeom prst="rect">
            <a:avLst/>
          </a:prstGeom>
          <a:ln w="38100">
            <a:solidFill>
              <a:srgbClr val="FF0000"/>
            </a:solidFill>
          </a:ln>
        </p:spPr>
      </p:pic>
      <p:sp>
        <p:nvSpPr>
          <p:cNvPr id="9" name="TextBox 8">
            <a:extLst>
              <a:ext uri="{FF2B5EF4-FFF2-40B4-BE49-F238E27FC236}">
                <a16:creationId xmlns:a16="http://schemas.microsoft.com/office/drawing/2014/main" id="{515D0763-9769-0044-8C8A-79FC97C6DA8A}"/>
              </a:ext>
            </a:extLst>
          </p:cNvPr>
          <p:cNvSpPr txBox="1"/>
          <p:nvPr/>
        </p:nvSpPr>
        <p:spPr>
          <a:xfrm>
            <a:off x="5348503" y="3543831"/>
            <a:ext cx="3219279" cy="369332"/>
          </a:xfrm>
          <a:prstGeom prst="rect">
            <a:avLst/>
          </a:prstGeom>
          <a:noFill/>
        </p:spPr>
        <p:txBody>
          <a:bodyPr wrap="none" rtlCol="0">
            <a:spAutoFit/>
          </a:bodyPr>
          <a:lstStyle/>
          <a:p>
            <a:r>
              <a:rPr lang="en-US" dirty="0"/>
              <a:t>small stuff blasting through stuff</a:t>
            </a:r>
          </a:p>
        </p:txBody>
      </p:sp>
      <p:cxnSp>
        <p:nvCxnSpPr>
          <p:cNvPr id="12" name="Straight Arrow Connector 11">
            <a:extLst>
              <a:ext uri="{FF2B5EF4-FFF2-40B4-BE49-F238E27FC236}">
                <a16:creationId xmlns:a16="http://schemas.microsoft.com/office/drawing/2014/main" id="{5761E7F0-E45A-D646-B14C-782698A83D15}"/>
              </a:ext>
            </a:extLst>
          </p:cNvPr>
          <p:cNvCxnSpPr>
            <a:stCxn id="9" idx="1"/>
          </p:cNvCxnSpPr>
          <p:nvPr/>
        </p:nvCxnSpPr>
        <p:spPr>
          <a:xfrm flipH="1">
            <a:off x="5100638" y="3728497"/>
            <a:ext cx="247865" cy="250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CDEF45F-4638-0944-A427-A168876BF61D}"/>
              </a:ext>
            </a:extLst>
          </p:cNvPr>
          <p:cNvCxnSpPr>
            <a:cxnSpLocks/>
          </p:cNvCxnSpPr>
          <p:nvPr/>
        </p:nvCxnSpPr>
        <p:spPr>
          <a:xfrm>
            <a:off x="8525581" y="3712456"/>
            <a:ext cx="247865" cy="250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Footer Placeholder 17">
            <a:extLst>
              <a:ext uri="{FF2B5EF4-FFF2-40B4-BE49-F238E27FC236}">
                <a16:creationId xmlns:a16="http://schemas.microsoft.com/office/drawing/2014/main" id="{CAC40FB3-77AC-7F42-9398-B5F9EF692EAE}"/>
              </a:ext>
            </a:extLst>
          </p:cNvPr>
          <p:cNvSpPr>
            <a:spLocks noGrp="1"/>
          </p:cNvSpPr>
          <p:nvPr>
            <p:ph type="ftr" sz="quarter" idx="11"/>
          </p:nvPr>
        </p:nvSpPr>
        <p:spPr/>
        <p:txBody>
          <a:bodyPr/>
          <a:lstStyle/>
          <a:p>
            <a:r>
              <a:rPr lang="en-US"/>
              <a:t>UCLA Chirality Retreat - Dec 2022</a:t>
            </a:r>
          </a:p>
        </p:txBody>
      </p:sp>
      <p:sp>
        <p:nvSpPr>
          <p:cNvPr id="19" name="Slide Number Placeholder 18">
            <a:extLst>
              <a:ext uri="{FF2B5EF4-FFF2-40B4-BE49-F238E27FC236}">
                <a16:creationId xmlns:a16="http://schemas.microsoft.com/office/drawing/2014/main" id="{CD4D4A88-56DD-1A4D-AFC6-1A43F220570B}"/>
              </a:ext>
            </a:extLst>
          </p:cNvPr>
          <p:cNvSpPr>
            <a:spLocks noGrp="1"/>
          </p:cNvSpPr>
          <p:nvPr>
            <p:ph type="sldNum" sz="quarter" idx="12"/>
          </p:nvPr>
        </p:nvSpPr>
        <p:spPr/>
        <p:txBody>
          <a:bodyPr/>
          <a:lstStyle/>
          <a:p>
            <a:fld id="{80E510B0-AC08-9249-BCB4-61190CC235A4}" type="slidenum">
              <a:rPr lang="en-US" smtClean="0"/>
              <a:t>26</a:t>
            </a:fld>
            <a:endParaRPr lang="en-US"/>
          </a:p>
        </p:txBody>
      </p:sp>
    </p:spTree>
    <p:extLst>
      <p:ext uri="{BB962C8B-B14F-4D97-AF65-F5344CB8AC3E}">
        <p14:creationId xmlns:p14="http://schemas.microsoft.com/office/powerpoint/2010/main" val="894606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4DAA3F-E049-DF43-9217-09554629CE1B}"/>
              </a:ext>
            </a:extLst>
          </p:cNvPr>
          <p:cNvSpPr/>
          <p:nvPr/>
        </p:nvSpPr>
        <p:spPr>
          <a:xfrm>
            <a:off x="-3777" y="0"/>
            <a:ext cx="12195777" cy="824459"/>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CB332858-B2F0-C446-9907-00AF1700C59C}"/>
              </a:ext>
            </a:extLst>
          </p:cNvPr>
          <p:cNvSpPr>
            <a:spLocks noGrp="1"/>
          </p:cNvSpPr>
          <p:nvPr>
            <p:ph type="ftr" sz="quarter" idx="11"/>
          </p:nvPr>
        </p:nvSpPr>
        <p:spPr/>
        <p:txBody>
          <a:bodyPr/>
          <a:lstStyle/>
          <a:p>
            <a:r>
              <a:rPr lang="en-US"/>
              <a:t>UCLA Chirality Retreat - Dec 2022</a:t>
            </a:r>
          </a:p>
        </p:txBody>
      </p:sp>
      <p:sp>
        <p:nvSpPr>
          <p:cNvPr id="11" name="Slide Number Placeholder 10">
            <a:extLst>
              <a:ext uri="{FF2B5EF4-FFF2-40B4-BE49-F238E27FC236}">
                <a16:creationId xmlns:a16="http://schemas.microsoft.com/office/drawing/2014/main" id="{625C346A-300D-3848-9E59-BFEFC488F85F}"/>
              </a:ext>
            </a:extLst>
          </p:cNvPr>
          <p:cNvSpPr>
            <a:spLocks noGrp="1"/>
          </p:cNvSpPr>
          <p:nvPr>
            <p:ph type="sldNum" sz="quarter" idx="12"/>
          </p:nvPr>
        </p:nvSpPr>
        <p:spPr/>
        <p:txBody>
          <a:bodyPr/>
          <a:lstStyle/>
          <a:p>
            <a:fld id="{BF88FC72-ABAB-6F42-B5F1-C8A6E036E79A}" type="slidenum">
              <a:rPr lang="en-US" smtClean="0"/>
              <a:t>27</a:t>
            </a:fld>
            <a:endParaRPr lang="en-US"/>
          </a:p>
        </p:txBody>
      </p:sp>
      <p:sp>
        <p:nvSpPr>
          <p:cNvPr id="4" name="TextBox 3">
            <a:extLst>
              <a:ext uri="{FF2B5EF4-FFF2-40B4-BE49-F238E27FC236}">
                <a16:creationId xmlns:a16="http://schemas.microsoft.com/office/drawing/2014/main" id="{4CF3DDAB-F37A-E24A-944B-19EDBFF88D28}"/>
              </a:ext>
            </a:extLst>
          </p:cNvPr>
          <p:cNvSpPr txBox="1"/>
          <p:nvPr/>
        </p:nvSpPr>
        <p:spPr>
          <a:xfrm>
            <a:off x="323385" y="1059831"/>
            <a:ext cx="1764714" cy="369332"/>
          </a:xfrm>
          <a:prstGeom prst="rect">
            <a:avLst/>
          </a:prstGeom>
          <a:noFill/>
        </p:spPr>
        <p:txBody>
          <a:bodyPr wrap="none" rtlCol="0">
            <a:spAutoFit/>
          </a:bodyPr>
          <a:lstStyle/>
          <a:p>
            <a:r>
              <a:rPr lang="en-US" dirty="0" err="1"/>
              <a:t>p+Au</a:t>
            </a:r>
            <a:r>
              <a:rPr lang="en-US" dirty="0"/>
              <a:t> at 200 GeV</a:t>
            </a:r>
          </a:p>
        </p:txBody>
      </p:sp>
      <p:pic>
        <p:nvPicPr>
          <p:cNvPr id="7" name="Picture 6">
            <a:extLst>
              <a:ext uri="{FF2B5EF4-FFF2-40B4-BE49-F238E27FC236}">
                <a16:creationId xmlns:a16="http://schemas.microsoft.com/office/drawing/2014/main" id="{816711F7-B2C5-4742-BAD1-145E40EC0976}"/>
              </a:ext>
            </a:extLst>
          </p:cNvPr>
          <p:cNvPicPr>
            <a:picLocks noChangeAspect="1"/>
          </p:cNvPicPr>
          <p:nvPr/>
        </p:nvPicPr>
        <p:blipFill>
          <a:blip r:embed="rId6"/>
          <a:stretch>
            <a:fillRect/>
          </a:stretch>
        </p:blipFill>
        <p:spPr>
          <a:xfrm>
            <a:off x="796877" y="4467690"/>
            <a:ext cx="2241811" cy="1789049"/>
          </a:xfrm>
          <a:prstGeom prst="rect">
            <a:avLst/>
          </a:prstGeom>
        </p:spPr>
      </p:pic>
      <p:pic>
        <p:nvPicPr>
          <p:cNvPr id="8" name="Picture 7">
            <a:extLst>
              <a:ext uri="{FF2B5EF4-FFF2-40B4-BE49-F238E27FC236}">
                <a16:creationId xmlns:a16="http://schemas.microsoft.com/office/drawing/2014/main" id="{062CE280-65C2-5446-BE35-53EA54B79591}"/>
              </a:ext>
            </a:extLst>
          </p:cNvPr>
          <p:cNvPicPr>
            <a:picLocks noChangeAspect="1"/>
          </p:cNvPicPr>
          <p:nvPr/>
        </p:nvPicPr>
        <p:blipFill>
          <a:blip r:embed="rId7"/>
          <a:stretch>
            <a:fillRect/>
          </a:stretch>
        </p:blipFill>
        <p:spPr>
          <a:xfrm>
            <a:off x="796878" y="1802087"/>
            <a:ext cx="2241811" cy="1789049"/>
          </a:xfrm>
          <a:prstGeom prst="rect">
            <a:avLst/>
          </a:prstGeom>
        </p:spPr>
      </p:pic>
      <p:sp>
        <p:nvSpPr>
          <p:cNvPr id="9" name="TextBox 8">
            <a:extLst>
              <a:ext uri="{FF2B5EF4-FFF2-40B4-BE49-F238E27FC236}">
                <a16:creationId xmlns:a16="http://schemas.microsoft.com/office/drawing/2014/main" id="{6092AB01-32FB-694F-B6A5-08B084C9E583}"/>
              </a:ext>
            </a:extLst>
          </p:cNvPr>
          <p:cNvSpPr txBox="1"/>
          <p:nvPr/>
        </p:nvSpPr>
        <p:spPr>
          <a:xfrm>
            <a:off x="105216" y="1802087"/>
            <a:ext cx="436338" cy="369332"/>
          </a:xfrm>
          <a:prstGeom prst="rect">
            <a:avLst/>
          </a:prstGeom>
          <a:noFill/>
        </p:spPr>
        <p:txBody>
          <a:bodyPr wrap="none" rtlCol="0">
            <a:spAutoFit/>
          </a:bodyPr>
          <a:lstStyle/>
          <a:p>
            <a:r>
              <a:rPr lang="en-US" dirty="0"/>
              <a:t>(a)</a:t>
            </a:r>
          </a:p>
        </p:txBody>
      </p:sp>
      <p:sp>
        <p:nvSpPr>
          <p:cNvPr id="10" name="TextBox 9">
            <a:extLst>
              <a:ext uri="{FF2B5EF4-FFF2-40B4-BE49-F238E27FC236}">
                <a16:creationId xmlns:a16="http://schemas.microsoft.com/office/drawing/2014/main" id="{83CF928F-3306-2547-8036-20BAB256CCF8}"/>
              </a:ext>
            </a:extLst>
          </p:cNvPr>
          <p:cNvSpPr txBox="1"/>
          <p:nvPr/>
        </p:nvSpPr>
        <p:spPr>
          <a:xfrm>
            <a:off x="105216" y="4497205"/>
            <a:ext cx="447558" cy="369332"/>
          </a:xfrm>
          <a:prstGeom prst="rect">
            <a:avLst/>
          </a:prstGeom>
          <a:noFill/>
        </p:spPr>
        <p:txBody>
          <a:bodyPr wrap="none" rtlCol="0">
            <a:spAutoFit/>
          </a:bodyPr>
          <a:lstStyle/>
          <a:p>
            <a:r>
              <a:rPr lang="en-US" dirty="0"/>
              <a:t>(b)</a:t>
            </a:r>
          </a:p>
        </p:txBody>
      </p:sp>
      <p:sp>
        <p:nvSpPr>
          <p:cNvPr id="12" name="TextBox 11">
            <a:extLst>
              <a:ext uri="{FF2B5EF4-FFF2-40B4-BE49-F238E27FC236}">
                <a16:creationId xmlns:a16="http://schemas.microsoft.com/office/drawing/2014/main" id="{8BF02CA8-54A8-A540-B0DD-B4AA77FEB83A}"/>
              </a:ext>
            </a:extLst>
          </p:cNvPr>
          <p:cNvSpPr txBox="1"/>
          <p:nvPr/>
        </p:nvSpPr>
        <p:spPr>
          <a:xfrm>
            <a:off x="-3777" y="6557863"/>
            <a:ext cx="3892861" cy="338554"/>
          </a:xfrm>
          <a:prstGeom prst="rect">
            <a:avLst/>
          </a:prstGeom>
          <a:solidFill>
            <a:schemeClr val="bg1">
              <a:lumMod val="85000"/>
            </a:schemeClr>
          </a:solidFill>
        </p:spPr>
        <p:txBody>
          <a:bodyPr wrap="none" rtlCol="0">
            <a:spAutoFit/>
          </a:bodyPr>
          <a:lstStyle/>
          <a:p>
            <a:r>
              <a:rPr lang="en-US" sz="1600" dirty="0"/>
              <a:t>MUSIC hydrodynamics, with baryon currents</a:t>
            </a:r>
          </a:p>
        </p:txBody>
      </p:sp>
      <p:pic>
        <p:nvPicPr>
          <p:cNvPr id="13" name="pA200yLfrac0.0.mov" descr="pA200yLfrac0.0.mov">
            <a:hlinkClick r:id="" action="ppaction://media"/>
            <a:extLst>
              <a:ext uri="{FF2B5EF4-FFF2-40B4-BE49-F238E27FC236}">
                <a16:creationId xmlns:a16="http://schemas.microsoft.com/office/drawing/2014/main" id="{6E7A2DE4-B127-D44A-9DB6-AC399FD1432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456431" y="1070063"/>
            <a:ext cx="8733443" cy="2769002"/>
          </a:xfrm>
          <a:prstGeom prst="rect">
            <a:avLst/>
          </a:prstGeom>
        </p:spPr>
      </p:pic>
      <p:pic>
        <p:nvPicPr>
          <p:cNvPr id="14" name="pA200yLfrac1.0.mov" descr="pA200yLfrac1.0.mov">
            <a:hlinkClick r:id="" action="ppaction://media"/>
            <a:extLst>
              <a:ext uri="{FF2B5EF4-FFF2-40B4-BE49-F238E27FC236}">
                <a16:creationId xmlns:a16="http://schemas.microsoft.com/office/drawing/2014/main" id="{F3BFDCE9-8C2C-BF4B-87B3-EF68D7B1027F}"/>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456432" y="3904594"/>
            <a:ext cx="8733443" cy="2769002"/>
          </a:xfrm>
          <a:prstGeom prst="rect">
            <a:avLst/>
          </a:prstGeom>
        </p:spPr>
      </p:pic>
      <p:sp>
        <p:nvSpPr>
          <p:cNvPr id="15" name="Slide Number Placeholder 8">
            <a:extLst>
              <a:ext uri="{FF2B5EF4-FFF2-40B4-BE49-F238E27FC236}">
                <a16:creationId xmlns:a16="http://schemas.microsoft.com/office/drawing/2014/main" id="{D384776D-E2FA-7A40-8DEC-D702AD1AF947}"/>
              </a:ext>
            </a:extLst>
          </p:cNvPr>
          <p:cNvSpPr txBox="1">
            <a:spLocks/>
          </p:cNvSpPr>
          <p:nvPr/>
        </p:nvSpPr>
        <p:spPr>
          <a:xfrm>
            <a:off x="9448800" y="1074506"/>
            <a:ext cx="2743200" cy="220894"/>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88FC72-ABAB-6F42-B5F1-C8A6E036E79A}" type="slidenum">
              <a:rPr lang="en-US" smtClean="0"/>
              <a:pPr/>
              <a:t>27</a:t>
            </a:fld>
            <a:endParaRPr lang="en-US"/>
          </a:p>
        </p:txBody>
      </p:sp>
      <p:pic>
        <p:nvPicPr>
          <p:cNvPr id="16" name="Picture 15">
            <a:extLst>
              <a:ext uri="{FF2B5EF4-FFF2-40B4-BE49-F238E27FC236}">
                <a16:creationId xmlns:a16="http://schemas.microsoft.com/office/drawing/2014/main" id="{632E0521-D1BD-0D4D-8D3A-4E1E745D9D98}"/>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682396" y="63461"/>
            <a:ext cx="2430879" cy="741418"/>
          </a:xfrm>
          <a:prstGeom prst="rect">
            <a:avLst/>
          </a:prstGeom>
        </p:spPr>
      </p:pic>
      <p:sp>
        <p:nvSpPr>
          <p:cNvPr id="17" name="TextBox 16">
            <a:extLst>
              <a:ext uri="{FF2B5EF4-FFF2-40B4-BE49-F238E27FC236}">
                <a16:creationId xmlns:a16="http://schemas.microsoft.com/office/drawing/2014/main" id="{409C901B-706F-4940-BDCD-F2CAA4D1609C}"/>
              </a:ext>
            </a:extLst>
          </p:cNvPr>
          <p:cNvSpPr txBox="1"/>
          <p:nvPr/>
        </p:nvSpPr>
        <p:spPr>
          <a:xfrm>
            <a:off x="57558" y="243268"/>
            <a:ext cx="1123193" cy="369332"/>
          </a:xfrm>
          <a:prstGeom prst="rect">
            <a:avLst/>
          </a:prstGeom>
          <a:noFill/>
        </p:spPr>
        <p:txBody>
          <a:bodyPr wrap="none" rtlCol="0">
            <a:spAutoFit/>
          </a:bodyPr>
          <a:lstStyle/>
          <a:p>
            <a:r>
              <a:rPr lang="en-US" dirty="0"/>
              <a:t>color axis:</a:t>
            </a:r>
          </a:p>
        </p:txBody>
      </p:sp>
      <p:pic>
        <p:nvPicPr>
          <p:cNvPr id="18" name="Picture 17">
            <a:extLst>
              <a:ext uri="{FF2B5EF4-FFF2-40B4-BE49-F238E27FC236}">
                <a16:creationId xmlns:a16="http://schemas.microsoft.com/office/drawing/2014/main" id="{12115CA2-CA48-ED4E-B6AE-AF28B6E038DE}"/>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312486" y="25361"/>
            <a:ext cx="2655825" cy="799098"/>
          </a:xfrm>
          <a:prstGeom prst="rect">
            <a:avLst/>
          </a:prstGeom>
        </p:spPr>
      </p:pic>
      <p:cxnSp>
        <p:nvCxnSpPr>
          <p:cNvPr id="19" name="Straight Arrow Connector 18">
            <a:extLst>
              <a:ext uri="{FF2B5EF4-FFF2-40B4-BE49-F238E27FC236}">
                <a16:creationId xmlns:a16="http://schemas.microsoft.com/office/drawing/2014/main" id="{6B5106D1-364F-2E41-B888-6A5B8E48BEFC}"/>
              </a:ext>
            </a:extLst>
          </p:cNvPr>
          <p:cNvCxnSpPr/>
          <p:nvPr/>
        </p:nvCxnSpPr>
        <p:spPr>
          <a:xfrm>
            <a:off x="4113722" y="438509"/>
            <a:ext cx="4773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059D9B5-2FC0-614B-8258-A6F763929D59}"/>
              </a:ext>
            </a:extLst>
          </p:cNvPr>
          <p:cNvCxnSpPr>
            <a:cxnSpLocks/>
          </p:cNvCxnSpPr>
          <p:nvPr/>
        </p:nvCxnSpPr>
        <p:spPr>
          <a:xfrm>
            <a:off x="7918402" y="424851"/>
            <a:ext cx="64008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7901236-CA70-F044-A92C-298C9B6892C8}"/>
              </a:ext>
            </a:extLst>
          </p:cNvPr>
          <p:cNvCxnSpPr>
            <a:cxnSpLocks/>
          </p:cNvCxnSpPr>
          <p:nvPr/>
        </p:nvCxnSpPr>
        <p:spPr>
          <a:xfrm>
            <a:off x="9889544" y="438509"/>
            <a:ext cx="640080" cy="0"/>
          </a:xfrm>
          <a:prstGeom prst="straightConnector1">
            <a:avLst/>
          </a:prstGeom>
          <a:ln w="28575">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D31BC80E-6991-2343-AEF7-D4ECDDD2C088}"/>
              </a:ext>
            </a:extLst>
          </p:cNvPr>
          <p:cNvPicPr>
            <a:picLocks noChangeAspect="1"/>
          </p:cNvPicPr>
          <p:nvPr/>
        </p:nvPicPr>
        <p:blipFill rotWithShape="1">
          <a:blip r:embed="rId11">
            <a:clrChange>
              <a:clrFrom>
                <a:srgbClr val="FFFFFF"/>
              </a:clrFrom>
              <a:clrTo>
                <a:srgbClr val="FFFFFF">
                  <a:alpha val="0"/>
                </a:srgbClr>
              </a:clrTo>
            </a:clrChange>
          </a:blip>
          <a:srcRect r="77725"/>
          <a:stretch/>
        </p:blipFill>
        <p:spPr>
          <a:xfrm>
            <a:off x="8312644" y="24801"/>
            <a:ext cx="818220" cy="908224"/>
          </a:xfrm>
          <a:prstGeom prst="rect">
            <a:avLst/>
          </a:prstGeom>
        </p:spPr>
      </p:pic>
      <p:pic>
        <p:nvPicPr>
          <p:cNvPr id="23" name="Picture 22">
            <a:extLst>
              <a:ext uri="{FF2B5EF4-FFF2-40B4-BE49-F238E27FC236}">
                <a16:creationId xmlns:a16="http://schemas.microsoft.com/office/drawing/2014/main" id="{94F0BB3C-C774-E34E-BDB9-D1F8E56009DB}"/>
              </a:ext>
            </a:extLst>
          </p:cNvPr>
          <p:cNvPicPr>
            <a:picLocks noChangeAspect="1"/>
          </p:cNvPicPr>
          <p:nvPr/>
        </p:nvPicPr>
        <p:blipFill rotWithShape="1">
          <a:blip r:embed="rId11">
            <a:clrChange>
              <a:clrFrom>
                <a:srgbClr val="FFFFFF"/>
              </a:clrFrom>
              <a:clrTo>
                <a:srgbClr val="FFFFFF">
                  <a:alpha val="0"/>
                </a:srgbClr>
              </a:clrTo>
            </a:clrChange>
          </a:blip>
          <a:srcRect l="68001"/>
          <a:stretch/>
        </p:blipFill>
        <p:spPr>
          <a:xfrm>
            <a:off x="10461771" y="2516"/>
            <a:ext cx="1120629" cy="865893"/>
          </a:xfrm>
          <a:prstGeom prst="rect">
            <a:avLst/>
          </a:prstGeom>
        </p:spPr>
      </p:pic>
      <p:cxnSp>
        <p:nvCxnSpPr>
          <p:cNvPr id="24" name="Straight Connector 23">
            <a:extLst>
              <a:ext uri="{FF2B5EF4-FFF2-40B4-BE49-F238E27FC236}">
                <a16:creationId xmlns:a16="http://schemas.microsoft.com/office/drawing/2014/main" id="{8CCA59C2-E3BE-7C47-A6D7-9FB1114E38E6}"/>
              </a:ext>
            </a:extLst>
          </p:cNvPr>
          <p:cNvCxnSpPr/>
          <p:nvPr/>
        </p:nvCxnSpPr>
        <p:spPr>
          <a:xfrm>
            <a:off x="7429500" y="0"/>
            <a:ext cx="0" cy="8684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58DAB41-D038-BF49-9859-9CB1AEA84F00}"/>
              </a:ext>
            </a:extLst>
          </p:cNvPr>
          <p:cNvCxnSpPr/>
          <p:nvPr/>
        </p:nvCxnSpPr>
        <p:spPr>
          <a:xfrm>
            <a:off x="9258300" y="-19050"/>
            <a:ext cx="0" cy="8684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56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8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3"/>
                </p:tgtEl>
              </p:cMediaNode>
            </p:vide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3"/>
                                        </p:tgtEl>
                                      </p:cBhvr>
                                    </p:cmd>
                                  </p:childTnLst>
                                </p:cTn>
                              </p:par>
                            </p:childTnLst>
                          </p:cTn>
                        </p:par>
                      </p:childTnLst>
                    </p:cTn>
                  </p:par>
                </p:childTnLst>
              </p:cTn>
              <p:nextCondLst>
                <p:cond evt="onClick" delay="0">
                  <p:tgtEl>
                    <p:spTgt spid="13"/>
                  </p:tgtEl>
                </p:cond>
              </p:nextCondLst>
            </p:seq>
            <p:video>
              <p:cMediaNode vol="80000">
                <p:cTn id="17"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9D04D-875D-2B40-9989-E6838AEBCB6C}"/>
              </a:ext>
            </a:extLst>
          </p:cNvPr>
          <p:cNvSpPr>
            <a:spLocks noGrp="1"/>
          </p:cNvSpPr>
          <p:nvPr>
            <p:ph type="title"/>
          </p:nvPr>
        </p:nvSpPr>
        <p:spPr/>
        <p:txBody>
          <a:bodyPr/>
          <a:lstStyle/>
          <a:p>
            <a:r>
              <a:rPr lang="en-US" dirty="0" err="1"/>
              <a:t>Snaphots</a:t>
            </a:r>
            <a:endParaRPr lang="en-US" dirty="0"/>
          </a:p>
        </p:txBody>
      </p:sp>
      <p:sp>
        <p:nvSpPr>
          <p:cNvPr id="3" name="Footer Placeholder 2">
            <a:extLst>
              <a:ext uri="{FF2B5EF4-FFF2-40B4-BE49-F238E27FC236}">
                <a16:creationId xmlns:a16="http://schemas.microsoft.com/office/drawing/2014/main" id="{F49EFC39-BCB7-254F-9E62-A6F785BFE8E6}"/>
              </a:ext>
            </a:extLst>
          </p:cNvPr>
          <p:cNvSpPr>
            <a:spLocks noGrp="1"/>
          </p:cNvSpPr>
          <p:nvPr>
            <p:ph type="ftr" sz="quarter" idx="11"/>
          </p:nvPr>
        </p:nvSpPr>
        <p:spPr/>
        <p:txBody>
          <a:bodyPr/>
          <a:lstStyle/>
          <a:p>
            <a:r>
              <a:rPr lang="en-US"/>
              <a:t>UCLA Chirality Retreat - Dec 2022</a:t>
            </a:r>
          </a:p>
        </p:txBody>
      </p:sp>
      <p:pic>
        <p:nvPicPr>
          <p:cNvPr id="4" name="Picture 3">
            <a:extLst>
              <a:ext uri="{FF2B5EF4-FFF2-40B4-BE49-F238E27FC236}">
                <a16:creationId xmlns:a16="http://schemas.microsoft.com/office/drawing/2014/main" id="{4564EB99-F9CB-AD44-A684-D1D502687562}"/>
              </a:ext>
            </a:extLst>
          </p:cNvPr>
          <p:cNvPicPr>
            <a:picLocks noChangeAspect="1"/>
          </p:cNvPicPr>
          <p:nvPr/>
        </p:nvPicPr>
        <p:blipFill>
          <a:blip r:embed="rId2"/>
          <a:stretch>
            <a:fillRect/>
          </a:stretch>
        </p:blipFill>
        <p:spPr>
          <a:xfrm>
            <a:off x="5477535" y="190266"/>
            <a:ext cx="5996694" cy="6553434"/>
          </a:xfrm>
          <a:prstGeom prst="rect">
            <a:avLst/>
          </a:prstGeom>
          <a:effectLst>
            <a:outerShdw blurRad="50800" dist="38100" dir="2700000" algn="tl" rotWithShape="0">
              <a:prstClr val="black">
                <a:alpha val="40000"/>
              </a:prstClr>
            </a:outerShdw>
          </a:effectLst>
        </p:spPr>
      </p:pic>
      <p:sp>
        <p:nvSpPr>
          <p:cNvPr id="5" name="Slide Number Placeholder 4">
            <a:extLst>
              <a:ext uri="{FF2B5EF4-FFF2-40B4-BE49-F238E27FC236}">
                <a16:creationId xmlns:a16="http://schemas.microsoft.com/office/drawing/2014/main" id="{2F51B6E7-872F-7A49-B07A-E95BDA38AE09}"/>
              </a:ext>
            </a:extLst>
          </p:cNvPr>
          <p:cNvSpPr>
            <a:spLocks noGrp="1"/>
          </p:cNvSpPr>
          <p:nvPr>
            <p:ph type="sldNum" sz="quarter" idx="12"/>
          </p:nvPr>
        </p:nvSpPr>
        <p:spPr/>
        <p:txBody>
          <a:bodyPr/>
          <a:lstStyle/>
          <a:p>
            <a:fld id="{BF88FC72-ABAB-6F42-B5F1-C8A6E036E79A}" type="slidenum">
              <a:rPr lang="en-US" smtClean="0"/>
              <a:t>28</a:t>
            </a:fld>
            <a:endParaRPr lang="en-US"/>
          </a:p>
        </p:txBody>
      </p:sp>
      <p:sp>
        <p:nvSpPr>
          <p:cNvPr id="6" name="TextBox 5">
            <a:extLst>
              <a:ext uri="{FF2B5EF4-FFF2-40B4-BE49-F238E27FC236}">
                <a16:creationId xmlns:a16="http://schemas.microsoft.com/office/drawing/2014/main" id="{342924DD-878A-8348-9D09-162477D1D113}"/>
              </a:ext>
            </a:extLst>
          </p:cNvPr>
          <p:cNvSpPr txBox="1"/>
          <p:nvPr/>
        </p:nvSpPr>
        <p:spPr>
          <a:xfrm>
            <a:off x="92675" y="2395973"/>
            <a:ext cx="3158022" cy="646331"/>
          </a:xfrm>
          <a:prstGeom prst="rect">
            <a:avLst/>
          </a:prstGeom>
          <a:noFill/>
        </p:spPr>
        <p:txBody>
          <a:bodyPr wrap="square" rtlCol="0">
            <a:spAutoFit/>
          </a:bodyPr>
          <a:lstStyle/>
          <a:p>
            <a:r>
              <a:rPr lang="en-US" dirty="0"/>
              <a:t>smooth-on-smooth, b=0</a:t>
            </a:r>
            <a:br>
              <a:rPr lang="en-US" dirty="0"/>
            </a:br>
            <a:r>
              <a:rPr lang="en-US" dirty="0"/>
              <a:t>collisions at RHIC</a:t>
            </a:r>
          </a:p>
        </p:txBody>
      </p:sp>
      <p:pic>
        <p:nvPicPr>
          <p:cNvPr id="8" name="Picture 7">
            <a:extLst>
              <a:ext uri="{FF2B5EF4-FFF2-40B4-BE49-F238E27FC236}">
                <a16:creationId xmlns:a16="http://schemas.microsoft.com/office/drawing/2014/main" id="{FB38B280-0CE8-B642-956D-837CFD4366A4}"/>
              </a:ext>
            </a:extLst>
          </p:cNvPr>
          <p:cNvPicPr>
            <a:picLocks noChangeAspect="1"/>
          </p:cNvPicPr>
          <p:nvPr/>
        </p:nvPicPr>
        <p:blipFill>
          <a:blip r:embed="rId3"/>
          <a:stretch>
            <a:fillRect/>
          </a:stretch>
        </p:blipFill>
        <p:spPr>
          <a:xfrm>
            <a:off x="3447610" y="4832103"/>
            <a:ext cx="1813962" cy="1447609"/>
          </a:xfrm>
          <a:prstGeom prst="rect">
            <a:avLst/>
          </a:prstGeom>
        </p:spPr>
      </p:pic>
      <p:pic>
        <p:nvPicPr>
          <p:cNvPr id="9" name="Picture 8">
            <a:extLst>
              <a:ext uri="{FF2B5EF4-FFF2-40B4-BE49-F238E27FC236}">
                <a16:creationId xmlns:a16="http://schemas.microsoft.com/office/drawing/2014/main" id="{A3E9B734-0233-264C-B415-E264FE6D4341}"/>
              </a:ext>
            </a:extLst>
          </p:cNvPr>
          <p:cNvPicPr>
            <a:picLocks noChangeAspect="1"/>
          </p:cNvPicPr>
          <p:nvPr/>
        </p:nvPicPr>
        <p:blipFill>
          <a:blip r:embed="rId4"/>
          <a:stretch>
            <a:fillRect/>
          </a:stretch>
        </p:blipFill>
        <p:spPr>
          <a:xfrm>
            <a:off x="3447610" y="2423238"/>
            <a:ext cx="1813962" cy="1447609"/>
          </a:xfrm>
          <a:prstGeom prst="rect">
            <a:avLst/>
          </a:prstGeom>
        </p:spPr>
      </p:pic>
      <p:pic>
        <p:nvPicPr>
          <p:cNvPr id="10" name="Picture 2" descr="Fig. 1">
            <a:extLst>
              <a:ext uri="{FF2B5EF4-FFF2-40B4-BE49-F238E27FC236}">
                <a16:creationId xmlns:a16="http://schemas.microsoft.com/office/drawing/2014/main" id="{8BFCF461-8CE1-734E-B447-50DE8E2216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43" t="12131" r="79652" b="30474"/>
          <a:stretch/>
        </p:blipFill>
        <p:spPr bwMode="auto">
          <a:xfrm>
            <a:off x="3479050" y="316241"/>
            <a:ext cx="1761282" cy="15411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202FA96-9381-3C47-B02F-264C3258C4AD}"/>
              </a:ext>
            </a:extLst>
          </p:cNvPr>
          <p:cNvSpPr/>
          <p:nvPr/>
        </p:nvSpPr>
        <p:spPr>
          <a:xfrm>
            <a:off x="8412521" y="-48187"/>
            <a:ext cx="3241593" cy="307777"/>
          </a:xfrm>
          <a:prstGeom prst="rect">
            <a:avLst/>
          </a:prstGeom>
        </p:spPr>
        <p:txBody>
          <a:bodyPr wrap="none">
            <a:spAutoFit/>
          </a:bodyPr>
          <a:lstStyle/>
          <a:p>
            <a:r>
              <a:rPr lang="en-US" sz="1400" dirty="0"/>
              <a:t>PRC104 (2021) 011901; </a:t>
            </a:r>
            <a:r>
              <a:rPr lang="en-US" sz="1400" dirty="0" err="1"/>
              <a:t>arxiv</a:t>
            </a:r>
            <a:r>
              <a:rPr lang="en-US" sz="1400" dirty="0"/>
              <a:t>: 2101.10872</a:t>
            </a:r>
          </a:p>
        </p:txBody>
      </p:sp>
    </p:spTree>
    <p:extLst>
      <p:ext uri="{BB962C8B-B14F-4D97-AF65-F5344CB8AC3E}">
        <p14:creationId xmlns:p14="http://schemas.microsoft.com/office/powerpoint/2010/main" val="3302833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C76139A8-996A-6E47-93DB-21F393923EEF}"/>
              </a:ext>
            </a:extLst>
          </p:cNvPr>
          <p:cNvSpPr>
            <a:spLocks noGrp="1"/>
          </p:cNvSpPr>
          <p:nvPr>
            <p:ph type="title"/>
          </p:nvPr>
        </p:nvSpPr>
        <p:spPr/>
        <p:txBody>
          <a:bodyPr/>
          <a:lstStyle/>
          <a:p>
            <a:r>
              <a:rPr lang="en-US" dirty="0"/>
              <a:t>Fluid ➞ particles     (vorticity ➞ polarization)</a:t>
            </a:r>
          </a:p>
        </p:txBody>
      </p:sp>
      <p:sp>
        <p:nvSpPr>
          <p:cNvPr id="2" name="Footer Placeholder 1">
            <a:extLst>
              <a:ext uri="{FF2B5EF4-FFF2-40B4-BE49-F238E27FC236}">
                <a16:creationId xmlns:a16="http://schemas.microsoft.com/office/drawing/2014/main" id="{B09BEB22-EA59-8B41-8399-8CDC7DF6F3F0}"/>
              </a:ext>
            </a:extLst>
          </p:cNvPr>
          <p:cNvSpPr>
            <a:spLocks noGrp="1"/>
          </p:cNvSpPr>
          <p:nvPr>
            <p:ph type="ftr" sz="quarter" idx="11"/>
          </p:nvPr>
        </p:nvSpPr>
        <p:spPr/>
        <p:txBody>
          <a:bodyPr/>
          <a:lstStyle/>
          <a:p>
            <a:r>
              <a:rPr lang="en-US"/>
              <a:t>UCLA Chirality Retreat - Dec 2022</a:t>
            </a:r>
          </a:p>
        </p:txBody>
      </p:sp>
      <p:sp>
        <p:nvSpPr>
          <p:cNvPr id="3" name="Slide Number Placeholder 2">
            <a:extLst>
              <a:ext uri="{FF2B5EF4-FFF2-40B4-BE49-F238E27FC236}">
                <a16:creationId xmlns:a16="http://schemas.microsoft.com/office/drawing/2014/main" id="{235C9F2B-BA9B-A941-A463-C7AB3FA0A94B}"/>
              </a:ext>
            </a:extLst>
          </p:cNvPr>
          <p:cNvSpPr>
            <a:spLocks noGrp="1"/>
          </p:cNvSpPr>
          <p:nvPr>
            <p:ph type="sldNum" sz="quarter" idx="12"/>
          </p:nvPr>
        </p:nvSpPr>
        <p:spPr/>
        <p:txBody>
          <a:bodyPr/>
          <a:lstStyle/>
          <a:p>
            <a:fld id="{BF88FC72-ABAB-6F42-B5F1-C8A6E036E79A}" type="slidenum">
              <a:rPr lang="en-US" smtClean="0"/>
              <a:t>29</a:t>
            </a:fld>
            <a:endParaRPr lang="en-US"/>
          </a:p>
        </p:txBody>
      </p:sp>
      <p:pic>
        <p:nvPicPr>
          <p:cNvPr id="15" name="Picture 14">
            <a:extLst>
              <a:ext uri="{FF2B5EF4-FFF2-40B4-BE49-F238E27FC236}">
                <a16:creationId xmlns:a16="http://schemas.microsoft.com/office/drawing/2014/main" id="{0EDF4638-1DA1-644C-8D35-468D65DE52BF}"/>
              </a:ext>
            </a:extLst>
          </p:cNvPr>
          <p:cNvPicPr>
            <a:picLocks noChangeAspect="1"/>
          </p:cNvPicPr>
          <p:nvPr/>
        </p:nvPicPr>
        <p:blipFill>
          <a:blip r:embed="rId2"/>
          <a:stretch>
            <a:fillRect/>
          </a:stretch>
        </p:blipFill>
        <p:spPr>
          <a:xfrm>
            <a:off x="642994" y="721927"/>
            <a:ext cx="4665835" cy="2446972"/>
          </a:xfrm>
          <a:prstGeom prst="rect">
            <a:avLst/>
          </a:prstGeom>
        </p:spPr>
      </p:pic>
      <p:pic>
        <p:nvPicPr>
          <p:cNvPr id="23" name="Picture 22">
            <a:extLst>
              <a:ext uri="{FF2B5EF4-FFF2-40B4-BE49-F238E27FC236}">
                <a16:creationId xmlns:a16="http://schemas.microsoft.com/office/drawing/2014/main" id="{8C03773C-F69E-7541-880F-139E5D08D3EE}"/>
              </a:ext>
            </a:extLst>
          </p:cNvPr>
          <p:cNvPicPr>
            <a:picLocks noChangeAspect="1"/>
          </p:cNvPicPr>
          <p:nvPr/>
        </p:nvPicPr>
        <p:blipFill>
          <a:blip r:embed="rId3"/>
          <a:stretch>
            <a:fillRect/>
          </a:stretch>
        </p:blipFill>
        <p:spPr>
          <a:xfrm>
            <a:off x="6454588" y="692271"/>
            <a:ext cx="5335224" cy="2476628"/>
          </a:xfrm>
          <a:prstGeom prst="rect">
            <a:avLst/>
          </a:prstGeom>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5C501423-D046-094D-AF0B-22D19E2DC74B}"/>
              </a:ext>
            </a:extLst>
          </p:cNvPr>
          <p:cNvGrpSpPr/>
          <p:nvPr/>
        </p:nvGrpSpPr>
        <p:grpSpPr>
          <a:xfrm>
            <a:off x="268942" y="4574513"/>
            <a:ext cx="4551829" cy="1825332"/>
            <a:chOff x="510988" y="4789665"/>
            <a:chExt cx="4551829" cy="1825332"/>
          </a:xfrm>
        </p:grpSpPr>
        <p:sp>
          <p:nvSpPr>
            <p:cNvPr id="9" name="Rectangle 8">
              <a:extLst>
                <a:ext uri="{FF2B5EF4-FFF2-40B4-BE49-F238E27FC236}">
                  <a16:creationId xmlns:a16="http://schemas.microsoft.com/office/drawing/2014/main" id="{5D3FEC30-2F24-DF47-827A-02920861637B}"/>
                </a:ext>
              </a:extLst>
            </p:cNvPr>
            <p:cNvSpPr/>
            <p:nvPr/>
          </p:nvSpPr>
          <p:spPr>
            <a:xfrm>
              <a:off x="510988" y="4789665"/>
              <a:ext cx="4551829" cy="1825332"/>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AB54819C-2BB3-FB48-B9AB-2A24C89D253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22635" y="5170957"/>
              <a:ext cx="4325731" cy="1444040"/>
            </a:xfrm>
            <a:prstGeom prst="rect">
              <a:avLst/>
            </a:prstGeom>
          </p:spPr>
        </p:pic>
        <p:sp>
          <p:nvSpPr>
            <p:cNvPr id="33" name="TextBox 32">
              <a:extLst>
                <a:ext uri="{FF2B5EF4-FFF2-40B4-BE49-F238E27FC236}">
                  <a16:creationId xmlns:a16="http://schemas.microsoft.com/office/drawing/2014/main" id="{2BED13D1-2E65-8348-B646-9B3BABEA6A66}"/>
                </a:ext>
              </a:extLst>
            </p:cNvPr>
            <p:cNvSpPr txBox="1"/>
            <p:nvPr/>
          </p:nvSpPr>
          <p:spPr>
            <a:xfrm>
              <a:off x="642994" y="4792363"/>
              <a:ext cx="2341347" cy="369332"/>
            </a:xfrm>
            <a:prstGeom prst="rect">
              <a:avLst/>
            </a:prstGeom>
            <a:noFill/>
          </p:spPr>
          <p:txBody>
            <a:bodyPr wrap="none" rtlCol="0">
              <a:spAutoFit/>
            </a:bodyPr>
            <a:lstStyle/>
            <a:p>
              <a:r>
                <a:rPr lang="en-US" dirty="0">
                  <a:solidFill>
                    <a:srgbClr val="0048EC"/>
                  </a:solidFill>
                </a:rPr>
                <a:t>alternative vorticities…</a:t>
              </a:r>
            </a:p>
          </p:txBody>
        </p:sp>
      </p:grpSp>
      <p:grpSp>
        <p:nvGrpSpPr>
          <p:cNvPr id="8" name="Group 7">
            <a:extLst>
              <a:ext uri="{FF2B5EF4-FFF2-40B4-BE49-F238E27FC236}">
                <a16:creationId xmlns:a16="http://schemas.microsoft.com/office/drawing/2014/main" id="{4FF6B3C7-5BE7-2242-9E19-BBB57D502E99}"/>
              </a:ext>
            </a:extLst>
          </p:cNvPr>
          <p:cNvGrpSpPr/>
          <p:nvPr/>
        </p:nvGrpSpPr>
        <p:grpSpPr>
          <a:xfrm>
            <a:off x="2282299" y="3241250"/>
            <a:ext cx="7627401" cy="1119213"/>
            <a:chOff x="1153528" y="3484635"/>
            <a:chExt cx="7627401" cy="1119213"/>
          </a:xfrm>
        </p:grpSpPr>
        <p:sp>
          <p:nvSpPr>
            <p:cNvPr id="7" name="Rectangle 6">
              <a:extLst>
                <a:ext uri="{FF2B5EF4-FFF2-40B4-BE49-F238E27FC236}">
                  <a16:creationId xmlns:a16="http://schemas.microsoft.com/office/drawing/2014/main" id="{AC7505BC-7338-8F41-9E95-8545C29B78D1}"/>
                </a:ext>
              </a:extLst>
            </p:cNvPr>
            <p:cNvSpPr/>
            <p:nvPr/>
          </p:nvSpPr>
          <p:spPr>
            <a:xfrm>
              <a:off x="1156447" y="3484635"/>
              <a:ext cx="7624482" cy="1119213"/>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A70AED3D-05FA-6742-A5D3-BFF547F173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730140" y="3484837"/>
              <a:ext cx="5400682" cy="1007820"/>
            </a:xfrm>
            <a:prstGeom prst="rect">
              <a:avLst/>
            </a:prstGeom>
            <a:ln>
              <a:noFill/>
            </a:ln>
            <a:effectLst/>
          </p:spPr>
        </p:pic>
        <p:sp>
          <p:nvSpPr>
            <p:cNvPr id="30" name="TextBox 29">
              <a:extLst>
                <a:ext uri="{FF2B5EF4-FFF2-40B4-BE49-F238E27FC236}">
                  <a16:creationId xmlns:a16="http://schemas.microsoft.com/office/drawing/2014/main" id="{71AE4D6F-0F27-CC48-A4D5-85B8A7594778}"/>
                </a:ext>
              </a:extLst>
            </p:cNvPr>
            <p:cNvSpPr txBox="1"/>
            <p:nvPr/>
          </p:nvSpPr>
          <p:spPr>
            <a:xfrm>
              <a:off x="1153528" y="4326849"/>
              <a:ext cx="2776337" cy="276999"/>
            </a:xfrm>
            <a:prstGeom prst="rect">
              <a:avLst/>
            </a:prstGeom>
            <a:noFill/>
          </p:spPr>
          <p:txBody>
            <a:bodyPr wrap="none" rtlCol="0">
              <a:spAutoFit/>
            </a:bodyPr>
            <a:lstStyle/>
            <a:p>
              <a:r>
                <a:rPr lang="en-US" sz="1200" dirty="0" err="1">
                  <a:solidFill>
                    <a:schemeClr val="tx1">
                      <a:lumMod val="50000"/>
                      <a:lumOff val="50000"/>
                    </a:schemeClr>
                  </a:solidFill>
                </a:rPr>
                <a:t>Becattini</a:t>
              </a:r>
              <a:r>
                <a:rPr lang="en-US" sz="1200" dirty="0">
                  <a:solidFill>
                    <a:schemeClr val="tx1">
                      <a:lumMod val="50000"/>
                      <a:lumOff val="50000"/>
                    </a:schemeClr>
                  </a:solidFill>
                </a:rPr>
                <a:t> et al, Annal. Phys. 338 (2013) 32</a:t>
              </a:r>
            </a:p>
          </p:txBody>
        </p:sp>
        <p:sp>
          <p:nvSpPr>
            <p:cNvPr id="35" name="TextBox 34">
              <a:extLst>
                <a:ext uri="{FF2B5EF4-FFF2-40B4-BE49-F238E27FC236}">
                  <a16:creationId xmlns:a16="http://schemas.microsoft.com/office/drawing/2014/main" id="{16A18EDE-20EB-D542-9801-AFB32D51D94E}"/>
                </a:ext>
              </a:extLst>
            </p:cNvPr>
            <p:cNvSpPr txBox="1"/>
            <p:nvPr/>
          </p:nvSpPr>
          <p:spPr>
            <a:xfrm>
              <a:off x="1284994" y="3612283"/>
              <a:ext cx="1336841" cy="646331"/>
            </a:xfrm>
            <a:prstGeom prst="rect">
              <a:avLst/>
            </a:prstGeom>
            <a:noFill/>
          </p:spPr>
          <p:txBody>
            <a:bodyPr wrap="none" rtlCol="0">
              <a:spAutoFit/>
            </a:bodyPr>
            <a:lstStyle/>
            <a:p>
              <a:r>
                <a:rPr lang="en-US" dirty="0">
                  <a:solidFill>
                    <a:srgbClr val="0048EC"/>
                  </a:solidFill>
                </a:rPr>
                <a:t>Cooper-Frye</a:t>
              </a:r>
            </a:p>
            <a:p>
              <a:r>
                <a:rPr lang="en-US" dirty="0">
                  <a:solidFill>
                    <a:srgbClr val="0048EC"/>
                  </a:solidFill>
                </a:rPr>
                <a:t>for spin</a:t>
              </a:r>
            </a:p>
          </p:txBody>
        </p:sp>
      </p:grpSp>
      <p:grpSp>
        <p:nvGrpSpPr>
          <p:cNvPr id="18" name="Group 17">
            <a:extLst>
              <a:ext uri="{FF2B5EF4-FFF2-40B4-BE49-F238E27FC236}">
                <a16:creationId xmlns:a16="http://schemas.microsoft.com/office/drawing/2014/main" id="{75D24875-B86D-5748-9092-21BD240B2D04}"/>
              </a:ext>
            </a:extLst>
          </p:cNvPr>
          <p:cNvGrpSpPr/>
          <p:nvPr/>
        </p:nvGrpSpPr>
        <p:grpSpPr>
          <a:xfrm>
            <a:off x="5900794" y="4563035"/>
            <a:ext cx="5910617" cy="2231484"/>
            <a:chOff x="5900794" y="4563035"/>
            <a:chExt cx="5910617" cy="2231484"/>
          </a:xfrm>
        </p:grpSpPr>
        <p:sp>
          <p:nvSpPr>
            <p:cNvPr id="37" name="Rectangle 36">
              <a:extLst>
                <a:ext uri="{FF2B5EF4-FFF2-40B4-BE49-F238E27FC236}">
                  <a16:creationId xmlns:a16="http://schemas.microsoft.com/office/drawing/2014/main" id="{969E3662-65BC-BC49-B8A8-AC2B9B5E9800}"/>
                </a:ext>
              </a:extLst>
            </p:cNvPr>
            <p:cNvSpPr/>
            <p:nvPr/>
          </p:nvSpPr>
          <p:spPr>
            <a:xfrm>
              <a:off x="5913344" y="4563035"/>
              <a:ext cx="5876468" cy="2231484"/>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7D74B1EC-8BE3-9245-B0B9-97E54C45656D}"/>
                </a:ext>
              </a:extLst>
            </p:cNvPr>
            <p:cNvSpPr txBox="1"/>
            <p:nvPr/>
          </p:nvSpPr>
          <p:spPr>
            <a:xfrm>
              <a:off x="5900794" y="4591678"/>
              <a:ext cx="1735796" cy="646331"/>
            </a:xfrm>
            <a:prstGeom prst="rect">
              <a:avLst/>
            </a:prstGeom>
            <a:noFill/>
          </p:spPr>
          <p:txBody>
            <a:bodyPr wrap="none" rtlCol="0">
              <a:spAutoFit/>
            </a:bodyPr>
            <a:lstStyle/>
            <a:p>
              <a:r>
                <a:rPr lang="en-US" dirty="0">
                  <a:solidFill>
                    <a:srgbClr val="0048EC"/>
                  </a:solidFill>
                </a:rPr>
                <a:t>non-vortical </a:t>
              </a:r>
            </a:p>
            <a:p>
              <a:r>
                <a:rPr lang="en-US" dirty="0">
                  <a:solidFill>
                    <a:srgbClr val="0048EC"/>
                  </a:solidFill>
                </a:rPr>
                <a:t>symmetric shear</a:t>
              </a:r>
            </a:p>
          </p:txBody>
        </p:sp>
        <p:pic>
          <p:nvPicPr>
            <p:cNvPr id="4" name="Picture 3">
              <a:extLst>
                <a:ext uri="{FF2B5EF4-FFF2-40B4-BE49-F238E27FC236}">
                  <a16:creationId xmlns:a16="http://schemas.microsoft.com/office/drawing/2014/main" id="{06C9FE54-5889-0444-8B9A-E9DBFBF0C0E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713281" y="4631490"/>
              <a:ext cx="2848727" cy="675659"/>
            </a:xfrm>
            <a:prstGeom prst="rect">
              <a:avLst/>
            </a:prstGeom>
          </p:spPr>
        </p:pic>
        <p:pic>
          <p:nvPicPr>
            <p:cNvPr id="5" name="Picture 4">
              <a:extLst>
                <a:ext uri="{FF2B5EF4-FFF2-40B4-BE49-F238E27FC236}">
                  <a16:creationId xmlns:a16="http://schemas.microsoft.com/office/drawing/2014/main" id="{2E66EB8E-A896-F948-A04B-57188EBD0F2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015318" y="5335458"/>
              <a:ext cx="2093259" cy="558713"/>
            </a:xfrm>
            <a:prstGeom prst="rect">
              <a:avLst/>
            </a:prstGeom>
          </p:spPr>
        </p:pic>
        <p:pic>
          <p:nvPicPr>
            <p:cNvPr id="6" name="Picture 5">
              <a:extLst>
                <a:ext uri="{FF2B5EF4-FFF2-40B4-BE49-F238E27FC236}">
                  <a16:creationId xmlns:a16="http://schemas.microsoft.com/office/drawing/2014/main" id="{53E14DDD-DCBD-C147-B69F-3F23FFD76AC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095999" y="5937832"/>
              <a:ext cx="3190173" cy="856687"/>
            </a:xfrm>
            <a:prstGeom prst="rect">
              <a:avLst/>
            </a:prstGeom>
          </p:spPr>
        </p:pic>
        <p:sp>
          <p:nvSpPr>
            <p:cNvPr id="12" name="TextBox 11">
              <a:extLst>
                <a:ext uri="{FF2B5EF4-FFF2-40B4-BE49-F238E27FC236}">
                  <a16:creationId xmlns:a16="http://schemas.microsoft.com/office/drawing/2014/main" id="{73FD00CD-5DC6-C54D-9BEA-37B9230C3F78}"/>
                </a:ext>
              </a:extLst>
            </p:cNvPr>
            <p:cNvSpPr txBox="1"/>
            <p:nvPr/>
          </p:nvSpPr>
          <p:spPr>
            <a:xfrm>
              <a:off x="9645946" y="5946124"/>
              <a:ext cx="2165465" cy="369332"/>
            </a:xfrm>
            <a:prstGeom prst="rect">
              <a:avLst/>
            </a:prstGeom>
            <a:noFill/>
          </p:spPr>
          <p:txBody>
            <a:bodyPr wrap="none" rtlCol="0">
              <a:spAutoFit/>
            </a:bodyPr>
            <a:lstStyle/>
            <a:p>
              <a:r>
                <a:rPr lang="en-US" dirty="0" err="1">
                  <a:solidFill>
                    <a:srgbClr val="0048EC"/>
                  </a:solidFill>
                </a:rPr>
                <a:t>Becattini</a:t>
              </a:r>
              <a:r>
                <a:rPr lang="en-US" dirty="0">
                  <a:solidFill>
                    <a:srgbClr val="0048EC"/>
                  </a:solidFill>
                </a:rPr>
                <a:t> et al  (2021)</a:t>
              </a:r>
            </a:p>
          </p:txBody>
        </p:sp>
        <p:sp>
          <p:nvSpPr>
            <p:cNvPr id="13" name="TextBox 12">
              <a:extLst>
                <a:ext uri="{FF2B5EF4-FFF2-40B4-BE49-F238E27FC236}">
                  <a16:creationId xmlns:a16="http://schemas.microsoft.com/office/drawing/2014/main" id="{B95A30F5-B6DD-1944-A71D-4C550201B35D}"/>
                </a:ext>
              </a:extLst>
            </p:cNvPr>
            <p:cNvSpPr txBox="1"/>
            <p:nvPr/>
          </p:nvSpPr>
          <p:spPr>
            <a:xfrm>
              <a:off x="9661630" y="6344675"/>
              <a:ext cx="1718356" cy="369332"/>
            </a:xfrm>
            <a:prstGeom prst="rect">
              <a:avLst/>
            </a:prstGeom>
            <a:noFill/>
          </p:spPr>
          <p:txBody>
            <a:bodyPr wrap="none" rtlCol="0">
              <a:spAutoFit/>
            </a:bodyPr>
            <a:lstStyle/>
            <a:p>
              <a:r>
                <a:rPr lang="en-US" dirty="0">
                  <a:solidFill>
                    <a:srgbClr val="0048EC"/>
                  </a:solidFill>
                </a:rPr>
                <a:t>Liu &amp; Yin  (2001)</a:t>
              </a:r>
            </a:p>
          </p:txBody>
        </p:sp>
        <p:cxnSp>
          <p:nvCxnSpPr>
            <p:cNvPr id="16" name="Straight Arrow Connector 15">
              <a:extLst>
                <a:ext uri="{FF2B5EF4-FFF2-40B4-BE49-F238E27FC236}">
                  <a16:creationId xmlns:a16="http://schemas.microsoft.com/office/drawing/2014/main" id="{38860E96-69AC-924D-A5A6-D4D622B921E4}"/>
                </a:ext>
              </a:extLst>
            </p:cNvPr>
            <p:cNvCxnSpPr>
              <a:cxnSpLocks/>
            </p:cNvCxnSpPr>
            <p:nvPr/>
          </p:nvCxnSpPr>
          <p:spPr>
            <a:xfrm flipH="1">
              <a:off x="9259593" y="6182531"/>
              <a:ext cx="38635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72AF87C-0B85-F342-93B8-4B672B95CFFA}"/>
                </a:ext>
              </a:extLst>
            </p:cNvPr>
            <p:cNvCxnSpPr/>
            <p:nvPr/>
          </p:nvCxnSpPr>
          <p:spPr>
            <a:xfrm flipH="1">
              <a:off x="9290970" y="6496295"/>
              <a:ext cx="38635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529601F0-1B35-254C-8F69-CFEB37C2794E}"/>
              </a:ext>
            </a:extLst>
          </p:cNvPr>
          <p:cNvPicPr>
            <a:picLocks noChangeAspect="1"/>
          </p:cNvPicPr>
          <p:nvPr/>
        </p:nvPicPr>
        <p:blipFill>
          <a:blip r:embed="rId9"/>
          <a:stretch>
            <a:fillRect/>
          </a:stretch>
        </p:blipFill>
        <p:spPr>
          <a:xfrm>
            <a:off x="610371" y="726349"/>
            <a:ext cx="4674608" cy="2451812"/>
          </a:xfrm>
          <a:prstGeom prst="rect">
            <a:avLst/>
          </a:prstGeom>
        </p:spPr>
      </p:pic>
      <p:sp>
        <p:nvSpPr>
          <p:cNvPr id="27" name="Oval 26">
            <a:extLst>
              <a:ext uri="{FF2B5EF4-FFF2-40B4-BE49-F238E27FC236}">
                <a16:creationId xmlns:a16="http://schemas.microsoft.com/office/drawing/2014/main" id="{71716F51-E849-37A7-35B8-FD4924C1CB00}"/>
              </a:ext>
            </a:extLst>
          </p:cNvPr>
          <p:cNvSpPr/>
          <p:nvPr/>
        </p:nvSpPr>
        <p:spPr>
          <a:xfrm>
            <a:off x="9133598" y="806081"/>
            <a:ext cx="745772" cy="713942"/>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49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656AB0-45CD-B44D-BBDF-30C7395D4E67}"/>
              </a:ext>
            </a:extLst>
          </p:cNvPr>
          <p:cNvSpPr/>
          <p:nvPr/>
        </p:nvSpPr>
        <p:spPr>
          <a:xfrm>
            <a:off x="6604221" y="687200"/>
            <a:ext cx="5482870" cy="246867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A57438-1434-E341-9B72-0369BC491DE2}"/>
              </a:ext>
            </a:extLst>
          </p:cNvPr>
          <p:cNvSpPr>
            <a:spLocks noGrp="1"/>
          </p:cNvSpPr>
          <p:nvPr>
            <p:ph type="title"/>
          </p:nvPr>
        </p:nvSpPr>
        <p:spPr/>
        <p:txBody>
          <a:bodyPr>
            <a:normAutofit fontScale="90000"/>
          </a:bodyPr>
          <a:lstStyle/>
          <a:p>
            <a:r>
              <a:rPr lang="en-US" dirty="0"/>
              <a:t>Rotational substructure of noncentral collisions</a:t>
            </a:r>
          </a:p>
        </p:txBody>
      </p:sp>
      <p:pic>
        <p:nvPicPr>
          <p:cNvPr id="10" name="Picture 9">
            <a:extLst>
              <a:ext uri="{FF2B5EF4-FFF2-40B4-BE49-F238E27FC236}">
                <a16:creationId xmlns:a16="http://schemas.microsoft.com/office/drawing/2014/main" id="{F556A285-4622-B84C-A668-D74F493232AD}"/>
              </a:ext>
            </a:extLst>
          </p:cNvPr>
          <p:cNvPicPr>
            <a:picLocks noChangeAspect="1"/>
          </p:cNvPicPr>
          <p:nvPr/>
        </p:nvPicPr>
        <p:blipFill rotWithShape="1">
          <a:blip r:embed="rId3"/>
          <a:srcRect l="15819" b="5197"/>
          <a:stretch/>
        </p:blipFill>
        <p:spPr>
          <a:xfrm>
            <a:off x="6611476" y="889168"/>
            <a:ext cx="2241210" cy="1944049"/>
          </a:xfrm>
          <a:prstGeom prst="rect">
            <a:avLst/>
          </a:prstGeom>
        </p:spPr>
      </p:pic>
      <p:pic>
        <p:nvPicPr>
          <p:cNvPr id="11" name="Picture 10">
            <a:extLst>
              <a:ext uri="{FF2B5EF4-FFF2-40B4-BE49-F238E27FC236}">
                <a16:creationId xmlns:a16="http://schemas.microsoft.com/office/drawing/2014/main" id="{E0A6A66E-2F60-D041-97B7-463C332F0A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0800000" flipV="1">
            <a:off x="8926258" y="834236"/>
            <a:ext cx="1121024" cy="873040"/>
          </a:xfrm>
          <a:prstGeom prst="rect">
            <a:avLst/>
          </a:prstGeom>
        </p:spPr>
      </p:pic>
      <p:cxnSp>
        <p:nvCxnSpPr>
          <p:cNvPr id="12" name="Straight Connector 11">
            <a:extLst>
              <a:ext uri="{FF2B5EF4-FFF2-40B4-BE49-F238E27FC236}">
                <a16:creationId xmlns:a16="http://schemas.microsoft.com/office/drawing/2014/main" id="{125B0C7B-BF44-3E4F-A457-7430EFAB6542}"/>
              </a:ext>
            </a:extLst>
          </p:cNvPr>
          <p:cNvCxnSpPr>
            <a:cxnSpLocks/>
          </p:cNvCxnSpPr>
          <p:nvPr/>
        </p:nvCxnSpPr>
        <p:spPr>
          <a:xfrm flipV="1">
            <a:off x="7943288" y="903899"/>
            <a:ext cx="976990" cy="1035877"/>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649BAB0-EE79-6A43-A732-1678E7E8ACE5}"/>
              </a:ext>
            </a:extLst>
          </p:cNvPr>
          <p:cNvCxnSpPr>
            <a:cxnSpLocks/>
          </p:cNvCxnSpPr>
          <p:nvPr/>
        </p:nvCxnSpPr>
        <p:spPr>
          <a:xfrm flipV="1">
            <a:off x="8060143" y="1699828"/>
            <a:ext cx="882305" cy="341474"/>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2FBB8150-0D8F-5142-A457-B348392CB3D2}"/>
              </a:ext>
            </a:extLst>
          </p:cNvPr>
          <p:cNvSpPr/>
          <p:nvPr/>
        </p:nvSpPr>
        <p:spPr>
          <a:xfrm>
            <a:off x="7921118" y="1941560"/>
            <a:ext cx="115857" cy="1214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8918843-6420-DA48-AE2D-82ED4CEBE507}"/>
              </a:ext>
            </a:extLst>
          </p:cNvPr>
          <p:cNvSpPr txBox="1"/>
          <p:nvPr/>
        </p:nvSpPr>
        <p:spPr>
          <a:xfrm>
            <a:off x="8488216" y="1849078"/>
            <a:ext cx="1974195" cy="1323439"/>
          </a:xfrm>
          <a:prstGeom prst="rect">
            <a:avLst/>
          </a:prstGeom>
          <a:noFill/>
        </p:spPr>
        <p:txBody>
          <a:bodyPr wrap="none" rtlCol="0">
            <a:spAutoFit/>
          </a:bodyPr>
          <a:lstStyle/>
          <a:p>
            <a:r>
              <a:rPr lang="en-US" sz="1600" b="1" u="sng" dirty="0">
                <a:solidFill>
                  <a:schemeClr val="bg1"/>
                </a:solidFill>
              </a:rPr>
              <a:t>fluid cell</a:t>
            </a:r>
          </a:p>
          <a:p>
            <a:pPr marL="174625" indent="-174625">
              <a:buFont typeface="Arial" panose="020B0604020202020204" pitchFamily="34" charset="0"/>
              <a:buChar char="•"/>
            </a:pPr>
            <a:r>
              <a:rPr lang="en-US" sz="1600" dirty="0">
                <a:solidFill>
                  <a:schemeClr val="bg1"/>
                </a:solidFill>
              </a:rPr>
              <a:t>chemical potentials</a:t>
            </a:r>
          </a:p>
          <a:p>
            <a:pPr marL="174625" indent="-174625">
              <a:buFont typeface="Arial" panose="020B0604020202020204" pitchFamily="34" charset="0"/>
              <a:buChar char="•"/>
            </a:pPr>
            <a:r>
              <a:rPr lang="en-US" sz="1600" dirty="0">
                <a:solidFill>
                  <a:schemeClr val="bg1"/>
                </a:solidFill>
              </a:rPr>
              <a:t>temperature</a:t>
            </a:r>
          </a:p>
          <a:p>
            <a:pPr marL="174625" indent="-174625">
              <a:buFont typeface="Arial" panose="020B0604020202020204" pitchFamily="34" charset="0"/>
              <a:buChar char="•"/>
            </a:pPr>
            <a:r>
              <a:rPr lang="en-US" sz="1600" dirty="0">
                <a:solidFill>
                  <a:schemeClr val="bg1"/>
                </a:solidFill>
              </a:rPr>
              <a:t>collective velocity</a:t>
            </a:r>
          </a:p>
          <a:p>
            <a:pPr marL="174625" indent="-174625">
              <a:buFont typeface="Arial" panose="020B0604020202020204" pitchFamily="34" charset="0"/>
              <a:buChar char="•"/>
            </a:pPr>
            <a:r>
              <a:rPr lang="en-US" sz="1600" dirty="0">
                <a:solidFill>
                  <a:srgbClr val="FF8CFF"/>
                </a:solidFill>
              </a:rPr>
              <a:t>vorticity</a:t>
            </a:r>
          </a:p>
        </p:txBody>
      </p:sp>
      <p:cxnSp>
        <p:nvCxnSpPr>
          <p:cNvPr id="31" name="Straight Connector 30">
            <a:extLst>
              <a:ext uri="{FF2B5EF4-FFF2-40B4-BE49-F238E27FC236}">
                <a16:creationId xmlns:a16="http://schemas.microsoft.com/office/drawing/2014/main" id="{871C36B4-9640-FB41-8DA0-BD3D46B89DC7}"/>
              </a:ext>
            </a:extLst>
          </p:cNvPr>
          <p:cNvCxnSpPr>
            <a:cxnSpLocks/>
          </p:cNvCxnSpPr>
          <p:nvPr/>
        </p:nvCxnSpPr>
        <p:spPr>
          <a:xfrm flipV="1">
            <a:off x="9356623" y="1735432"/>
            <a:ext cx="145392" cy="186103"/>
          </a:xfrm>
          <a:prstGeom prst="line">
            <a:avLst/>
          </a:prstGeom>
          <a:ln>
            <a:solidFill>
              <a:schemeClr val="bg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06ABAA89-1A37-634D-B074-CEA24A6FDCBF}"/>
              </a:ext>
            </a:extLst>
          </p:cNvPr>
          <p:cNvCxnSpPr>
            <a:cxnSpLocks/>
          </p:cNvCxnSpPr>
          <p:nvPr/>
        </p:nvCxnSpPr>
        <p:spPr>
          <a:xfrm flipH="1">
            <a:off x="10129790" y="1045854"/>
            <a:ext cx="218038" cy="91828"/>
          </a:xfrm>
          <a:prstGeom prst="line">
            <a:avLst/>
          </a:prstGeom>
          <a:ln>
            <a:solidFill>
              <a:schemeClr val="bg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8BC1C74-C637-3841-9D1E-F057B0E4608C}"/>
              </a:ext>
            </a:extLst>
          </p:cNvPr>
          <p:cNvSpPr txBox="1"/>
          <p:nvPr/>
        </p:nvSpPr>
        <p:spPr>
          <a:xfrm>
            <a:off x="8131078" y="3370336"/>
            <a:ext cx="3867326" cy="3323987"/>
          </a:xfrm>
          <a:prstGeom prst="rect">
            <a:avLst/>
          </a:prstGeom>
          <a:noFill/>
        </p:spPr>
        <p:txBody>
          <a:bodyPr wrap="square" rtlCol="0">
            <a:spAutoFit/>
          </a:bodyPr>
          <a:lstStyle/>
          <a:p>
            <a:pPr marL="231775" indent="-231775">
              <a:spcBef>
                <a:spcPts val="600"/>
              </a:spcBef>
              <a:buFont typeface="Arial" panose="020B0604020202020204" pitchFamily="34" charset="0"/>
              <a:buChar char="•"/>
            </a:pPr>
            <a:r>
              <a:rPr lang="en-US" dirty="0"/>
              <a:t>Dynamic evolution of locally equilibrated matter</a:t>
            </a:r>
          </a:p>
          <a:p>
            <a:pPr marL="231775" indent="-231775">
              <a:spcBef>
                <a:spcPts val="600"/>
              </a:spcBef>
              <a:buFont typeface="Arial" panose="020B0604020202020204" pitchFamily="34" charset="0"/>
              <a:buChar char="•"/>
            </a:pPr>
            <a:r>
              <a:rPr lang="en-US" dirty="0"/>
              <a:t>Hadronization/freezeout driven by conservation laws  (</a:t>
            </a:r>
            <a:r>
              <a:rPr lang="en-US" i="1" dirty="0"/>
              <a:t>and…?)</a:t>
            </a:r>
            <a:endParaRPr lang="en-US" dirty="0"/>
          </a:p>
          <a:p>
            <a:pPr marL="179388" indent="-169863">
              <a:spcBef>
                <a:spcPts val="600"/>
              </a:spcBef>
              <a:buFont typeface="Arial" panose="020B0604020202020204" pitchFamily="34" charset="0"/>
              <a:buChar char="•"/>
            </a:pPr>
            <a:r>
              <a:rPr lang="en-US" dirty="0">
                <a:solidFill>
                  <a:srgbClr val="7030A0"/>
                </a:solidFill>
              </a:rPr>
              <a:t>emitted particles (</a:t>
            </a:r>
            <a:r>
              <a:rPr lang="en-US" i="1" dirty="0">
                <a:solidFill>
                  <a:srgbClr val="7030A0"/>
                </a:solidFill>
              </a:rPr>
              <a:t>measurable!)</a:t>
            </a:r>
            <a:r>
              <a:rPr lang="en-US" dirty="0">
                <a:solidFill>
                  <a:srgbClr val="7030A0"/>
                </a:solidFill>
              </a:rPr>
              <a:t> reflect properties of parent fluid cells</a:t>
            </a:r>
          </a:p>
          <a:p>
            <a:pPr marL="179388" indent="-169863">
              <a:spcBef>
                <a:spcPts val="600"/>
              </a:spcBef>
              <a:buFont typeface="Arial" panose="020B0604020202020204" pitchFamily="34" charset="0"/>
              <a:buChar char="•"/>
            </a:pPr>
            <a:r>
              <a:rPr lang="en-US" dirty="0">
                <a:solidFill>
                  <a:srgbClr val="002060"/>
                </a:solidFill>
              </a:rPr>
              <a:t>Yields</a:t>
            </a:r>
          </a:p>
          <a:p>
            <a:pPr marL="179388" indent="-169863">
              <a:spcBef>
                <a:spcPts val="600"/>
              </a:spcBef>
              <a:buFont typeface="Arial" panose="020B0604020202020204" pitchFamily="34" charset="0"/>
              <a:buChar char="•"/>
            </a:pPr>
            <a:r>
              <a:rPr lang="en-US" dirty="0">
                <a:solidFill>
                  <a:srgbClr val="002060"/>
                </a:solidFill>
              </a:rPr>
              <a:t>longitudinal, transverse distributions</a:t>
            </a:r>
          </a:p>
          <a:p>
            <a:pPr marL="179388" indent="-169863">
              <a:spcBef>
                <a:spcPts val="600"/>
              </a:spcBef>
              <a:buFont typeface="Arial" panose="020B0604020202020204" pitchFamily="34" charset="0"/>
              <a:buChar char="•"/>
            </a:pPr>
            <a:r>
              <a:rPr lang="en-US" dirty="0">
                <a:solidFill>
                  <a:srgbClr val="002060"/>
                </a:solidFill>
              </a:rPr>
              <a:t>azimuthal flow anisotropy</a:t>
            </a:r>
          </a:p>
          <a:p>
            <a:pPr marL="179388" indent="-169863">
              <a:spcBef>
                <a:spcPts val="600"/>
              </a:spcBef>
              <a:buFont typeface="Arial" panose="020B0604020202020204" pitchFamily="34" charset="0"/>
              <a:buChar char="•"/>
            </a:pPr>
            <a:r>
              <a:rPr lang="en-US" dirty="0">
                <a:solidFill>
                  <a:srgbClr val="FF0000"/>
                </a:solidFill>
              </a:rPr>
              <a:t>polarization</a:t>
            </a:r>
          </a:p>
        </p:txBody>
      </p:sp>
      <p:sp>
        <p:nvSpPr>
          <p:cNvPr id="4" name="Footer Placeholder 3">
            <a:extLst>
              <a:ext uri="{FF2B5EF4-FFF2-40B4-BE49-F238E27FC236}">
                <a16:creationId xmlns:a16="http://schemas.microsoft.com/office/drawing/2014/main" id="{9BDCB402-92E0-9D40-9A98-0FF7F98820E3}"/>
              </a:ext>
            </a:extLst>
          </p:cNvPr>
          <p:cNvSpPr>
            <a:spLocks noGrp="1"/>
          </p:cNvSpPr>
          <p:nvPr>
            <p:ph type="ftr" sz="quarter" idx="11"/>
          </p:nvPr>
        </p:nvSpPr>
        <p:spPr/>
        <p:txBody>
          <a:bodyPr/>
          <a:lstStyle/>
          <a:p>
            <a:r>
              <a:rPr lang="en-US"/>
              <a:t>UCLA Chirality Retreat - Dec 2022</a:t>
            </a:r>
            <a:endParaRPr lang="en-US" dirty="0"/>
          </a:p>
        </p:txBody>
      </p:sp>
      <p:sp>
        <p:nvSpPr>
          <p:cNvPr id="26" name="TextBox 25">
            <a:extLst>
              <a:ext uri="{FF2B5EF4-FFF2-40B4-BE49-F238E27FC236}">
                <a16:creationId xmlns:a16="http://schemas.microsoft.com/office/drawing/2014/main" id="{019078A4-98A1-EF49-82D4-DE0CB7102853}"/>
              </a:ext>
            </a:extLst>
          </p:cNvPr>
          <p:cNvSpPr txBox="1"/>
          <p:nvPr/>
        </p:nvSpPr>
        <p:spPr>
          <a:xfrm>
            <a:off x="10485087" y="824060"/>
            <a:ext cx="1344920" cy="1323439"/>
          </a:xfrm>
          <a:prstGeom prst="rect">
            <a:avLst/>
          </a:prstGeom>
          <a:noFill/>
        </p:spPr>
        <p:txBody>
          <a:bodyPr wrap="none" rtlCol="0">
            <a:spAutoFit/>
          </a:bodyPr>
          <a:lstStyle/>
          <a:p>
            <a:r>
              <a:rPr lang="en-US" sz="1600" b="1" u="sng" dirty="0">
                <a:solidFill>
                  <a:schemeClr val="bg1"/>
                </a:solidFill>
              </a:rPr>
              <a:t>hadrons</a:t>
            </a:r>
          </a:p>
          <a:p>
            <a:pPr marL="174625" indent="-174625">
              <a:buFont typeface="Arial" panose="020B0604020202020204" pitchFamily="34" charset="0"/>
              <a:buChar char="•"/>
            </a:pPr>
            <a:r>
              <a:rPr lang="en-US" sz="1600" dirty="0">
                <a:solidFill>
                  <a:schemeClr val="bg1"/>
                </a:solidFill>
              </a:rPr>
              <a:t>flavors</a:t>
            </a:r>
          </a:p>
          <a:p>
            <a:pPr marL="174625" indent="-174625">
              <a:buFont typeface="Arial" panose="020B0604020202020204" pitchFamily="34" charset="0"/>
              <a:buChar char="•"/>
            </a:pPr>
            <a:r>
              <a:rPr lang="en-US" sz="1600" dirty="0">
                <a:solidFill>
                  <a:schemeClr val="bg1"/>
                </a:solidFill>
              </a:rPr>
              <a:t>yield</a:t>
            </a:r>
          </a:p>
          <a:p>
            <a:pPr marL="174625" indent="-174625">
              <a:buFont typeface="Arial" panose="020B0604020202020204" pitchFamily="34" charset="0"/>
              <a:buChar char="•"/>
            </a:pPr>
            <a:r>
              <a:rPr lang="en-US" sz="1600" dirty="0">
                <a:solidFill>
                  <a:schemeClr val="bg1"/>
                </a:solidFill>
              </a:rPr>
              <a:t>momentum</a:t>
            </a:r>
          </a:p>
          <a:p>
            <a:pPr marL="174625" indent="-174625">
              <a:buFont typeface="Arial" panose="020B0604020202020204" pitchFamily="34" charset="0"/>
              <a:buChar char="•"/>
            </a:pPr>
            <a:r>
              <a:rPr lang="en-US" sz="1600" dirty="0">
                <a:solidFill>
                  <a:srgbClr val="FF8CFF"/>
                </a:solidFill>
              </a:rPr>
              <a:t>polarization</a:t>
            </a:r>
          </a:p>
        </p:txBody>
      </p:sp>
      <p:sp>
        <p:nvSpPr>
          <p:cNvPr id="30" name="TextBox 29">
            <a:extLst>
              <a:ext uri="{FF2B5EF4-FFF2-40B4-BE49-F238E27FC236}">
                <a16:creationId xmlns:a16="http://schemas.microsoft.com/office/drawing/2014/main" id="{FDDF6431-C920-0D45-9F3A-5E1F2AD5DBC2}"/>
              </a:ext>
            </a:extLst>
          </p:cNvPr>
          <p:cNvSpPr txBox="1"/>
          <p:nvPr/>
        </p:nvSpPr>
        <p:spPr>
          <a:xfrm>
            <a:off x="7144326" y="750406"/>
            <a:ext cx="617477" cy="369332"/>
          </a:xfrm>
          <a:prstGeom prst="rect">
            <a:avLst/>
          </a:prstGeom>
          <a:noFill/>
        </p:spPr>
        <p:txBody>
          <a:bodyPr wrap="none" rtlCol="0">
            <a:spAutoFit/>
          </a:bodyPr>
          <a:lstStyle/>
          <a:p>
            <a:r>
              <a:rPr lang="en-US" b="1" dirty="0">
                <a:solidFill>
                  <a:schemeClr val="bg1"/>
                </a:solidFill>
              </a:rPr>
              <a:t>fluid</a:t>
            </a:r>
          </a:p>
        </p:txBody>
      </p:sp>
      <p:cxnSp>
        <p:nvCxnSpPr>
          <p:cNvPr id="18" name="Straight Arrow Connector 17">
            <a:extLst>
              <a:ext uri="{FF2B5EF4-FFF2-40B4-BE49-F238E27FC236}">
                <a16:creationId xmlns:a16="http://schemas.microsoft.com/office/drawing/2014/main" id="{D4227869-AF8C-414C-8680-8A953B6AC928}"/>
              </a:ext>
            </a:extLst>
          </p:cNvPr>
          <p:cNvCxnSpPr/>
          <p:nvPr/>
        </p:nvCxnSpPr>
        <p:spPr>
          <a:xfrm>
            <a:off x="7950357" y="5211358"/>
            <a:ext cx="0" cy="1254151"/>
          </a:xfrm>
          <a:prstGeom prst="straightConnector1">
            <a:avLst/>
          </a:prstGeom>
          <a:ln w="38100">
            <a:solidFill>
              <a:srgbClr val="00349D"/>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3E61CE8-1517-DF4D-851A-2875D8258D00}"/>
              </a:ext>
            </a:extLst>
          </p:cNvPr>
          <p:cNvSpPr txBox="1"/>
          <p:nvPr/>
        </p:nvSpPr>
        <p:spPr>
          <a:xfrm>
            <a:off x="7172940" y="5395625"/>
            <a:ext cx="711220" cy="646331"/>
          </a:xfrm>
          <a:prstGeom prst="rect">
            <a:avLst/>
          </a:prstGeom>
          <a:noFill/>
        </p:spPr>
        <p:txBody>
          <a:bodyPr wrap="none" rtlCol="0">
            <a:spAutoFit/>
          </a:bodyPr>
          <a:lstStyle/>
          <a:p>
            <a:pPr algn="ctr"/>
            <a:r>
              <a:rPr lang="en-US" dirty="0">
                <a:solidFill>
                  <a:srgbClr val="00349D"/>
                </a:solidFill>
              </a:rPr>
              <a:t>finer</a:t>
            </a:r>
          </a:p>
          <a:p>
            <a:pPr algn="ctr"/>
            <a:r>
              <a:rPr lang="en-US" dirty="0">
                <a:solidFill>
                  <a:srgbClr val="00349D"/>
                </a:solidFill>
              </a:rPr>
              <a:t>detail</a:t>
            </a:r>
          </a:p>
        </p:txBody>
      </p:sp>
      <p:graphicFrame>
        <p:nvGraphicFramePr>
          <p:cNvPr id="50" name="Object 49">
            <a:extLst>
              <a:ext uri="{FF2B5EF4-FFF2-40B4-BE49-F238E27FC236}">
                <a16:creationId xmlns:a16="http://schemas.microsoft.com/office/drawing/2014/main" id="{06FEBBAA-35A9-704F-8688-E225F9A7E99B}"/>
              </a:ext>
            </a:extLst>
          </p:cNvPr>
          <p:cNvGraphicFramePr>
            <a:graphicFrameLocks noChangeAspect="1"/>
          </p:cNvGraphicFramePr>
          <p:nvPr/>
        </p:nvGraphicFramePr>
        <p:xfrm>
          <a:off x="5133313" y="4283233"/>
          <a:ext cx="1563934" cy="1514561"/>
        </p:xfrm>
        <a:graphic>
          <a:graphicData uri="http://schemas.openxmlformats.org/presentationml/2006/ole">
            <mc:AlternateContent xmlns:mc="http://schemas.openxmlformats.org/markup-compatibility/2006">
              <mc:Choice xmlns:v="urn:schemas-microsoft-com:vml" Requires="v">
                <p:oleObj name="Equation" r:id="rId5" imgW="774700" imgH="749300" progId="Equation.DSMT4">
                  <p:embed/>
                </p:oleObj>
              </mc:Choice>
              <mc:Fallback>
                <p:oleObj name="Equation" r:id="rId5" imgW="774700" imgH="749300" progId="Equation.DSMT4">
                  <p:embed/>
                  <p:pic>
                    <p:nvPicPr>
                      <p:cNvPr id="50" name="Object 49">
                        <a:extLst>
                          <a:ext uri="{FF2B5EF4-FFF2-40B4-BE49-F238E27FC236}">
                            <a16:creationId xmlns:a16="http://schemas.microsoft.com/office/drawing/2014/main" id="{06FEBBAA-35A9-704F-8688-E225F9A7E99B}"/>
                          </a:ext>
                        </a:extLst>
                      </p:cNvPr>
                      <p:cNvPicPr/>
                      <p:nvPr/>
                    </p:nvPicPr>
                    <p:blipFill>
                      <a:blip r:embed="rId6"/>
                      <a:stretch>
                        <a:fillRect/>
                      </a:stretch>
                    </p:blipFill>
                    <p:spPr>
                      <a:xfrm>
                        <a:off x="5133313" y="4283233"/>
                        <a:ext cx="1563934" cy="1514561"/>
                      </a:xfrm>
                      <a:prstGeom prst="rect">
                        <a:avLst/>
                      </a:prstGeom>
                      <a:ln>
                        <a:solidFill>
                          <a:schemeClr val="tx1"/>
                        </a:solidFill>
                      </a:ln>
                    </p:spPr>
                  </p:pic>
                </p:oleObj>
              </mc:Fallback>
            </mc:AlternateContent>
          </a:graphicData>
        </a:graphic>
      </p:graphicFrame>
      <p:pic>
        <p:nvPicPr>
          <p:cNvPr id="51" name="Picture 50">
            <a:extLst>
              <a:ext uri="{FF2B5EF4-FFF2-40B4-BE49-F238E27FC236}">
                <a16:creationId xmlns:a16="http://schemas.microsoft.com/office/drawing/2014/main" id="{EE9233DB-EAA1-F644-83A4-EE214E30AD2F}"/>
              </a:ext>
            </a:extLst>
          </p:cNvPr>
          <p:cNvPicPr>
            <a:picLocks noChangeAspect="1"/>
          </p:cNvPicPr>
          <p:nvPr/>
        </p:nvPicPr>
        <p:blipFill>
          <a:blip r:embed="rId7"/>
          <a:stretch>
            <a:fillRect/>
          </a:stretch>
        </p:blipFill>
        <p:spPr>
          <a:xfrm>
            <a:off x="156976" y="4779394"/>
            <a:ext cx="4655220" cy="503681"/>
          </a:xfrm>
          <a:prstGeom prst="rect">
            <a:avLst/>
          </a:prstGeom>
        </p:spPr>
      </p:pic>
      <p:sp>
        <p:nvSpPr>
          <p:cNvPr id="52" name="TextBox 51">
            <a:extLst>
              <a:ext uri="{FF2B5EF4-FFF2-40B4-BE49-F238E27FC236}">
                <a16:creationId xmlns:a16="http://schemas.microsoft.com/office/drawing/2014/main" id="{320FC98C-5872-A848-AD84-B6A565E0F9C2}"/>
              </a:ext>
            </a:extLst>
          </p:cNvPr>
          <p:cNvSpPr txBox="1"/>
          <p:nvPr/>
        </p:nvSpPr>
        <p:spPr>
          <a:xfrm>
            <a:off x="0" y="6384146"/>
            <a:ext cx="3190297" cy="261610"/>
          </a:xfrm>
          <a:prstGeom prst="rect">
            <a:avLst/>
          </a:prstGeom>
          <a:noFill/>
        </p:spPr>
        <p:txBody>
          <a:bodyPr wrap="none" rtlCol="0">
            <a:spAutoFit/>
          </a:bodyPr>
          <a:lstStyle/>
          <a:p>
            <a:r>
              <a:rPr lang="en-US" sz="1100" dirty="0" err="1">
                <a:solidFill>
                  <a:schemeClr val="tx1">
                    <a:lumMod val="50000"/>
                    <a:lumOff val="50000"/>
                  </a:schemeClr>
                </a:solidFill>
              </a:rPr>
              <a:t>Becattini</a:t>
            </a:r>
            <a:r>
              <a:rPr lang="en-US" sz="1100" dirty="0">
                <a:solidFill>
                  <a:schemeClr val="tx1">
                    <a:lumMod val="50000"/>
                    <a:lumOff val="50000"/>
                  </a:schemeClr>
                </a:solidFill>
              </a:rPr>
              <a:t>, Karpenko, MAL, Upsal, Voloshin, PRC 2017</a:t>
            </a:r>
          </a:p>
        </p:txBody>
      </p:sp>
      <p:sp>
        <p:nvSpPr>
          <p:cNvPr id="8" name="Slide Number Placeholder 7">
            <a:extLst>
              <a:ext uri="{FF2B5EF4-FFF2-40B4-BE49-F238E27FC236}">
                <a16:creationId xmlns:a16="http://schemas.microsoft.com/office/drawing/2014/main" id="{4B8A3373-FD1C-7A44-A27C-BC3EA3C093E6}"/>
              </a:ext>
            </a:extLst>
          </p:cNvPr>
          <p:cNvSpPr>
            <a:spLocks noGrp="1"/>
          </p:cNvSpPr>
          <p:nvPr>
            <p:ph type="sldNum" sz="quarter" idx="12"/>
          </p:nvPr>
        </p:nvSpPr>
        <p:spPr/>
        <p:txBody>
          <a:bodyPr/>
          <a:lstStyle/>
          <a:p>
            <a:fld id="{BF88FC72-ABAB-6F42-B5F1-C8A6E036E79A}" type="slidenum">
              <a:rPr lang="en-US" smtClean="0"/>
              <a:t>3</a:t>
            </a:fld>
            <a:endParaRPr lang="en-US"/>
          </a:p>
        </p:txBody>
      </p:sp>
      <p:sp>
        <p:nvSpPr>
          <p:cNvPr id="37" name="Oval 36">
            <a:extLst>
              <a:ext uri="{FF2B5EF4-FFF2-40B4-BE49-F238E27FC236}">
                <a16:creationId xmlns:a16="http://schemas.microsoft.com/office/drawing/2014/main" id="{FE919762-B5D2-7AB5-3C32-48FB2649C480}"/>
              </a:ext>
            </a:extLst>
          </p:cNvPr>
          <p:cNvSpPr/>
          <p:nvPr/>
        </p:nvSpPr>
        <p:spPr>
          <a:xfrm>
            <a:off x="9356623" y="806081"/>
            <a:ext cx="745772" cy="713942"/>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1FA209C0-BA55-DB24-033C-28D3E155468B}"/>
              </a:ext>
            </a:extLst>
          </p:cNvPr>
          <p:cNvPicPr>
            <a:picLocks noChangeAspect="1"/>
          </p:cNvPicPr>
          <p:nvPr/>
        </p:nvPicPr>
        <p:blipFill rotWithShape="1">
          <a:blip r:embed="rId8"/>
          <a:srcRect l="41919" t="-441" r="40588" b="441"/>
          <a:stretch/>
        </p:blipFill>
        <p:spPr>
          <a:xfrm>
            <a:off x="2396752" y="708955"/>
            <a:ext cx="2132763" cy="2453736"/>
          </a:xfrm>
          <a:prstGeom prst="rect">
            <a:avLst/>
          </a:prstGeom>
        </p:spPr>
      </p:pic>
      <p:pic>
        <p:nvPicPr>
          <p:cNvPr id="42" name="Picture 41">
            <a:extLst>
              <a:ext uri="{FF2B5EF4-FFF2-40B4-BE49-F238E27FC236}">
                <a16:creationId xmlns:a16="http://schemas.microsoft.com/office/drawing/2014/main" id="{6B02CB79-473B-DB56-FA94-1EE429F35143}"/>
              </a:ext>
            </a:extLst>
          </p:cNvPr>
          <p:cNvPicPr>
            <a:picLocks noChangeAspect="1"/>
          </p:cNvPicPr>
          <p:nvPr/>
        </p:nvPicPr>
        <p:blipFill rotWithShape="1">
          <a:blip r:embed="rId8"/>
          <a:srcRect l="72577" t="-236" r="4538" b="236"/>
          <a:stretch/>
        </p:blipFill>
        <p:spPr>
          <a:xfrm>
            <a:off x="4508821" y="708955"/>
            <a:ext cx="2790135" cy="2453736"/>
          </a:xfrm>
          <a:prstGeom prst="rect">
            <a:avLst/>
          </a:prstGeom>
          <a:ln>
            <a:solidFill>
              <a:schemeClr val="bg1"/>
            </a:solidFill>
          </a:ln>
        </p:spPr>
      </p:pic>
      <p:pic>
        <p:nvPicPr>
          <p:cNvPr id="39" name="Picture 38">
            <a:extLst>
              <a:ext uri="{FF2B5EF4-FFF2-40B4-BE49-F238E27FC236}">
                <a16:creationId xmlns:a16="http://schemas.microsoft.com/office/drawing/2014/main" id="{04C0D2AC-49F5-059B-6930-39AED8085036}"/>
              </a:ext>
            </a:extLst>
          </p:cNvPr>
          <p:cNvPicPr>
            <a:picLocks noChangeAspect="1"/>
          </p:cNvPicPr>
          <p:nvPr/>
        </p:nvPicPr>
        <p:blipFill rotWithShape="1">
          <a:blip r:embed="rId8"/>
          <a:srcRect l="5898" r="74356"/>
          <a:stretch/>
        </p:blipFill>
        <p:spPr>
          <a:xfrm>
            <a:off x="2859" y="712908"/>
            <a:ext cx="2407443" cy="2453736"/>
          </a:xfrm>
          <a:prstGeom prst="rect">
            <a:avLst/>
          </a:prstGeom>
          <a:ln>
            <a:solidFill>
              <a:schemeClr val="bg1"/>
            </a:solidFill>
          </a:ln>
        </p:spPr>
      </p:pic>
    </p:spTree>
    <p:extLst>
      <p:ext uri="{BB962C8B-B14F-4D97-AF65-F5344CB8AC3E}">
        <p14:creationId xmlns:p14="http://schemas.microsoft.com/office/powerpoint/2010/main" val="31919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par>
                                <p:cTn id="8" presetID="9"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dissolve">
                                      <p:cBhvr>
                                        <p:cTn id="10" dur="500"/>
                                        <p:tgtEl>
                                          <p:spTgt spid="5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dissolve">
                                      <p:cBhvr>
                                        <p:cTn id="1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A876F252-CB89-8542-BACD-50B87667A19B}"/>
              </a:ext>
            </a:extLst>
          </p:cNvPr>
          <p:cNvSpPr/>
          <p:nvPr/>
        </p:nvSpPr>
        <p:spPr>
          <a:xfrm>
            <a:off x="450828" y="2356467"/>
            <a:ext cx="5356207" cy="2928053"/>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FB2DF3-1704-E644-B194-30307AA3B77C}"/>
              </a:ext>
            </a:extLst>
          </p:cNvPr>
          <p:cNvSpPr>
            <a:spLocks noGrp="1"/>
          </p:cNvSpPr>
          <p:nvPr>
            <p:ph type="title"/>
          </p:nvPr>
        </p:nvSpPr>
        <p:spPr>
          <a:xfrm>
            <a:off x="0" y="24995"/>
            <a:ext cx="11956211" cy="500473"/>
          </a:xfrm>
        </p:spPr>
        <p:txBody>
          <a:bodyPr/>
          <a:lstStyle/>
          <a:p>
            <a:r>
              <a:rPr lang="en-US" dirty="0"/>
              <a:t>Observing the ”smoke tubes”</a:t>
            </a:r>
          </a:p>
        </p:txBody>
      </p:sp>
      <p:sp>
        <p:nvSpPr>
          <p:cNvPr id="3" name="Footer Placeholder 2">
            <a:extLst>
              <a:ext uri="{FF2B5EF4-FFF2-40B4-BE49-F238E27FC236}">
                <a16:creationId xmlns:a16="http://schemas.microsoft.com/office/drawing/2014/main" id="{C8351DF2-A804-0D4B-88B7-D1D5256C881C}"/>
              </a:ext>
            </a:extLst>
          </p:cNvPr>
          <p:cNvSpPr>
            <a:spLocks noGrp="1"/>
          </p:cNvSpPr>
          <p:nvPr>
            <p:ph type="ftr" sz="quarter" idx="11"/>
          </p:nvPr>
        </p:nvSpPr>
        <p:spPr/>
        <p:txBody>
          <a:bodyPr/>
          <a:lstStyle/>
          <a:p>
            <a:r>
              <a:rPr lang="en-US"/>
              <a:t>UCLA Chirality Retreat - Dec 2022</a:t>
            </a:r>
          </a:p>
        </p:txBody>
      </p:sp>
      <p:sp>
        <p:nvSpPr>
          <p:cNvPr id="4" name="Slide Number Placeholder 3">
            <a:extLst>
              <a:ext uri="{FF2B5EF4-FFF2-40B4-BE49-F238E27FC236}">
                <a16:creationId xmlns:a16="http://schemas.microsoft.com/office/drawing/2014/main" id="{0C3BB59C-3C8A-8945-AF02-A26948D69B76}"/>
              </a:ext>
            </a:extLst>
          </p:cNvPr>
          <p:cNvSpPr>
            <a:spLocks noGrp="1"/>
          </p:cNvSpPr>
          <p:nvPr>
            <p:ph type="sldNum" sz="quarter" idx="12"/>
          </p:nvPr>
        </p:nvSpPr>
        <p:spPr/>
        <p:txBody>
          <a:bodyPr/>
          <a:lstStyle/>
          <a:p>
            <a:fld id="{BF88FC72-ABAB-6F42-B5F1-C8A6E036E79A}" type="slidenum">
              <a:rPr lang="en-US" smtClean="0"/>
              <a:t>30</a:t>
            </a:fld>
            <a:endParaRPr lang="en-US"/>
          </a:p>
        </p:txBody>
      </p:sp>
      <p:grpSp>
        <p:nvGrpSpPr>
          <p:cNvPr id="13" name="Group 12">
            <a:extLst>
              <a:ext uri="{FF2B5EF4-FFF2-40B4-BE49-F238E27FC236}">
                <a16:creationId xmlns:a16="http://schemas.microsoft.com/office/drawing/2014/main" id="{C9317EDB-B45D-9F42-8C76-004B5955C431}"/>
              </a:ext>
            </a:extLst>
          </p:cNvPr>
          <p:cNvGrpSpPr>
            <a:grpSpLocks noChangeAspect="1"/>
          </p:cNvGrpSpPr>
          <p:nvPr/>
        </p:nvGrpSpPr>
        <p:grpSpPr>
          <a:xfrm>
            <a:off x="510203" y="2356467"/>
            <a:ext cx="5134468" cy="2108941"/>
            <a:chOff x="331040" y="4788996"/>
            <a:chExt cx="4081851" cy="1676586"/>
          </a:xfrm>
        </p:grpSpPr>
        <p:pic>
          <p:nvPicPr>
            <p:cNvPr id="9" name="Picture 8">
              <a:extLst>
                <a:ext uri="{FF2B5EF4-FFF2-40B4-BE49-F238E27FC236}">
                  <a16:creationId xmlns:a16="http://schemas.microsoft.com/office/drawing/2014/main" id="{91157630-B933-1B44-97A4-965752B5B939}"/>
                </a:ext>
              </a:extLst>
            </p:cNvPr>
            <p:cNvPicPr>
              <a:picLocks noChangeAspect="1"/>
            </p:cNvPicPr>
            <p:nvPr/>
          </p:nvPicPr>
          <p:blipFill>
            <a:blip r:embed="rId2"/>
            <a:stretch>
              <a:fillRect/>
            </a:stretch>
          </p:blipFill>
          <p:spPr>
            <a:xfrm>
              <a:off x="2714219" y="5069534"/>
              <a:ext cx="1698672" cy="1355604"/>
            </a:xfrm>
            <a:prstGeom prst="rect">
              <a:avLst/>
            </a:prstGeom>
          </p:spPr>
        </p:pic>
        <p:pic>
          <p:nvPicPr>
            <p:cNvPr id="10" name="Picture 9">
              <a:extLst>
                <a:ext uri="{FF2B5EF4-FFF2-40B4-BE49-F238E27FC236}">
                  <a16:creationId xmlns:a16="http://schemas.microsoft.com/office/drawing/2014/main" id="{DAB4BB96-907B-D941-8F56-34ED5007F04C}"/>
                </a:ext>
              </a:extLst>
            </p:cNvPr>
            <p:cNvPicPr>
              <a:picLocks noChangeAspect="1"/>
            </p:cNvPicPr>
            <p:nvPr/>
          </p:nvPicPr>
          <p:blipFill>
            <a:blip r:embed="rId3"/>
            <a:stretch>
              <a:fillRect/>
            </a:stretch>
          </p:blipFill>
          <p:spPr>
            <a:xfrm>
              <a:off x="457052" y="5109978"/>
              <a:ext cx="1698672" cy="1355604"/>
            </a:xfrm>
            <a:prstGeom prst="rect">
              <a:avLst/>
            </a:prstGeom>
          </p:spPr>
        </p:pic>
        <p:sp>
          <p:nvSpPr>
            <p:cNvPr id="11" name="TextBox 10">
              <a:extLst>
                <a:ext uri="{FF2B5EF4-FFF2-40B4-BE49-F238E27FC236}">
                  <a16:creationId xmlns:a16="http://schemas.microsoft.com/office/drawing/2014/main" id="{5431BFFC-D792-1A44-AE03-D8AE2423CC45}"/>
                </a:ext>
              </a:extLst>
            </p:cNvPr>
            <p:cNvSpPr txBox="1"/>
            <p:nvPr/>
          </p:nvSpPr>
          <p:spPr>
            <a:xfrm>
              <a:off x="331040" y="4810839"/>
              <a:ext cx="1611671" cy="293615"/>
            </a:xfrm>
            <a:prstGeom prst="rect">
              <a:avLst/>
            </a:prstGeom>
            <a:noFill/>
          </p:spPr>
          <p:txBody>
            <a:bodyPr wrap="none" rtlCol="0">
              <a:spAutoFit/>
            </a:bodyPr>
            <a:lstStyle/>
            <a:p>
              <a:r>
                <a:rPr lang="en-US" dirty="0" err="1"/>
                <a:t>Bjorken</a:t>
              </a:r>
              <a:r>
                <a:rPr lang="en-US" dirty="0"/>
                <a:t> flow profile</a:t>
              </a:r>
            </a:p>
          </p:txBody>
        </p:sp>
        <p:sp>
          <p:nvSpPr>
            <p:cNvPr id="12" name="TextBox 11">
              <a:extLst>
                <a:ext uri="{FF2B5EF4-FFF2-40B4-BE49-F238E27FC236}">
                  <a16:creationId xmlns:a16="http://schemas.microsoft.com/office/drawing/2014/main" id="{F050978F-5A9C-2943-AD70-49F10AD4FE90}"/>
                </a:ext>
              </a:extLst>
            </p:cNvPr>
            <p:cNvSpPr txBox="1"/>
            <p:nvPr/>
          </p:nvSpPr>
          <p:spPr>
            <a:xfrm>
              <a:off x="2539227" y="4788996"/>
              <a:ext cx="1703784" cy="293615"/>
            </a:xfrm>
            <a:prstGeom prst="rect">
              <a:avLst/>
            </a:prstGeom>
            <a:noFill/>
          </p:spPr>
          <p:txBody>
            <a:bodyPr wrap="none" rtlCol="0">
              <a:spAutoFit/>
            </a:bodyPr>
            <a:lstStyle/>
            <a:p>
              <a:r>
                <a:rPr lang="en-US" dirty="0"/>
                <a:t>With radial gradients</a:t>
              </a:r>
            </a:p>
          </p:txBody>
        </p:sp>
      </p:grpSp>
      <p:sp>
        <p:nvSpPr>
          <p:cNvPr id="14" name="TextBox 13">
            <a:extLst>
              <a:ext uri="{FF2B5EF4-FFF2-40B4-BE49-F238E27FC236}">
                <a16:creationId xmlns:a16="http://schemas.microsoft.com/office/drawing/2014/main" id="{B3D4D95F-7BA2-5C43-86FE-9159CCE54888}"/>
              </a:ext>
            </a:extLst>
          </p:cNvPr>
          <p:cNvSpPr txBox="1"/>
          <p:nvPr/>
        </p:nvSpPr>
        <p:spPr>
          <a:xfrm>
            <a:off x="119848" y="5564164"/>
            <a:ext cx="4432688" cy="707886"/>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en-US" sz="2000" dirty="0"/>
              <a:t>similar effect for all vorticity “flavors”</a:t>
            </a:r>
          </a:p>
          <a:p>
            <a:pPr marL="285750" indent="-285750">
              <a:buFont typeface="Arial" panose="020B0604020202020204" pitchFamily="34" charset="0"/>
              <a:buChar char="•"/>
            </a:pPr>
            <a:r>
              <a:rPr lang="en-US" sz="2000" b="1" dirty="0">
                <a:solidFill>
                  <a:srgbClr val="0048EC"/>
                </a:solidFill>
              </a:rPr>
              <a:t>hyperon and anti-hyperon are similar</a:t>
            </a:r>
          </a:p>
        </p:txBody>
      </p:sp>
      <p:grpSp>
        <p:nvGrpSpPr>
          <p:cNvPr id="23" name="Group 22">
            <a:extLst>
              <a:ext uri="{FF2B5EF4-FFF2-40B4-BE49-F238E27FC236}">
                <a16:creationId xmlns:a16="http://schemas.microsoft.com/office/drawing/2014/main" id="{9C3B05B5-F4C3-194E-BA9D-DB3171BCB6DB}"/>
              </a:ext>
            </a:extLst>
          </p:cNvPr>
          <p:cNvGrpSpPr/>
          <p:nvPr/>
        </p:nvGrpSpPr>
        <p:grpSpPr>
          <a:xfrm>
            <a:off x="958491" y="753789"/>
            <a:ext cx="3699312" cy="1374356"/>
            <a:chOff x="457052" y="1161070"/>
            <a:chExt cx="3699312" cy="1374356"/>
          </a:xfrm>
        </p:grpSpPr>
        <p:sp>
          <p:nvSpPr>
            <p:cNvPr id="18" name="Rectangle 17">
              <a:extLst>
                <a:ext uri="{FF2B5EF4-FFF2-40B4-BE49-F238E27FC236}">
                  <a16:creationId xmlns:a16="http://schemas.microsoft.com/office/drawing/2014/main" id="{1EAFB755-AEB7-094F-AE1E-54DC6CF7716E}"/>
                </a:ext>
              </a:extLst>
            </p:cNvPr>
            <p:cNvSpPr/>
            <p:nvPr/>
          </p:nvSpPr>
          <p:spPr>
            <a:xfrm>
              <a:off x="457052" y="1165639"/>
              <a:ext cx="3699312" cy="136978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029630-774C-9743-8CFB-2DBFFE65D214}"/>
                </a:ext>
              </a:extLst>
            </p:cNvPr>
            <p:cNvPicPr>
              <a:picLocks noChangeAspect="1"/>
            </p:cNvPicPr>
            <p:nvPr/>
          </p:nvPicPr>
          <p:blipFill rotWithShape="1">
            <a:blip r:embed="rId4"/>
            <a:srcRect l="-1" r="45768" b="11261"/>
            <a:stretch/>
          </p:blipFill>
          <p:spPr>
            <a:xfrm>
              <a:off x="553863" y="1523085"/>
              <a:ext cx="3429148" cy="929955"/>
            </a:xfrm>
            <a:prstGeom prst="rect">
              <a:avLst/>
            </a:prstGeom>
          </p:spPr>
        </p:pic>
        <p:sp>
          <p:nvSpPr>
            <p:cNvPr id="16" name="TextBox 15">
              <a:extLst>
                <a:ext uri="{FF2B5EF4-FFF2-40B4-BE49-F238E27FC236}">
                  <a16:creationId xmlns:a16="http://schemas.microsoft.com/office/drawing/2014/main" id="{E265D66E-C96A-BA4F-859C-883092F2857A}"/>
                </a:ext>
              </a:extLst>
            </p:cNvPr>
            <p:cNvSpPr txBox="1"/>
            <p:nvPr/>
          </p:nvSpPr>
          <p:spPr>
            <a:xfrm>
              <a:off x="1084469" y="1161070"/>
              <a:ext cx="2496196" cy="369332"/>
            </a:xfrm>
            <a:prstGeom prst="rect">
              <a:avLst/>
            </a:prstGeom>
            <a:noFill/>
          </p:spPr>
          <p:txBody>
            <a:bodyPr wrap="none" rtlCol="0">
              <a:spAutoFit/>
            </a:bodyPr>
            <a:lstStyle/>
            <a:p>
              <a:r>
                <a:rPr lang="en-US" dirty="0"/>
                <a:t>Ring vorticity observable</a:t>
              </a:r>
            </a:p>
          </p:txBody>
        </p:sp>
      </p:grpSp>
      <p:grpSp>
        <p:nvGrpSpPr>
          <p:cNvPr id="21" name="Group 20">
            <a:extLst>
              <a:ext uri="{FF2B5EF4-FFF2-40B4-BE49-F238E27FC236}">
                <a16:creationId xmlns:a16="http://schemas.microsoft.com/office/drawing/2014/main" id="{01573A14-7B98-BE45-823F-6829204AD8BB}"/>
              </a:ext>
            </a:extLst>
          </p:cNvPr>
          <p:cNvGrpSpPr/>
          <p:nvPr/>
        </p:nvGrpSpPr>
        <p:grpSpPr>
          <a:xfrm>
            <a:off x="6705600" y="103781"/>
            <a:ext cx="5410200" cy="6592929"/>
            <a:chOff x="5448300" y="103781"/>
            <a:chExt cx="5410200" cy="6592929"/>
          </a:xfrm>
        </p:grpSpPr>
        <p:sp>
          <p:nvSpPr>
            <p:cNvPr id="20" name="Rectangle 19">
              <a:extLst>
                <a:ext uri="{FF2B5EF4-FFF2-40B4-BE49-F238E27FC236}">
                  <a16:creationId xmlns:a16="http://schemas.microsoft.com/office/drawing/2014/main" id="{0ADEC128-CDE0-AC49-AED1-4144F3806D67}"/>
                </a:ext>
              </a:extLst>
            </p:cNvPr>
            <p:cNvSpPr/>
            <p:nvPr/>
          </p:nvSpPr>
          <p:spPr>
            <a:xfrm>
              <a:off x="5448300" y="103781"/>
              <a:ext cx="5410200" cy="659292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7AD2F6D-4DF2-D342-9266-D48AB8065B9D}"/>
                </a:ext>
              </a:extLst>
            </p:cNvPr>
            <p:cNvPicPr>
              <a:picLocks noChangeAspect="1"/>
            </p:cNvPicPr>
            <p:nvPr/>
          </p:nvPicPr>
          <p:blipFill rotWithShape="1">
            <a:blip r:embed="rId5"/>
            <a:srcRect l="-153" r="31261"/>
            <a:stretch/>
          </p:blipFill>
          <p:spPr>
            <a:xfrm>
              <a:off x="5590897" y="421457"/>
              <a:ext cx="5167052" cy="6218502"/>
            </a:xfrm>
            <a:prstGeom prst="rect">
              <a:avLst/>
            </a:prstGeom>
          </p:spPr>
        </p:pic>
        <p:sp>
          <p:nvSpPr>
            <p:cNvPr id="19" name="Rectangle 18">
              <a:extLst>
                <a:ext uri="{FF2B5EF4-FFF2-40B4-BE49-F238E27FC236}">
                  <a16:creationId xmlns:a16="http://schemas.microsoft.com/office/drawing/2014/main" id="{283E9577-96BE-BC45-91CE-8BAABA48BB1C}"/>
                </a:ext>
              </a:extLst>
            </p:cNvPr>
            <p:cNvSpPr/>
            <p:nvPr/>
          </p:nvSpPr>
          <p:spPr>
            <a:xfrm>
              <a:off x="7516356" y="103781"/>
              <a:ext cx="3241593" cy="307777"/>
            </a:xfrm>
            <a:prstGeom prst="rect">
              <a:avLst/>
            </a:prstGeom>
          </p:spPr>
          <p:txBody>
            <a:bodyPr wrap="none">
              <a:spAutoFit/>
            </a:bodyPr>
            <a:lstStyle/>
            <a:p>
              <a:r>
                <a:rPr lang="en-US" sz="1400" dirty="0"/>
                <a:t>PRC104 (2021) 011901; </a:t>
              </a:r>
              <a:r>
                <a:rPr lang="en-US" sz="1400" dirty="0" err="1"/>
                <a:t>arxiv</a:t>
              </a:r>
              <a:r>
                <a:rPr lang="en-US" sz="1400" dirty="0"/>
                <a:t>: 2101.10872</a:t>
              </a:r>
            </a:p>
          </p:txBody>
        </p:sp>
      </p:grpSp>
      <p:pic>
        <p:nvPicPr>
          <p:cNvPr id="22" name="Picture 21">
            <a:extLst>
              <a:ext uri="{FF2B5EF4-FFF2-40B4-BE49-F238E27FC236}">
                <a16:creationId xmlns:a16="http://schemas.microsoft.com/office/drawing/2014/main" id="{2BEAF97C-81EB-4547-8957-A6F73AAEE503}"/>
              </a:ext>
            </a:extLst>
          </p:cNvPr>
          <p:cNvPicPr>
            <a:picLocks noChangeAspect="1"/>
          </p:cNvPicPr>
          <p:nvPr/>
        </p:nvPicPr>
        <p:blipFill rotWithShape="1">
          <a:blip r:embed="rId5"/>
          <a:srcRect l="71553" t="33811" r="7869" b="53323"/>
          <a:stretch/>
        </p:blipFill>
        <p:spPr>
          <a:xfrm>
            <a:off x="5085936" y="773380"/>
            <a:ext cx="1543464" cy="800100"/>
          </a:xfrm>
          <a:prstGeom prst="rect">
            <a:avLst/>
          </a:prstGeom>
        </p:spPr>
      </p:pic>
      <p:grpSp>
        <p:nvGrpSpPr>
          <p:cNvPr id="39" name="Group 38">
            <a:extLst>
              <a:ext uri="{FF2B5EF4-FFF2-40B4-BE49-F238E27FC236}">
                <a16:creationId xmlns:a16="http://schemas.microsoft.com/office/drawing/2014/main" id="{4DEC81E4-BE6B-3A4B-B989-BC47ED497DA3}"/>
              </a:ext>
            </a:extLst>
          </p:cNvPr>
          <p:cNvGrpSpPr/>
          <p:nvPr/>
        </p:nvGrpSpPr>
        <p:grpSpPr>
          <a:xfrm>
            <a:off x="760321" y="4475980"/>
            <a:ext cx="1287031" cy="808540"/>
            <a:chOff x="760321" y="4475979"/>
            <a:chExt cx="1402530" cy="883683"/>
          </a:xfrm>
        </p:grpSpPr>
        <p:grpSp>
          <p:nvGrpSpPr>
            <p:cNvPr id="32" name="Group 31">
              <a:extLst>
                <a:ext uri="{FF2B5EF4-FFF2-40B4-BE49-F238E27FC236}">
                  <a16:creationId xmlns:a16="http://schemas.microsoft.com/office/drawing/2014/main" id="{2887BED5-243C-A945-9F83-612C27EC7893}"/>
                </a:ext>
              </a:extLst>
            </p:cNvPr>
            <p:cNvGrpSpPr/>
            <p:nvPr/>
          </p:nvGrpSpPr>
          <p:grpSpPr>
            <a:xfrm>
              <a:off x="760321" y="4475979"/>
              <a:ext cx="924416" cy="883683"/>
              <a:chOff x="760321" y="4475979"/>
              <a:chExt cx="924416" cy="883683"/>
            </a:xfrm>
          </p:grpSpPr>
          <p:pic>
            <p:nvPicPr>
              <p:cNvPr id="24" name="Picture 23">
                <a:extLst>
                  <a:ext uri="{FF2B5EF4-FFF2-40B4-BE49-F238E27FC236}">
                    <a16:creationId xmlns:a16="http://schemas.microsoft.com/office/drawing/2014/main" id="{7CD34985-2509-8848-A630-AA3B2A8084D8}"/>
                  </a:ext>
                </a:extLst>
              </p:cNvPr>
              <p:cNvPicPr>
                <a:picLocks noChangeAspect="1"/>
              </p:cNvPicPr>
              <p:nvPr/>
            </p:nvPicPr>
            <p:blipFill rotWithShape="1">
              <a:blip r:embed="rId6">
                <a:clrChange>
                  <a:clrFrom>
                    <a:srgbClr val="FFFFFF"/>
                  </a:clrFrom>
                  <a:clrTo>
                    <a:srgbClr val="FFFFFF">
                      <a:alpha val="0"/>
                    </a:srgbClr>
                  </a:clrTo>
                </a:clrChange>
              </a:blip>
              <a:srcRect l="48884" b="72465"/>
              <a:stretch/>
            </p:blipFill>
            <p:spPr>
              <a:xfrm>
                <a:off x="760321" y="4859189"/>
                <a:ext cx="924416" cy="500473"/>
              </a:xfrm>
              <a:prstGeom prst="rect">
                <a:avLst/>
              </a:prstGeom>
            </p:spPr>
          </p:pic>
          <p:pic>
            <p:nvPicPr>
              <p:cNvPr id="28" name="Picture 27">
                <a:extLst>
                  <a:ext uri="{FF2B5EF4-FFF2-40B4-BE49-F238E27FC236}">
                    <a16:creationId xmlns:a16="http://schemas.microsoft.com/office/drawing/2014/main" id="{C1657E2D-57D4-3745-8CFD-D7994121056D}"/>
                  </a:ext>
                </a:extLst>
              </p:cNvPr>
              <p:cNvPicPr>
                <a:picLocks noChangeAspect="1"/>
              </p:cNvPicPr>
              <p:nvPr/>
            </p:nvPicPr>
            <p:blipFill rotWithShape="1">
              <a:blip r:embed="rId6">
                <a:clrChange>
                  <a:clrFrom>
                    <a:srgbClr val="FFFFFF"/>
                  </a:clrFrom>
                  <a:clrTo>
                    <a:srgbClr val="FFFFFF">
                      <a:alpha val="0"/>
                    </a:srgbClr>
                  </a:clrTo>
                </a:clrChange>
              </a:blip>
              <a:srcRect l="8032" t="6090" r="54026" b="64265"/>
              <a:stretch/>
            </p:blipFill>
            <p:spPr>
              <a:xfrm>
                <a:off x="879440" y="4475979"/>
                <a:ext cx="686178" cy="538805"/>
              </a:xfrm>
              <a:prstGeom prst="rect">
                <a:avLst/>
              </a:prstGeom>
            </p:spPr>
          </p:pic>
        </p:grpSp>
        <p:cxnSp>
          <p:nvCxnSpPr>
            <p:cNvPr id="34" name="Straight Connector 33">
              <a:extLst>
                <a:ext uri="{FF2B5EF4-FFF2-40B4-BE49-F238E27FC236}">
                  <a16:creationId xmlns:a16="http://schemas.microsoft.com/office/drawing/2014/main" id="{36C34F0B-0B26-CC45-B0BC-C1D4507FF088}"/>
                </a:ext>
              </a:extLst>
            </p:cNvPr>
            <p:cNvCxnSpPr/>
            <p:nvPr/>
          </p:nvCxnSpPr>
          <p:spPr>
            <a:xfrm>
              <a:off x="1542237" y="4632057"/>
              <a:ext cx="6107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F8C573-8875-5542-BEC8-2687BDAF8C1D}"/>
                </a:ext>
              </a:extLst>
            </p:cNvPr>
            <p:cNvCxnSpPr/>
            <p:nvPr/>
          </p:nvCxnSpPr>
          <p:spPr>
            <a:xfrm>
              <a:off x="1552137" y="5116966"/>
              <a:ext cx="610714"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295D50A9-B405-4F4C-B55E-954FE32321F4}"/>
              </a:ext>
            </a:extLst>
          </p:cNvPr>
          <p:cNvGrpSpPr/>
          <p:nvPr/>
        </p:nvGrpSpPr>
        <p:grpSpPr>
          <a:xfrm>
            <a:off x="3614745" y="4319516"/>
            <a:ext cx="1178176" cy="953130"/>
            <a:chOff x="3555370" y="4331390"/>
            <a:chExt cx="1384324" cy="1064223"/>
          </a:xfrm>
        </p:grpSpPr>
        <p:grpSp>
          <p:nvGrpSpPr>
            <p:cNvPr id="31" name="Group 30">
              <a:extLst>
                <a:ext uri="{FF2B5EF4-FFF2-40B4-BE49-F238E27FC236}">
                  <a16:creationId xmlns:a16="http://schemas.microsoft.com/office/drawing/2014/main" id="{6CB738C1-D9BF-E94B-BBA4-E71835D48669}"/>
                </a:ext>
              </a:extLst>
            </p:cNvPr>
            <p:cNvGrpSpPr/>
            <p:nvPr/>
          </p:nvGrpSpPr>
          <p:grpSpPr>
            <a:xfrm>
              <a:off x="3555370" y="4331390"/>
              <a:ext cx="948767" cy="1064223"/>
              <a:chOff x="3555370" y="4331390"/>
              <a:chExt cx="948767" cy="1064223"/>
            </a:xfrm>
          </p:grpSpPr>
          <p:pic>
            <p:nvPicPr>
              <p:cNvPr id="29" name="Picture 28">
                <a:extLst>
                  <a:ext uri="{FF2B5EF4-FFF2-40B4-BE49-F238E27FC236}">
                    <a16:creationId xmlns:a16="http://schemas.microsoft.com/office/drawing/2014/main" id="{96BEDDE0-43B0-8D43-B474-6398FEDD2BB5}"/>
                  </a:ext>
                </a:extLst>
              </p:cNvPr>
              <p:cNvPicPr>
                <a:picLocks noChangeAspect="1"/>
              </p:cNvPicPr>
              <p:nvPr/>
            </p:nvPicPr>
            <p:blipFill rotWithShape="1">
              <a:blip r:embed="rId6">
                <a:clrChange>
                  <a:clrFrom>
                    <a:srgbClr val="FFFFFF"/>
                  </a:clrFrom>
                  <a:clrTo>
                    <a:srgbClr val="FFFFFF">
                      <a:alpha val="0"/>
                    </a:srgbClr>
                  </a:clrTo>
                </a:clrChange>
              </a:blip>
              <a:srcRect l="61798" t="72465"/>
              <a:stretch/>
            </p:blipFill>
            <p:spPr>
              <a:xfrm>
                <a:off x="3813258" y="4895140"/>
                <a:ext cx="690879" cy="500473"/>
              </a:xfrm>
              <a:prstGeom prst="rect">
                <a:avLst/>
              </a:prstGeom>
            </p:spPr>
          </p:pic>
          <p:pic>
            <p:nvPicPr>
              <p:cNvPr id="30" name="Picture 29">
                <a:extLst>
                  <a:ext uri="{FF2B5EF4-FFF2-40B4-BE49-F238E27FC236}">
                    <a16:creationId xmlns:a16="http://schemas.microsoft.com/office/drawing/2014/main" id="{FF819564-6307-DB47-B4A3-BA2F56A60DDF}"/>
                  </a:ext>
                </a:extLst>
              </p:cNvPr>
              <p:cNvPicPr>
                <a:picLocks noChangeAspect="1"/>
              </p:cNvPicPr>
              <p:nvPr/>
            </p:nvPicPr>
            <p:blipFill rotWithShape="1">
              <a:blip r:embed="rId6">
                <a:clrChange>
                  <a:clrFrom>
                    <a:srgbClr val="FFFFFF"/>
                  </a:clrFrom>
                  <a:clrTo>
                    <a:srgbClr val="FFFFFF">
                      <a:alpha val="0"/>
                    </a:srgbClr>
                  </a:clrTo>
                </a:clrChange>
              </a:blip>
              <a:srcRect t="68663" r="52950" b="-1748"/>
              <a:stretch/>
            </p:blipFill>
            <p:spPr>
              <a:xfrm>
                <a:off x="3555370" y="4331390"/>
                <a:ext cx="850899" cy="601334"/>
              </a:xfrm>
              <a:prstGeom prst="rect">
                <a:avLst/>
              </a:prstGeom>
            </p:spPr>
          </p:pic>
        </p:grpSp>
        <p:grpSp>
          <p:nvGrpSpPr>
            <p:cNvPr id="38" name="Group 37">
              <a:extLst>
                <a:ext uri="{FF2B5EF4-FFF2-40B4-BE49-F238E27FC236}">
                  <a16:creationId xmlns:a16="http://schemas.microsoft.com/office/drawing/2014/main" id="{85D56D3E-EDE9-3347-B8CF-68EB8BF47CFF}"/>
                </a:ext>
              </a:extLst>
            </p:cNvPr>
            <p:cNvGrpSpPr/>
            <p:nvPr/>
          </p:nvGrpSpPr>
          <p:grpSpPr>
            <a:xfrm>
              <a:off x="4319080" y="4630080"/>
              <a:ext cx="620614" cy="484909"/>
              <a:chOff x="4271580" y="4630080"/>
              <a:chExt cx="620614" cy="484909"/>
            </a:xfrm>
          </p:grpSpPr>
          <p:cxnSp>
            <p:nvCxnSpPr>
              <p:cNvPr id="36" name="Straight Connector 35">
                <a:extLst>
                  <a:ext uri="{FF2B5EF4-FFF2-40B4-BE49-F238E27FC236}">
                    <a16:creationId xmlns:a16="http://schemas.microsoft.com/office/drawing/2014/main" id="{D91C7BCC-A2E3-BB4B-B6FA-109F01BB67ED}"/>
                  </a:ext>
                </a:extLst>
              </p:cNvPr>
              <p:cNvCxnSpPr/>
              <p:nvPr/>
            </p:nvCxnSpPr>
            <p:spPr>
              <a:xfrm>
                <a:off x="4271580" y="4630080"/>
                <a:ext cx="610714" cy="0"/>
              </a:xfrm>
              <a:prstGeom prst="line">
                <a:avLst/>
              </a:prstGeom>
              <a:ln w="28575">
                <a:solidFill>
                  <a:srgbClr val="0034A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36A3D81-59EA-F94D-AC18-E5D819A41AEA}"/>
                  </a:ext>
                </a:extLst>
              </p:cNvPr>
              <p:cNvCxnSpPr/>
              <p:nvPr/>
            </p:nvCxnSpPr>
            <p:spPr>
              <a:xfrm>
                <a:off x="4281480" y="5114989"/>
                <a:ext cx="610714" cy="0"/>
              </a:xfrm>
              <a:prstGeom prst="line">
                <a:avLst/>
              </a:prstGeom>
              <a:ln w="28575">
                <a:solidFill>
                  <a:srgbClr val="0034A9"/>
                </a:solidFill>
                <a:prstDash val="sys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1790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B2DF3-1704-E644-B194-30307AA3B77C}"/>
              </a:ext>
            </a:extLst>
          </p:cNvPr>
          <p:cNvSpPr>
            <a:spLocks noGrp="1"/>
          </p:cNvSpPr>
          <p:nvPr>
            <p:ph type="title"/>
          </p:nvPr>
        </p:nvSpPr>
        <p:spPr>
          <a:xfrm>
            <a:off x="0" y="24995"/>
            <a:ext cx="11956211" cy="500473"/>
          </a:xfrm>
        </p:spPr>
        <p:txBody>
          <a:bodyPr/>
          <a:lstStyle/>
          <a:p>
            <a:r>
              <a:rPr lang="en-US" dirty="0"/>
              <a:t>Observing the ”smoke tubes”</a:t>
            </a:r>
          </a:p>
        </p:txBody>
      </p:sp>
      <p:sp>
        <p:nvSpPr>
          <p:cNvPr id="3" name="Footer Placeholder 2">
            <a:extLst>
              <a:ext uri="{FF2B5EF4-FFF2-40B4-BE49-F238E27FC236}">
                <a16:creationId xmlns:a16="http://schemas.microsoft.com/office/drawing/2014/main" id="{C8351DF2-A804-0D4B-88B7-D1D5256C881C}"/>
              </a:ext>
            </a:extLst>
          </p:cNvPr>
          <p:cNvSpPr>
            <a:spLocks noGrp="1"/>
          </p:cNvSpPr>
          <p:nvPr>
            <p:ph type="ftr" sz="quarter" idx="11"/>
          </p:nvPr>
        </p:nvSpPr>
        <p:spPr/>
        <p:txBody>
          <a:bodyPr/>
          <a:lstStyle/>
          <a:p>
            <a:r>
              <a:rPr lang="en-US"/>
              <a:t>UCLA Chirality Retreat - Dec 2022</a:t>
            </a:r>
          </a:p>
        </p:txBody>
      </p:sp>
      <p:sp>
        <p:nvSpPr>
          <p:cNvPr id="4" name="Slide Number Placeholder 3">
            <a:extLst>
              <a:ext uri="{FF2B5EF4-FFF2-40B4-BE49-F238E27FC236}">
                <a16:creationId xmlns:a16="http://schemas.microsoft.com/office/drawing/2014/main" id="{0C3BB59C-3C8A-8945-AF02-A26948D69B76}"/>
              </a:ext>
            </a:extLst>
          </p:cNvPr>
          <p:cNvSpPr>
            <a:spLocks noGrp="1"/>
          </p:cNvSpPr>
          <p:nvPr>
            <p:ph type="sldNum" sz="quarter" idx="12"/>
          </p:nvPr>
        </p:nvSpPr>
        <p:spPr/>
        <p:txBody>
          <a:bodyPr/>
          <a:lstStyle/>
          <a:p>
            <a:fld id="{BF88FC72-ABAB-6F42-B5F1-C8A6E036E79A}" type="slidenum">
              <a:rPr lang="en-US" smtClean="0"/>
              <a:t>31</a:t>
            </a:fld>
            <a:endParaRPr lang="en-US"/>
          </a:p>
        </p:txBody>
      </p:sp>
      <p:sp>
        <p:nvSpPr>
          <p:cNvPr id="14" name="TextBox 13">
            <a:extLst>
              <a:ext uri="{FF2B5EF4-FFF2-40B4-BE49-F238E27FC236}">
                <a16:creationId xmlns:a16="http://schemas.microsoft.com/office/drawing/2014/main" id="{B3D4D95F-7BA2-5C43-86FE-9159CCE54888}"/>
              </a:ext>
            </a:extLst>
          </p:cNvPr>
          <p:cNvSpPr txBox="1"/>
          <p:nvPr/>
        </p:nvSpPr>
        <p:spPr>
          <a:xfrm>
            <a:off x="119848" y="5564164"/>
            <a:ext cx="4432688" cy="707886"/>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en-US" sz="2000" dirty="0"/>
              <a:t>similar effect for all vorticity “flavors”</a:t>
            </a:r>
          </a:p>
          <a:p>
            <a:pPr marL="285750" indent="-285750">
              <a:buFont typeface="Arial" panose="020B0604020202020204" pitchFamily="34" charset="0"/>
              <a:buChar char="•"/>
            </a:pPr>
            <a:r>
              <a:rPr lang="en-US" sz="2000" b="1" dirty="0">
                <a:solidFill>
                  <a:srgbClr val="0048EC"/>
                </a:solidFill>
              </a:rPr>
              <a:t>hyperon and anti-hyperon are similar</a:t>
            </a:r>
          </a:p>
        </p:txBody>
      </p:sp>
      <p:sp>
        <p:nvSpPr>
          <p:cNvPr id="19" name="Rectangle 18">
            <a:extLst>
              <a:ext uri="{FF2B5EF4-FFF2-40B4-BE49-F238E27FC236}">
                <a16:creationId xmlns:a16="http://schemas.microsoft.com/office/drawing/2014/main" id="{283E9577-96BE-BC45-91CE-8BAABA48BB1C}"/>
              </a:ext>
            </a:extLst>
          </p:cNvPr>
          <p:cNvSpPr/>
          <p:nvPr/>
        </p:nvSpPr>
        <p:spPr>
          <a:xfrm>
            <a:off x="0" y="6549060"/>
            <a:ext cx="3241593" cy="307777"/>
          </a:xfrm>
          <a:prstGeom prst="rect">
            <a:avLst/>
          </a:prstGeom>
          <a:solidFill>
            <a:schemeClr val="bg1"/>
          </a:solidFill>
        </p:spPr>
        <p:txBody>
          <a:bodyPr wrap="none">
            <a:spAutoFit/>
          </a:bodyPr>
          <a:lstStyle/>
          <a:p>
            <a:r>
              <a:rPr lang="en-US" sz="1400" dirty="0"/>
              <a:t>PRC104 (2021) 011901; </a:t>
            </a:r>
            <a:r>
              <a:rPr lang="en-US" sz="1400" dirty="0" err="1"/>
              <a:t>arxiv</a:t>
            </a:r>
            <a:r>
              <a:rPr lang="en-US" sz="1400" dirty="0"/>
              <a:t>: 2101.10872</a:t>
            </a:r>
          </a:p>
        </p:txBody>
      </p:sp>
      <p:pic>
        <p:nvPicPr>
          <p:cNvPr id="6" name="Picture 5">
            <a:extLst>
              <a:ext uri="{FF2B5EF4-FFF2-40B4-BE49-F238E27FC236}">
                <a16:creationId xmlns:a16="http://schemas.microsoft.com/office/drawing/2014/main" id="{9172A374-B749-51D6-62A2-26A5326BF65C}"/>
              </a:ext>
            </a:extLst>
          </p:cNvPr>
          <p:cNvPicPr>
            <a:picLocks noChangeAspect="1"/>
          </p:cNvPicPr>
          <p:nvPr/>
        </p:nvPicPr>
        <p:blipFill>
          <a:blip r:embed="rId2"/>
          <a:stretch>
            <a:fillRect/>
          </a:stretch>
        </p:blipFill>
        <p:spPr>
          <a:xfrm>
            <a:off x="5706894" y="0"/>
            <a:ext cx="6485106" cy="6858000"/>
          </a:xfrm>
          <a:prstGeom prst="rect">
            <a:avLst/>
          </a:prstGeom>
        </p:spPr>
      </p:pic>
      <p:pic>
        <p:nvPicPr>
          <p:cNvPr id="42" name="Picture 41">
            <a:extLst>
              <a:ext uri="{FF2B5EF4-FFF2-40B4-BE49-F238E27FC236}">
                <a16:creationId xmlns:a16="http://schemas.microsoft.com/office/drawing/2014/main" id="{74E0DD33-D5F0-904D-6DB6-6B04E3EEF3D5}"/>
              </a:ext>
            </a:extLst>
          </p:cNvPr>
          <p:cNvPicPr>
            <a:picLocks noChangeAspect="1"/>
          </p:cNvPicPr>
          <p:nvPr/>
        </p:nvPicPr>
        <p:blipFill>
          <a:blip r:embed="rId3"/>
          <a:stretch>
            <a:fillRect/>
          </a:stretch>
        </p:blipFill>
        <p:spPr>
          <a:xfrm>
            <a:off x="119848" y="1604461"/>
            <a:ext cx="4805480" cy="3584487"/>
          </a:xfrm>
          <a:prstGeom prst="rect">
            <a:avLst/>
          </a:prstGeom>
        </p:spPr>
      </p:pic>
      <p:sp>
        <p:nvSpPr>
          <p:cNvPr id="7" name="TextBox 6">
            <a:extLst>
              <a:ext uri="{FF2B5EF4-FFF2-40B4-BE49-F238E27FC236}">
                <a16:creationId xmlns:a16="http://schemas.microsoft.com/office/drawing/2014/main" id="{CD1C0F94-050F-03E3-8542-0619059B35F5}"/>
              </a:ext>
            </a:extLst>
          </p:cNvPr>
          <p:cNvSpPr txBox="1"/>
          <p:nvPr/>
        </p:nvSpPr>
        <p:spPr>
          <a:xfrm>
            <a:off x="1061129" y="1297155"/>
            <a:ext cx="3584636" cy="369332"/>
          </a:xfrm>
          <a:prstGeom prst="rect">
            <a:avLst/>
          </a:prstGeom>
          <a:noFill/>
        </p:spPr>
        <p:txBody>
          <a:bodyPr wrap="none" rtlCol="0">
            <a:spAutoFit/>
          </a:bodyPr>
          <a:lstStyle/>
          <a:p>
            <a:r>
              <a:rPr lang="en-US" dirty="0"/>
              <a:t>Nontrivial dynamics for long lifetime</a:t>
            </a:r>
          </a:p>
        </p:txBody>
      </p:sp>
    </p:spTree>
    <p:extLst>
      <p:ext uri="{BB962C8B-B14F-4D97-AF65-F5344CB8AC3E}">
        <p14:creationId xmlns:p14="http://schemas.microsoft.com/office/powerpoint/2010/main" val="2895570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47D90-5006-5B4A-91B7-CC4823A743B4}"/>
              </a:ext>
            </a:extLst>
          </p:cNvPr>
          <p:cNvSpPr>
            <a:spLocks noGrp="1"/>
          </p:cNvSpPr>
          <p:nvPr>
            <p:ph type="title"/>
          </p:nvPr>
        </p:nvSpPr>
        <p:spPr/>
        <p:txBody>
          <a:bodyPr/>
          <a:lstStyle/>
          <a:p>
            <a:r>
              <a:rPr lang="en-US" dirty="0"/>
              <a:t>fluctuating initial conditions</a:t>
            </a:r>
          </a:p>
        </p:txBody>
      </p:sp>
      <p:sp>
        <p:nvSpPr>
          <p:cNvPr id="3" name="Footer Placeholder 2">
            <a:extLst>
              <a:ext uri="{FF2B5EF4-FFF2-40B4-BE49-F238E27FC236}">
                <a16:creationId xmlns:a16="http://schemas.microsoft.com/office/drawing/2014/main" id="{4B6BCE71-4D37-2040-A7BC-F95B0A83E8A9}"/>
              </a:ext>
            </a:extLst>
          </p:cNvPr>
          <p:cNvSpPr>
            <a:spLocks noGrp="1"/>
          </p:cNvSpPr>
          <p:nvPr>
            <p:ph type="ftr" sz="quarter" idx="11"/>
          </p:nvPr>
        </p:nvSpPr>
        <p:spPr/>
        <p:txBody>
          <a:bodyPr/>
          <a:lstStyle/>
          <a:p>
            <a:r>
              <a:rPr lang="en-US"/>
              <a:t>UCLA Chirality Retreat - Dec 2022</a:t>
            </a:r>
          </a:p>
        </p:txBody>
      </p:sp>
      <p:sp>
        <p:nvSpPr>
          <p:cNvPr id="4" name="Slide Number Placeholder 3">
            <a:extLst>
              <a:ext uri="{FF2B5EF4-FFF2-40B4-BE49-F238E27FC236}">
                <a16:creationId xmlns:a16="http://schemas.microsoft.com/office/drawing/2014/main" id="{B865C442-A760-1744-89C5-A04E7B04524B}"/>
              </a:ext>
            </a:extLst>
          </p:cNvPr>
          <p:cNvSpPr>
            <a:spLocks noGrp="1"/>
          </p:cNvSpPr>
          <p:nvPr>
            <p:ph type="sldNum" sz="quarter" idx="12"/>
          </p:nvPr>
        </p:nvSpPr>
        <p:spPr/>
        <p:txBody>
          <a:bodyPr/>
          <a:lstStyle/>
          <a:p>
            <a:fld id="{BF88FC72-ABAB-6F42-B5F1-C8A6E036E79A}" type="slidenum">
              <a:rPr lang="en-US" smtClean="0"/>
              <a:t>32</a:t>
            </a:fld>
            <a:endParaRPr lang="en-US"/>
          </a:p>
        </p:txBody>
      </p:sp>
      <p:sp>
        <p:nvSpPr>
          <p:cNvPr id="22" name="TextBox 21">
            <a:extLst>
              <a:ext uri="{FF2B5EF4-FFF2-40B4-BE49-F238E27FC236}">
                <a16:creationId xmlns:a16="http://schemas.microsoft.com/office/drawing/2014/main" id="{13C7FBFD-1734-CF44-9704-23B98286F3D4}"/>
              </a:ext>
            </a:extLst>
          </p:cNvPr>
          <p:cNvSpPr txBox="1"/>
          <p:nvPr/>
        </p:nvSpPr>
        <p:spPr>
          <a:xfrm>
            <a:off x="38100" y="6351726"/>
            <a:ext cx="3725251" cy="307777"/>
          </a:xfrm>
          <a:prstGeom prst="rect">
            <a:avLst/>
          </a:prstGeom>
          <a:noFill/>
        </p:spPr>
        <p:txBody>
          <a:bodyPr wrap="none" rtlCol="0">
            <a:spAutoFit/>
          </a:bodyPr>
          <a:lstStyle/>
          <a:p>
            <a:r>
              <a:rPr lang="en-US" sz="1400" dirty="0"/>
              <a:t>[1] Shen, </a:t>
            </a:r>
            <a:r>
              <a:rPr lang="en-US" sz="1400" dirty="0" err="1"/>
              <a:t>Alzhrani</a:t>
            </a:r>
            <a:r>
              <a:rPr lang="en-US" sz="1400" dirty="0"/>
              <a:t>, PRC102 (2020) 014909 (2020)</a:t>
            </a:r>
          </a:p>
        </p:txBody>
      </p:sp>
      <p:sp>
        <p:nvSpPr>
          <p:cNvPr id="23" name="TextBox 22">
            <a:extLst>
              <a:ext uri="{FF2B5EF4-FFF2-40B4-BE49-F238E27FC236}">
                <a16:creationId xmlns:a16="http://schemas.microsoft.com/office/drawing/2014/main" id="{49AD5618-4B4A-0E4D-A631-A5FDAE0F4E2F}"/>
              </a:ext>
            </a:extLst>
          </p:cNvPr>
          <p:cNvSpPr txBox="1"/>
          <p:nvPr/>
        </p:nvSpPr>
        <p:spPr>
          <a:xfrm>
            <a:off x="266700" y="1219200"/>
            <a:ext cx="5162549" cy="1477328"/>
          </a:xfrm>
          <a:prstGeom prst="rect">
            <a:avLst/>
          </a:prstGeom>
          <a:noFill/>
        </p:spPr>
        <p:txBody>
          <a:bodyPr wrap="square" rtlCol="0">
            <a:spAutoFit/>
          </a:bodyPr>
          <a:lstStyle/>
          <a:p>
            <a:pPr marL="285750" indent="-285750">
              <a:buFont typeface="Wingdings" pitchFamily="2" charset="2"/>
              <a:buChar char="ü"/>
            </a:pPr>
            <a:r>
              <a:rPr lang="en-US" dirty="0"/>
              <a:t>Event-by-event calculation with lumpy initial conditions, following prescription in [1]</a:t>
            </a:r>
            <a:br>
              <a:rPr lang="en-US" dirty="0"/>
            </a:br>
            <a:r>
              <a:rPr lang="en-US" dirty="0">
                <a:sym typeface="Wingdings" pitchFamily="2" charset="2"/>
              </a:rPr>
              <a:t> little difference with smooth initial conditions</a:t>
            </a:r>
          </a:p>
          <a:p>
            <a:pPr marL="285750" indent="-285750">
              <a:buFont typeface="Wingdings" pitchFamily="2" charset="2"/>
              <a:buChar char="ü"/>
            </a:pPr>
            <a:endParaRPr lang="en-US" dirty="0">
              <a:sym typeface="Wingdings" pitchFamily="2" charset="2"/>
            </a:endParaRPr>
          </a:p>
          <a:p>
            <a:pPr marL="285750" indent="-285750">
              <a:buFont typeface="Wingdings" pitchFamily="2" charset="2"/>
              <a:buChar char="ü"/>
            </a:pPr>
            <a:r>
              <a:rPr lang="en-US" dirty="0">
                <a:sym typeface="Wingdings" pitchFamily="2" charset="2"/>
              </a:rPr>
              <a:t>reduced </a:t>
            </a:r>
            <a:r>
              <a:rPr lang="en-US" dirty="0" err="1">
                <a:sym typeface="Wingdings" pitchFamily="2" charset="2"/>
              </a:rPr>
              <a:t>R</a:t>
            </a:r>
            <a:r>
              <a:rPr lang="en-US" baseline="-25000" dirty="0" err="1">
                <a:sym typeface="Wingdings" pitchFamily="2" charset="2"/>
              </a:rPr>
              <a:t>spin</a:t>
            </a:r>
            <a:r>
              <a:rPr lang="en-US" dirty="0">
                <a:sym typeface="Wingdings" pitchFamily="2" charset="2"/>
              </a:rPr>
              <a:t> for more symmetric system</a:t>
            </a:r>
            <a:endParaRPr lang="en-US" dirty="0"/>
          </a:p>
        </p:txBody>
      </p:sp>
      <p:grpSp>
        <p:nvGrpSpPr>
          <p:cNvPr id="26" name="Group 25">
            <a:extLst>
              <a:ext uri="{FF2B5EF4-FFF2-40B4-BE49-F238E27FC236}">
                <a16:creationId xmlns:a16="http://schemas.microsoft.com/office/drawing/2014/main" id="{A8CDB8F3-7B38-004F-A133-AB2AC5688731}"/>
              </a:ext>
            </a:extLst>
          </p:cNvPr>
          <p:cNvGrpSpPr/>
          <p:nvPr/>
        </p:nvGrpSpPr>
        <p:grpSpPr>
          <a:xfrm>
            <a:off x="5429250" y="439808"/>
            <a:ext cx="6305550" cy="5062864"/>
            <a:chOff x="5429250" y="439808"/>
            <a:chExt cx="6305550" cy="5062864"/>
          </a:xfrm>
        </p:grpSpPr>
        <p:grpSp>
          <p:nvGrpSpPr>
            <p:cNvPr id="7" name="Group 6">
              <a:extLst>
                <a:ext uri="{FF2B5EF4-FFF2-40B4-BE49-F238E27FC236}">
                  <a16:creationId xmlns:a16="http://schemas.microsoft.com/office/drawing/2014/main" id="{0219625E-7C94-C64A-9400-B7C2718B5B2A}"/>
                </a:ext>
              </a:extLst>
            </p:cNvPr>
            <p:cNvGrpSpPr/>
            <p:nvPr/>
          </p:nvGrpSpPr>
          <p:grpSpPr>
            <a:xfrm>
              <a:off x="5429250" y="742950"/>
              <a:ext cx="6305550" cy="4400550"/>
              <a:chOff x="7276454" y="0"/>
              <a:chExt cx="3770950" cy="2655303"/>
            </a:xfrm>
          </p:grpSpPr>
          <p:pic>
            <p:nvPicPr>
              <p:cNvPr id="11" name="Picture 10">
                <a:extLst>
                  <a:ext uri="{FF2B5EF4-FFF2-40B4-BE49-F238E27FC236}">
                    <a16:creationId xmlns:a16="http://schemas.microsoft.com/office/drawing/2014/main" id="{F5E58AB8-7FAC-3949-AE31-76FF9950654F}"/>
                  </a:ext>
                </a:extLst>
              </p:cNvPr>
              <p:cNvPicPr>
                <a:picLocks noChangeAspect="1"/>
              </p:cNvPicPr>
              <p:nvPr/>
            </p:nvPicPr>
            <p:blipFill rotWithShape="1">
              <a:blip r:embed="rId2"/>
              <a:srcRect t="-1" b="66945"/>
              <a:stretch/>
            </p:blipFill>
            <p:spPr>
              <a:xfrm>
                <a:off x="7276454" y="0"/>
                <a:ext cx="3770950" cy="2266950"/>
              </a:xfrm>
              <a:prstGeom prst="rect">
                <a:avLst/>
              </a:prstGeom>
            </p:spPr>
          </p:pic>
          <p:pic>
            <p:nvPicPr>
              <p:cNvPr id="19" name="Picture 18">
                <a:extLst>
                  <a:ext uri="{FF2B5EF4-FFF2-40B4-BE49-F238E27FC236}">
                    <a16:creationId xmlns:a16="http://schemas.microsoft.com/office/drawing/2014/main" id="{CBA0CDA2-939F-9345-93DD-B86057DE3DDB}"/>
                  </a:ext>
                </a:extLst>
              </p:cNvPr>
              <p:cNvPicPr>
                <a:picLocks noChangeAspect="1"/>
              </p:cNvPicPr>
              <p:nvPr/>
            </p:nvPicPr>
            <p:blipFill rotWithShape="1">
              <a:blip r:embed="rId2"/>
              <a:srcRect t="93782"/>
              <a:stretch/>
            </p:blipFill>
            <p:spPr>
              <a:xfrm>
                <a:off x="7276454" y="2228850"/>
                <a:ext cx="3770950" cy="426453"/>
              </a:xfrm>
              <a:prstGeom prst="rect">
                <a:avLst/>
              </a:prstGeom>
            </p:spPr>
          </p:pic>
        </p:grpSp>
        <p:sp>
          <p:nvSpPr>
            <p:cNvPr id="24" name="TextBox 23">
              <a:extLst>
                <a:ext uri="{FF2B5EF4-FFF2-40B4-BE49-F238E27FC236}">
                  <a16:creationId xmlns:a16="http://schemas.microsoft.com/office/drawing/2014/main" id="{9E942DBC-F0B5-B145-814B-FE14FB9D5B86}"/>
                </a:ext>
              </a:extLst>
            </p:cNvPr>
            <p:cNvSpPr txBox="1"/>
            <p:nvPr/>
          </p:nvSpPr>
          <p:spPr>
            <a:xfrm>
              <a:off x="5684437" y="5133340"/>
              <a:ext cx="5795176" cy="369332"/>
            </a:xfrm>
            <a:prstGeom prst="rect">
              <a:avLst/>
            </a:prstGeom>
            <a:noFill/>
          </p:spPr>
          <p:txBody>
            <a:bodyPr wrap="none" rtlCol="0">
              <a:spAutoFit/>
            </a:bodyPr>
            <a:lstStyle/>
            <a:p>
              <a:r>
                <a:rPr lang="en-US" dirty="0">
                  <a:solidFill>
                    <a:schemeClr val="bg1">
                      <a:lumMod val="50000"/>
                    </a:schemeClr>
                  </a:solidFill>
                </a:rPr>
                <a:t>* note: </a:t>
              </a:r>
              <a:r>
                <a:rPr lang="en-US" dirty="0" err="1">
                  <a:solidFill>
                    <a:schemeClr val="bg1">
                      <a:lumMod val="50000"/>
                    </a:schemeClr>
                  </a:solidFill>
                </a:rPr>
                <a:t>p</a:t>
              </a:r>
              <a:r>
                <a:rPr lang="en-US" baseline="-25000" dirty="0" err="1">
                  <a:solidFill>
                    <a:schemeClr val="bg1">
                      <a:lumMod val="50000"/>
                    </a:schemeClr>
                  </a:solidFill>
                </a:rPr>
                <a:t>T</a:t>
              </a:r>
              <a:r>
                <a:rPr lang="en-US" dirty="0">
                  <a:solidFill>
                    <a:schemeClr val="bg1">
                      <a:lumMod val="50000"/>
                    </a:schemeClr>
                  </a:solidFill>
                </a:rPr>
                <a:t>&gt;500 MeV here, increasing R 0.04 </a:t>
              </a:r>
              <a:r>
                <a:rPr lang="en-US" dirty="0">
                  <a:solidFill>
                    <a:schemeClr val="bg1">
                      <a:lumMod val="50000"/>
                    </a:schemeClr>
                  </a:solidFill>
                  <a:sym typeface="Wingdings" pitchFamily="2" charset="2"/>
                </a:rPr>
                <a:t> 0.06 in </a:t>
              </a:r>
              <a:r>
                <a:rPr lang="en-US" dirty="0" err="1">
                  <a:solidFill>
                    <a:schemeClr val="bg1">
                      <a:lumMod val="50000"/>
                    </a:schemeClr>
                  </a:solidFill>
                  <a:sym typeface="Wingdings" pitchFamily="2" charset="2"/>
                </a:rPr>
                <a:t>p+Au</a:t>
              </a:r>
              <a:endParaRPr lang="en-US" dirty="0">
                <a:solidFill>
                  <a:schemeClr val="bg1">
                    <a:lumMod val="50000"/>
                  </a:schemeClr>
                </a:solidFill>
              </a:endParaRPr>
            </a:p>
          </p:txBody>
        </p:sp>
        <p:sp>
          <p:nvSpPr>
            <p:cNvPr id="25" name="TextBox 24">
              <a:extLst>
                <a:ext uri="{FF2B5EF4-FFF2-40B4-BE49-F238E27FC236}">
                  <a16:creationId xmlns:a16="http://schemas.microsoft.com/office/drawing/2014/main" id="{7E4E1D55-BA67-DA48-AB08-7EFB7826009B}"/>
                </a:ext>
              </a:extLst>
            </p:cNvPr>
            <p:cNvSpPr txBox="1"/>
            <p:nvPr/>
          </p:nvSpPr>
          <p:spPr>
            <a:xfrm>
              <a:off x="6626600" y="439808"/>
              <a:ext cx="5054332" cy="307777"/>
            </a:xfrm>
            <a:prstGeom prst="rect">
              <a:avLst/>
            </a:prstGeom>
            <a:noFill/>
          </p:spPr>
          <p:txBody>
            <a:bodyPr wrap="none" rtlCol="0">
              <a:spAutoFit/>
            </a:bodyPr>
            <a:lstStyle/>
            <a:p>
              <a:r>
                <a:rPr lang="en-US" sz="1400" dirty="0" err="1"/>
                <a:t>Chinellato</a:t>
              </a:r>
              <a:r>
                <a:rPr lang="en-US" sz="1400" dirty="0"/>
                <a:t>, MAL, </a:t>
              </a:r>
              <a:r>
                <a:rPr lang="en-US" sz="1400" dirty="0" err="1"/>
                <a:t>Serenone</a:t>
              </a:r>
              <a:r>
                <a:rPr lang="en-US" sz="1400" dirty="0"/>
                <a:t>, Shen, Takahashi, </a:t>
              </a:r>
              <a:r>
                <a:rPr lang="en-US" sz="1400" dirty="0" err="1"/>
                <a:t>Torrieri</a:t>
              </a:r>
              <a:r>
                <a:rPr lang="en-US" sz="1400" dirty="0"/>
                <a:t> in preparation</a:t>
              </a:r>
            </a:p>
          </p:txBody>
        </p:sp>
      </p:grpSp>
      <p:grpSp>
        <p:nvGrpSpPr>
          <p:cNvPr id="29" name="Group 28">
            <a:extLst>
              <a:ext uri="{FF2B5EF4-FFF2-40B4-BE49-F238E27FC236}">
                <a16:creationId xmlns:a16="http://schemas.microsoft.com/office/drawing/2014/main" id="{FC700B9C-7981-E745-B180-95CFE22D0FF5}"/>
              </a:ext>
            </a:extLst>
          </p:cNvPr>
          <p:cNvGrpSpPr/>
          <p:nvPr/>
        </p:nvGrpSpPr>
        <p:grpSpPr>
          <a:xfrm>
            <a:off x="426637" y="3067050"/>
            <a:ext cx="3427028" cy="2948037"/>
            <a:chOff x="502837" y="2628900"/>
            <a:chExt cx="3427028" cy="2948037"/>
          </a:xfrm>
        </p:grpSpPr>
        <p:pic>
          <p:nvPicPr>
            <p:cNvPr id="27" name="Picture 26">
              <a:extLst>
                <a:ext uri="{FF2B5EF4-FFF2-40B4-BE49-F238E27FC236}">
                  <a16:creationId xmlns:a16="http://schemas.microsoft.com/office/drawing/2014/main" id="{6C91A095-3CE8-8B41-A541-F8772CF58E60}"/>
                </a:ext>
              </a:extLst>
            </p:cNvPr>
            <p:cNvPicPr>
              <a:picLocks noChangeAspect="1"/>
            </p:cNvPicPr>
            <p:nvPr/>
          </p:nvPicPr>
          <p:blipFill>
            <a:blip r:embed="rId3"/>
            <a:stretch>
              <a:fillRect/>
            </a:stretch>
          </p:blipFill>
          <p:spPr>
            <a:xfrm>
              <a:off x="502837" y="2640472"/>
              <a:ext cx="3427028" cy="2936465"/>
            </a:xfrm>
            <a:prstGeom prst="roundRect">
              <a:avLst>
                <a:gd name="adj" fmla="val 9323"/>
              </a:avLst>
            </a:prstGeom>
          </p:spPr>
        </p:pic>
        <p:sp>
          <p:nvSpPr>
            <p:cNvPr id="28" name="TextBox 27">
              <a:extLst>
                <a:ext uri="{FF2B5EF4-FFF2-40B4-BE49-F238E27FC236}">
                  <a16:creationId xmlns:a16="http://schemas.microsoft.com/office/drawing/2014/main" id="{3DE2FE1E-F1C4-5349-84EA-41119C4FFDB2}"/>
                </a:ext>
              </a:extLst>
            </p:cNvPr>
            <p:cNvSpPr txBox="1"/>
            <p:nvPr/>
          </p:nvSpPr>
          <p:spPr>
            <a:xfrm>
              <a:off x="666750" y="2628900"/>
              <a:ext cx="3108543" cy="276999"/>
            </a:xfrm>
            <a:prstGeom prst="rect">
              <a:avLst/>
            </a:prstGeom>
            <a:noFill/>
          </p:spPr>
          <p:txBody>
            <a:bodyPr wrap="none" rtlCol="0">
              <a:spAutoFit/>
            </a:bodyPr>
            <a:lstStyle/>
            <a:p>
              <a:r>
                <a:rPr lang="en-US" sz="1200" dirty="0" err="1">
                  <a:solidFill>
                    <a:schemeClr val="bg1">
                      <a:lumMod val="85000"/>
                    </a:schemeClr>
                  </a:solidFill>
                </a:rPr>
                <a:t>Schenke</a:t>
              </a:r>
              <a:r>
                <a:rPr lang="en-US" sz="1200" dirty="0">
                  <a:solidFill>
                    <a:schemeClr val="bg1">
                      <a:lumMod val="85000"/>
                    </a:schemeClr>
                  </a:solidFill>
                </a:rPr>
                <a:t>, Shen, </a:t>
              </a:r>
              <a:r>
                <a:rPr lang="en-US" sz="1200" dirty="0" err="1">
                  <a:solidFill>
                    <a:schemeClr val="bg1">
                      <a:lumMod val="85000"/>
                    </a:schemeClr>
                  </a:solidFill>
                </a:rPr>
                <a:t>Tribedy</a:t>
              </a:r>
              <a:r>
                <a:rPr lang="en-US" sz="1200" dirty="0">
                  <a:solidFill>
                    <a:schemeClr val="bg1">
                      <a:lumMod val="85000"/>
                    </a:schemeClr>
                  </a:solidFill>
                </a:rPr>
                <a:t>, PRC102 (2020) 044905</a:t>
              </a:r>
            </a:p>
          </p:txBody>
        </p:sp>
      </p:grpSp>
    </p:spTree>
    <p:extLst>
      <p:ext uri="{BB962C8B-B14F-4D97-AF65-F5344CB8AC3E}">
        <p14:creationId xmlns:p14="http://schemas.microsoft.com/office/powerpoint/2010/main" val="2462843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47D90-5006-5B4A-91B7-CC4823A743B4}"/>
              </a:ext>
            </a:extLst>
          </p:cNvPr>
          <p:cNvSpPr>
            <a:spLocks noGrp="1"/>
          </p:cNvSpPr>
          <p:nvPr>
            <p:ph type="title"/>
          </p:nvPr>
        </p:nvSpPr>
        <p:spPr/>
        <p:txBody>
          <a:bodyPr/>
          <a:lstStyle/>
          <a:p>
            <a:r>
              <a:rPr lang="en-US" dirty="0"/>
              <a:t>Interpolating between the scenarios</a:t>
            </a:r>
          </a:p>
        </p:txBody>
      </p:sp>
      <p:sp>
        <p:nvSpPr>
          <p:cNvPr id="3" name="Footer Placeholder 2">
            <a:extLst>
              <a:ext uri="{FF2B5EF4-FFF2-40B4-BE49-F238E27FC236}">
                <a16:creationId xmlns:a16="http://schemas.microsoft.com/office/drawing/2014/main" id="{4B6BCE71-4D37-2040-A7BC-F95B0A83E8A9}"/>
              </a:ext>
            </a:extLst>
          </p:cNvPr>
          <p:cNvSpPr>
            <a:spLocks noGrp="1"/>
          </p:cNvSpPr>
          <p:nvPr>
            <p:ph type="ftr" sz="quarter" idx="11"/>
          </p:nvPr>
        </p:nvSpPr>
        <p:spPr/>
        <p:txBody>
          <a:bodyPr/>
          <a:lstStyle/>
          <a:p>
            <a:r>
              <a:rPr lang="en-US"/>
              <a:t>UCLA Chirality Retreat - Dec 2022</a:t>
            </a:r>
          </a:p>
        </p:txBody>
      </p:sp>
      <p:sp>
        <p:nvSpPr>
          <p:cNvPr id="4" name="Slide Number Placeholder 3">
            <a:extLst>
              <a:ext uri="{FF2B5EF4-FFF2-40B4-BE49-F238E27FC236}">
                <a16:creationId xmlns:a16="http://schemas.microsoft.com/office/drawing/2014/main" id="{B865C442-A760-1744-89C5-A04E7B04524B}"/>
              </a:ext>
            </a:extLst>
          </p:cNvPr>
          <p:cNvSpPr>
            <a:spLocks noGrp="1"/>
          </p:cNvSpPr>
          <p:nvPr>
            <p:ph type="sldNum" sz="quarter" idx="12"/>
          </p:nvPr>
        </p:nvSpPr>
        <p:spPr/>
        <p:txBody>
          <a:bodyPr/>
          <a:lstStyle/>
          <a:p>
            <a:fld id="{BF88FC72-ABAB-6F42-B5F1-C8A6E036E79A}" type="slidenum">
              <a:rPr lang="en-US" smtClean="0"/>
              <a:t>33</a:t>
            </a:fld>
            <a:endParaRPr lang="en-US"/>
          </a:p>
        </p:txBody>
      </p:sp>
      <p:pic>
        <p:nvPicPr>
          <p:cNvPr id="11" name="Picture 10">
            <a:extLst>
              <a:ext uri="{FF2B5EF4-FFF2-40B4-BE49-F238E27FC236}">
                <a16:creationId xmlns:a16="http://schemas.microsoft.com/office/drawing/2014/main" id="{F5E58AB8-7FAC-3949-AE31-76FF9950654F}"/>
              </a:ext>
            </a:extLst>
          </p:cNvPr>
          <p:cNvPicPr>
            <a:picLocks noChangeAspect="1"/>
          </p:cNvPicPr>
          <p:nvPr/>
        </p:nvPicPr>
        <p:blipFill>
          <a:blip r:embed="rId2"/>
          <a:stretch>
            <a:fillRect/>
          </a:stretch>
        </p:blipFill>
        <p:spPr>
          <a:xfrm>
            <a:off x="7988971" y="0"/>
            <a:ext cx="3770950" cy="6858000"/>
          </a:xfrm>
          <a:prstGeom prst="rect">
            <a:avLst/>
          </a:prstGeom>
        </p:spPr>
      </p:pic>
      <p:pic>
        <p:nvPicPr>
          <p:cNvPr id="8" name="Picture 7">
            <a:extLst>
              <a:ext uri="{FF2B5EF4-FFF2-40B4-BE49-F238E27FC236}">
                <a16:creationId xmlns:a16="http://schemas.microsoft.com/office/drawing/2014/main" id="{D5CA8FAC-BDA5-344B-B8A1-755D8D4D0AA4}"/>
              </a:ext>
            </a:extLst>
          </p:cNvPr>
          <p:cNvPicPr>
            <a:picLocks noChangeAspect="1"/>
          </p:cNvPicPr>
          <p:nvPr/>
        </p:nvPicPr>
        <p:blipFill>
          <a:blip r:embed="rId3"/>
          <a:stretch>
            <a:fillRect/>
          </a:stretch>
        </p:blipFill>
        <p:spPr>
          <a:xfrm>
            <a:off x="5355180" y="691923"/>
            <a:ext cx="1698672" cy="1355604"/>
          </a:xfrm>
          <a:prstGeom prst="rect">
            <a:avLst/>
          </a:prstGeom>
        </p:spPr>
      </p:pic>
      <p:pic>
        <p:nvPicPr>
          <p:cNvPr id="9" name="Picture 8">
            <a:extLst>
              <a:ext uri="{FF2B5EF4-FFF2-40B4-BE49-F238E27FC236}">
                <a16:creationId xmlns:a16="http://schemas.microsoft.com/office/drawing/2014/main" id="{6D969783-9F07-D548-811B-D5A374D20413}"/>
              </a:ext>
            </a:extLst>
          </p:cNvPr>
          <p:cNvPicPr>
            <a:picLocks noChangeAspect="1"/>
          </p:cNvPicPr>
          <p:nvPr/>
        </p:nvPicPr>
        <p:blipFill>
          <a:blip r:embed="rId4"/>
          <a:stretch>
            <a:fillRect/>
          </a:stretch>
        </p:blipFill>
        <p:spPr>
          <a:xfrm>
            <a:off x="5385067" y="4810474"/>
            <a:ext cx="1698672" cy="1355604"/>
          </a:xfrm>
          <a:prstGeom prst="rect">
            <a:avLst/>
          </a:prstGeom>
        </p:spPr>
      </p:pic>
      <p:sp>
        <p:nvSpPr>
          <p:cNvPr id="5" name="TextBox 4">
            <a:extLst>
              <a:ext uri="{FF2B5EF4-FFF2-40B4-BE49-F238E27FC236}">
                <a16:creationId xmlns:a16="http://schemas.microsoft.com/office/drawing/2014/main" id="{E9CBEB9B-585F-5244-9B34-0F2844E34443}"/>
              </a:ext>
            </a:extLst>
          </p:cNvPr>
          <p:cNvSpPr txBox="1"/>
          <p:nvPr/>
        </p:nvSpPr>
        <p:spPr>
          <a:xfrm>
            <a:off x="7053852" y="1092481"/>
            <a:ext cx="886781" cy="369332"/>
          </a:xfrm>
          <a:prstGeom prst="rect">
            <a:avLst/>
          </a:prstGeom>
          <a:noFill/>
        </p:spPr>
        <p:txBody>
          <a:bodyPr wrap="none" rtlCol="0">
            <a:spAutoFit/>
          </a:bodyPr>
          <a:lstStyle/>
          <a:p>
            <a:r>
              <a:rPr lang="en-US" dirty="0"/>
              <a:t>f=100%</a:t>
            </a:r>
          </a:p>
        </p:txBody>
      </p:sp>
      <p:sp>
        <p:nvSpPr>
          <p:cNvPr id="14" name="TextBox 13">
            <a:extLst>
              <a:ext uri="{FF2B5EF4-FFF2-40B4-BE49-F238E27FC236}">
                <a16:creationId xmlns:a16="http://schemas.microsoft.com/office/drawing/2014/main" id="{15548A2E-11DE-9E48-82BA-F04F3DDFB62F}"/>
              </a:ext>
            </a:extLst>
          </p:cNvPr>
          <p:cNvSpPr txBox="1"/>
          <p:nvPr/>
        </p:nvSpPr>
        <p:spPr>
          <a:xfrm>
            <a:off x="7249089" y="5292617"/>
            <a:ext cx="652743" cy="369332"/>
          </a:xfrm>
          <a:prstGeom prst="rect">
            <a:avLst/>
          </a:prstGeom>
          <a:noFill/>
        </p:spPr>
        <p:txBody>
          <a:bodyPr wrap="none" rtlCol="0">
            <a:spAutoFit/>
          </a:bodyPr>
          <a:lstStyle/>
          <a:p>
            <a:r>
              <a:rPr lang="en-US" dirty="0"/>
              <a:t>f=0%</a:t>
            </a:r>
          </a:p>
        </p:txBody>
      </p:sp>
      <p:sp>
        <p:nvSpPr>
          <p:cNvPr id="15" name="TextBox 14">
            <a:extLst>
              <a:ext uri="{FF2B5EF4-FFF2-40B4-BE49-F238E27FC236}">
                <a16:creationId xmlns:a16="http://schemas.microsoft.com/office/drawing/2014/main" id="{274542D9-3102-E543-9C86-6B84756CC343}"/>
              </a:ext>
            </a:extLst>
          </p:cNvPr>
          <p:cNvSpPr txBox="1"/>
          <p:nvPr/>
        </p:nvSpPr>
        <p:spPr>
          <a:xfrm>
            <a:off x="7051668" y="3067642"/>
            <a:ext cx="769763" cy="369332"/>
          </a:xfrm>
          <a:prstGeom prst="rect">
            <a:avLst/>
          </a:prstGeom>
          <a:noFill/>
        </p:spPr>
        <p:txBody>
          <a:bodyPr wrap="none" rtlCol="0">
            <a:spAutoFit/>
          </a:bodyPr>
          <a:lstStyle/>
          <a:p>
            <a:r>
              <a:rPr lang="en-US" dirty="0"/>
              <a:t>f=15%</a:t>
            </a:r>
          </a:p>
        </p:txBody>
      </p:sp>
      <p:sp>
        <p:nvSpPr>
          <p:cNvPr id="20" name="TextBox 19">
            <a:extLst>
              <a:ext uri="{FF2B5EF4-FFF2-40B4-BE49-F238E27FC236}">
                <a16:creationId xmlns:a16="http://schemas.microsoft.com/office/drawing/2014/main" id="{B4A58CD9-D398-304B-9E3A-717046334205}"/>
              </a:ext>
            </a:extLst>
          </p:cNvPr>
          <p:cNvSpPr txBox="1"/>
          <p:nvPr/>
        </p:nvSpPr>
        <p:spPr>
          <a:xfrm>
            <a:off x="266700" y="4206567"/>
            <a:ext cx="4240500" cy="1692771"/>
          </a:xfrm>
          <a:prstGeom prst="rect">
            <a:avLst/>
          </a:prstGeom>
          <a:noFill/>
        </p:spPr>
        <p:txBody>
          <a:bodyPr wrap="square" rtlCol="0">
            <a:spAutoFit/>
          </a:bodyPr>
          <a:lstStyle/>
          <a:p>
            <a:pPr marL="285750" indent="-285750">
              <a:buFont typeface="Arial" panose="020B0604020202020204" pitchFamily="34" charset="0"/>
              <a:buChar char="•"/>
            </a:pPr>
            <a:r>
              <a:rPr lang="en-US" dirty="0"/>
              <a:t>For </a:t>
            </a:r>
            <a:r>
              <a:rPr lang="en-US" i="1" dirty="0" err="1"/>
              <a:t>Au+Au</a:t>
            </a:r>
            <a:r>
              <a:rPr lang="en-US" i="1" dirty="0"/>
              <a:t> </a:t>
            </a:r>
            <a:r>
              <a:rPr lang="en-US" dirty="0"/>
              <a:t>at 200 GeV (11 GeV), global polarization calls for f=15% (50%)</a:t>
            </a:r>
          </a:p>
          <a:p>
            <a:pPr marL="742950" lvl="1" indent="-285750">
              <a:buFont typeface="Arial" panose="020B0604020202020204" pitchFamily="34" charset="0"/>
              <a:buChar char="•"/>
            </a:pPr>
            <a:r>
              <a:rPr lang="en-US" sz="1400" dirty="0">
                <a:solidFill>
                  <a:schemeClr val="bg1">
                    <a:lumMod val="50000"/>
                  </a:schemeClr>
                </a:solidFill>
              </a:rPr>
              <a:t>Ryu, </a:t>
            </a:r>
            <a:r>
              <a:rPr lang="en-US" sz="1400" dirty="0" err="1">
                <a:solidFill>
                  <a:schemeClr val="bg1">
                    <a:lumMod val="50000"/>
                  </a:schemeClr>
                </a:solidFill>
              </a:rPr>
              <a:t>Jupic</a:t>
            </a:r>
            <a:r>
              <a:rPr lang="en-US" sz="1400" dirty="0">
                <a:solidFill>
                  <a:schemeClr val="bg1">
                    <a:lumMod val="50000"/>
                  </a:schemeClr>
                </a:solidFill>
              </a:rPr>
              <a:t>, Shen: 2106.08125</a:t>
            </a:r>
          </a:p>
          <a:p>
            <a:pPr marL="285750" indent="-285750">
              <a:buFont typeface="Arial" panose="020B0604020202020204" pitchFamily="34" charset="0"/>
              <a:buChar char="•"/>
            </a:pPr>
            <a:r>
              <a:rPr lang="en-US" dirty="0"/>
              <a:t>unclear whether this translates to </a:t>
            </a:r>
            <a:r>
              <a:rPr lang="en-US" dirty="0" err="1"/>
              <a:t>p+A</a:t>
            </a:r>
            <a:endParaRPr lang="en-US" dirty="0"/>
          </a:p>
          <a:p>
            <a:endParaRPr lang="en-US" dirty="0"/>
          </a:p>
          <a:p>
            <a:pPr marL="285750" indent="-285750">
              <a:buFont typeface="Arial" panose="020B0604020202020204" pitchFamily="34" charset="0"/>
              <a:buChar char="•"/>
            </a:pPr>
            <a:r>
              <a:rPr lang="en-US" dirty="0">
                <a:solidFill>
                  <a:srgbClr val="0048EC"/>
                </a:solidFill>
              </a:rPr>
              <a:t>Even with low f, substantial signal</a:t>
            </a:r>
          </a:p>
        </p:txBody>
      </p:sp>
      <p:grpSp>
        <p:nvGrpSpPr>
          <p:cNvPr id="7" name="Group 6">
            <a:extLst>
              <a:ext uri="{FF2B5EF4-FFF2-40B4-BE49-F238E27FC236}">
                <a16:creationId xmlns:a16="http://schemas.microsoft.com/office/drawing/2014/main" id="{230FA19D-B7EF-964E-8E06-328AC32BE571}"/>
              </a:ext>
            </a:extLst>
          </p:cNvPr>
          <p:cNvGrpSpPr/>
          <p:nvPr/>
        </p:nvGrpSpPr>
        <p:grpSpPr>
          <a:xfrm>
            <a:off x="72606" y="2157964"/>
            <a:ext cx="5530319" cy="1710073"/>
            <a:chOff x="13231" y="2122339"/>
            <a:chExt cx="5530319" cy="1710073"/>
          </a:xfrm>
        </p:grpSpPr>
        <p:sp>
          <p:nvSpPr>
            <p:cNvPr id="12" name="Rectangle 11">
              <a:extLst>
                <a:ext uri="{FF2B5EF4-FFF2-40B4-BE49-F238E27FC236}">
                  <a16:creationId xmlns:a16="http://schemas.microsoft.com/office/drawing/2014/main" id="{179EFB4F-39DF-7E4A-AC97-18BACE0A40F7}"/>
                </a:ext>
              </a:extLst>
            </p:cNvPr>
            <p:cNvSpPr/>
            <p:nvPr/>
          </p:nvSpPr>
          <p:spPr>
            <a:xfrm>
              <a:off x="13231" y="2133275"/>
              <a:ext cx="5530319" cy="1699137"/>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36D337D-528A-E041-945F-726181A7E6A1}"/>
                </a:ext>
              </a:extLst>
            </p:cNvPr>
            <p:cNvPicPr>
              <a:picLocks noChangeAspect="1"/>
            </p:cNvPicPr>
            <p:nvPr/>
          </p:nvPicPr>
          <p:blipFill>
            <a:blip r:embed="rId3"/>
            <a:stretch>
              <a:fillRect/>
            </a:stretch>
          </p:blipFill>
          <p:spPr>
            <a:xfrm>
              <a:off x="4033372" y="2689287"/>
              <a:ext cx="1266544" cy="1010750"/>
            </a:xfrm>
            <a:prstGeom prst="rect">
              <a:avLst/>
            </a:prstGeom>
          </p:spPr>
        </p:pic>
        <p:pic>
          <p:nvPicPr>
            <p:cNvPr id="17" name="Picture 16">
              <a:extLst>
                <a:ext uri="{FF2B5EF4-FFF2-40B4-BE49-F238E27FC236}">
                  <a16:creationId xmlns:a16="http://schemas.microsoft.com/office/drawing/2014/main" id="{3007974D-6A31-9049-8E39-1B603121DE83}"/>
                </a:ext>
              </a:extLst>
            </p:cNvPr>
            <p:cNvPicPr>
              <a:picLocks noChangeAspect="1"/>
            </p:cNvPicPr>
            <p:nvPr/>
          </p:nvPicPr>
          <p:blipFill>
            <a:blip r:embed="rId4"/>
            <a:stretch>
              <a:fillRect/>
            </a:stretch>
          </p:blipFill>
          <p:spPr>
            <a:xfrm>
              <a:off x="1520663" y="2696070"/>
              <a:ext cx="1266544" cy="1010750"/>
            </a:xfrm>
            <a:prstGeom prst="rect">
              <a:avLst/>
            </a:prstGeom>
          </p:spPr>
        </p:pic>
        <p:sp>
          <p:nvSpPr>
            <p:cNvPr id="6" name="TextBox 5">
              <a:extLst>
                <a:ext uri="{FF2B5EF4-FFF2-40B4-BE49-F238E27FC236}">
                  <a16:creationId xmlns:a16="http://schemas.microsoft.com/office/drawing/2014/main" id="{57F97590-16AA-C34A-BC38-9BBD72414E5A}"/>
                </a:ext>
              </a:extLst>
            </p:cNvPr>
            <p:cNvSpPr txBox="1"/>
            <p:nvPr/>
          </p:nvSpPr>
          <p:spPr>
            <a:xfrm>
              <a:off x="13231" y="2592973"/>
              <a:ext cx="1532792" cy="923330"/>
            </a:xfrm>
            <a:prstGeom prst="rect">
              <a:avLst/>
            </a:prstGeom>
            <a:noFill/>
          </p:spPr>
          <p:txBody>
            <a:bodyPr wrap="none" rtlCol="0">
              <a:spAutoFit/>
            </a:bodyPr>
            <a:lstStyle/>
            <a:p>
              <a:r>
                <a:rPr lang="en-US" sz="4000" dirty="0"/>
                <a:t>(1-f)</a:t>
              </a:r>
              <a:r>
                <a:rPr lang="en-US" sz="5400" baseline="-25000" dirty="0"/>
                <a:t>✖️</a:t>
              </a:r>
              <a:endParaRPr lang="en-US" sz="4000" dirty="0"/>
            </a:p>
          </p:txBody>
        </p:sp>
        <p:sp>
          <p:nvSpPr>
            <p:cNvPr id="18" name="TextBox 17">
              <a:extLst>
                <a:ext uri="{FF2B5EF4-FFF2-40B4-BE49-F238E27FC236}">
                  <a16:creationId xmlns:a16="http://schemas.microsoft.com/office/drawing/2014/main" id="{821D4267-5C1B-A64C-B7C1-45EA9BCAEF17}"/>
                </a:ext>
              </a:extLst>
            </p:cNvPr>
            <p:cNvSpPr txBox="1"/>
            <p:nvPr/>
          </p:nvSpPr>
          <p:spPr>
            <a:xfrm>
              <a:off x="2945421" y="2577381"/>
              <a:ext cx="1173719" cy="923330"/>
            </a:xfrm>
            <a:prstGeom prst="rect">
              <a:avLst/>
            </a:prstGeom>
            <a:noFill/>
          </p:spPr>
          <p:txBody>
            <a:bodyPr wrap="none" rtlCol="0">
              <a:spAutoFit/>
            </a:bodyPr>
            <a:lstStyle/>
            <a:p>
              <a:r>
                <a:rPr lang="en-US" sz="4000" dirty="0"/>
                <a:t>+ f</a:t>
              </a:r>
              <a:r>
                <a:rPr lang="en-US" sz="5400" baseline="-25000" dirty="0"/>
                <a:t>✖️</a:t>
              </a:r>
              <a:endParaRPr lang="en-US" sz="5400" dirty="0"/>
            </a:p>
          </p:txBody>
        </p:sp>
        <p:sp>
          <p:nvSpPr>
            <p:cNvPr id="10" name="TextBox 9">
              <a:extLst>
                <a:ext uri="{FF2B5EF4-FFF2-40B4-BE49-F238E27FC236}">
                  <a16:creationId xmlns:a16="http://schemas.microsoft.com/office/drawing/2014/main" id="{3ADF87A0-DE5A-4144-A3D8-0AB466B343DE}"/>
                </a:ext>
              </a:extLst>
            </p:cNvPr>
            <p:cNvSpPr txBox="1"/>
            <p:nvPr/>
          </p:nvSpPr>
          <p:spPr>
            <a:xfrm>
              <a:off x="375437" y="2122339"/>
              <a:ext cx="4732386" cy="369332"/>
            </a:xfrm>
            <a:prstGeom prst="rect">
              <a:avLst/>
            </a:prstGeom>
            <a:noFill/>
          </p:spPr>
          <p:txBody>
            <a:bodyPr wrap="none" rtlCol="0">
              <a:spAutoFit/>
            </a:bodyPr>
            <a:lstStyle/>
            <a:p>
              <a:r>
                <a:rPr lang="en-US" dirty="0"/>
                <a:t>Dialing in the non-</a:t>
              </a:r>
              <a:r>
                <a:rPr lang="en-US" dirty="0" err="1"/>
                <a:t>Bjorken</a:t>
              </a:r>
              <a:r>
                <a:rPr lang="en-US" dirty="0"/>
                <a:t> flow.  Schematically….</a:t>
              </a:r>
            </a:p>
          </p:txBody>
        </p:sp>
      </p:grpSp>
      <p:sp>
        <p:nvSpPr>
          <p:cNvPr id="13" name="TextBox 12">
            <a:extLst>
              <a:ext uri="{FF2B5EF4-FFF2-40B4-BE49-F238E27FC236}">
                <a16:creationId xmlns:a16="http://schemas.microsoft.com/office/drawing/2014/main" id="{25CA9F45-3BF6-3447-97B9-DCC3D32FA58B}"/>
              </a:ext>
            </a:extLst>
          </p:cNvPr>
          <p:cNvSpPr txBox="1"/>
          <p:nvPr/>
        </p:nvSpPr>
        <p:spPr>
          <a:xfrm>
            <a:off x="439387" y="1187532"/>
            <a:ext cx="3886257" cy="369332"/>
          </a:xfrm>
          <a:prstGeom prst="rect">
            <a:avLst/>
          </a:prstGeom>
          <a:noFill/>
        </p:spPr>
        <p:txBody>
          <a:bodyPr wrap="none" rtlCol="0">
            <a:spAutoFit/>
          </a:bodyPr>
          <a:lstStyle/>
          <a:p>
            <a:r>
              <a:rPr lang="en-US" dirty="0">
                <a:solidFill>
                  <a:srgbClr val="0034A9"/>
                </a:solidFill>
              </a:rPr>
              <a:t>Reality may lie between the extremes…</a:t>
            </a:r>
          </a:p>
        </p:txBody>
      </p:sp>
      <p:sp>
        <p:nvSpPr>
          <p:cNvPr id="21" name="TextBox 20">
            <a:extLst>
              <a:ext uri="{FF2B5EF4-FFF2-40B4-BE49-F238E27FC236}">
                <a16:creationId xmlns:a16="http://schemas.microsoft.com/office/drawing/2014/main" id="{766085D5-22C2-154A-B6C0-161A7FF763E0}"/>
              </a:ext>
            </a:extLst>
          </p:cNvPr>
          <p:cNvSpPr txBox="1"/>
          <p:nvPr/>
        </p:nvSpPr>
        <p:spPr>
          <a:xfrm>
            <a:off x="-11875" y="6584133"/>
            <a:ext cx="4341253" cy="276999"/>
          </a:xfrm>
          <a:prstGeom prst="rect">
            <a:avLst/>
          </a:prstGeom>
          <a:solidFill>
            <a:srgbClr val="FFFBE3"/>
          </a:solidFill>
        </p:spPr>
        <p:txBody>
          <a:bodyPr wrap="none" rtlCol="0">
            <a:spAutoFit/>
          </a:bodyPr>
          <a:lstStyle/>
          <a:p>
            <a:r>
              <a:rPr lang="en-US" sz="1200" dirty="0" err="1"/>
              <a:t>Chinellato</a:t>
            </a:r>
            <a:r>
              <a:rPr lang="en-US" sz="1200" dirty="0"/>
              <a:t>, MAL, </a:t>
            </a:r>
            <a:r>
              <a:rPr lang="en-US" sz="1200" dirty="0" err="1"/>
              <a:t>Serenone</a:t>
            </a:r>
            <a:r>
              <a:rPr lang="en-US" sz="1200" dirty="0"/>
              <a:t>, Shen, Takahashi, </a:t>
            </a:r>
            <a:r>
              <a:rPr lang="en-US" sz="1200" dirty="0" err="1"/>
              <a:t>Torrieri</a:t>
            </a:r>
            <a:r>
              <a:rPr lang="en-US" sz="1200" dirty="0"/>
              <a:t> in preparation</a:t>
            </a:r>
          </a:p>
        </p:txBody>
      </p:sp>
    </p:spTree>
    <p:extLst>
      <p:ext uri="{BB962C8B-B14F-4D97-AF65-F5344CB8AC3E}">
        <p14:creationId xmlns:p14="http://schemas.microsoft.com/office/powerpoint/2010/main" val="576649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14738B-B2B0-E148-80B5-5AE6FF298577}"/>
              </a:ext>
            </a:extLst>
          </p:cNvPr>
          <p:cNvSpPr/>
          <p:nvPr/>
        </p:nvSpPr>
        <p:spPr>
          <a:xfrm>
            <a:off x="1264024" y="887506"/>
            <a:ext cx="4343400" cy="130436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447D90-5006-5B4A-91B7-CC4823A743B4}"/>
              </a:ext>
            </a:extLst>
          </p:cNvPr>
          <p:cNvSpPr>
            <a:spLocks noGrp="1"/>
          </p:cNvSpPr>
          <p:nvPr>
            <p:ph type="title"/>
          </p:nvPr>
        </p:nvSpPr>
        <p:spPr/>
        <p:txBody>
          <a:bodyPr/>
          <a:lstStyle/>
          <a:p>
            <a:r>
              <a:rPr lang="en-US" dirty="0"/>
              <a:t>Effect of shear terms </a:t>
            </a:r>
          </a:p>
        </p:txBody>
      </p:sp>
      <p:sp>
        <p:nvSpPr>
          <p:cNvPr id="3" name="Footer Placeholder 2">
            <a:extLst>
              <a:ext uri="{FF2B5EF4-FFF2-40B4-BE49-F238E27FC236}">
                <a16:creationId xmlns:a16="http://schemas.microsoft.com/office/drawing/2014/main" id="{4B6BCE71-4D37-2040-A7BC-F95B0A83E8A9}"/>
              </a:ext>
            </a:extLst>
          </p:cNvPr>
          <p:cNvSpPr>
            <a:spLocks noGrp="1"/>
          </p:cNvSpPr>
          <p:nvPr>
            <p:ph type="ftr" sz="quarter" idx="11"/>
          </p:nvPr>
        </p:nvSpPr>
        <p:spPr/>
        <p:txBody>
          <a:bodyPr/>
          <a:lstStyle/>
          <a:p>
            <a:r>
              <a:rPr lang="en-US"/>
              <a:t>UCLA Chirality Retreat - Dec 2022</a:t>
            </a:r>
          </a:p>
        </p:txBody>
      </p:sp>
      <p:sp>
        <p:nvSpPr>
          <p:cNvPr id="4" name="Slide Number Placeholder 3">
            <a:extLst>
              <a:ext uri="{FF2B5EF4-FFF2-40B4-BE49-F238E27FC236}">
                <a16:creationId xmlns:a16="http://schemas.microsoft.com/office/drawing/2014/main" id="{B865C442-A760-1744-89C5-A04E7B04524B}"/>
              </a:ext>
            </a:extLst>
          </p:cNvPr>
          <p:cNvSpPr>
            <a:spLocks noGrp="1"/>
          </p:cNvSpPr>
          <p:nvPr>
            <p:ph type="sldNum" sz="quarter" idx="12"/>
          </p:nvPr>
        </p:nvSpPr>
        <p:spPr/>
        <p:txBody>
          <a:bodyPr/>
          <a:lstStyle/>
          <a:p>
            <a:fld id="{BF88FC72-ABAB-6F42-B5F1-C8A6E036E79A}" type="slidenum">
              <a:rPr lang="en-US" smtClean="0"/>
              <a:t>34</a:t>
            </a:fld>
            <a:endParaRPr lang="en-US"/>
          </a:p>
        </p:txBody>
      </p:sp>
      <p:pic>
        <p:nvPicPr>
          <p:cNvPr id="12" name="Picture 11">
            <a:extLst>
              <a:ext uri="{FF2B5EF4-FFF2-40B4-BE49-F238E27FC236}">
                <a16:creationId xmlns:a16="http://schemas.microsoft.com/office/drawing/2014/main" id="{61494C7E-4655-D14F-B8EC-1E1057F91F27}"/>
              </a:ext>
            </a:extLst>
          </p:cNvPr>
          <p:cNvPicPr>
            <a:picLocks noChangeAspect="1"/>
          </p:cNvPicPr>
          <p:nvPr/>
        </p:nvPicPr>
        <p:blipFill rotWithShape="1">
          <a:blip r:embed="rId2"/>
          <a:srcRect l="19904" t="3538" r="36397" b="91347"/>
          <a:stretch/>
        </p:blipFill>
        <p:spPr>
          <a:xfrm>
            <a:off x="1411940" y="1008530"/>
            <a:ext cx="3119719" cy="658906"/>
          </a:xfrm>
          <a:prstGeom prst="rect">
            <a:avLst/>
          </a:prstGeom>
        </p:spPr>
      </p:pic>
      <p:pic>
        <p:nvPicPr>
          <p:cNvPr id="9" name="Picture 8">
            <a:extLst>
              <a:ext uri="{FF2B5EF4-FFF2-40B4-BE49-F238E27FC236}">
                <a16:creationId xmlns:a16="http://schemas.microsoft.com/office/drawing/2014/main" id="{0767975D-C853-7641-98A1-048FCC3963FC}"/>
              </a:ext>
            </a:extLst>
          </p:cNvPr>
          <p:cNvPicPr>
            <a:picLocks noChangeAspect="1"/>
          </p:cNvPicPr>
          <p:nvPr/>
        </p:nvPicPr>
        <p:blipFill rotWithShape="1">
          <a:blip r:embed="rId2"/>
          <a:srcRect l="20430" t="34098" r="36471" b="63501"/>
          <a:stretch/>
        </p:blipFill>
        <p:spPr>
          <a:xfrm>
            <a:off x="1425388" y="1707777"/>
            <a:ext cx="3106272" cy="312318"/>
          </a:xfrm>
          <a:prstGeom prst="rect">
            <a:avLst/>
          </a:prstGeom>
        </p:spPr>
      </p:pic>
      <p:sp>
        <p:nvSpPr>
          <p:cNvPr id="11" name="TextBox 10">
            <a:extLst>
              <a:ext uri="{FF2B5EF4-FFF2-40B4-BE49-F238E27FC236}">
                <a16:creationId xmlns:a16="http://schemas.microsoft.com/office/drawing/2014/main" id="{999F1512-1062-BD40-B110-53BA2C2D1ED5}"/>
              </a:ext>
            </a:extLst>
          </p:cNvPr>
          <p:cNvSpPr txBox="1"/>
          <p:nvPr/>
        </p:nvSpPr>
        <p:spPr>
          <a:xfrm>
            <a:off x="415908" y="2312895"/>
            <a:ext cx="5484886" cy="1231106"/>
          </a:xfrm>
          <a:prstGeom prst="rect">
            <a:avLst/>
          </a:prstGeom>
          <a:noFill/>
        </p:spPr>
        <p:txBody>
          <a:bodyPr wrap="square" rtlCol="0">
            <a:spAutoFit/>
          </a:bodyPr>
          <a:lstStyle/>
          <a:p>
            <a:pPr marL="346075" indent="-346075"/>
            <a:r>
              <a:rPr lang="en-US" sz="1600" dirty="0"/>
              <a:t>[1]	F. </a:t>
            </a:r>
            <a:r>
              <a:rPr lang="en-US" sz="1600" dirty="0" err="1"/>
              <a:t>Becattini</a:t>
            </a:r>
            <a:r>
              <a:rPr lang="en-US" sz="1600" dirty="0"/>
              <a:t>, M. </a:t>
            </a:r>
            <a:r>
              <a:rPr lang="en-US" sz="1600" dirty="0" err="1"/>
              <a:t>Buzzegoli</a:t>
            </a:r>
            <a:r>
              <a:rPr lang="en-US" sz="1600" dirty="0"/>
              <a:t>, and A. Palermo </a:t>
            </a:r>
            <a:br>
              <a:rPr lang="en-US" sz="1600" dirty="0"/>
            </a:br>
            <a:r>
              <a:rPr lang="en-US" sz="1600" dirty="0"/>
              <a:t>Phys. Lett. B 820, 136519 (2021); arXiv:2103.10917</a:t>
            </a:r>
          </a:p>
          <a:p>
            <a:pPr marL="346075" indent="-346075">
              <a:spcBef>
                <a:spcPts val="1200"/>
              </a:spcBef>
            </a:pPr>
            <a:r>
              <a:rPr lang="en-US" sz="1600" dirty="0"/>
              <a:t>[2]	Shuai Y. F. Liu and Yi Yin</a:t>
            </a:r>
            <a:br>
              <a:rPr lang="en-US" sz="1600" dirty="0"/>
            </a:br>
            <a:r>
              <a:rPr lang="en-US" sz="1600" dirty="0"/>
              <a:t>JHEP 07, 188 (2021),  arXiv:2103.09200 </a:t>
            </a:r>
          </a:p>
        </p:txBody>
      </p:sp>
      <p:sp>
        <p:nvSpPr>
          <p:cNvPr id="13" name="TextBox 12">
            <a:extLst>
              <a:ext uri="{FF2B5EF4-FFF2-40B4-BE49-F238E27FC236}">
                <a16:creationId xmlns:a16="http://schemas.microsoft.com/office/drawing/2014/main" id="{0A4707FE-B9FE-2346-B914-E9913AA221C8}"/>
              </a:ext>
            </a:extLst>
          </p:cNvPr>
          <p:cNvSpPr txBox="1"/>
          <p:nvPr/>
        </p:nvSpPr>
        <p:spPr>
          <a:xfrm>
            <a:off x="4531659" y="1309701"/>
            <a:ext cx="442750" cy="369332"/>
          </a:xfrm>
          <a:prstGeom prst="rect">
            <a:avLst/>
          </a:prstGeom>
          <a:noFill/>
        </p:spPr>
        <p:txBody>
          <a:bodyPr wrap="none" rtlCol="0">
            <a:spAutoFit/>
          </a:bodyPr>
          <a:lstStyle/>
          <a:p>
            <a:r>
              <a:rPr lang="en-US" dirty="0"/>
              <a:t>[1]</a:t>
            </a:r>
          </a:p>
        </p:txBody>
      </p:sp>
      <p:sp>
        <p:nvSpPr>
          <p:cNvPr id="14" name="TextBox 13">
            <a:extLst>
              <a:ext uri="{FF2B5EF4-FFF2-40B4-BE49-F238E27FC236}">
                <a16:creationId xmlns:a16="http://schemas.microsoft.com/office/drawing/2014/main" id="{AB802F74-EA9F-A642-887A-6AAF73CECCCF}"/>
              </a:ext>
            </a:extLst>
          </p:cNvPr>
          <p:cNvSpPr txBox="1"/>
          <p:nvPr/>
        </p:nvSpPr>
        <p:spPr>
          <a:xfrm>
            <a:off x="4536142" y="1650359"/>
            <a:ext cx="442750" cy="369332"/>
          </a:xfrm>
          <a:prstGeom prst="rect">
            <a:avLst/>
          </a:prstGeom>
          <a:noFill/>
        </p:spPr>
        <p:txBody>
          <a:bodyPr wrap="none" rtlCol="0">
            <a:spAutoFit/>
          </a:bodyPr>
          <a:lstStyle/>
          <a:p>
            <a:r>
              <a:rPr lang="en-US" dirty="0"/>
              <a:t>[2]</a:t>
            </a:r>
          </a:p>
        </p:txBody>
      </p:sp>
      <p:sp>
        <p:nvSpPr>
          <p:cNvPr id="15" name="TextBox 14">
            <a:extLst>
              <a:ext uri="{FF2B5EF4-FFF2-40B4-BE49-F238E27FC236}">
                <a16:creationId xmlns:a16="http://schemas.microsoft.com/office/drawing/2014/main" id="{A1140C14-163B-8442-9F20-EFB21E6EA5C5}"/>
              </a:ext>
            </a:extLst>
          </p:cNvPr>
          <p:cNvSpPr txBox="1"/>
          <p:nvPr/>
        </p:nvSpPr>
        <p:spPr>
          <a:xfrm>
            <a:off x="781050" y="3638550"/>
            <a:ext cx="4535216" cy="338554"/>
          </a:xfrm>
          <a:prstGeom prst="rect">
            <a:avLst/>
          </a:prstGeom>
          <a:noFill/>
        </p:spPr>
        <p:txBody>
          <a:bodyPr wrap="none" rtlCol="0">
            <a:spAutoFit/>
          </a:bodyPr>
          <a:lstStyle/>
          <a:p>
            <a:r>
              <a:rPr lang="en-US" sz="1600" dirty="0">
                <a:solidFill>
                  <a:schemeClr val="tx1">
                    <a:lumMod val="65000"/>
                    <a:lumOff val="35000"/>
                  </a:schemeClr>
                </a:solidFill>
              </a:rPr>
              <a:t>(</a:t>
            </a:r>
            <a:r>
              <a:rPr lang="en-US" sz="1600" dirty="0" err="1">
                <a:solidFill>
                  <a:schemeClr val="tx1">
                    <a:lumMod val="65000"/>
                    <a:lumOff val="35000"/>
                  </a:schemeClr>
                </a:solidFill>
              </a:rPr>
              <a:t>c.f</a:t>
            </a:r>
            <a:r>
              <a:rPr lang="en-US" sz="1600" dirty="0">
                <a:solidFill>
                  <a:schemeClr val="tx1">
                    <a:lumMod val="65000"/>
                    <a:lumOff val="35000"/>
                  </a:schemeClr>
                </a:solidFill>
              </a:rPr>
              <a:t> talks by </a:t>
            </a:r>
            <a:r>
              <a:rPr lang="en-US" sz="1600" dirty="0" err="1">
                <a:solidFill>
                  <a:schemeClr val="tx1">
                    <a:lumMod val="65000"/>
                    <a:lumOff val="35000"/>
                  </a:schemeClr>
                </a:solidFill>
              </a:rPr>
              <a:t>Buzzegoli</a:t>
            </a:r>
            <a:r>
              <a:rPr lang="en-US" sz="1600" dirty="0">
                <a:solidFill>
                  <a:schemeClr val="tx1">
                    <a:lumMod val="65000"/>
                    <a:lumOff val="35000"/>
                  </a:schemeClr>
                </a:solidFill>
              </a:rPr>
              <a:t> and Fu in session T02 Tuesday)</a:t>
            </a:r>
          </a:p>
        </p:txBody>
      </p:sp>
      <p:sp>
        <p:nvSpPr>
          <p:cNvPr id="16" name="TextBox 15">
            <a:extLst>
              <a:ext uri="{FF2B5EF4-FFF2-40B4-BE49-F238E27FC236}">
                <a16:creationId xmlns:a16="http://schemas.microsoft.com/office/drawing/2014/main" id="{3E09A0C4-F3E4-464E-9DD5-2A23F8DCA241}"/>
              </a:ext>
            </a:extLst>
          </p:cNvPr>
          <p:cNvSpPr txBox="1"/>
          <p:nvPr/>
        </p:nvSpPr>
        <p:spPr>
          <a:xfrm>
            <a:off x="34908" y="4646589"/>
            <a:ext cx="6162264" cy="1077218"/>
          </a:xfrm>
          <a:prstGeom prst="rect">
            <a:avLst/>
          </a:prstGeom>
          <a:noFill/>
        </p:spPr>
        <p:txBody>
          <a:bodyPr wrap="none" rtlCol="0">
            <a:spAutoFit/>
          </a:bodyPr>
          <a:lstStyle/>
          <a:p>
            <a:pPr marL="285750" indent="-285750">
              <a:spcBef>
                <a:spcPts val="600"/>
              </a:spcBef>
              <a:buFont typeface="Arial" panose="020B0604020202020204" pitchFamily="34" charset="0"/>
              <a:buChar char="•"/>
            </a:pPr>
            <a:r>
              <a:rPr lang="en-US" dirty="0"/>
              <a:t>nontrivial / non-intuitive effect on </a:t>
            </a:r>
            <a:r>
              <a:rPr lang="en-US" i="1" dirty="0"/>
              <a:t>R</a:t>
            </a:r>
            <a:endParaRPr lang="en-US" dirty="0"/>
          </a:p>
          <a:p>
            <a:pPr marL="285750" indent="-285750">
              <a:spcBef>
                <a:spcPts val="600"/>
              </a:spcBef>
              <a:buFont typeface="Arial" panose="020B0604020202020204" pitchFamily="34" charset="0"/>
              <a:buChar char="•"/>
            </a:pPr>
            <a:r>
              <a:rPr lang="en-US" dirty="0"/>
              <a:t>Large difference in effects predicted by the two prescriptions</a:t>
            </a:r>
          </a:p>
          <a:p>
            <a:pPr marL="285750" indent="-285750">
              <a:spcBef>
                <a:spcPts val="600"/>
              </a:spcBef>
              <a:buFont typeface="Arial" panose="020B0604020202020204" pitchFamily="34" charset="0"/>
              <a:buChar char="•"/>
            </a:pPr>
            <a:r>
              <a:rPr lang="en-US" dirty="0"/>
              <a:t>Effect at midrapidity remains</a:t>
            </a:r>
          </a:p>
        </p:txBody>
      </p:sp>
      <p:grpSp>
        <p:nvGrpSpPr>
          <p:cNvPr id="22" name="Group 21">
            <a:extLst>
              <a:ext uri="{FF2B5EF4-FFF2-40B4-BE49-F238E27FC236}">
                <a16:creationId xmlns:a16="http://schemas.microsoft.com/office/drawing/2014/main" id="{A3F9CAE5-40A6-DC4F-91BB-47CD0225032D}"/>
              </a:ext>
            </a:extLst>
          </p:cNvPr>
          <p:cNvGrpSpPr/>
          <p:nvPr/>
        </p:nvGrpSpPr>
        <p:grpSpPr>
          <a:xfrm>
            <a:off x="6280297" y="716714"/>
            <a:ext cx="5486400" cy="4724400"/>
            <a:chOff x="6280297" y="716714"/>
            <a:chExt cx="5486400" cy="4724400"/>
          </a:xfrm>
        </p:grpSpPr>
        <p:pic>
          <p:nvPicPr>
            <p:cNvPr id="20" name="Picture 19">
              <a:extLst>
                <a:ext uri="{FF2B5EF4-FFF2-40B4-BE49-F238E27FC236}">
                  <a16:creationId xmlns:a16="http://schemas.microsoft.com/office/drawing/2014/main" id="{48CDABEF-0217-3146-A377-4727F45FE967}"/>
                </a:ext>
              </a:extLst>
            </p:cNvPr>
            <p:cNvPicPr>
              <a:picLocks noChangeAspect="1"/>
            </p:cNvPicPr>
            <p:nvPr/>
          </p:nvPicPr>
          <p:blipFill>
            <a:blip r:embed="rId3"/>
            <a:stretch>
              <a:fillRect/>
            </a:stretch>
          </p:blipFill>
          <p:spPr>
            <a:xfrm>
              <a:off x="6280297" y="716714"/>
              <a:ext cx="5486400" cy="4724400"/>
            </a:xfrm>
            <a:prstGeom prst="rect">
              <a:avLst/>
            </a:prstGeom>
            <a:ln>
              <a:solidFill>
                <a:schemeClr val="tx1"/>
              </a:solid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C2444CBD-D2A9-C447-A0A8-BF6B4C43AAA2}"/>
                </a:ext>
              </a:extLst>
            </p:cNvPr>
            <p:cNvSpPr txBox="1"/>
            <p:nvPr/>
          </p:nvSpPr>
          <p:spPr>
            <a:xfrm>
              <a:off x="7172863" y="748565"/>
              <a:ext cx="4341253" cy="276999"/>
            </a:xfrm>
            <a:prstGeom prst="rect">
              <a:avLst/>
            </a:prstGeom>
            <a:noFill/>
          </p:spPr>
          <p:txBody>
            <a:bodyPr wrap="none" rtlCol="0">
              <a:spAutoFit/>
            </a:bodyPr>
            <a:lstStyle/>
            <a:p>
              <a:r>
                <a:rPr lang="en-US" sz="1200" dirty="0" err="1"/>
                <a:t>Chinellato</a:t>
              </a:r>
              <a:r>
                <a:rPr lang="en-US" sz="1200" dirty="0"/>
                <a:t>, MAL, </a:t>
              </a:r>
              <a:r>
                <a:rPr lang="en-US" sz="1200" dirty="0" err="1"/>
                <a:t>Serenone</a:t>
              </a:r>
              <a:r>
                <a:rPr lang="en-US" sz="1200" dirty="0"/>
                <a:t>, Shen, Takahashi, </a:t>
              </a:r>
              <a:r>
                <a:rPr lang="en-US" sz="1200" dirty="0" err="1"/>
                <a:t>Torrieri</a:t>
              </a:r>
              <a:r>
                <a:rPr lang="en-US" sz="1200" dirty="0"/>
                <a:t> in preparation</a:t>
              </a:r>
            </a:p>
          </p:txBody>
        </p:sp>
      </p:grpSp>
    </p:spTree>
    <p:extLst>
      <p:ext uri="{BB962C8B-B14F-4D97-AF65-F5344CB8AC3E}">
        <p14:creationId xmlns:p14="http://schemas.microsoft.com/office/powerpoint/2010/main" val="805890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587566" y="4000677"/>
            <a:ext cx="4823817" cy="1982986"/>
          </a:xfrm>
          <a:prstGeom prst="rect">
            <a:avLst/>
          </a:prstGeom>
        </p:spPr>
      </p:pic>
      <p:pic>
        <p:nvPicPr>
          <p:cNvPr id="6" name="Picture 5"/>
          <p:cNvPicPr>
            <a:picLocks noChangeAspect="1"/>
          </p:cNvPicPr>
          <p:nvPr/>
        </p:nvPicPr>
        <p:blipFill>
          <a:blip r:embed="rId3"/>
          <a:stretch>
            <a:fillRect/>
          </a:stretch>
        </p:blipFill>
        <p:spPr>
          <a:xfrm>
            <a:off x="6327712" y="5926405"/>
            <a:ext cx="2556867" cy="746522"/>
          </a:xfrm>
          <a:prstGeom prst="rect">
            <a:avLst/>
          </a:prstGeom>
        </p:spPr>
      </p:pic>
      <p:pic>
        <p:nvPicPr>
          <p:cNvPr id="7" name="Picture 6"/>
          <p:cNvPicPr>
            <a:picLocks noChangeAspect="1"/>
          </p:cNvPicPr>
          <p:nvPr/>
        </p:nvPicPr>
        <p:blipFill>
          <a:blip r:embed="rId4"/>
          <a:stretch>
            <a:fillRect/>
          </a:stretch>
        </p:blipFill>
        <p:spPr>
          <a:xfrm>
            <a:off x="9114370" y="5943074"/>
            <a:ext cx="2466380" cy="725686"/>
          </a:xfrm>
          <a:prstGeom prst="rect">
            <a:avLst/>
          </a:prstGeom>
        </p:spPr>
      </p:pic>
      <p:pic>
        <p:nvPicPr>
          <p:cNvPr id="8" name="Picture 7"/>
          <p:cNvPicPr>
            <a:picLocks noChangeAspect="1"/>
          </p:cNvPicPr>
          <p:nvPr/>
        </p:nvPicPr>
        <p:blipFill>
          <a:blip r:embed="rId5"/>
          <a:srcRect b="1780"/>
          <a:stretch>
            <a:fillRect/>
          </a:stretch>
        </p:blipFill>
        <p:spPr>
          <a:xfrm>
            <a:off x="6251446" y="328611"/>
            <a:ext cx="5037733" cy="3449157"/>
          </a:xfrm>
          <a:prstGeom prst="rect">
            <a:avLst/>
          </a:prstGeom>
        </p:spPr>
      </p:pic>
      <p:sp>
        <p:nvSpPr>
          <p:cNvPr id="9" name="Up Arrow 8"/>
          <p:cNvSpPr/>
          <p:nvPr/>
        </p:nvSpPr>
        <p:spPr>
          <a:xfrm rot="1020000">
            <a:off x="7216837" y="3090670"/>
            <a:ext cx="141656" cy="1031473"/>
          </a:xfrm>
          <a:prstGeom prst="upArrow">
            <a:avLst>
              <a:gd name="adj1" fmla="val 50000"/>
              <a:gd name="adj2" fmla="val 85429"/>
            </a:avLst>
          </a:prstGeom>
          <a:solidFill>
            <a:schemeClr val="bg1"/>
          </a:solidFill>
          <a:ln>
            <a:solidFill>
              <a:srgbClr val="20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10" name="Up Arrow 9"/>
          <p:cNvSpPr/>
          <p:nvPr/>
        </p:nvSpPr>
        <p:spPr>
          <a:xfrm rot="20340000">
            <a:off x="9329301" y="1249500"/>
            <a:ext cx="162488" cy="3202151"/>
          </a:xfrm>
          <a:prstGeom prst="upArrow">
            <a:avLst>
              <a:gd name="adj1" fmla="val 50000"/>
              <a:gd name="adj2" fmla="val 85429"/>
            </a:avLst>
          </a:prstGeom>
          <a:solidFill>
            <a:schemeClr val="bg1"/>
          </a:solidFill>
          <a:ln>
            <a:solidFill>
              <a:srgbClr val="20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2" name="Title 1">
            <a:extLst>
              <a:ext uri="{FF2B5EF4-FFF2-40B4-BE49-F238E27FC236}">
                <a16:creationId xmlns:a16="http://schemas.microsoft.com/office/drawing/2014/main" id="{9A9335C9-F57E-464D-9E83-01B86E11C108}"/>
              </a:ext>
            </a:extLst>
          </p:cNvPr>
          <p:cNvSpPr>
            <a:spLocks noGrp="1"/>
          </p:cNvSpPr>
          <p:nvPr>
            <p:ph type="title"/>
          </p:nvPr>
        </p:nvSpPr>
        <p:spPr/>
        <p:txBody>
          <a:bodyPr/>
          <a:lstStyle/>
          <a:p>
            <a:r>
              <a:rPr lang="en-US" dirty="0"/>
              <a:t>Experimental issues</a:t>
            </a:r>
          </a:p>
        </p:txBody>
      </p:sp>
      <p:sp>
        <p:nvSpPr>
          <p:cNvPr id="4" name="TextBox 3">
            <a:extLst>
              <a:ext uri="{FF2B5EF4-FFF2-40B4-BE49-F238E27FC236}">
                <a16:creationId xmlns:a16="http://schemas.microsoft.com/office/drawing/2014/main" id="{00F28E58-2D53-1D48-AA24-F0448FD1BD38}"/>
              </a:ext>
            </a:extLst>
          </p:cNvPr>
          <p:cNvSpPr txBox="1"/>
          <p:nvPr/>
        </p:nvSpPr>
        <p:spPr>
          <a:xfrm>
            <a:off x="242899" y="2176121"/>
            <a:ext cx="5198859" cy="1315745"/>
          </a:xfrm>
          <a:prstGeom prst="rect">
            <a:avLst/>
          </a:prstGeom>
          <a:noFill/>
        </p:spPr>
        <p:txBody>
          <a:bodyPr wrap="none" rtlCol="0">
            <a:spAutoFit/>
          </a:bodyPr>
          <a:lstStyle/>
          <a:p>
            <a:pPr>
              <a:spcBef>
                <a:spcPts val="300"/>
              </a:spcBef>
            </a:pPr>
            <a:r>
              <a:rPr lang="en-US" b="1" dirty="0"/>
              <a:t>Challenge</a:t>
            </a:r>
            <a:r>
              <a:rPr lang="en-US" dirty="0"/>
              <a:t>: large topological dependence of efficiency</a:t>
            </a:r>
          </a:p>
          <a:p>
            <a:pPr marL="285750" indent="-285750">
              <a:spcBef>
                <a:spcPts val="300"/>
              </a:spcBef>
              <a:buFont typeface="Arial" panose="020B0604020202020204" pitchFamily="34" charset="0"/>
              <a:buChar char="•"/>
            </a:pPr>
            <a:r>
              <a:rPr lang="en-US" dirty="0"/>
              <a:t>artifacts </a:t>
            </a:r>
            <a:r>
              <a:rPr lang="en-US" i="1" dirty="0"/>
              <a:t>complicated</a:t>
            </a:r>
            <a:r>
              <a:rPr lang="en-US" dirty="0"/>
              <a:t> and ~10% (or more)</a:t>
            </a:r>
          </a:p>
          <a:p>
            <a:pPr marL="285750" indent="-285750">
              <a:spcBef>
                <a:spcPts val="300"/>
              </a:spcBef>
              <a:buFont typeface="Arial" panose="020B0604020202020204" pitchFamily="34" charset="0"/>
              <a:buChar char="•"/>
            </a:pPr>
            <a:r>
              <a:rPr lang="en-US" dirty="0"/>
              <a:t>will affect </a:t>
            </a:r>
            <a:r>
              <a:rPr lang="en-US" i="1" dirty="0"/>
              <a:t>any</a:t>
            </a:r>
            <a:r>
              <a:rPr lang="en-US" dirty="0"/>
              <a:t> tracking detector</a:t>
            </a:r>
          </a:p>
          <a:p>
            <a:pPr marL="285750" indent="-285750">
              <a:spcBef>
                <a:spcPts val="300"/>
              </a:spcBef>
              <a:buFont typeface="Arial" panose="020B0604020202020204" pitchFamily="34" charset="0"/>
              <a:buChar char="•"/>
            </a:pPr>
            <a:r>
              <a:rPr lang="en-US" i="1" dirty="0"/>
              <a:t>must flip B-field </a:t>
            </a:r>
            <a:r>
              <a:rPr lang="en-US" dirty="0"/>
              <a:t>to cancel artifact</a:t>
            </a:r>
            <a:endParaRPr lang="en-US" i="1" dirty="0"/>
          </a:p>
        </p:txBody>
      </p:sp>
      <p:sp>
        <p:nvSpPr>
          <p:cNvPr id="11" name="TextBox 10">
            <a:extLst>
              <a:ext uri="{FF2B5EF4-FFF2-40B4-BE49-F238E27FC236}">
                <a16:creationId xmlns:a16="http://schemas.microsoft.com/office/drawing/2014/main" id="{36064854-CC9C-6F4A-ABF5-C8E329612174}"/>
              </a:ext>
            </a:extLst>
          </p:cNvPr>
          <p:cNvSpPr txBox="1"/>
          <p:nvPr/>
        </p:nvSpPr>
        <p:spPr>
          <a:xfrm>
            <a:off x="8760923" y="298398"/>
            <a:ext cx="2319866" cy="307777"/>
          </a:xfrm>
          <a:prstGeom prst="rect">
            <a:avLst/>
          </a:prstGeom>
          <a:noFill/>
        </p:spPr>
        <p:txBody>
          <a:bodyPr wrap="none" rtlCol="0">
            <a:spAutoFit/>
          </a:bodyPr>
          <a:lstStyle/>
          <a:p>
            <a:r>
              <a:rPr lang="en-US" sz="1400" dirty="0"/>
              <a:t>STAR PRC104 (2021) L061901</a:t>
            </a:r>
          </a:p>
        </p:txBody>
      </p:sp>
      <p:sp>
        <p:nvSpPr>
          <p:cNvPr id="12" name="TextBox 11">
            <a:extLst>
              <a:ext uri="{FF2B5EF4-FFF2-40B4-BE49-F238E27FC236}">
                <a16:creationId xmlns:a16="http://schemas.microsoft.com/office/drawing/2014/main" id="{B455009F-E6ED-8B4A-A6F9-48E6A0E561D4}"/>
              </a:ext>
            </a:extLst>
          </p:cNvPr>
          <p:cNvSpPr txBox="1"/>
          <p:nvPr/>
        </p:nvSpPr>
        <p:spPr>
          <a:xfrm>
            <a:off x="5503127" y="-14102"/>
            <a:ext cx="1649169" cy="369332"/>
          </a:xfrm>
          <a:prstGeom prst="rect">
            <a:avLst/>
          </a:prstGeom>
          <a:noFill/>
        </p:spPr>
        <p:txBody>
          <a:bodyPr wrap="none" rtlCol="0">
            <a:spAutoFit/>
          </a:bodyPr>
          <a:lstStyle/>
          <a:p>
            <a:r>
              <a:rPr lang="en-US" dirty="0"/>
              <a:t>c/o Joey Adams</a:t>
            </a:r>
          </a:p>
        </p:txBody>
      </p:sp>
      <p:sp>
        <p:nvSpPr>
          <p:cNvPr id="13" name="Footer Placeholder 12">
            <a:extLst>
              <a:ext uri="{FF2B5EF4-FFF2-40B4-BE49-F238E27FC236}">
                <a16:creationId xmlns:a16="http://schemas.microsoft.com/office/drawing/2014/main" id="{BCF42EBE-4041-4A40-BBB6-DB8F49561C8C}"/>
              </a:ext>
            </a:extLst>
          </p:cNvPr>
          <p:cNvSpPr>
            <a:spLocks noGrp="1"/>
          </p:cNvSpPr>
          <p:nvPr>
            <p:ph type="ftr" sz="quarter" idx="11"/>
          </p:nvPr>
        </p:nvSpPr>
        <p:spPr/>
        <p:txBody>
          <a:bodyPr/>
          <a:lstStyle/>
          <a:p>
            <a:r>
              <a:rPr lang="en-US"/>
              <a:t>UCLA Chirality Retreat - Dec 2022</a:t>
            </a:r>
          </a:p>
        </p:txBody>
      </p:sp>
      <p:sp>
        <p:nvSpPr>
          <p:cNvPr id="14" name="Slide Number Placeholder 13">
            <a:extLst>
              <a:ext uri="{FF2B5EF4-FFF2-40B4-BE49-F238E27FC236}">
                <a16:creationId xmlns:a16="http://schemas.microsoft.com/office/drawing/2014/main" id="{059D6F51-CC21-C043-934F-4EBC5D179411}"/>
              </a:ext>
            </a:extLst>
          </p:cNvPr>
          <p:cNvSpPr>
            <a:spLocks noGrp="1"/>
          </p:cNvSpPr>
          <p:nvPr>
            <p:ph type="sldNum" sz="quarter" idx="12"/>
          </p:nvPr>
        </p:nvSpPr>
        <p:spPr/>
        <p:txBody>
          <a:bodyPr/>
          <a:lstStyle/>
          <a:p>
            <a:fld id="{BF88FC72-ABAB-6F42-B5F1-C8A6E036E79A}" type="slidenum">
              <a:rPr lang="en-US" smtClean="0"/>
              <a:t>35</a:t>
            </a:fld>
            <a:endParaRPr lang="en-US"/>
          </a:p>
        </p:txBody>
      </p:sp>
      <p:pic>
        <p:nvPicPr>
          <p:cNvPr id="15" name="Picture 14">
            <a:extLst>
              <a:ext uri="{FF2B5EF4-FFF2-40B4-BE49-F238E27FC236}">
                <a16:creationId xmlns:a16="http://schemas.microsoft.com/office/drawing/2014/main" id="{3EB3CC11-A093-674F-94A1-83A3F46FF001}"/>
              </a:ext>
            </a:extLst>
          </p:cNvPr>
          <p:cNvPicPr>
            <a:picLocks noChangeAspect="1"/>
          </p:cNvPicPr>
          <p:nvPr/>
        </p:nvPicPr>
        <p:blipFill rotWithShape="1">
          <a:blip r:embed="rId6"/>
          <a:srcRect l="-1" r="1109" b="3281"/>
          <a:stretch/>
        </p:blipFill>
        <p:spPr>
          <a:xfrm>
            <a:off x="337855" y="1052723"/>
            <a:ext cx="5634614" cy="913352"/>
          </a:xfrm>
          <a:prstGeom prst="rect">
            <a:avLst/>
          </a:prstGeom>
          <a:ln>
            <a:solidFill>
              <a:schemeClr val="tx1"/>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F2781ACC-3077-79FF-B079-45E5EF307D6C}"/>
              </a:ext>
            </a:extLst>
          </p:cNvPr>
          <p:cNvPicPr>
            <a:picLocks noChangeAspect="1"/>
          </p:cNvPicPr>
          <p:nvPr/>
        </p:nvPicPr>
        <p:blipFill>
          <a:blip r:embed="rId7"/>
          <a:stretch>
            <a:fillRect/>
          </a:stretch>
        </p:blipFill>
        <p:spPr>
          <a:xfrm>
            <a:off x="135062" y="3845331"/>
            <a:ext cx="5934325" cy="229367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35C9-F57E-464D-9E83-01B86E11C108}"/>
              </a:ext>
            </a:extLst>
          </p:cNvPr>
          <p:cNvSpPr>
            <a:spLocks noGrp="1"/>
          </p:cNvSpPr>
          <p:nvPr>
            <p:ph type="title"/>
          </p:nvPr>
        </p:nvSpPr>
        <p:spPr/>
        <p:txBody>
          <a:bodyPr/>
          <a:lstStyle/>
          <a:p>
            <a:r>
              <a:rPr lang="en-US" dirty="0"/>
              <a:t>Experimental issues</a:t>
            </a:r>
          </a:p>
        </p:txBody>
      </p:sp>
      <p:sp>
        <p:nvSpPr>
          <p:cNvPr id="4" name="TextBox 3">
            <a:extLst>
              <a:ext uri="{FF2B5EF4-FFF2-40B4-BE49-F238E27FC236}">
                <a16:creationId xmlns:a16="http://schemas.microsoft.com/office/drawing/2014/main" id="{00F28E58-2D53-1D48-AA24-F0448FD1BD38}"/>
              </a:ext>
            </a:extLst>
          </p:cNvPr>
          <p:cNvSpPr txBox="1"/>
          <p:nvPr/>
        </p:nvSpPr>
        <p:spPr>
          <a:xfrm>
            <a:off x="242899" y="2176121"/>
            <a:ext cx="5198859" cy="1315745"/>
          </a:xfrm>
          <a:prstGeom prst="rect">
            <a:avLst/>
          </a:prstGeom>
          <a:noFill/>
        </p:spPr>
        <p:txBody>
          <a:bodyPr wrap="none" rtlCol="0">
            <a:spAutoFit/>
          </a:bodyPr>
          <a:lstStyle/>
          <a:p>
            <a:pPr>
              <a:spcBef>
                <a:spcPts val="300"/>
              </a:spcBef>
            </a:pPr>
            <a:r>
              <a:rPr lang="en-US" b="1" dirty="0"/>
              <a:t>Challenge</a:t>
            </a:r>
            <a:r>
              <a:rPr lang="en-US" dirty="0"/>
              <a:t>: large topological dependence of efficiency</a:t>
            </a:r>
          </a:p>
          <a:p>
            <a:pPr marL="285750" indent="-285750">
              <a:spcBef>
                <a:spcPts val="300"/>
              </a:spcBef>
              <a:buFont typeface="Arial" panose="020B0604020202020204" pitchFamily="34" charset="0"/>
              <a:buChar char="•"/>
            </a:pPr>
            <a:r>
              <a:rPr lang="en-US" dirty="0"/>
              <a:t>artifacts </a:t>
            </a:r>
            <a:r>
              <a:rPr lang="en-US" i="1" dirty="0"/>
              <a:t>complicated</a:t>
            </a:r>
            <a:r>
              <a:rPr lang="en-US" dirty="0"/>
              <a:t> and ~10% (or more)</a:t>
            </a:r>
          </a:p>
          <a:p>
            <a:pPr marL="285750" indent="-285750">
              <a:spcBef>
                <a:spcPts val="300"/>
              </a:spcBef>
              <a:buFont typeface="Arial" panose="020B0604020202020204" pitchFamily="34" charset="0"/>
              <a:buChar char="•"/>
            </a:pPr>
            <a:r>
              <a:rPr lang="en-US" dirty="0"/>
              <a:t>will affect </a:t>
            </a:r>
            <a:r>
              <a:rPr lang="en-US" i="1" dirty="0"/>
              <a:t>any</a:t>
            </a:r>
            <a:r>
              <a:rPr lang="en-US" dirty="0"/>
              <a:t> tracking detector</a:t>
            </a:r>
          </a:p>
          <a:p>
            <a:pPr marL="285750" indent="-285750">
              <a:spcBef>
                <a:spcPts val="300"/>
              </a:spcBef>
              <a:buFont typeface="Arial" panose="020B0604020202020204" pitchFamily="34" charset="0"/>
              <a:buChar char="•"/>
            </a:pPr>
            <a:r>
              <a:rPr lang="en-US" i="1" dirty="0"/>
              <a:t>must flip B-field </a:t>
            </a:r>
            <a:r>
              <a:rPr lang="en-US" dirty="0"/>
              <a:t>to cancel artifact</a:t>
            </a:r>
            <a:endParaRPr lang="en-US" i="1" dirty="0"/>
          </a:p>
        </p:txBody>
      </p:sp>
      <p:sp>
        <p:nvSpPr>
          <p:cNvPr id="13" name="Footer Placeholder 12">
            <a:extLst>
              <a:ext uri="{FF2B5EF4-FFF2-40B4-BE49-F238E27FC236}">
                <a16:creationId xmlns:a16="http://schemas.microsoft.com/office/drawing/2014/main" id="{BCF42EBE-4041-4A40-BBB6-DB8F49561C8C}"/>
              </a:ext>
            </a:extLst>
          </p:cNvPr>
          <p:cNvSpPr>
            <a:spLocks noGrp="1"/>
          </p:cNvSpPr>
          <p:nvPr>
            <p:ph type="ftr" sz="quarter" idx="11"/>
          </p:nvPr>
        </p:nvSpPr>
        <p:spPr/>
        <p:txBody>
          <a:bodyPr/>
          <a:lstStyle/>
          <a:p>
            <a:r>
              <a:rPr lang="en-US"/>
              <a:t>UCLA Chirality Retreat - Dec 2022</a:t>
            </a:r>
          </a:p>
        </p:txBody>
      </p:sp>
      <p:sp>
        <p:nvSpPr>
          <p:cNvPr id="14" name="Slide Number Placeholder 13">
            <a:extLst>
              <a:ext uri="{FF2B5EF4-FFF2-40B4-BE49-F238E27FC236}">
                <a16:creationId xmlns:a16="http://schemas.microsoft.com/office/drawing/2014/main" id="{059D6F51-CC21-C043-934F-4EBC5D179411}"/>
              </a:ext>
            </a:extLst>
          </p:cNvPr>
          <p:cNvSpPr>
            <a:spLocks noGrp="1"/>
          </p:cNvSpPr>
          <p:nvPr>
            <p:ph type="sldNum" sz="quarter" idx="12"/>
          </p:nvPr>
        </p:nvSpPr>
        <p:spPr/>
        <p:txBody>
          <a:bodyPr/>
          <a:lstStyle/>
          <a:p>
            <a:fld id="{BF88FC72-ABAB-6F42-B5F1-C8A6E036E79A}" type="slidenum">
              <a:rPr lang="en-US" smtClean="0"/>
              <a:t>36</a:t>
            </a:fld>
            <a:endParaRPr lang="en-US"/>
          </a:p>
        </p:txBody>
      </p:sp>
      <p:pic>
        <p:nvPicPr>
          <p:cNvPr id="15" name="Picture 14">
            <a:extLst>
              <a:ext uri="{FF2B5EF4-FFF2-40B4-BE49-F238E27FC236}">
                <a16:creationId xmlns:a16="http://schemas.microsoft.com/office/drawing/2014/main" id="{3EB3CC11-A093-674F-94A1-83A3F46FF001}"/>
              </a:ext>
            </a:extLst>
          </p:cNvPr>
          <p:cNvPicPr>
            <a:picLocks noChangeAspect="1"/>
          </p:cNvPicPr>
          <p:nvPr/>
        </p:nvPicPr>
        <p:blipFill rotWithShape="1">
          <a:blip r:embed="rId2"/>
          <a:srcRect l="-1" r="1109" b="3281"/>
          <a:stretch/>
        </p:blipFill>
        <p:spPr>
          <a:xfrm>
            <a:off x="337855" y="1052723"/>
            <a:ext cx="5634614" cy="913352"/>
          </a:xfrm>
          <a:prstGeom prst="rect">
            <a:avLst/>
          </a:prstGeom>
          <a:ln>
            <a:solidFill>
              <a:schemeClr val="tx1"/>
            </a:solidFill>
          </a:ln>
          <a:effectLst>
            <a:outerShdw blurRad="508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40190090-61FF-A242-A5F0-0EF7C6F3CC18}"/>
              </a:ext>
            </a:extLst>
          </p:cNvPr>
          <p:cNvGrpSpPr/>
          <p:nvPr/>
        </p:nvGrpSpPr>
        <p:grpSpPr>
          <a:xfrm>
            <a:off x="6940249" y="670889"/>
            <a:ext cx="4703670" cy="3779563"/>
            <a:chOff x="731619" y="3025322"/>
            <a:chExt cx="4703670" cy="3779563"/>
          </a:xfrm>
        </p:grpSpPr>
        <p:pic>
          <p:nvPicPr>
            <p:cNvPr id="17" name="Picture 16">
              <a:extLst>
                <a:ext uri="{FF2B5EF4-FFF2-40B4-BE49-F238E27FC236}">
                  <a16:creationId xmlns:a16="http://schemas.microsoft.com/office/drawing/2014/main" id="{BEBE6FE3-26E8-2846-8AF0-BC07BC529066}"/>
                </a:ext>
              </a:extLst>
            </p:cNvPr>
            <p:cNvPicPr>
              <a:picLocks noChangeAspect="1"/>
            </p:cNvPicPr>
            <p:nvPr/>
          </p:nvPicPr>
          <p:blipFill>
            <a:blip r:embed="rId3"/>
            <a:stretch>
              <a:fillRect/>
            </a:stretch>
          </p:blipFill>
          <p:spPr>
            <a:xfrm>
              <a:off x="731619" y="3025322"/>
              <a:ext cx="4703670" cy="3779563"/>
            </a:xfrm>
            <a:prstGeom prst="roundRect">
              <a:avLst>
                <a:gd name="adj" fmla="val 0"/>
              </a:avLst>
            </a:prstGeom>
            <a:ln>
              <a:solidFill>
                <a:schemeClr val="tx1"/>
              </a:solidFill>
            </a:ln>
            <a:effectLst>
              <a:outerShdw blurRad="50800" dist="38100" dir="2700000" sx="102000" sy="102000" algn="tl" rotWithShape="0">
                <a:prstClr val="black">
                  <a:alpha val="40000"/>
                </a:prstClr>
              </a:outerShdw>
            </a:effectLst>
          </p:spPr>
        </p:pic>
        <p:sp>
          <p:nvSpPr>
            <p:cNvPr id="18" name="TextBox 17">
              <a:extLst>
                <a:ext uri="{FF2B5EF4-FFF2-40B4-BE49-F238E27FC236}">
                  <a16:creationId xmlns:a16="http://schemas.microsoft.com/office/drawing/2014/main" id="{FCE5A842-9CBB-4D44-B0EA-CE14A3802143}"/>
                </a:ext>
              </a:extLst>
            </p:cNvPr>
            <p:cNvSpPr txBox="1"/>
            <p:nvPr/>
          </p:nvSpPr>
          <p:spPr>
            <a:xfrm>
              <a:off x="962400" y="6458639"/>
              <a:ext cx="2319033" cy="307777"/>
            </a:xfrm>
            <a:prstGeom prst="rect">
              <a:avLst/>
            </a:prstGeom>
            <a:noFill/>
          </p:spPr>
          <p:txBody>
            <a:bodyPr wrap="none" rtlCol="0">
              <a:spAutoFit/>
            </a:bodyPr>
            <a:lstStyle/>
            <a:p>
              <a:r>
                <a:rPr lang="en-US" sz="1400" dirty="0"/>
                <a:t>STAR PRC104 (2021) L061901</a:t>
              </a:r>
            </a:p>
          </p:txBody>
        </p:sp>
      </p:grpSp>
      <p:sp>
        <p:nvSpPr>
          <p:cNvPr id="3" name="TextBox 2">
            <a:extLst>
              <a:ext uri="{FF2B5EF4-FFF2-40B4-BE49-F238E27FC236}">
                <a16:creationId xmlns:a16="http://schemas.microsoft.com/office/drawing/2014/main" id="{13703C12-545B-5D48-845C-585D2D0D902E}"/>
              </a:ext>
            </a:extLst>
          </p:cNvPr>
          <p:cNvSpPr txBox="1"/>
          <p:nvPr/>
        </p:nvSpPr>
        <p:spPr>
          <a:xfrm>
            <a:off x="255252" y="4249829"/>
            <a:ext cx="9636164" cy="923330"/>
          </a:xfrm>
          <a:prstGeom prst="rect">
            <a:avLst/>
          </a:prstGeom>
          <a:noFill/>
        </p:spPr>
        <p:txBody>
          <a:bodyPr wrap="none" rtlCol="0">
            <a:spAutoFit/>
          </a:bodyPr>
          <a:lstStyle/>
          <a:p>
            <a:r>
              <a:rPr lang="en-US" b="1" dirty="0"/>
              <a:t>Advantage</a:t>
            </a:r>
            <a:r>
              <a:rPr lang="en-US" dirty="0"/>
              <a:t>:</a:t>
            </a:r>
          </a:p>
          <a:p>
            <a:pPr marL="285750" indent="-285750">
              <a:buFont typeface="Arial" panose="020B0604020202020204" pitchFamily="34" charset="0"/>
              <a:buChar char="•"/>
            </a:pPr>
            <a:r>
              <a:rPr lang="en-US" dirty="0"/>
              <a:t>no event plane needed!</a:t>
            </a:r>
            <a:br>
              <a:rPr lang="en-US" dirty="0"/>
            </a:br>
            <a:r>
              <a:rPr lang="en-US" dirty="0">
                <a:sym typeface="Wingdings" pitchFamily="2" charset="2"/>
              </a:rPr>
              <a:t> </a:t>
            </a:r>
            <a:r>
              <a:rPr lang="en-US" dirty="0"/>
              <a:t>measuring ~1% toroidal polarization is much easier than 1% global polarization (for same stats)</a:t>
            </a:r>
          </a:p>
        </p:txBody>
      </p:sp>
      <p:pic>
        <p:nvPicPr>
          <p:cNvPr id="19" name="Picture 18">
            <a:extLst>
              <a:ext uri="{FF2B5EF4-FFF2-40B4-BE49-F238E27FC236}">
                <a16:creationId xmlns:a16="http://schemas.microsoft.com/office/drawing/2014/main" id="{860CF88C-75D5-9444-AEFC-94A87BE4412A}"/>
              </a:ext>
            </a:extLst>
          </p:cNvPr>
          <p:cNvPicPr>
            <a:picLocks noChangeAspect="1"/>
          </p:cNvPicPr>
          <p:nvPr/>
        </p:nvPicPr>
        <p:blipFill rotWithShape="1">
          <a:blip r:embed="rId4"/>
          <a:srcRect t="61966" r="22045"/>
          <a:stretch/>
        </p:blipFill>
        <p:spPr>
          <a:xfrm>
            <a:off x="5996218" y="5397498"/>
            <a:ext cx="3219033" cy="811290"/>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380BA201-0FAC-9F4B-B248-2561374FFD64}"/>
              </a:ext>
            </a:extLst>
          </p:cNvPr>
          <p:cNvPicPr>
            <a:picLocks noChangeAspect="1"/>
          </p:cNvPicPr>
          <p:nvPr/>
        </p:nvPicPr>
        <p:blipFill rotWithShape="1">
          <a:blip r:embed="rId4"/>
          <a:srcRect b="67528"/>
          <a:stretch/>
        </p:blipFill>
        <p:spPr>
          <a:xfrm>
            <a:off x="773611" y="5420497"/>
            <a:ext cx="4569940" cy="76654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3332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C0D0-FE04-4B40-BAEB-E3CCC7BE2A0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CC22E95A-2DC9-A945-9F4D-9C7391A977BB}"/>
              </a:ext>
            </a:extLst>
          </p:cNvPr>
          <p:cNvSpPr>
            <a:spLocks noGrp="1"/>
          </p:cNvSpPr>
          <p:nvPr>
            <p:ph idx="1"/>
          </p:nvPr>
        </p:nvSpPr>
        <p:spPr>
          <a:xfrm>
            <a:off x="678094" y="606175"/>
            <a:ext cx="10818688" cy="4456041"/>
          </a:xfrm>
        </p:spPr>
        <p:txBody>
          <a:bodyPr>
            <a:normAutofit/>
          </a:bodyPr>
          <a:lstStyle/>
          <a:p>
            <a:r>
              <a:rPr lang="en-US" b="1" dirty="0"/>
              <a:t>A+A / </a:t>
            </a:r>
            <a:r>
              <a:rPr lang="en-US" b="1" dirty="0" err="1"/>
              <a:t>p+A</a:t>
            </a:r>
            <a:r>
              <a:rPr lang="en-US" b="1" dirty="0"/>
              <a:t> collisions generate complex flow structures; probed by vorticity at small scale</a:t>
            </a:r>
          </a:p>
          <a:p>
            <a:r>
              <a:rPr lang="en-US" b="1" dirty="0"/>
              <a:t>Circular vorticity pattern predicted for b=0 collisions at all energies</a:t>
            </a:r>
          </a:p>
          <a:p>
            <a:pPr lvl="1"/>
            <a:r>
              <a:rPr lang="en-US" dirty="0" err="1"/>
              <a:t>LHCb</a:t>
            </a:r>
            <a:r>
              <a:rPr lang="en-US" dirty="0"/>
              <a:t> – take a look!</a:t>
            </a:r>
          </a:p>
          <a:p>
            <a:pPr lvl="1"/>
            <a:r>
              <a:rPr lang="en-US" dirty="0"/>
              <a:t>RHIC/STAR – forward upgrade!</a:t>
            </a:r>
          </a:p>
          <a:p>
            <a:r>
              <a:rPr lang="en-US" b="1" dirty="0"/>
              <a:t>A hydro system with </a:t>
            </a:r>
            <a:r>
              <a:rPr lang="en-US" b="1" dirty="0" err="1"/>
              <a:t>p+A</a:t>
            </a:r>
            <a:r>
              <a:rPr lang="en-US" b="1" dirty="0"/>
              <a:t> initial conditions could naturally generate a vortical toroid configuration</a:t>
            </a:r>
          </a:p>
          <a:p>
            <a:pPr lvl="1"/>
            <a:r>
              <a:rPr lang="en-US" dirty="0"/>
              <a:t>similar to jet “blasting through”</a:t>
            </a:r>
          </a:p>
          <a:p>
            <a:pPr lvl="1"/>
            <a:r>
              <a:rPr lang="en-US" dirty="0"/>
              <a:t>Helmholtz (1867):  Persistent vortical toroids (smoke rings) are quintessential fluid behavior</a:t>
            </a:r>
          </a:p>
          <a:p>
            <a:pPr lvl="1"/>
            <a:r>
              <a:rPr lang="en-US" dirty="0"/>
              <a:t>would be a compelling evidence for hydro nature of the smallest system</a:t>
            </a:r>
            <a:endParaRPr lang="en-US" sz="2000" dirty="0"/>
          </a:p>
          <a:p>
            <a:r>
              <a:rPr lang="en-US" b="1" dirty="0"/>
              <a:t>Experimentally observable (</a:t>
            </a:r>
            <a:r>
              <a:rPr lang="en-US" b="1" i="1" dirty="0"/>
              <a:t>R) </a:t>
            </a:r>
            <a:endParaRPr lang="en-US" b="1" dirty="0"/>
          </a:p>
          <a:p>
            <a:pPr lvl="1"/>
            <a:r>
              <a:rPr lang="en-US" dirty="0"/>
              <a:t>distinct from hadronic processes by particle/antiparticle similarity, eta dependence</a:t>
            </a:r>
          </a:p>
          <a:p>
            <a:pPr lvl="1"/>
            <a:r>
              <a:rPr lang="en-US" dirty="0"/>
              <a:t>challenging to observe few % effect, but not daunting  - </a:t>
            </a:r>
            <a:r>
              <a:rPr lang="en-US" dirty="0">
                <a:highlight>
                  <a:srgbClr val="FFFF00"/>
                </a:highlight>
              </a:rPr>
              <a:t>flip B-field</a:t>
            </a:r>
            <a:endParaRPr lang="en-US" sz="2000" dirty="0">
              <a:highlight>
                <a:srgbClr val="FFFF00"/>
              </a:highlight>
            </a:endParaRPr>
          </a:p>
          <a:p>
            <a:r>
              <a:rPr lang="en-US" b="1" dirty="0"/>
              <a:t>We should explore this unique structure @ RHIC, LHC (while we can…)</a:t>
            </a:r>
          </a:p>
        </p:txBody>
      </p:sp>
      <p:sp>
        <p:nvSpPr>
          <p:cNvPr id="4" name="Footer Placeholder 3">
            <a:extLst>
              <a:ext uri="{FF2B5EF4-FFF2-40B4-BE49-F238E27FC236}">
                <a16:creationId xmlns:a16="http://schemas.microsoft.com/office/drawing/2014/main" id="{48B08B11-A9E0-CB4F-9E2D-E9437A42DDF7}"/>
              </a:ext>
            </a:extLst>
          </p:cNvPr>
          <p:cNvSpPr>
            <a:spLocks noGrp="1"/>
          </p:cNvSpPr>
          <p:nvPr>
            <p:ph type="ftr" sz="quarter" idx="11"/>
          </p:nvPr>
        </p:nvSpPr>
        <p:spPr/>
        <p:txBody>
          <a:bodyPr/>
          <a:lstStyle/>
          <a:p>
            <a:r>
              <a:rPr lang="en-US"/>
              <a:t>UCLA Chirality Retreat - Dec 2022</a:t>
            </a:r>
          </a:p>
        </p:txBody>
      </p:sp>
      <p:sp>
        <p:nvSpPr>
          <p:cNvPr id="5" name="Slide Number Placeholder 4">
            <a:extLst>
              <a:ext uri="{FF2B5EF4-FFF2-40B4-BE49-F238E27FC236}">
                <a16:creationId xmlns:a16="http://schemas.microsoft.com/office/drawing/2014/main" id="{236342A0-3F08-CD4E-88D5-07A2C456A2EF}"/>
              </a:ext>
            </a:extLst>
          </p:cNvPr>
          <p:cNvSpPr>
            <a:spLocks noGrp="1"/>
          </p:cNvSpPr>
          <p:nvPr>
            <p:ph type="sldNum" sz="quarter" idx="12"/>
          </p:nvPr>
        </p:nvSpPr>
        <p:spPr/>
        <p:txBody>
          <a:bodyPr/>
          <a:lstStyle/>
          <a:p>
            <a:fld id="{BF88FC72-ABAB-6F42-B5F1-C8A6E036E79A}" type="slidenum">
              <a:rPr lang="en-US" smtClean="0"/>
              <a:t>37</a:t>
            </a:fld>
            <a:endParaRPr lang="en-US"/>
          </a:p>
        </p:txBody>
      </p:sp>
      <p:sp>
        <p:nvSpPr>
          <p:cNvPr id="10" name="Rectangle 9">
            <a:extLst>
              <a:ext uri="{FF2B5EF4-FFF2-40B4-BE49-F238E27FC236}">
                <a16:creationId xmlns:a16="http://schemas.microsoft.com/office/drawing/2014/main" id="{DE059FFF-FFEF-3A4A-B4B2-40480307387C}"/>
              </a:ext>
            </a:extLst>
          </p:cNvPr>
          <p:cNvSpPr/>
          <p:nvPr/>
        </p:nvSpPr>
        <p:spPr>
          <a:xfrm>
            <a:off x="0" y="5054197"/>
            <a:ext cx="12192000" cy="18139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40214FE-9834-464A-B32D-09EADA1F608F}"/>
              </a:ext>
            </a:extLst>
          </p:cNvPr>
          <p:cNvSpPr txBox="1"/>
          <p:nvPr/>
        </p:nvSpPr>
        <p:spPr>
          <a:xfrm>
            <a:off x="61958" y="5431739"/>
            <a:ext cx="5838836" cy="1077218"/>
          </a:xfrm>
          <a:prstGeom prst="rect">
            <a:avLst/>
          </a:prstGeom>
          <a:noFill/>
        </p:spPr>
        <p:txBody>
          <a:bodyPr wrap="square" rtlCol="0">
            <a:spAutoFit/>
          </a:bodyPr>
          <a:lstStyle/>
          <a:p>
            <a:pPr marL="11113" indent="-11113" algn="ctr">
              <a:spcBef>
                <a:spcPts val="1200"/>
              </a:spcBef>
            </a:pPr>
            <a:r>
              <a:rPr lang="en-US" dirty="0" err="1"/>
              <a:t>João</a:t>
            </a:r>
            <a:r>
              <a:rPr lang="en-US" dirty="0"/>
              <a:t> Prado </a:t>
            </a:r>
            <a:r>
              <a:rPr lang="en-US" dirty="0" err="1"/>
              <a:t>Barbon</a:t>
            </a:r>
            <a:r>
              <a:rPr lang="en-US" dirty="0"/>
              <a:t>, David </a:t>
            </a:r>
            <a:r>
              <a:rPr lang="en-US" dirty="0" err="1"/>
              <a:t>Chinellato</a:t>
            </a:r>
            <a:r>
              <a:rPr lang="en-US" dirty="0"/>
              <a:t>, MAL, Vitor Ribeiro, Willian </a:t>
            </a:r>
            <a:r>
              <a:rPr lang="en-US" dirty="0" err="1"/>
              <a:t>Serenone</a:t>
            </a:r>
            <a:r>
              <a:rPr lang="en-US" dirty="0"/>
              <a:t>, Chun Shen, Jun Takahashi, Giorgio </a:t>
            </a:r>
            <a:r>
              <a:rPr lang="en-US" dirty="0" err="1"/>
              <a:t>Torrieri</a:t>
            </a:r>
            <a:endParaRPr lang="en-US" dirty="0"/>
          </a:p>
          <a:p>
            <a:pPr marL="11113" indent="-11113" algn="ctr">
              <a:spcBef>
                <a:spcPts val="1200"/>
              </a:spcBef>
            </a:pPr>
            <a:r>
              <a:rPr lang="en-US" dirty="0"/>
              <a:t>(3C)</a:t>
            </a:r>
          </a:p>
        </p:txBody>
      </p:sp>
      <p:pic>
        <p:nvPicPr>
          <p:cNvPr id="3074" name="Picture 2" descr="Unicamp Logo Vector (.EPS) Free Download">
            <a:extLst>
              <a:ext uri="{FF2B5EF4-FFF2-40B4-BE49-F238E27FC236}">
                <a16:creationId xmlns:a16="http://schemas.microsoft.com/office/drawing/2014/main" id="{DDC3ABF0-2B70-C14A-A7AD-5FEF9CFDF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1583" y="5245436"/>
            <a:ext cx="1185562" cy="132712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3d Warrior logo">
            <a:extLst>
              <a:ext uri="{FF2B5EF4-FFF2-40B4-BE49-F238E27FC236}">
                <a16:creationId xmlns:a16="http://schemas.microsoft.com/office/drawing/2014/main" id="{25197B68-68C3-8349-93C6-A0CF874648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07" t="21926" r="7773" b="21926"/>
          <a:stretch/>
        </p:blipFill>
        <p:spPr bwMode="auto">
          <a:xfrm>
            <a:off x="9903621" y="5282707"/>
            <a:ext cx="1833558" cy="119820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CAAE3A24-1DC8-B845-8DCE-7E72C96CE42C}"/>
              </a:ext>
            </a:extLst>
          </p:cNvPr>
          <p:cNvCxnSpPr/>
          <p:nvPr/>
        </p:nvCxnSpPr>
        <p:spPr>
          <a:xfrm>
            <a:off x="0" y="5054197"/>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C62CE79-915F-F3F4-A7E7-92B435071E26}"/>
              </a:ext>
            </a:extLst>
          </p:cNvPr>
          <p:cNvPicPr>
            <a:picLocks noChangeAspect="1"/>
          </p:cNvPicPr>
          <p:nvPr/>
        </p:nvPicPr>
        <p:blipFill>
          <a:blip r:embed="rId4"/>
          <a:stretch>
            <a:fillRect/>
          </a:stretch>
        </p:blipFill>
        <p:spPr>
          <a:xfrm>
            <a:off x="7856066" y="5208656"/>
            <a:ext cx="1482776" cy="1327122"/>
          </a:xfrm>
          <a:prstGeom prst="rect">
            <a:avLst/>
          </a:prstGeom>
        </p:spPr>
      </p:pic>
    </p:spTree>
    <p:extLst>
      <p:ext uri="{BB962C8B-B14F-4D97-AF65-F5344CB8AC3E}">
        <p14:creationId xmlns:p14="http://schemas.microsoft.com/office/powerpoint/2010/main" val="1539805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3027C-214B-2D4E-BC04-FA1723C0BCFE}"/>
              </a:ext>
            </a:extLst>
          </p:cNvPr>
          <p:cNvSpPr>
            <a:spLocks noGrp="1"/>
          </p:cNvSpPr>
          <p:nvPr>
            <p:ph type="title"/>
          </p:nvPr>
        </p:nvSpPr>
        <p:spPr/>
        <p:txBody>
          <a:bodyPr/>
          <a:lstStyle/>
          <a:p>
            <a:r>
              <a:rPr lang="en-US" dirty="0"/>
              <a:t>First observation of fluid vorticity-polarization coupling</a:t>
            </a:r>
          </a:p>
        </p:txBody>
      </p:sp>
      <p:sp>
        <p:nvSpPr>
          <p:cNvPr id="3" name="TextBox 2">
            <a:extLst>
              <a:ext uri="{FF2B5EF4-FFF2-40B4-BE49-F238E27FC236}">
                <a16:creationId xmlns:a16="http://schemas.microsoft.com/office/drawing/2014/main" id="{12C1037E-1A67-1040-BCED-BD62DDB17BB1}"/>
              </a:ext>
            </a:extLst>
          </p:cNvPr>
          <p:cNvSpPr txBox="1"/>
          <p:nvPr/>
        </p:nvSpPr>
        <p:spPr>
          <a:xfrm>
            <a:off x="146532" y="806194"/>
            <a:ext cx="6231966" cy="338554"/>
          </a:xfrm>
          <a:prstGeom prst="rect">
            <a:avLst/>
          </a:prstGeom>
          <a:noFill/>
        </p:spPr>
        <p:txBody>
          <a:bodyPr wrap="square" rtlCol="0">
            <a:spAutoFit/>
          </a:bodyPr>
          <a:lstStyle/>
          <a:p>
            <a:r>
              <a:rPr lang="en-US" sz="1600" dirty="0">
                <a:solidFill>
                  <a:srgbClr val="000090"/>
                </a:solidFill>
              </a:rPr>
              <a:t>“Spin hydrodynamic generation” Takahashi, </a:t>
            </a:r>
            <a:r>
              <a:rPr lang="en-US" sz="1600" i="1" dirty="0">
                <a:solidFill>
                  <a:srgbClr val="000090"/>
                </a:solidFill>
              </a:rPr>
              <a:t>et al</a:t>
            </a:r>
            <a:r>
              <a:rPr lang="en-US" sz="1600" dirty="0">
                <a:solidFill>
                  <a:srgbClr val="000090"/>
                </a:solidFill>
              </a:rPr>
              <a:t>. Nat. Phys. </a:t>
            </a:r>
            <a:r>
              <a:rPr lang="en-US" sz="1600" b="1" dirty="0">
                <a:solidFill>
                  <a:srgbClr val="000090"/>
                </a:solidFill>
              </a:rPr>
              <a:t>12 </a:t>
            </a:r>
            <a:r>
              <a:rPr lang="en-US" sz="1600" dirty="0">
                <a:solidFill>
                  <a:srgbClr val="000090"/>
                </a:solidFill>
              </a:rPr>
              <a:t>(2016) 52</a:t>
            </a:r>
          </a:p>
        </p:txBody>
      </p:sp>
      <p:pic>
        <p:nvPicPr>
          <p:cNvPr id="4" name="Picture 3">
            <a:extLst>
              <a:ext uri="{FF2B5EF4-FFF2-40B4-BE49-F238E27FC236}">
                <a16:creationId xmlns:a16="http://schemas.microsoft.com/office/drawing/2014/main" id="{310E5677-0B99-F746-B6B4-BF903CF163EF}"/>
              </a:ext>
            </a:extLst>
          </p:cNvPr>
          <p:cNvPicPr>
            <a:picLocks noChangeAspect="1"/>
          </p:cNvPicPr>
          <p:nvPr/>
        </p:nvPicPr>
        <p:blipFill rotWithShape="1">
          <a:blip r:embed="rId2"/>
          <a:srcRect l="5117" t="5280" r="49167"/>
          <a:stretch/>
        </p:blipFill>
        <p:spPr>
          <a:xfrm>
            <a:off x="146532" y="1747778"/>
            <a:ext cx="3897949" cy="4167556"/>
          </a:xfrm>
          <a:prstGeom prst="roundRect">
            <a:avLst>
              <a:gd name="adj" fmla="val 9577"/>
            </a:avLst>
          </a:prstGeom>
          <a:ln>
            <a:solidFill>
              <a:schemeClr val="tx1"/>
            </a:solidFill>
          </a:ln>
        </p:spPr>
      </p:pic>
      <p:pic>
        <p:nvPicPr>
          <p:cNvPr id="5" name="Picture 4">
            <a:extLst>
              <a:ext uri="{FF2B5EF4-FFF2-40B4-BE49-F238E27FC236}">
                <a16:creationId xmlns:a16="http://schemas.microsoft.com/office/drawing/2014/main" id="{E8F48F1F-ECF8-9B4B-A156-2582075D3F10}"/>
              </a:ext>
            </a:extLst>
          </p:cNvPr>
          <p:cNvPicPr>
            <a:picLocks noChangeAspect="1"/>
          </p:cNvPicPr>
          <p:nvPr/>
        </p:nvPicPr>
        <p:blipFill rotWithShape="1">
          <a:blip r:embed="rId3"/>
          <a:srcRect l="-7261" r="1"/>
          <a:stretch/>
        </p:blipFill>
        <p:spPr>
          <a:xfrm>
            <a:off x="4455428" y="1771595"/>
            <a:ext cx="3853397" cy="4119922"/>
          </a:xfrm>
          <a:prstGeom prst="roundRect">
            <a:avLst>
              <a:gd name="adj" fmla="val 8843"/>
            </a:avLst>
          </a:prstGeom>
          <a:solidFill>
            <a:srgbClr val="FFFFFF"/>
          </a:solidFill>
          <a:ln>
            <a:solidFill>
              <a:srgbClr val="000000"/>
            </a:solidFill>
          </a:ln>
        </p:spPr>
      </p:pic>
      <p:sp>
        <p:nvSpPr>
          <p:cNvPr id="7" name="TextBox 6">
            <a:extLst>
              <a:ext uri="{FF2B5EF4-FFF2-40B4-BE49-F238E27FC236}">
                <a16:creationId xmlns:a16="http://schemas.microsoft.com/office/drawing/2014/main" id="{1FD8BB14-D6FE-6540-9B46-57B058357298}"/>
              </a:ext>
            </a:extLst>
          </p:cNvPr>
          <p:cNvSpPr txBox="1"/>
          <p:nvPr/>
        </p:nvSpPr>
        <p:spPr>
          <a:xfrm>
            <a:off x="540945" y="5979037"/>
            <a:ext cx="3109121" cy="338554"/>
          </a:xfrm>
          <a:prstGeom prst="rect">
            <a:avLst/>
          </a:prstGeom>
          <a:noFill/>
        </p:spPr>
        <p:txBody>
          <a:bodyPr wrap="none" rtlCol="0">
            <a:spAutoFit/>
          </a:bodyPr>
          <a:lstStyle/>
          <a:p>
            <a:r>
              <a:rPr lang="en-US" sz="1600" dirty="0"/>
              <a:t>Friction with walls induces vorticity</a:t>
            </a:r>
          </a:p>
        </p:txBody>
      </p:sp>
      <p:sp>
        <p:nvSpPr>
          <p:cNvPr id="8" name="TextBox 7">
            <a:extLst>
              <a:ext uri="{FF2B5EF4-FFF2-40B4-BE49-F238E27FC236}">
                <a16:creationId xmlns:a16="http://schemas.microsoft.com/office/drawing/2014/main" id="{97A889B0-4C5F-9949-84AF-39425DF5DC59}"/>
              </a:ext>
            </a:extLst>
          </p:cNvPr>
          <p:cNvSpPr txBox="1"/>
          <p:nvPr/>
        </p:nvSpPr>
        <p:spPr>
          <a:xfrm>
            <a:off x="4307146" y="5979037"/>
            <a:ext cx="5728684" cy="338554"/>
          </a:xfrm>
          <a:prstGeom prst="rect">
            <a:avLst/>
          </a:prstGeom>
          <a:noFill/>
        </p:spPr>
        <p:txBody>
          <a:bodyPr wrap="none" rtlCol="0">
            <a:spAutoFit/>
          </a:bodyPr>
          <a:lstStyle/>
          <a:p>
            <a:r>
              <a:rPr lang="en-US" sz="1600" dirty="0"/>
              <a:t>Vorticity of bulk </a:t>
            </a:r>
            <a:r>
              <a:rPr lang="en-US" sz="1600" dirty="0">
                <a:sym typeface="Wingdings" pitchFamily="2" charset="2"/>
              </a:rPr>
              <a:t> polarization of constituents </a:t>
            </a:r>
            <a:r>
              <a:rPr lang="en-US" sz="1600" dirty="0">
                <a:solidFill>
                  <a:schemeClr val="tx1">
                    <a:lumMod val="50000"/>
                    <a:lumOff val="50000"/>
                  </a:schemeClr>
                </a:solidFill>
                <a:sym typeface="Wingdings" pitchFamily="2" charset="2"/>
              </a:rPr>
              <a:t>(&amp; spin voltage </a:t>
            </a:r>
            <a:r>
              <a:rPr lang="en-US" sz="1600" dirty="0" err="1">
                <a:solidFill>
                  <a:schemeClr val="tx1">
                    <a:lumMod val="50000"/>
                    <a:lumOff val="50000"/>
                  </a:schemeClr>
                </a:solidFill>
                <a:sym typeface="Wingdings" pitchFamily="2" charset="2"/>
              </a:rPr>
              <a:t>etc</a:t>
            </a:r>
            <a:r>
              <a:rPr lang="en-US" sz="1600" dirty="0">
                <a:solidFill>
                  <a:schemeClr val="tx1">
                    <a:lumMod val="50000"/>
                    <a:lumOff val="50000"/>
                  </a:schemeClr>
                </a:solidFill>
                <a:sym typeface="Wingdings" pitchFamily="2" charset="2"/>
              </a:rPr>
              <a:t>)</a:t>
            </a:r>
            <a:endParaRPr lang="en-US" sz="1600" dirty="0">
              <a:solidFill>
                <a:schemeClr val="tx1">
                  <a:lumMod val="50000"/>
                  <a:lumOff val="50000"/>
                </a:schemeClr>
              </a:solidFill>
            </a:endParaRPr>
          </a:p>
        </p:txBody>
      </p:sp>
      <p:pic>
        <p:nvPicPr>
          <p:cNvPr id="10" name="Picture 9">
            <a:extLst>
              <a:ext uri="{FF2B5EF4-FFF2-40B4-BE49-F238E27FC236}">
                <a16:creationId xmlns:a16="http://schemas.microsoft.com/office/drawing/2014/main" id="{10FE9102-3EF0-D244-AEA1-0E073D0A0CA6}"/>
              </a:ext>
            </a:extLst>
          </p:cNvPr>
          <p:cNvPicPr>
            <a:picLocks noChangeAspect="1"/>
          </p:cNvPicPr>
          <p:nvPr/>
        </p:nvPicPr>
        <p:blipFill>
          <a:blip r:embed="rId4"/>
          <a:stretch>
            <a:fillRect/>
          </a:stretch>
        </p:blipFill>
        <p:spPr>
          <a:xfrm>
            <a:off x="8562990" y="1741682"/>
            <a:ext cx="3113460" cy="494557"/>
          </a:xfrm>
          <a:prstGeom prst="rect">
            <a:avLst/>
          </a:prstGeom>
          <a:noFill/>
        </p:spPr>
      </p:pic>
      <p:sp>
        <p:nvSpPr>
          <p:cNvPr id="12" name="TextBox 11">
            <a:extLst>
              <a:ext uri="{FF2B5EF4-FFF2-40B4-BE49-F238E27FC236}">
                <a16:creationId xmlns:a16="http://schemas.microsoft.com/office/drawing/2014/main" id="{A0C1201D-1209-964B-818A-12C6ADE49F9D}"/>
              </a:ext>
            </a:extLst>
          </p:cNvPr>
          <p:cNvSpPr txBox="1"/>
          <p:nvPr/>
        </p:nvSpPr>
        <p:spPr>
          <a:xfrm>
            <a:off x="8376685" y="2622827"/>
            <a:ext cx="3815315" cy="72327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direction of vorticity known</a:t>
            </a:r>
          </a:p>
          <a:p>
            <a:pPr marL="285750" indent="-285750">
              <a:spcBef>
                <a:spcPts val="600"/>
              </a:spcBef>
              <a:buFont typeface="Arial" panose="020B0604020202020204" pitchFamily="34" charset="0"/>
              <a:buChar char="•"/>
            </a:pPr>
            <a:r>
              <a:rPr lang="en-US" dirty="0"/>
              <a:t>atomic alignment measured</a:t>
            </a:r>
          </a:p>
        </p:txBody>
      </p:sp>
      <p:sp>
        <p:nvSpPr>
          <p:cNvPr id="13" name="TextBox 12">
            <a:extLst>
              <a:ext uri="{FF2B5EF4-FFF2-40B4-BE49-F238E27FC236}">
                <a16:creationId xmlns:a16="http://schemas.microsoft.com/office/drawing/2014/main" id="{6731622D-BE3D-E24C-9EEE-7DD989F424D2}"/>
              </a:ext>
            </a:extLst>
          </p:cNvPr>
          <p:cNvSpPr txBox="1"/>
          <p:nvPr/>
        </p:nvSpPr>
        <p:spPr>
          <a:xfrm>
            <a:off x="8376684" y="4408149"/>
            <a:ext cx="3815315" cy="646331"/>
          </a:xfrm>
          <a:prstGeom prst="rect">
            <a:avLst/>
          </a:prstGeom>
          <a:noFill/>
        </p:spPr>
        <p:txBody>
          <a:bodyPr wrap="square" rtlCol="0">
            <a:spAutoFit/>
          </a:bodyPr>
          <a:lstStyle/>
          <a:p>
            <a:r>
              <a:rPr lang="en-US" dirty="0"/>
              <a:t>Takahashi knew direction of angular momentum</a:t>
            </a:r>
          </a:p>
        </p:txBody>
      </p:sp>
      <p:sp>
        <p:nvSpPr>
          <p:cNvPr id="14" name="TextBox 13">
            <a:extLst>
              <a:ext uri="{FF2B5EF4-FFF2-40B4-BE49-F238E27FC236}">
                <a16:creationId xmlns:a16="http://schemas.microsoft.com/office/drawing/2014/main" id="{F917C104-0865-C642-96C7-2DA2A7376692}"/>
              </a:ext>
            </a:extLst>
          </p:cNvPr>
          <p:cNvSpPr txBox="1"/>
          <p:nvPr/>
        </p:nvSpPr>
        <p:spPr>
          <a:xfrm>
            <a:off x="1629156" y="1185746"/>
            <a:ext cx="5355979" cy="369332"/>
          </a:xfrm>
          <a:prstGeom prst="rect">
            <a:avLst/>
          </a:prstGeom>
          <a:noFill/>
        </p:spPr>
        <p:txBody>
          <a:bodyPr wrap="none" rtlCol="0">
            <a:spAutoFit/>
          </a:bodyPr>
          <a:lstStyle/>
          <a:p>
            <a:r>
              <a:rPr lang="en-US" i="1" dirty="0">
                <a:solidFill>
                  <a:srgbClr val="000090"/>
                </a:solidFill>
              </a:rPr>
              <a:t>“This opens a door to the new field of fluid </a:t>
            </a:r>
            <a:r>
              <a:rPr lang="en-US" i="1" dirty="0" err="1">
                <a:solidFill>
                  <a:srgbClr val="000090"/>
                </a:solidFill>
              </a:rPr>
              <a:t>spintronics</a:t>
            </a:r>
            <a:r>
              <a:rPr lang="en-US" i="1" dirty="0">
                <a:solidFill>
                  <a:srgbClr val="000090"/>
                </a:solidFill>
              </a:rPr>
              <a:t>”</a:t>
            </a:r>
          </a:p>
        </p:txBody>
      </p:sp>
      <p:sp>
        <p:nvSpPr>
          <p:cNvPr id="15" name="Footer Placeholder 14">
            <a:extLst>
              <a:ext uri="{FF2B5EF4-FFF2-40B4-BE49-F238E27FC236}">
                <a16:creationId xmlns:a16="http://schemas.microsoft.com/office/drawing/2014/main" id="{8A3C7736-B7D7-F845-A491-AD8A4B5C9408}"/>
              </a:ext>
            </a:extLst>
          </p:cNvPr>
          <p:cNvSpPr>
            <a:spLocks noGrp="1"/>
          </p:cNvSpPr>
          <p:nvPr>
            <p:ph type="ftr" sz="quarter" idx="11"/>
          </p:nvPr>
        </p:nvSpPr>
        <p:spPr/>
        <p:txBody>
          <a:bodyPr/>
          <a:lstStyle/>
          <a:p>
            <a:r>
              <a:rPr lang="en-US"/>
              <a:t>UCLA Chirality Retreat - Dec 2022</a:t>
            </a:r>
            <a:endParaRPr lang="en-US" dirty="0"/>
          </a:p>
        </p:txBody>
      </p:sp>
      <p:sp>
        <p:nvSpPr>
          <p:cNvPr id="16" name="Slide Number Placeholder 15">
            <a:extLst>
              <a:ext uri="{FF2B5EF4-FFF2-40B4-BE49-F238E27FC236}">
                <a16:creationId xmlns:a16="http://schemas.microsoft.com/office/drawing/2014/main" id="{CBB8034F-11DD-BD42-8948-3B4514E24DD3}"/>
              </a:ext>
            </a:extLst>
          </p:cNvPr>
          <p:cNvSpPr>
            <a:spLocks noGrp="1"/>
          </p:cNvSpPr>
          <p:nvPr>
            <p:ph type="sldNum" sz="quarter" idx="12"/>
          </p:nvPr>
        </p:nvSpPr>
        <p:spPr/>
        <p:txBody>
          <a:bodyPr/>
          <a:lstStyle/>
          <a:p>
            <a:fld id="{4303E236-B0A9-004A-8249-87BFDC4680E7}" type="slidenum">
              <a:rPr lang="en-US" smtClean="0"/>
              <a:t>4</a:t>
            </a:fld>
            <a:endParaRPr lang="en-US"/>
          </a:p>
        </p:txBody>
      </p:sp>
    </p:spTree>
    <p:extLst>
      <p:ext uri="{BB962C8B-B14F-4D97-AF65-F5344CB8AC3E}">
        <p14:creationId xmlns:p14="http://schemas.microsoft.com/office/powerpoint/2010/main" val="1890366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3027C-214B-2D4E-BC04-FA1723C0BCFE}"/>
              </a:ext>
            </a:extLst>
          </p:cNvPr>
          <p:cNvSpPr>
            <a:spLocks noGrp="1"/>
          </p:cNvSpPr>
          <p:nvPr>
            <p:ph type="title"/>
          </p:nvPr>
        </p:nvSpPr>
        <p:spPr/>
        <p:txBody>
          <a:bodyPr/>
          <a:lstStyle/>
          <a:p>
            <a:r>
              <a:rPr lang="en-US" dirty="0"/>
              <a:t>Second observation of fluid vorticity-polarization coupling</a:t>
            </a:r>
          </a:p>
        </p:txBody>
      </p:sp>
      <p:pic>
        <p:nvPicPr>
          <p:cNvPr id="10" name="Picture 9">
            <a:extLst>
              <a:ext uri="{FF2B5EF4-FFF2-40B4-BE49-F238E27FC236}">
                <a16:creationId xmlns:a16="http://schemas.microsoft.com/office/drawing/2014/main" id="{10FE9102-3EF0-D244-AEA1-0E073D0A0CA6}"/>
              </a:ext>
            </a:extLst>
          </p:cNvPr>
          <p:cNvPicPr>
            <a:picLocks noChangeAspect="1"/>
          </p:cNvPicPr>
          <p:nvPr/>
        </p:nvPicPr>
        <p:blipFill>
          <a:blip r:embed="rId2"/>
          <a:stretch>
            <a:fillRect/>
          </a:stretch>
        </p:blipFill>
        <p:spPr>
          <a:xfrm>
            <a:off x="8792002" y="1826133"/>
            <a:ext cx="3113460" cy="494557"/>
          </a:xfrm>
          <a:prstGeom prst="rect">
            <a:avLst/>
          </a:prstGeom>
          <a:noFill/>
        </p:spPr>
      </p:pic>
      <p:sp>
        <p:nvSpPr>
          <p:cNvPr id="12" name="TextBox 11">
            <a:extLst>
              <a:ext uri="{FF2B5EF4-FFF2-40B4-BE49-F238E27FC236}">
                <a16:creationId xmlns:a16="http://schemas.microsoft.com/office/drawing/2014/main" id="{A0C1201D-1209-964B-818A-12C6ADE49F9D}"/>
              </a:ext>
            </a:extLst>
          </p:cNvPr>
          <p:cNvSpPr txBox="1"/>
          <p:nvPr/>
        </p:nvSpPr>
        <p:spPr>
          <a:xfrm>
            <a:off x="8664784" y="2493929"/>
            <a:ext cx="3815315" cy="72327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direction of vorticity known</a:t>
            </a:r>
          </a:p>
          <a:p>
            <a:pPr marL="285750" indent="-285750">
              <a:spcBef>
                <a:spcPts val="600"/>
              </a:spcBef>
              <a:buFont typeface="Arial" panose="020B0604020202020204" pitchFamily="34" charset="0"/>
              <a:buChar char="•"/>
            </a:pPr>
            <a:r>
              <a:rPr lang="en-US" dirty="0"/>
              <a:t>atomic alignment measured</a:t>
            </a:r>
          </a:p>
        </p:txBody>
      </p:sp>
      <p:sp>
        <p:nvSpPr>
          <p:cNvPr id="13" name="TextBox 12">
            <a:extLst>
              <a:ext uri="{FF2B5EF4-FFF2-40B4-BE49-F238E27FC236}">
                <a16:creationId xmlns:a16="http://schemas.microsoft.com/office/drawing/2014/main" id="{6731622D-BE3D-E24C-9EEE-7DD989F424D2}"/>
              </a:ext>
            </a:extLst>
          </p:cNvPr>
          <p:cNvSpPr txBox="1"/>
          <p:nvPr/>
        </p:nvSpPr>
        <p:spPr>
          <a:xfrm>
            <a:off x="8469248" y="4465490"/>
            <a:ext cx="381531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Takahashi knew direction of angular momentum</a:t>
            </a:r>
          </a:p>
          <a:p>
            <a:pPr marL="285750" indent="-285750">
              <a:buFont typeface="Arial" panose="020B0604020202020204" pitchFamily="34" charset="0"/>
              <a:buChar char="•"/>
            </a:pPr>
            <a:r>
              <a:rPr lang="en-US" dirty="0"/>
              <a:t>We “know” direction of global angular momentum J</a:t>
            </a:r>
          </a:p>
        </p:txBody>
      </p:sp>
      <p:sp>
        <p:nvSpPr>
          <p:cNvPr id="15" name="Footer Placeholder 14">
            <a:extLst>
              <a:ext uri="{FF2B5EF4-FFF2-40B4-BE49-F238E27FC236}">
                <a16:creationId xmlns:a16="http://schemas.microsoft.com/office/drawing/2014/main" id="{8A3C7736-B7D7-F845-A491-AD8A4B5C9408}"/>
              </a:ext>
            </a:extLst>
          </p:cNvPr>
          <p:cNvSpPr>
            <a:spLocks noGrp="1"/>
          </p:cNvSpPr>
          <p:nvPr>
            <p:ph type="ftr" sz="quarter" idx="11"/>
          </p:nvPr>
        </p:nvSpPr>
        <p:spPr/>
        <p:txBody>
          <a:bodyPr/>
          <a:lstStyle/>
          <a:p>
            <a:r>
              <a:rPr lang="en-US"/>
              <a:t>UCLA Chirality Retreat - Dec 2022</a:t>
            </a:r>
            <a:endParaRPr lang="en-US" dirty="0"/>
          </a:p>
        </p:txBody>
      </p:sp>
      <p:sp>
        <p:nvSpPr>
          <p:cNvPr id="16" name="Slide Number Placeholder 15">
            <a:extLst>
              <a:ext uri="{FF2B5EF4-FFF2-40B4-BE49-F238E27FC236}">
                <a16:creationId xmlns:a16="http://schemas.microsoft.com/office/drawing/2014/main" id="{CBB8034F-11DD-BD42-8948-3B4514E24DD3}"/>
              </a:ext>
            </a:extLst>
          </p:cNvPr>
          <p:cNvSpPr>
            <a:spLocks noGrp="1"/>
          </p:cNvSpPr>
          <p:nvPr>
            <p:ph type="sldNum" sz="quarter" idx="12"/>
          </p:nvPr>
        </p:nvSpPr>
        <p:spPr/>
        <p:txBody>
          <a:bodyPr/>
          <a:lstStyle/>
          <a:p>
            <a:fld id="{4303E236-B0A9-004A-8249-87BFDC4680E7}" type="slidenum">
              <a:rPr lang="en-US" smtClean="0"/>
              <a:t>5</a:t>
            </a:fld>
            <a:endParaRPr lang="en-US"/>
          </a:p>
        </p:txBody>
      </p:sp>
      <p:pic>
        <p:nvPicPr>
          <p:cNvPr id="5" name="Picture 4">
            <a:extLst>
              <a:ext uri="{FF2B5EF4-FFF2-40B4-BE49-F238E27FC236}">
                <a16:creationId xmlns:a16="http://schemas.microsoft.com/office/drawing/2014/main" id="{7A5F73CF-3E42-79EF-102D-037BBAE2F004}"/>
              </a:ext>
            </a:extLst>
          </p:cNvPr>
          <p:cNvPicPr>
            <a:picLocks noChangeAspect="1"/>
          </p:cNvPicPr>
          <p:nvPr/>
        </p:nvPicPr>
        <p:blipFill rotWithShape="1">
          <a:blip r:embed="rId3"/>
          <a:srcRect l="5117" t="5280" r="49167"/>
          <a:stretch/>
        </p:blipFill>
        <p:spPr>
          <a:xfrm>
            <a:off x="146532" y="1747778"/>
            <a:ext cx="3897949" cy="4167556"/>
          </a:xfrm>
          <a:prstGeom prst="roundRect">
            <a:avLst>
              <a:gd name="adj" fmla="val 9577"/>
            </a:avLst>
          </a:prstGeom>
          <a:ln>
            <a:solidFill>
              <a:schemeClr val="tx1"/>
            </a:solidFill>
          </a:ln>
        </p:spPr>
      </p:pic>
      <p:pic>
        <p:nvPicPr>
          <p:cNvPr id="7" name="Picture 6">
            <a:extLst>
              <a:ext uri="{FF2B5EF4-FFF2-40B4-BE49-F238E27FC236}">
                <a16:creationId xmlns:a16="http://schemas.microsoft.com/office/drawing/2014/main" id="{4EA79803-4023-13CE-31FA-C71FFAFD2FFE}"/>
              </a:ext>
            </a:extLst>
          </p:cNvPr>
          <p:cNvPicPr>
            <a:picLocks noChangeAspect="1"/>
          </p:cNvPicPr>
          <p:nvPr/>
        </p:nvPicPr>
        <p:blipFill>
          <a:blip r:embed="rId4">
            <a:alphaModFix/>
          </a:blip>
          <a:stretch>
            <a:fillRect/>
          </a:stretch>
        </p:blipFill>
        <p:spPr>
          <a:xfrm>
            <a:off x="4197371" y="739683"/>
            <a:ext cx="4441740" cy="2043118"/>
          </a:xfrm>
          <a:prstGeom prst="rect">
            <a:avLst/>
          </a:prstGeom>
        </p:spPr>
      </p:pic>
      <p:sp>
        <p:nvSpPr>
          <p:cNvPr id="9" name="Arc 8">
            <a:extLst>
              <a:ext uri="{FF2B5EF4-FFF2-40B4-BE49-F238E27FC236}">
                <a16:creationId xmlns:a16="http://schemas.microsoft.com/office/drawing/2014/main" id="{F0D12FCC-75BD-CA20-EB38-823E0C6D7534}"/>
              </a:ext>
            </a:extLst>
          </p:cNvPr>
          <p:cNvSpPr>
            <a:spLocks noChangeAspect="1"/>
          </p:cNvSpPr>
          <p:nvPr/>
        </p:nvSpPr>
        <p:spPr>
          <a:xfrm>
            <a:off x="6107382" y="1294200"/>
            <a:ext cx="775063" cy="775063"/>
          </a:xfrm>
          <a:prstGeom prst="arc">
            <a:avLst>
              <a:gd name="adj1" fmla="val 2701254"/>
              <a:gd name="adj2" fmla="val 19635018"/>
            </a:avLst>
          </a:prstGeom>
          <a:ln w="76200">
            <a:solidFill>
              <a:srgbClr val="F53AC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a:extLst>
              <a:ext uri="{FF2B5EF4-FFF2-40B4-BE49-F238E27FC236}">
                <a16:creationId xmlns:a16="http://schemas.microsoft.com/office/drawing/2014/main" id="{59AF1583-70D4-6F6D-EEF9-6D855A18FB2E}"/>
              </a:ext>
            </a:extLst>
          </p:cNvPr>
          <p:cNvPicPr>
            <a:picLocks noChangeAspect="1"/>
          </p:cNvPicPr>
          <p:nvPr/>
        </p:nvPicPr>
        <p:blipFill>
          <a:blip r:embed="rId5"/>
          <a:stretch>
            <a:fillRect/>
          </a:stretch>
        </p:blipFill>
        <p:spPr>
          <a:xfrm>
            <a:off x="3882526" y="2997634"/>
            <a:ext cx="4586722" cy="3749919"/>
          </a:xfrm>
          <a:prstGeom prst="rect">
            <a:avLst/>
          </a:prstGeom>
          <a:ln>
            <a:solidFill>
              <a:schemeClr val="accent1"/>
            </a:solidFill>
          </a:ln>
        </p:spPr>
      </p:pic>
    </p:spTree>
    <p:extLst>
      <p:ext uri="{BB962C8B-B14F-4D97-AF65-F5344CB8AC3E}">
        <p14:creationId xmlns:p14="http://schemas.microsoft.com/office/powerpoint/2010/main" val="2221586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10E6-73DA-074A-854E-DCE652C36452}"/>
              </a:ext>
            </a:extLst>
          </p:cNvPr>
          <p:cNvSpPr>
            <a:spLocks noGrp="1"/>
          </p:cNvSpPr>
          <p:nvPr>
            <p:ph type="title"/>
          </p:nvPr>
        </p:nvSpPr>
        <p:spPr/>
        <p:txBody>
          <a:bodyPr/>
          <a:lstStyle/>
          <a:p>
            <a:r>
              <a:rPr lang="en-US" dirty="0"/>
              <a:t>In another direction – longitudinal polarization</a:t>
            </a:r>
          </a:p>
        </p:txBody>
      </p:sp>
      <p:sp>
        <p:nvSpPr>
          <p:cNvPr id="3" name="Footer Placeholder 2">
            <a:extLst>
              <a:ext uri="{FF2B5EF4-FFF2-40B4-BE49-F238E27FC236}">
                <a16:creationId xmlns:a16="http://schemas.microsoft.com/office/drawing/2014/main" id="{16A79107-F643-E740-AE7E-54E3B1D90B3C}"/>
              </a:ext>
            </a:extLst>
          </p:cNvPr>
          <p:cNvSpPr>
            <a:spLocks noGrp="1"/>
          </p:cNvSpPr>
          <p:nvPr>
            <p:ph type="ftr" sz="quarter" idx="11"/>
          </p:nvPr>
        </p:nvSpPr>
        <p:spPr/>
        <p:txBody>
          <a:bodyPr/>
          <a:lstStyle/>
          <a:p>
            <a:r>
              <a:rPr lang="en-US"/>
              <a:t>UCLA Chirality Retreat - Dec 2022</a:t>
            </a:r>
            <a:endParaRPr lang="en-US" dirty="0"/>
          </a:p>
        </p:txBody>
      </p:sp>
      <p:pic>
        <p:nvPicPr>
          <p:cNvPr id="5" name="Picture 4">
            <a:extLst>
              <a:ext uri="{FF2B5EF4-FFF2-40B4-BE49-F238E27FC236}">
                <a16:creationId xmlns:a16="http://schemas.microsoft.com/office/drawing/2014/main" id="{21524EA6-95F5-CB4F-9F4E-292F682B78E4}"/>
              </a:ext>
            </a:extLst>
          </p:cNvPr>
          <p:cNvPicPr>
            <a:picLocks noChangeAspect="1"/>
          </p:cNvPicPr>
          <p:nvPr/>
        </p:nvPicPr>
        <p:blipFill>
          <a:blip r:embed="rId2">
            <a:alphaModFix/>
          </a:blip>
          <a:stretch>
            <a:fillRect/>
          </a:stretch>
        </p:blipFill>
        <p:spPr>
          <a:xfrm>
            <a:off x="346166" y="1507777"/>
            <a:ext cx="4895710" cy="2251936"/>
          </a:xfrm>
          <a:prstGeom prst="rect">
            <a:avLst/>
          </a:prstGeom>
        </p:spPr>
      </p:pic>
      <p:pic>
        <p:nvPicPr>
          <p:cNvPr id="7" name="Picture 6">
            <a:extLst>
              <a:ext uri="{FF2B5EF4-FFF2-40B4-BE49-F238E27FC236}">
                <a16:creationId xmlns:a16="http://schemas.microsoft.com/office/drawing/2014/main" id="{F7CB18EF-7836-E04A-9E31-7717F52E98AB}"/>
              </a:ext>
            </a:extLst>
          </p:cNvPr>
          <p:cNvPicPr>
            <a:picLocks noChangeAspect="1"/>
          </p:cNvPicPr>
          <p:nvPr/>
        </p:nvPicPr>
        <p:blipFill rotWithShape="1">
          <a:blip r:embed="rId3"/>
          <a:srcRect b="63504"/>
          <a:stretch/>
        </p:blipFill>
        <p:spPr>
          <a:xfrm>
            <a:off x="173083" y="911005"/>
            <a:ext cx="5241876" cy="537967"/>
          </a:xfrm>
          <a:prstGeom prst="rect">
            <a:avLst/>
          </a:prstGeom>
        </p:spPr>
      </p:pic>
      <p:pic>
        <p:nvPicPr>
          <p:cNvPr id="9" name="Picture 8">
            <a:extLst>
              <a:ext uri="{FF2B5EF4-FFF2-40B4-BE49-F238E27FC236}">
                <a16:creationId xmlns:a16="http://schemas.microsoft.com/office/drawing/2014/main" id="{40ED930D-486B-304C-9E58-BE4EEA8EA720}"/>
              </a:ext>
            </a:extLst>
          </p:cNvPr>
          <p:cNvPicPr>
            <a:picLocks noChangeAspect="1"/>
          </p:cNvPicPr>
          <p:nvPr/>
        </p:nvPicPr>
        <p:blipFill rotWithShape="1">
          <a:blip r:embed="rId3"/>
          <a:srcRect l="-134" t="63465" r="134" b="39"/>
          <a:stretch/>
        </p:blipFill>
        <p:spPr>
          <a:xfrm>
            <a:off x="6292948" y="911005"/>
            <a:ext cx="5241876" cy="537967"/>
          </a:xfrm>
          <a:prstGeom prst="rect">
            <a:avLst/>
          </a:prstGeom>
        </p:spPr>
      </p:pic>
      <p:pic>
        <p:nvPicPr>
          <p:cNvPr id="10" name="Picture 9">
            <a:extLst>
              <a:ext uri="{FF2B5EF4-FFF2-40B4-BE49-F238E27FC236}">
                <a16:creationId xmlns:a16="http://schemas.microsoft.com/office/drawing/2014/main" id="{D35419E9-7728-414F-8744-0DB15E0B3A09}"/>
              </a:ext>
            </a:extLst>
          </p:cNvPr>
          <p:cNvPicPr>
            <a:picLocks noChangeAspect="1"/>
          </p:cNvPicPr>
          <p:nvPr/>
        </p:nvPicPr>
        <p:blipFill>
          <a:blip r:embed="rId4"/>
          <a:stretch>
            <a:fillRect/>
          </a:stretch>
        </p:blipFill>
        <p:spPr>
          <a:xfrm>
            <a:off x="7366782" y="1507777"/>
            <a:ext cx="3099581" cy="2453835"/>
          </a:xfrm>
          <a:prstGeom prst="rect">
            <a:avLst/>
          </a:prstGeom>
        </p:spPr>
      </p:pic>
      <p:sp>
        <p:nvSpPr>
          <p:cNvPr id="11" name="TextBox 10">
            <a:extLst>
              <a:ext uri="{FF2B5EF4-FFF2-40B4-BE49-F238E27FC236}">
                <a16:creationId xmlns:a16="http://schemas.microsoft.com/office/drawing/2014/main" id="{AE9D93A5-2889-8B46-A733-9F4D3D47ABD1}"/>
              </a:ext>
            </a:extLst>
          </p:cNvPr>
          <p:cNvSpPr txBox="1"/>
          <p:nvPr/>
        </p:nvSpPr>
        <p:spPr>
          <a:xfrm>
            <a:off x="7202659" y="3982305"/>
            <a:ext cx="3538276" cy="369332"/>
          </a:xfrm>
          <a:prstGeom prst="rect">
            <a:avLst/>
          </a:prstGeom>
          <a:noFill/>
        </p:spPr>
        <p:txBody>
          <a:bodyPr wrap="none" rtlCol="0">
            <a:spAutoFit/>
          </a:bodyPr>
          <a:lstStyle/>
          <a:p>
            <a:r>
              <a:rPr lang="en-US" dirty="0"/>
              <a:t>(By symmetry, must be quadrupole)</a:t>
            </a:r>
          </a:p>
        </p:txBody>
      </p:sp>
      <p:sp>
        <p:nvSpPr>
          <p:cNvPr id="12" name="TextBox 11">
            <a:extLst>
              <a:ext uri="{FF2B5EF4-FFF2-40B4-BE49-F238E27FC236}">
                <a16:creationId xmlns:a16="http://schemas.microsoft.com/office/drawing/2014/main" id="{CBA4A5E8-F59D-5C40-A775-3F70D7868A9C}"/>
              </a:ext>
            </a:extLst>
          </p:cNvPr>
          <p:cNvSpPr txBox="1"/>
          <p:nvPr/>
        </p:nvSpPr>
        <p:spPr>
          <a:xfrm>
            <a:off x="9283154" y="1469665"/>
            <a:ext cx="1183209" cy="307777"/>
          </a:xfrm>
          <a:prstGeom prst="rect">
            <a:avLst/>
          </a:prstGeom>
          <a:noFill/>
        </p:spPr>
        <p:txBody>
          <a:bodyPr wrap="none" rtlCol="0">
            <a:spAutoFit/>
          </a:bodyPr>
          <a:lstStyle/>
          <a:p>
            <a:r>
              <a:rPr lang="en-US" sz="1400" dirty="0"/>
              <a:t>naïve cartoon</a:t>
            </a:r>
          </a:p>
        </p:txBody>
      </p:sp>
      <p:sp>
        <p:nvSpPr>
          <p:cNvPr id="17" name="TextBox 16">
            <a:extLst>
              <a:ext uri="{FF2B5EF4-FFF2-40B4-BE49-F238E27FC236}">
                <a16:creationId xmlns:a16="http://schemas.microsoft.com/office/drawing/2014/main" id="{5642ECE9-37E1-484F-8B27-A5BE1784A8EF}"/>
              </a:ext>
            </a:extLst>
          </p:cNvPr>
          <p:cNvSpPr txBox="1"/>
          <p:nvPr/>
        </p:nvSpPr>
        <p:spPr>
          <a:xfrm>
            <a:off x="9448800" y="1810643"/>
            <a:ext cx="389850" cy="584775"/>
          </a:xfrm>
          <a:prstGeom prst="rect">
            <a:avLst/>
          </a:prstGeom>
          <a:noFill/>
        </p:spPr>
        <p:txBody>
          <a:bodyPr wrap="none" rtlCol="0">
            <a:spAutoFit/>
          </a:bodyPr>
          <a:lstStyle/>
          <a:p>
            <a:r>
              <a:rPr lang="en-US" sz="3200" b="1" dirty="0">
                <a:solidFill>
                  <a:srgbClr val="7030A0"/>
                </a:solidFill>
              </a:rPr>
              <a:t>+</a:t>
            </a:r>
          </a:p>
        </p:txBody>
      </p:sp>
      <p:sp>
        <p:nvSpPr>
          <p:cNvPr id="18" name="TextBox 17">
            <a:extLst>
              <a:ext uri="{FF2B5EF4-FFF2-40B4-BE49-F238E27FC236}">
                <a16:creationId xmlns:a16="http://schemas.microsoft.com/office/drawing/2014/main" id="{694AAB8F-4030-2348-A934-C42182311740}"/>
              </a:ext>
            </a:extLst>
          </p:cNvPr>
          <p:cNvSpPr txBox="1"/>
          <p:nvPr/>
        </p:nvSpPr>
        <p:spPr>
          <a:xfrm>
            <a:off x="7610622" y="3236446"/>
            <a:ext cx="389850" cy="584775"/>
          </a:xfrm>
          <a:prstGeom prst="rect">
            <a:avLst/>
          </a:prstGeom>
          <a:noFill/>
        </p:spPr>
        <p:txBody>
          <a:bodyPr wrap="none" rtlCol="0">
            <a:spAutoFit/>
          </a:bodyPr>
          <a:lstStyle/>
          <a:p>
            <a:r>
              <a:rPr lang="en-US" sz="3200" b="1" dirty="0">
                <a:solidFill>
                  <a:srgbClr val="7030A0"/>
                </a:solidFill>
              </a:rPr>
              <a:t>+</a:t>
            </a:r>
          </a:p>
        </p:txBody>
      </p:sp>
      <p:sp>
        <p:nvSpPr>
          <p:cNvPr id="19" name="TextBox 18">
            <a:extLst>
              <a:ext uri="{FF2B5EF4-FFF2-40B4-BE49-F238E27FC236}">
                <a16:creationId xmlns:a16="http://schemas.microsoft.com/office/drawing/2014/main" id="{A6550C0E-F3A6-094F-B6FF-7298F2EE9991}"/>
              </a:ext>
            </a:extLst>
          </p:cNvPr>
          <p:cNvSpPr txBox="1"/>
          <p:nvPr/>
        </p:nvSpPr>
        <p:spPr>
          <a:xfrm>
            <a:off x="7645086" y="1810643"/>
            <a:ext cx="309700" cy="584775"/>
          </a:xfrm>
          <a:prstGeom prst="rect">
            <a:avLst/>
          </a:prstGeom>
          <a:noFill/>
        </p:spPr>
        <p:txBody>
          <a:bodyPr wrap="none" rtlCol="0">
            <a:spAutoFit/>
          </a:bodyPr>
          <a:lstStyle/>
          <a:p>
            <a:r>
              <a:rPr lang="en-US" sz="3200" b="1" dirty="0">
                <a:solidFill>
                  <a:srgbClr val="7030A0"/>
                </a:solidFill>
              </a:rPr>
              <a:t>-</a:t>
            </a:r>
          </a:p>
        </p:txBody>
      </p:sp>
      <p:sp>
        <p:nvSpPr>
          <p:cNvPr id="20" name="TextBox 19">
            <a:extLst>
              <a:ext uri="{FF2B5EF4-FFF2-40B4-BE49-F238E27FC236}">
                <a16:creationId xmlns:a16="http://schemas.microsoft.com/office/drawing/2014/main" id="{94731118-3E72-AC4C-9F4E-AF78FE0F3AD8}"/>
              </a:ext>
            </a:extLst>
          </p:cNvPr>
          <p:cNvSpPr txBox="1"/>
          <p:nvPr/>
        </p:nvSpPr>
        <p:spPr>
          <a:xfrm>
            <a:off x="9630901" y="3226532"/>
            <a:ext cx="309700" cy="584775"/>
          </a:xfrm>
          <a:prstGeom prst="rect">
            <a:avLst/>
          </a:prstGeom>
          <a:noFill/>
        </p:spPr>
        <p:txBody>
          <a:bodyPr wrap="none" rtlCol="0">
            <a:spAutoFit/>
          </a:bodyPr>
          <a:lstStyle/>
          <a:p>
            <a:r>
              <a:rPr lang="en-US" sz="3200" b="1" dirty="0">
                <a:solidFill>
                  <a:srgbClr val="7030A0"/>
                </a:solidFill>
              </a:rPr>
              <a:t>-</a:t>
            </a:r>
          </a:p>
        </p:txBody>
      </p:sp>
      <p:sp>
        <p:nvSpPr>
          <p:cNvPr id="6" name="Slide Number Placeholder 5">
            <a:extLst>
              <a:ext uri="{FF2B5EF4-FFF2-40B4-BE49-F238E27FC236}">
                <a16:creationId xmlns:a16="http://schemas.microsoft.com/office/drawing/2014/main" id="{C8DB671A-BAFF-2441-A95F-27B531CE9EB6}"/>
              </a:ext>
            </a:extLst>
          </p:cNvPr>
          <p:cNvSpPr>
            <a:spLocks noGrp="1"/>
          </p:cNvSpPr>
          <p:nvPr>
            <p:ph type="sldNum" sz="quarter" idx="12"/>
          </p:nvPr>
        </p:nvSpPr>
        <p:spPr/>
        <p:txBody>
          <a:bodyPr/>
          <a:lstStyle/>
          <a:p>
            <a:fld id="{BF88FC72-ABAB-6F42-B5F1-C8A6E036E79A}" type="slidenum">
              <a:rPr lang="en-US" smtClean="0"/>
              <a:t>6</a:t>
            </a:fld>
            <a:endParaRPr lang="en-US"/>
          </a:p>
        </p:txBody>
      </p:sp>
      <p:sp>
        <p:nvSpPr>
          <p:cNvPr id="15" name="Arc 14">
            <a:extLst>
              <a:ext uri="{FF2B5EF4-FFF2-40B4-BE49-F238E27FC236}">
                <a16:creationId xmlns:a16="http://schemas.microsoft.com/office/drawing/2014/main" id="{ECC7DFD6-2E9F-E745-9D3A-03243383B4C5}"/>
              </a:ext>
            </a:extLst>
          </p:cNvPr>
          <p:cNvSpPr>
            <a:spLocks noChangeAspect="1"/>
          </p:cNvSpPr>
          <p:nvPr/>
        </p:nvSpPr>
        <p:spPr>
          <a:xfrm>
            <a:off x="2507481" y="2127057"/>
            <a:ext cx="775063" cy="775063"/>
          </a:xfrm>
          <a:prstGeom prst="arc">
            <a:avLst>
              <a:gd name="adj1" fmla="val 2701254"/>
              <a:gd name="adj2" fmla="val 19635018"/>
            </a:avLst>
          </a:prstGeom>
          <a:ln w="76200">
            <a:solidFill>
              <a:srgbClr val="F53AC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2792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dissolve">
                                      <p:cBhvr>
                                        <p:cTn id="11" dur="500"/>
                                        <p:tgtEl>
                                          <p:spTgt spid="19"/>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10E6-73DA-074A-854E-DCE652C36452}"/>
              </a:ext>
            </a:extLst>
          </p:cNvPr>
          <p:cNvSpPr>
            <a:spLocks noGrp="1"/>
          </p:cNvSpPr>
          <p:nvPr>
            <p:ph type="title"/>
          </p:nvPr>
        </p:nvSpPr>
        <p:spPr/>
        <p:txBody>
          <a:bodyPr/>
          <a:lstStyle/>
          <a:p>
            <a:r>
              <a:rPr lang="en-US" dirty="0"/>
              <a:t>In another direction – longitudinal polarization</a:t>
            </a:r>
          </a:p>
        </p:txBody>
      </p:sp>
      <p:sp>
        <p:nvSpPr>
          <p:cNvPr id="3" name="Footer Placeholder 2">
            <a:extLst>
              <a:ext uri="{FF2B5EF4-FFF2-40B4-BE49-F238E27FC236}">
                <a16:creationId xmlns:a16="http://schemas.microsoft.com/office/drawing/2014/main" id="{16A79107-F643-E740-AE7E-54E3B1D90B3C}"/>
              </a:ext>
            </a:extLst>
          </p:cNvPr>
          <p:cNvSpPr>
            <a:spLocks noGrp="1"/>
          </p:cNvSpPr>
          <p:nvPr>
            <p:ph type="ftr" sz="quarter" idx="11"/>
          </p:nvPr>
        </p:nvSpPr>
        <p:spPr/>
        <p:txBody>
          <a:bodyPr/>
          <a:lstStyle/>
          <a:p>
            <a:r>
              <a:rPr lang="en-US"/>
              <a:t>UCLA Chirality Retreat - Dec 2022</a:t>
            </a:r>
            <a:endParaRPr lang="en-US" dirty="0"/>
          </a:p>
        </p:txBody>
      </p:sp>
      <p:pic>
        <p:nvPicPr>
          <p:cNvPr id="9" name="Picture 8">
            <a:extLst>
              <a:ext uri="{FF2B5EF4-FFF2-40B4-BE49-F238E27FC236}">
                <a16:creationId xmlns:a16="http://schemas.microsoft.com/office/drawing/2014/main" id="{40ED930D-486B-304C-9E58-BE4EEA8EA720}"/>
              </a:ext>
            </a:extLst>
          </p:cNvPr>
          <p:cNvPicPr>
            <a:picLocks noChangeAspect="1"/>
          </p:cNvPicPr>
          <p:nvPr/>
        </p:nvPicPr>
        <p:blipFill rotWithShape="1">
          <a:blip r:embed="rId2"/>
          <a:srcRect l="-134" t="63465" r="134" b="39"/>
          <a:stretch/>
        </p:blipFill>
        <p:spPr>
          <a:xfrm>
            <a:off x="6292948" y="911005"/>
            <a:ext cx="5241876" cy="537967"/>
          </a:xfrm>
          <a:prstGeom prst="rect">
            <a:avLst/>
          </a:prstGeom>
        </p:spPr>
      </p:pic>
      <p:pic>
        <p:nvPicPr>
          <p:cNvPr id="10" name="Picture 9">
            <a:extLst>
              <a:ext uri="{FF2B5EF4-FFF2-40B4-BE49-F238E27FC236}">
                <a16:creationId xmlns:a16="http://schemas.microsoft.com/office/drawing/2014/main" id="{D35419E9-7728-414F-8744-0DB15E0B3A09}"/>
              </a:ext>
            </a:extLst>
          </p:cNvPr>
          <p:cNvPicPr>
            <a:picLocks noChangeAspect="1"/>
          </p:cNvPicPr>
          <p:nvPr/>
        </p:nvPicPr>
        <p:blipFill>
          <a:blip r:embed="rId3"/>
          <a:stretch>
            <a:fillRect/>
          </a:stretch>
        </p:blipFill>
        <p:spPr>
          <a:xfrm>
            <a:off x="7366782" y="1507777"/>
            <a:ext cx="3099581" cy="2453835"/>
          </a:xfrm>
          <a:prstGeom prst="rect">
            <a:avLst/>
          </a:prstGeom>
        </p:spPr>
      </p:pic>
      <p:sp>
        <p:nvSpPr>
          <p:cNvPr id="11" name="TextBox 10">
            <a:extLst>
              <a:ext uri="{FF2B5EF4-FFF2-40B4-BE49-F238E27FC236}">
                <a16:creationId xmlns:a16="http://schemas.microsoft.com/office/drawing/2014/main" id="{AE9D93A5-2889-8B46-A733-9F4D3D47ABD1}"/>
              </a:ext>
            </a:extLst>
          </p:cNvPr>
          <p:cNvSpPr txBox="1"/>
          <p:nvPr/>
        </p:nvSpPr>
        <p:spPr>
          <a:xfrm>
            <a:off x="7202659" y="3982305"/>
            <a:ext cx="3538276" cy="369332"/>
          </a:xfrm>
          <a:prstGeom prst="rect">
            <a:avLst/>
          </a:prstGeom>
          <a:noFill/>
        </p:spPr>
        <p:txBody>
          <a:bodyPr wrap="none" rtlCol="0">
            <a:spAutoFit/>
          </a:bodyPr>
          <a:lstStyle/>
          <a:p>
            <a:r>
              <a:rPr lang="en-US" dirty="0"/>
              <a:t>(By symmetry, must be quadrupole)</a:t>
            </a:r>
          </a:p>
        </p:txBody>
      </p:sp>
      <p:sp>
        <p:nvSpPr>
          <p:cNvPr id="12" name="TextBox 11">
            <a:extLst>
              <a:ext uri="{FF2B5EF4-FFF2-40B4-BE49-F238E27FC236}">
                <a16:creationId xmlns:a16="http://schemas.microsoft.com/office/drawing/2014/main" id="{CBA4A5E8-F59D-5C40-A775-3F70D7868A9C}"/>
              </a:ext>
            </a:extLst>
          </p:cNvPr>
          <p:cNvSpPr txBox="1"/>
          <p:nvPr/>
        </p:nvSpPr>
        <p:spPr>
          <a:xfrm>
            <a:off x="9283154" y="1469665"/>
            <a:ext cx="1183209" cy="307777"/>
          </a:xfrm>
          <a:prstGeom prst="rect">
            <a:avLst/>
          </a:prstGeom>
          <a:noFill/>
        </p:spPr>
        <p:txBody>
          <a:bodyPr wrap="none" rtlCol="0">
            <a:spAutoFit/>
          </a:bodyPr>
          <a:lstStyle/>
          <a:p>
            <a:r>
              <a:rPr lang="en-US" sz="1400" dirty="0"/>
              <a:t>naïve cartoon</a:t>
            </a:r>
          </a:p>
        </p:txBody>
      </p:sp>
      <p:sp>
        <p:nvSpPr>
          <p:cNvPr id="13" name="TextBox 12">
            <a:extLst>
              <a:ext uri="{FF2B5EF4-FFF2-40B4-BE49-F238E27FC236}">
                <a16:creationId xmlns:a16="http://schemas.microsoft.com/office/drawing/2014/main" id="{8329CC51-C416-9743-95D2-3E3BAD0DB3F5}"/>
              </a:ext>
            </a:extLst>
          </p:cNvPr>
          <p:cNvSpPr txBox="1"/>
          <p:nvPr/>
        </p:nvSpPr>
        <p:spPr>
          <a:xfrm>
            <a:off x="9448800" y="1810643"/>
            <a:ext cx="389850" cy="584775"/>
          </a:xfrm>
          <a:prstGeom prst="rect">
            <a:avLst/>
          </a:prstGeom>
          <a:noFill/>
        </p:spPr>
        <p:txBody>
          <a:bodyPr wrap="none" rtlCol="0">
            <a:spAutoFit/>
          </a:bodyPr>
          <a:lstStyle/>
          <a:p>
            <a:r>
              <a:rPr lang="en-US" sz="3200" b="1" dirty="0">
                <a:solidFill>
                  <a:srgbClr val="7030A0"/>
                </a:solidFill>
              </a:rPr>
              <a:t>+</a:t>
            </a:r>
          </a:p>
        </p:txBody>
      </p:sp>
      <p:sp>
        <p:nvSpPr>
          <p:cNvPr id="14" name="TextBox 13">
            <a:extLst>
              <a:ext uri="{FF2B5EF4-FFF2-40B4-BE49-F238E27FC236}">
                <a16:creationId xmlns:a16="http://schemas.microsoft.com/office/drawing/2014/main" id="{CF35CC5C-A634-B841-8155-4EB283757AB4}"/>
              </a:ext>
            </a:extLst>
          </p:cNvPr>
          <p:cNvSpPr txBox="1"/>
          <p:nvPr/>
        </p:nvSpPr>
        <p:spPr>
          <a:xfrm>
            <a:off x="7610622" y="3236446"/>
            <a:ext cx="389850" cy="584775"/>
          </a:xfrm>
          <a:prstGeom prst="rect">
            <a:avLst/>
          </a:prstGeom>
          <a:noFill/>
        </p:spPr>
        <p:txBody>
          <a:bodyPr wrap="none" rtlCol="0">
            <a:spAutoFit/>
          </a:bodyPr>
          <a:lstStyle/>
          <a:p>
            <a:r>
              <a:rPr lang="en-US" sz="3200" b="1" dirty="0">
                <a:solidFill>
                  <a:srgbClr val="7030A0"/>
                </a:solidFill>
              </a:rPr>
              <a:t>+</a:t>
            </a:r>
          </a:p>
        </p:txBody>
      </p:sp>
      <p:sp>
        <p:nvSpPr>
          <p:cNvPr id="15" name="TextBox 14">
            <a:extLst>
              <a:ext uri="{FF2B5EF4-FFF2-40B4-BE49-F238E27FC236}">
                <a16:creationId xmlns:a16="http://schemas.microsoft.com/office/drawing/2014/main" id="{33B19F48-B9D6-904E-800A-6DCDB469B591}"/>
              </a:ext>
            </a:extLst>
          </p:cNvPr>
          <p:cNvSpPr txBox="1"/>
          <p:nvPr/>
        </p:nvSpPr>
        <p:spPr>
          <a:xfrm>
            <a:off x="7645086" y="1810643"/>
            <a:ext cx="309700" cy="584775"/>
          </a:xfrm>
          <a:prstGeom prst="rect">
            <a:avLst/>
          </a:prstGeom>
          <a:noFill/>
        </p:spPr>
        <p:txBody>
          <a:bodyPr wrap="none" rtlCol="0">
            <a:spAutoFit/>
          </a:bodyPr>
          <a:lstStyle/>
          <a:p>
            <a:r>
              <a:rPr lang="en-US" sz="3200" b="1" dirty="0">
                <a:solidFill>
                  <a:srgbClr val="7030A0"/>
                </a:solidFill>
              </a:rPr>
              <a:t>-</a:t>
            </a:r>
          </a:p>
        </p:txBody>
      </p:sp>
      <p:sp>
        <p:nvSpPr>
          <p:cNvPr id="16" name="TextBox 15">
            <a:extLst>
              <a:ext uri="{FF2B5EF4-FFF2-40B4-BE49-F238E27FC236}">
                <a16:creationId xmlns:a16="http://schemas.microsoft.com/office/drawing/2014/main" id="{FC9E10D2-C5CA-5748-8009-0AF6FE539997}"/>
              </a:ext>
            </a:extLst>
          </p:cNvPr>
          <p:cNvSpPr txBox="1"/>
          <p:nvPr/>
        </p:nvSpPr>
        <p:spPr>
          <a:xfrm>
            <a:off x="9630901" y="3226532"/>
            <a:ext cx="309700" cy="584775"/>
          </a:xfrm>
          <a:prstGeom prst="rect">
            <a:avLst/>
          </a:prstGeom>
          <a:noFill/>
        </p:spPr>
        <p:txBody>
          <a:bodyPr wrap="none" rtlCol="0">
            <a:spAutoFit/>
          </a:bodyPr>
          <a:lstStyle/>
          <a:p>
            <a:r>
              <a:rPr lang="en-US" sz="3200" b="1" dirty="0">
                <a:solidFill>
                  <a:srgbClr val="7030A0"/>
                </a:solidFill>
              </a:rPr>
              <a:t>-</a:t>
            </a:r>
          </a:p>
        </p:txBody>
      </p:sp>
      <p:pic>
        <p:nvPicPr>
          <p:cNvPr id="17" name="Picture 16">
            <a:extLst>
              <a:ext uri="{FF2B5EF4-FFF2-40B4-BE49-F238E27FC236}">
                <a16:creationId xmlns:a16="http://schemas.microsoft.com/office/drawing/2014/main" id="{350B1BC7-A00C-DF4D-B040-2E4E1FB38473}"/>
              </a:ext>
            </a:extLst>
          </p:cNvPr>
          <p:cNvPicPr>
            <a:picLocks noChangeAspect="1"/>
          </p:cNvPicPr>
          <p:nvPr/>
        </p:nvPicPr>
        <p:blipFill>
          <a:blip r:embed="rId4"/>
          <a:stretch>
            <a:fillRect/>
          </a:stretch>
        </p:blipFill>
        <p:spPr>
          <a:xfrm>
            <a:off x="1127110" y="999876"/>
            <a:ext cx="3957598" cy="3803856"/>
          </a:xfrm>
          <a:prstGeom prst="rect">
            <a:avLst/>
          </a:prstGeom>
          <a:ln>
            <a:noFill/>
          </a:ln>
        </p:spPr>
      </p:pic>
      <p:sp>
        <p:nvSpPr>
          <p:cNvPr id="5" name="Slide Number Placeholder 4">
            <a:extLst>
              <a:ext uri="{FF2B5EF4-FFF2-40B4-BE49-F238E27FC236}">
                <a16:creationId xmlns:a16="http://schemas.microsoft.com/office/drawing/2014/main" id="{79E922C1-042A-8747-B949-699C16F0AD18}"/>
              </a:ext>
            </a:extLst>
          </p:cNvPr>
          <p:cNvSpPr>
            <a:spLocks noGrp="1"/>
          </p:cNvSpPr>
          <p:nvPr>
            <p:ph type="sldNum" sz="quarter" idx="12"/>
          </p:nvPr>
        </p:nvSpPr>
        <p:spPr/>
        <p:txBody>
          <a:bodyPr/>
          <a:lstStyle/>
          <a:p>
            <a:fld id="{BF88FC72-ABAB-6F42-B5F1-C8A6E036E79A}" type="slidenum">
              <a:rPr lang="en-US" smtClean="0"/>
              <a:t>7</a:t>
            </a:fld>
            <a:endParaRPr lang="en-US"/>
          </a:p>
        </p:txBody>
      </p:sp>
    </p:spTree>
    <p:extLst>
      <p:ext uri="{BB962C8B-B14F-4D97-AF65-F5344CB8AC3E}">
        <p14:creationId xmlns:p14="http://schemas.microsoft.com/office/powerpoint/2010/main" val="101165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10E6-73DA-074A-854E-DCE652C36452}"/>
              </a:ext>
            </a:extLst>
          </p:cNvPr>
          <p:cNvSpPr>
            <a:spLocks noGrp="1"/>
          </p:cNvSpPr>
          <p:nvPr>
            <p:ph type="title"/>
          </p:nvPr>
        </p:nvSpPr>
        <p:spPr/>
        <p:txBody>
          <a:bodyPr/>
          <a:lstStyle/>
          <a:p>
            <a:r>
              <a:rPr lang="en-US" dirty="0"/>
              <a:t>Tension… and insight?</a:t>
            </a:r>
          </a:p>
        </p:txBody>
      </p:sp>
      <p:sp>
        <p:nvSpPr>
          <p:cNvPr id="3" name="Footer Placeholder 2">
            <a:extLst>
              <a:ext uri="{FF2B5EF4-FFF2-40B4-BE49-F238E27FC236}">
                <a16:creationId xmlns:a16="http://schemas.microsoft.com/office/drawing/2014/main" id="{16A79107-F643-E740-AE7E-54E3B1D90B3C}"/>
              </a:ext>
            </a:extLst>
          </p:cNvPr>
          <p:cNvSpPr>
            <a:spLocks noGrp="1"/>
          </p:cNvSpPr>
          <p:nvPr>
            <p:ph type="ftr" sz="quarter" idx="11"/>
          </p:nvPr>
        </p:nvSpPr>
        <p:spPr/>
        <p:txBody>
          <a:bodyPr/>
          <a:lstStyle/>
          <a:p>
            <a:r>
              <a:rPr lang="en-US"/>
              <a:t>UCLA Chirality Retreat - Dec 2022</a:t>
            </a:r>
            <a:endParaRPr lang="en-US" dirty="0"/>
          </a:p>
        </p:txBody>
      </p:sp>
      <p:sp>
        <p:nvSpPr>
          <p:cNvPr id="5" name="Slide Number Placeholder 4">
            <a:extLst>
              <a:ext uri="{FF2B5EF4-FFF2-40B4-BE49-F238E27FC236}">
                <a16:creationId xmlns:a16="http://schemas.microsoft.com/office/drawing/2014/main" id="{79E922C1-042A-8747-B949-699C16F0AD18}"/>
              </a:ext>
            </a:extLst>
          </p:cNvPr>
          <p:cNvSpPr>
            <a:spLocks noGrp="1"/>
          </p:cNvSpPr>
          <p:nvPr>
            <p:ph type="sldNum" sz="quarter" idx="12"/>
          </p:nvPr>
        </p:nvSpPr>
        <p:spPr/>
        <p:txBody>
          <a:bodyPr/>
          <a:lstStyle/>
          <a:p>
            <a:fld id="{BF88FC72-ABAB-6F42-B5F1-C8A6E036E79A}" type="slidenum">
              <a:rPr lang="en-US" smtClean="0"/>
              <a:t>8</a:t>
            </a:fld>
            <a:endParaRPr lang="en-US"/>
          </a:p>
        </p:txBody>
      </p:sp>
      <p:pic>
        <p:nvPicPr>
          <p:cNvPr id="18" name="Picture 17">
            <a:extLst>
              <a:ext uri="{FF2B5EF4-FFF2-40B4-BE49-F238E27FC236}">
                <a16:creationId xmlns:a16="http://schemas.microsoft.com/office/drawing/2014/main" id="{763DBDFA-01BC-CB41-AF0F-84EACE0D80F4}"/>
              </a:ext>
            </a:extLst>
          </p:cNvPr>
          <p:cNvPicPr>
            <a:picLocks noChangeAspect="1"/>
          </p:cNvPicPr>
          <p:nvPr/>
        </p:nvPicPr>
        <p:blipFill>
          <a:blip r:embed="rId2"/>
          <a:stretch>
            <a:fillRect/>
          </a:stretch>
        </p:blipFill>
        <p:spPr>
          <a:xfrm>
            <a:off x="118333" y="930907"/>
            <a:ext cx="4893149" cy="3074027"/>
          </a:xfrm>
          <a:prstGeom prst="rect">
            <a:avLst/>
          </a:prstGeom>
        </p:spPr>
      </p:pic>
      <p:sp>
        <p:nvSpPr>
          <p:cNvPr id="19" name="TextBox 18">
            <a:extLst>
              <a:ext uri="{FF2B5EF4-FFF2-40B4-BE49-F238E27FC236}">
                <a16:creationId xmlns:a16="http://schemas.microsoft.com/office/drawing/2014/main" id="{16D7B668-1AB6-814B-8F40-6E1BDFC6F566}"/>
              </a:ext>
            </a:extLst>
          </p:cNvPr>
          <p:cNvSpPr txBox="1"/>
          <p:nvPr/>
        </p:nvSpPr>
        <p:spPr>
          <a:xfrm>
            <a:off x="865134" y="758702"/>
            <a:ext cx="4075468" cy="276999"/>
          </a:xfrm>
          <a:prstGeom prst="rect">
            <a:avLst/>
          </a:prstGeom>
          <a:noFill/>
        </p:spPr>
        <p:txBody>
          <a:bodyPr wrap="square" rtlCol="0">
            <a:spAutoFit/>
          </a:bodyPr>
          <a:lstStyle/>
          <a:p>
            <a:r>
              <a:rPr lang="en-US" sz="1200" b="1" dirty="0" err="1">
                <a:solidFill>
                  <a:schemeClr val="bg1">
                    <a:lumMod val="50000"/>
                  </a:schemeClr>
                </a:solidFill>
              </a:rPr>
              <a:t>AMPT+hydro</a:t>
            </a:r>
            <a:r>
              <a:rPr lang="en-US" sz="1200" b="1" dirty="0">
                <a:solidFill>
                  <a:schemeClr val="bg1">
                    <a:lumMod val="50000"/>
                  </a:schemeClr>
                </a:solidFill>
              </a:rPr>
              <a:t> </a:t>
            </a:r>
            <a:r>
              <a:rPr lang="en-US" sz="1200" dirty="0">
                <a:solidFill>
                  <a:schemeClr val="bg1">
                    <a:lumMod val="50000"/>
                  </a:schemeClr>
                </a:solidFill>
              </a:rPr>
              <a:t>Wu, Pang, Huang, Wang PR Res 1(2019)033058</a:t>
            </a:r>
          </a:p>
        </p:txBody>
      </p:sp>
      <p:sp>
        <p:nvSpPr>
          <p:cNvPr id="20" name="TextBox 19">
            <a:extLst>
              <a:ext uri="{FF2B5EF4-FFF2-40B4-BE49-F238E27FC236}">
                <a16:creationId xmlns:a16="http://schemas.microsoft.com/office/drawing/2014/main" id="{079A116E-A25E-5F49-9DE4-F20B15BDD0E5}"/>
              </a:ext>
            </a:extLst>
          </p:cNvPr>
          <p:cNvSpPr txBox="1"/>
          <p:nvPr/>
        </p:nvSpPr>
        <p:spPr>
          <a:xfrm>
            <a:off x="263842" y="4300732"/>
            <a:ext cx="3292889" cy="369332"/>
          </a:xfrm>
          <a:prstGeom prst="rect">
            <a:avLst/>
          </a:prstGeom>
          <a:noFill/>
        </p:spPr>
        <p:txBody>
          <a:bodyPr wrap="none" rtlCol="0">
            <a:spAutoFit/>
          </a:bodyPr>
          <a:lstStyle/>
          <a:p>
            <a:pPr>
              <a:spcBef>
                <a:spcPts val="600"/>
              </a:spcBef>
            </a:pPr>
            <a:r>
              <a:rPr lang="en-US" dirty="0">
                <a:solidFill>
                  <a:srgbClr val="0034A9"/>
                </a:solidFill>
              </a:rPr>
              <a:t>“Which kind of vorticity” to use?</a:t>
            </a:r>
            <a:endParaRPr lang="en-US" dirty="0">
              <a:solidFill>
                <a:srgbClr val="0034A9"/>
              </a:solidFill>
              <a:sym typeface="Wingdings" pitchFamily="2" charset="2"/>
            </a:endParaRPr>
          </a:p>
        </p:txBody>
      </p:sp>
      <p:pic>
        <p:nvPicPr>
          <p:cNvPr id="17" name="Picture 16">
            <a:extLst>
              <a:ext uri="{FF2B5EF4-FFF2-40B4-BE49-F238E27FC236}">
                <a16:creationId xmlns:a16="http://schemas.microsoft.com/office/drawing/2014/main" id="{5CA157D1-D4CE-B4A9-7FCB-29AA6E1836EF}"/>
              </a:ext>
            </a:extLst>
          </p:cNvPr>
          <p:cNvPicPr>
            <a:picLocks noChangeAspect="1"/>
          </p:cNvPicPr>
          <p:nvPr/>
        </p:nvPicPr>
        <p:blipFill rotWithShape="1">
          <a:blip r:embed="rId3"/>
          <a:srcRect b="63852"/>
          <a:stretch/>
        </p:blipFill>
        <p:spPr>
          <a:xfrm>
            <a:off x="222838" y="4843207"/>
            <a:ext cx="3788830" cy="457200"/>
          </a:xfrm>
          <a:prstGeom prst="rect">
            <a:avLst/>
          </a:prstGeom>
        </p:spPr>
      </p:pic>
      <p:pic>
        <p:nvPicPr>
          <p:cNvPr id="22" name="Picture 21">
            <a:extLst>
              <a:ext uri="{FF2B5EF4-FFF2-40B4-BE49-F238E27FC236}">
                <a16:creationId xmlns:a16="http://schemas.microsoft.com/office/drawing/2014/main" id="{5E17B691-A89A-8C00-1E25-07A99722BFCF}"/>
              </a:ext>
            </a:extLst>
          </p:cNvPr>
          <p:cNvPicPr>
            <a:picLocks noChangeAspect="1"/>
          </p:cNvPicPr>
          <p:nvPr/>
        </p:nvPicPr>
        <p:blipFill rotWithShape="1">
          <a:blip r:embed="rId3"/>
          <a:srcRect t="63198" b="654"/>
          <a:stretch/>
        </p:blipFill>
        <p:spPr>
          <a:xfrm>
            <a:off x="263842" y="5362624"/>
            <a:ext cx="3788830" cy="457200"/>
          </a:xfrm>
          <a:prstGeom prst="rect">
            <a:avLst/>
          </a:prstGeom>
        </p:spPr>
      </p:pic>
      <p:pic>
        <p:nvPicPr>
          <p:cNvPr id="23" name="Picture 22">
            <a:extLst>
              <a:ext uri="{FF2B5EF4-FFF2-40B4-BE49-F238E27FC236}">
                <a16:creationId xmlns:a16="http://schemas.microsoft.com/office/drawing/2014/main" id="{A4838F7F-45D9-522A-8103-3023B7960EFB}"/>
              </a:ext>
            </a:extLst>
          </p:cNvPr>
          <p:cNvPicPr>
            <a:picLocks noChangeAspect="1"/>
          </p:cNvPicPr>
          <p:nvPr/>
        </p:nvPicPr>
        <p:blipFill rotWithShape="1">
          <a:blip r:embed="rId3"/>
          <a:srcRect t="31246" b="32606"/>
          <a:stretch/>
        </p:blipFill>
        <p:spPr>
          <a:xfrm>
            <a:off x="222838" y="5894268"/>
            <a:ext cx="3788830" cy="457200"/>
          </a:xfrm>
          <a:prstGeom prst="rect">
            <a:avLst/>
          </a:prstGeom>
        </p:spPr>
      </p:pic>
      <p:sp>
        <p:nvSpPr>
          <p:cNvPr id="4" name="TextBox 3">
            <a:extLst>
              <a:ext uri="{FF2B5EF4-FFF2-40B4-BE49-F238E27FC236}">
                <a16:creationId xmlns:a16="http://schemas.microsoft.com/office/drawing/2014/main" id="{5F6D1D43-3B0B-E2F7-CCC6-203FEDE92FD1}"/>
              </a:ext>
            </a:extLst>
          </p:cNvPr>
          <p:cNvSpPr txBox="1"/>
          <p:nvPr/>
        </p:nvSpPr>
        <p:spPr>
          <a:xfrm>
            <a:off x="3995968" y="5414598"/>
            <a:ext cx="2058640" cy="338554"/>
          </a:xfrm>
          <a:prstGeom prst="rect">
            <a:avLst/>
          </a:prstGeom>
          <a:noFill/>
        </p:spPr>
        <p:txBody>
          <a:bodyPr wrap="none" rtlCol="0">
            <a:spAutoFit/>
          </a:bodyPr>
          <a:lstStyle/>
          <a:p>
            <a:r>
              <a:rPr lang="en-US" sz="1600" dirty="0">
                <a:solidFill>
                  <a:srgbClr val="0034A9"/>
                </a:solidFill>
              </a:rPr>
              <a:t>theoretically favored</a:t>
            </a:r>
            <a:r>
              <a:rPr lang="en-US" sz="1600" baseline="30000" dirty="0">
                <a:solidFill>
                  <a:srgbClr val="0034A9"/>
                </a:solidFill>
              </a:rPr>
              <a:t>[1]</a:t>
            </a:r>
          </a:p>
        </p:txBody>
      </p:sp>
      <p:sp>
        <p:nvSpPr>
          <p:cNvPr id="24" name="TextBox 23">
            <a:extLst>
              <a:ext uri="{FF2B5EF4-FFF2-40B4-BE49-F238E27FC236}">
                <a16:creationId xmlns:a16="http://schemas.microsoft.com/office/drawing/2014/main" id="{9CFFCB21-57CA-EB1D-5E96-04D21D07AC4D}"/>
              </a:ext>
            </a:extLst>
          </p:cNvPr>
          <p:cNvSpPr txBox="1"/>
          <p:nvPr/>
        </p:nvSpPr>
        <p:spPr>
          <a:xfrm>
            <a:off x="3995968" y="5922620"/>
            <a:ext cx="855683" cy="338554"/>
          </a:xfrm>
          <a:prstGeom prst="rect">
            <a:avLst/>
          </a:prstGeom>
          <a:noFill/>
        </p:spPr>
        <p:txBody>
          <a:bodyPr wrap="none" rtlCol="0">
            <a:spAutoFit/>
          </a:bodyPr>
          <a:lstStyle/>
          <a:p>
            <a:r>
              <a:rPr lang="en-US" sz="1600" dirty="0">
                <a:solidFill>
                  <a:srgbClr val="0034A9"/>
                </a:solidFill>
              </a:rPr>
              <a:t>“works”</a:t>
            </a:r>
          </a:p>
        </p:txBody>
      </p:sp>
      <p:cxnSp>
        <p:nvCxnSpPr>
          <p:cNvPr id="7" name="Straight Connector 6">
            <a:extLst>
              <a:ext uri="{FF2B5EF4-FFF2-40B4-BE49-F238E27FC236}">
                <a16:creationId xmlns:a16="http://schemas.microsoft.com/office/drawing/2014/main" id="{ECEC79E4-8877-9653-28C3-EA9C7BB97979}"/>
              </a:ext>
            </a:extLst>
          </p:cNvPr>
          <p:cNvCxnSpPr/>
          <p:nvPr/>
        </p:nvCxnSpPr>
        <p:spPr>
          <a:xfrm>
            <a:off x="6096000" y="425302"/>
            <a:ext cx="0" cy="5926166"/>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FCC108B-EB77-C6EF-F23F-00C9AD6905DE}"/>
              </a:ext>
            </a:extLst>
          </p:cNvPr>
          <p:cNvSpPr txBox="1"/>
          <p:nvPr/>
        </p:nvSpPr>
        <p:spPr>
          <a:xfrm>
            <a:off x="2693581" y="6571571"/>
            <a:ext cx="2393540" cy="276999"/>
          </a:xfrm>
          <a:prstGeom prst="rect">
            <a:avLst/>
          </a:prstGeom>
          <a:noFill/>
        </p:spPr>
        <p:txBody>
          <a:bodyPr wrap="none" rtlCol="0">
            <a:spAutoFit/>
          </a:bodyPr>
          <a:lstStyle/>
          <a:p>
            <a:r>
              <a:rPr lang="en-US" sz="1200" dirty="0"/>
              <a:t>[1] </a:t>
            </a:r>
            <a:r>
              <a:rPr lang="en-US" sz="1200" dirty="0" err="1"/>
              <a:t>Becattini</a:t>
            </a:r>
            <a:r>
              <a:rPr lang="en-US" sz="1200" dirty="0"/>
              <a:t> PRL108:244502 (2012)</a:t>
            </a:r>
          </a:p>
        </p:txBody>
      </p:sp>
    </p:spTree>
    <p:extLst>
      <p:ext uri="{BB962C8B-B14F-4D97-AF65-F5344CB8AC3E}">
        <p14:creationId xmlns:p14="http://schemas.microsoft.com/office/powerpoint/2010/main" val="322783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10E6-73DA-074A-854E-DCE652C36452}"/>
              </a:ext>
            </a:extLst>
          </p:cNvPr>
          <p:cNvSpPr>
            <a:spLocks noGrp="1"/>
          </p:cNvSpPr>
          <p:nvPr>
            <p:ph type="title"/>
          </p:nvPr>
        </p:nvSpPr>
        <p:spPr/>
        <p:txBody>
          <a:bodyPr/>
          <a:lstStyle/>
          <a:p>
            <a:r>
              <a:rPr lang="en-US" dirty="0"/>
              <a:t>Tension… and insight?</a:t>
            </a:r>
          </a:p>
        </p:txBody>
      </p:sp>
      <p:sp>
        <p:nvSpPr>
          <p:cNvPr id="3" name="Footer Placeholder 2">
            <a:extLst>
              <a:ext uri="{FF2B5EF4-FFF2-40B4-BE49-F238E27FC236}">
                <a16:creationId xmlns:a16="http://schemas.microsoft.com/office/drawing/2014/main" id="{16A79107-F643-E740-AE7E-54E3B1D90B3C}"/>
              </a:ext>
            </a:extLst>
          </p:cNvPr>
          <p:cNvSpPr>
            <a:spLocks noGrp="1"/>
          </p:cNvSpPr>
          <p:nvPr>
            <p:ph type="ftr" sz="quarter" idx="11"/>
          </p:nvPr>
        </p:nvSpPr>
        <p:spPr/>
        <p:txBody>
          <a:bodyPr/>
          <a:lstStyle/>
          <a:p>
            <a:r>
              <a:rPr lang="en-US"/>
              <a:t>UCLA Chirality Retreat - Dec 2022</a:t>
            </a:r>
            <a:endParaRPr lang="en-US" dirty="0"/>
          </a:p>
        </p:txBody>
      </p:sp>
      <p:sp>
        <p:nvSpPr>
          <p:cNvPr id="5" name="Slide Number Placeholder 4">
            <a:extLst>
              <a:ext uri="{FF2B5EF4-FFF2-40B4-BE49-F238E27FC236}">
                <a16:creationId xmlns:a16="http://schemas.microsoft.com/office/drawing/2014/main" id="{79E922C1-042A-8747-B949-699C16F0AD18}"/>
              </a:ext>
            </a:extLst>
          </p:cNvPr>
          <p:cNvSpPr>
            <a:spLocks noGrp="1"/>
          </p:cNvSpPr>
          <p:nvPr>
            <p:ph type="sldNum" sz="quarter" idx="12"/>
          </p:nvPr>
        </p:nvSpPr>
        <p:spPr/>
        <p:txBody>
          <a:bodyPr/>
          <a:lstStyle/>
          <a:p>
            <a:fld id="{BF88FC72-ABAB-6F42-B5F1-C8A6E036E79A}" type="slidenum">
              <a:rPr lang="en-US" smtClean="0"/>
              <a:t>9</a:t>
            </a:fld>
            <a:endParaRPr lang="en-US"/>
          </a:p>
        </p:txBody>
      </p:sp>
      <p:pic>
        <p:nvPicPr>
          <p:cNvPr id="18" name="Picture 17">
            <a:extLst>
              <a:ext uri="{FF2B5EF4-FFF2-40B4-BE49-F238E27FC236}">
                <a16:creationId xmlns:a16="http://schemas.microsoft.com/office/drawing/2014/main" id="{763DBDFA-01BC-CB41-AF0F-84EACE0D80F4}"/>
              </a:ext>
            </a:extLst>
          </p:cNvPr>
          <p:cNvPicPr>
            <a:picLocks noChangeAspect="1"/>
          </p:cNvPicPr>
          <p:nvPr/>
        </p:nvPicPr>
        <p:blipFill>
          <a:blip r:embed="rId2"/>
          <a:stretch>
            <a:fillRect/>
          </a:stretch>
        </p:blipFill>
        <p:spPr>
          <a:xfrm>
            <a:off x="118333" y="930907"/>
            <a:ext cx="4893149" cy="3074027"/>
          </a:xfrm>
          <a:prstGeom prst="rect">
            <a:avLst/>
          </a:prstGeom>
        </p:spPr>
      </p:pic>
      <p:sp>
        <p:nvSpPr>
          <p:cNvPr id="19" name="TextBox 18">
            <a:extLst>
              <a:ext uri="{FF2B5EF4-FFF2-40B4-BE49-F238E27FC236}">
                <a16:creationId xmlns:a16="http://schemas.microsoft.com/office/drawing/2014/main" id="{16D7B668-1AB6-814B-8F40-6E1BDFC6F566}"/>
              </a:ext>
            </a:extLst>
          </p:cNvPr>
          <p:cNvSpPr txBox="1"/>
          <p:nvPr/>
        </p:nvSpPr>
        <p:spPr>
          <a:xfrm>
            <a:off x="865134" y="758702"/>
            <a:ext cx="4075468" cy="276999"/>
          </a:xfrm>
          <a:prstGeom prst="rect">
            <a:avLst/>
          </a:prstGeom>
          <a:noFill/>
        </p:spPr>
        <p:txBody>
          <a:bodyPr wrap="square" rtlCol="0">
            <a:spAutoFit/>
          </a:bodyPr>
          <a:lstStyle/>
          <a:p>
            <a:r>
              <a:rPr lang="en-US" sz="1200" b="1" dirty="0" err="1">
                <a:solidFill>
                  <a:schemeClr val="bg1">
                    <a:lumMod val="50000"/>
                  </a:schemeClr>
                </a:solidFill>
              </a:rPr>
              <a:t>AMPT+hydro</a:t>
            </a:r>
            <a:r>
              <a:rPr lang="en-US" sz="1200" b="1" dirty="0">
                <a:solidFill>
                  <a:schemeClr val="bg1">
                    <a:lumMod val="50000"/>
                  </a:schemeClr>
                </a:solidFill>
              </a:rPr>
              <a:t> </a:t>
            </a:r>
            <a:r>
              <a:rPr lang="en-US" sz="1200" dirty="0">
                <a:solidFill>
                  <a:schemeClr val="bg1">
                    <a:lumMod val="50000"/>
                  </a:schemeClr>
                </a:solidFill>
              </a:rPr>
              <a:t>Wu, Pang, Huang, Wang PR Res 1(2019)033058</a:t>
            </a:r>
          </a:p>
        </p:txBody>
      </p:sp>
      <p:sp>
        <p:nvSpPr>
          <p:cNvPr id="20" name="TextBox 19">
            <a:extLst>
              <a:ext uri="{FF2B5EF4-FFF2-40B4-BE49-F238E27FC236}">
                <a16:creationId xmlns:a16="http://schemas.microsoft.com/office/drawing/2014/main" id="{079A116E-A25E-5F49-9DE4-F20B15BDD0E5}"/>
              </a:ext>
            </a:extLst>
          </p:cNvPr>
          <p:cNvSpPr txBox="1"/>
          <p:nvPr/>
        </p:nvSpPr>
        <p:spPr>
          <a:xfrm>
            <a:off x="263842" y="4300732"/>
            <a:ext cx="3292889" cy="369332"/>
          </a:xfrm>
          <a:prstGeom prst="rect">
            <a:avLst/>
          </a:prstGeom>
          <a:noFill/>
        </p:spPr>
        <p:txBody>
          <a:bodyPr wrap="none" rtlCol="0">
            <a:spAutoFit/>
          </a:bodyPr>
          <a:lstStyle/>
          <a:p>
            <a:pPr>
              <a:spcBef>
                <a:spcPts val="600"/>
              </a:spcBef>
            </a:pPr>
            <a:r>
              <a:rPr lang="en-US" dirty="0">
                <a:solidFill>
                  <a:srgbClr val="0034A9"/>
                </a:solidFill>
              </a:rPr>
              <a:t>“Which kind of vorticity” to use?</a:t>
            </a:r>
            <a:endParaRPr lang="en-US" dirty="0">
              <a:solidFill>
                <a:srgbClr val="0034A9"/>
              </a:solidFill>
              <a:sym typeface="Wingdings" pitchFamily="2" charset="2"/>
            </a:endParaRPr>
          </a:p>
        </p:txBody>
      </p:sp>
      <p:pic>
        <p:nvPicPr>
          <p:cNvPr id="17" name="Picture 16">
            <a:extLst>
              <a:ext uri="{FF2B5EF4-FFF2-40B4-BE49-F238E27FC236}">
                <a16:creationId xmlns:a16="http://schemas.microsoft.com/office/drawing/2014/main" id="{5CA157D1-D4CE-B4A9-7FCB-29AA6E1836EF}"/>
              </a:ext>
            </a:extLst>
          </p:cNvPr>
          <p:cNvPicPr>
            <a:picLocks noChangeAspect="1"/>
          </p:cNvPicPr>
          <p:nvPr/>
        </p:nvPicPr>
        <p:blipFill rotWithShape="1">
          <a:blip r:embed="rId3"/>
          <a:srcRect b="63852"/>
          <a:stretch/>
        </p:blipFill>
        <p:spPr>
          <a:xfrm>
            <a:off x="222838" y="4843207"/>
            <a:ext cx="3788830" cy="457200"/>
          </a:xfrm>
          <a:prstGeom prst="rect">
            <a:avLst/>
          </a:prstGeom>
        </p:spPr>
      </p:pic>
      <p:pic>
        <p:nvPicPr>
          <p:cNvPr id="22" name="Picture 21">
            <a:extLst>
              <a:ext uri="{FF2B5EF4-FFF2-40B4-BE49-F238E27FC236}">
                <a16:creationId xmlns:a16="http://schemas.microsoft.com/office/drawing/2014/main" id="{5E17B691-A89A-8C00-1E25-07A99722BFCF}"/>
              </a:ext>
            </a:extLst>
          </p:cNvPr>
          <p:cNvPicPr>
            <a:picLocks noChangeAspect="1"/>
          </p:cNvPicPr>
          <p:nvPr/>
        </p:nvPicPr>
        <p:blipFill rotWithShape="1">
          <a:blip r:embed="rId3"/>
          <a:srcRect t="63198" b="654"/>
          <a:stretch/>
        </p:blipFill>
        <p:spPr>
          <a:xfrm>
            <a:off x="263842" y="5362624"/>
            <a:ext cx="3788830" cy="457200"/>
          </a:xfrm>
          <a:prstGeom prst="rect">
            <a:avLst/>
          </a:prstGeom>
        </p:spPr>
      </p:pic>
      <p:pic>
        <p:nvPicPr>
          <p:cNvPr id="23" name="Picture 22">
            <a:extLst>
              <a:ext uri="{FF2B5EF4-FFF2-40B4-BE49-F238E27FC236}">
                <a16:creationId xmlns:a16="http://schemas.microsoft.com/office/drawing/2014/main" id="{A4838F7F-45D9-522A-8103-3023B7960EFB}"/>
              </a:ext>
            </a:extLst>
          </p:cNvPr>
          <p:cNvPicPr>
            <a:picLocks noChangeAspect="1"/>
          </p:cNvPicPr>
          <p:nvPr/>
        </p:nvPicPr>
        <p:blipFill rotWithShape="1">
          <a:blip r:embed="rId3"/>
          <a:srcRect t="31246" b="32606"/>
          <a:stretch/>
        </p:blipFill>
        <p:spPr>
          <a:xfrm>
            <a:off x="222838" y="5894268"/>
            <a:ext cx="3788830" cy="457200"/>
          </a:xfrm>
          <a:prstGeom prst="rect">
            <a:avLst/>
          </a:prstGeom>
        </p:spPr>
      </p:pic>
      <p:sp>
        <p:nvSpPr>
          <p:cNvPr id="4" name="TextBox 3">
            <a:extLst>
              <a:ext uri="{FF2B5EF4-FFF2-40B4-BE49-F238E27FC236}">
                <a16:creationId xmlns:a16="http://schemas.microsoft.com/office/drawing/2014/main" id="{5F6D1D43-3B0B-E2F7-CCC6-203FEDE92FD1}"/>
              </a:ext>
            </a:extLst>
          </p:cNvPr>
          <p:cNvSpPr txBox="1"/>
          <p:nvPr/>
        </p:nvSpPr>
        <p:spPr>
          <a:xfrm>
            <a:off x="3995968" y="5414598"/>
            <a:ext cx="2058640" cy="338554"/>
          </a:xfrm>
          <a:prstGeom prst="rect">
            <a:avLst/>
          </a:prstGeom>
          <a:noFill/>
        </p:spPr>
        <p:txBody>
          <a:bodyPr wrap="none" rtlCol="0">
            <a:spAutoFit/>
          </a:bodyPr>
          <a:lstStyle/>
          <a:p>
            <a:r>
              <a:rPr lang="en-US" sz="1600" dirty="0">
                <a:solidFill>
                  <a:srgbClr val="0034A9"/>
                </a:solidFill>
              </a:rPr>
              <a:t>theoretically favored</a:t>
            </a:r>
            <a:r>
              <a:rPr lang="en-US" sz="1600" baseline="30000" dirty="0">
                <a:solidFill>
                  <a:srgbClr val="0034A9"/>
                </a:solidFill>
              </a:rPr>
              <a:t>[1]</a:t>
            </a:r>
          </a:p>
        </p:txBody>
      </p:sp>
      <p:sp>
        <p:nvSpPr>
          <p:cNvPr id="24" name="TextBox 23">
            <a:extLst>
              <a:ext uri="{FF2B5EF4-FFF2-40B4-BE49-F238E27FC236}">
                <a16:creationId xmlns:a16="http://schemas.microsoft.com/office/drawing/2014/main" id="{9CFFCB21-57CA-EB1D-5E96-04D21D07AC4D}"/>
              </a:ext>
            </a:extLst>
          </p:cNvPr>
          <p:cNvSpPr txBox="1"/>
          <p:nvPr/>
        </p:nvSpPr>
        <p:spPr>
          <a:xfrm>
            <a:off x="3995968" y="5922620"/>
            <a:ext cx="855683" cy="338554"/>
          </a:xfrm>
          <a:prstGeom prst="rect">
            <a:avLst/>
          </a:prstGeom>
          <a:noFill/>
        </p:spPr>
        <p:txBody>
          <a:bodyPr wrap="none" rtlCol="0">
            <a:spAutoFit/>
          </a:bodyPr>
          <a:lstStyle/>
          <a:p>
            <a:r>
              <a:rPr lang="en-US" sz="1600" dirty="0">
                <a:solidFill>
                  <a:srgbClr val="0034A9"/>
                </a:solidFill>
              </a:rPr>
              <a:t>“works”</a:t>
            </a:r>
          </a:p>
        </p:txBody>
      </p:sp>
      <p:cxnSp>
        <p:nvCxnSpPr>
          <p:cNvPr id="7" name="Straight Connector 6">
            <a:extLst>
              <a:ext uri="{FF2B5EF4-FFF2-40B4-BE49-F238E27FC236}">
                <a16:creationId xmlns:a16="http://schemas.microsoft.com/office/drawing/2014/main" id="{ECEC79E4-8877-9653-28C3-EA9C7BB97979}"/>
              </a:ext>
            </a:extLst>
          </p:cNvPr>
          <p:cNvCxnSpPr/>
          <p:nvPr/>
        </p:nvCxnSpPr>
        <p:spPr>
          <a:xfrm>
            <a:off x="6096000" y="425302"/>
            <a:ext cx="0" cy="5926166"/>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FCC108B-EB77-C6EF-F23F-00C9AD6905DE}"/>
              </a:ext>
            </a:extLst>
          </p:cNvPr>
          <p:cNvSpPr txBox="1"/>
          <p:nvPr/>
        </p:nvSpPr>
        <p:spPr>
          <a:xfrm>
            <a:off x="2693581" y="6571571"/>
            <a:ext cx="2393540" cy="276999"/>
          </a:xfrm>
          <a:prstGeom prst="rect">
            <a:avLst/>
          </a:prstGeom>
          <a:noFill/>
        </p:spPr>
        <p:txBody>
          <a:bodyPr wrap="none" rtlCol="0">
            <a:spAutoFit/>
          </a:bodyPr>
          <a:lstStyle/>
          <a:p>
            <a:r>
              <a:rPr lang="en-US" sz="1200" dirty="0"/>
              <a:t>[1] </a:t>
            </a:r>
            <a:r>
              <a:rPr lang="en-US" sz="1200" dirty="0" err="1"/>
              <a:t>Becattini</a:t>
            </a:r>
            <a:r>
              <a:rPr lang="en-US" sz="1200" dirty="0"/>
              <a:t> PRL108:244502 (2012)</a:t>
            </a:r>
          </a:p>
        </p:txBody>
      </p:sp>
      <p:pic>
        <p:nvPicPr>
          <p:cNvPr id="15" name="Picture 14">
            <a:extLst>
              <a:ext uri="{FF2B5EF4-FFF2-40B4-BE49-F238E27FC236}">
                <a16:creationId xmlns:a16="http://schemas.microsoft.com/office/drawing/2014/main" id="{86338028-43BD-DE51-FE1D-F5AD19BC4975}"/>
              </a:ext>
            </a:extLst>
          </p:cNvPr>
          <p:cNvPicPr>
            <a:picLocks noChangeAspect="1"/>
          </p:cNvPicPr>
          <p:nvPr/>
        </p:nvPicPr>
        <p:blipFill>
          <a:blip r:embed="rId4"/>
          <a:stretch>
            <a:fillRect/>
          </a:stretch>
        </p:blipFill>
        <p:spPr>
          <a:xfrm>
            <a:off x="7023303" y="690318"/>
            <a:ext cx="4233034" cy="3203507"/>
          </a:xfrm>
          <a:prstGeom prst="rect">
            <a:avLst/>
          </a:prstGeom>
        </p:spPr>
      </p:pic>
      <p:sp>
        <p:nvSpPr>
          <p:cNvPr id="6" name="TextBox 5">
            <a:extLst>
              <a:ext uri="{FF2B5EF4-FFF2-40B4-BE49-F238E27FC236}">
                <a16:creationId xmlns:a16="http://schemas.microsoft.com/office/drawing/2014/main" id="{C755217C-444E-977D-81B9-91C8949C7A6E}"/>
              </a:ext>
            </a:extLst>
          </p:cNvPr>
          <p:cNvSpPr txBox="1"/>
          <p:nvPr/>
        </p:nvSpPr>
        <p:spPr>
          <a:xfrm>
            <a:off x="8768414" y="537642"/>
            <a:ext cx="2495363" cy="276999"/>
          </a:xfrm>
          <a:prstGeom prst="rect">
            <a:avLst/>
          </a:prstGeom>
          <a:noFill/>
        </p:spPr>
        <p:txBody>
          <a:bodyPr wrap="none" rtlCol="0">
            <a:spAutoFit/>
          </a:bodyPr>
          <a:lstStyle/>
          <a:p>
            <a:r>
              <a:rPr lang="en-US" sz="1200" dirty="0" err="1">
                <a:solidFill>
                  <a:schemeClr val="bg1">
                    <a:lumMod val="50000"/>
                  </a:schemeClr>
                </a:solidFill>
              </a:rPr>
              <a:t>Alzhrani</a:t>
            </a:r>
            <a:r>
              <a:rPr lang="en-US" sz="1200" dirty="0">
                <a:solidFill>
                  <a:schemeClr val="bg1">
                    <a:lumMod val="50000"/>
                  </a:schemeClr>
                </a:solidFill>
              </a:rPr>
              <a:t>, Ryu, Shen arxiv:2203.15718</a:t>
            </a:r>
          </a:p>
        </p:txBody>
      </p:sp>
      <p:sp>
        <p:nvSpPr>
          <p:cNvPr id="9" name="TextBox 8">
            <a:extLst>
              <a:ext uri="{FF2B5EF4-FFF2-40B4-BE49-F238E27FC236}">
                <a16:creationId xmlns:a16="http://schemas.microsoft.com/office/drawing/2014/main" id="{2AFAFC45-90C1-FB24-6ED1-D0C4047DFCD3}"/>
              </a:ext>
            </a:extLst>
          </p:cNvPr>
          <p:cNvSpPr txBox="1"/>
          <p:nvPr/>
        </p:nvSpPr>
        <p:spPr>
          <a:xfrm>
            <a:off x="7165978" y="4098464"/>
            <a:ext cx="3947684" cy="369332"/>
          </a:xfrm>
          <a:prstGeom prst="rect">
            <a:avLst/>
          </a:prstGeom>
          <a:noFill/>
        </p:spPr>
        <p:txBody>
          <a:bodyPr wrap="none" rtlCol="0">
            <a:spAutoFit/>
          </a:bodyPr>
          <a:lstStyle/>
          <a:p>
            <a:r>
              <a:rPr lang="en-US" dirty="0">
                <a:solidFill>
                  <a:srgbClr val="0034A9"/>
                </a:solidFill>
              </a:rPr>
              <a:t>New “shear-induced polarization” terms</a:t>
            </a:r>
          </a:p>
        </p:txBody>
      </p:sp>
      <p:pic>
        <p:nvPicPr>
          <p:cNvPr id="11" name="Picture 10">
            <a:extLst>
              <a:ext uri="{FF2B5EF4-FFF2-40B4-BE49-F238E27FC236}">
                <a16:creationId xmlns:a16="http://schemas.microsoft.com/office/drawing/2014/main" id="{6B3D372A-49E6-668E-0E46-FA9475712737}"/>
              </a:ext>
            </a:extLst>
          </p:cNvPr>
          <p:cNvPicPr>
            <a:picLocks noChangeAspect="1"/>
          </p:cNvPicPr>
          <p:nvPr/>
        </p:nvPicPr>
        <p:blipFill>
          <a:blip r:embed="rId5"/>
          <a:stretch>
            <a:fillRect/>
          </a:stretch>
        </p:blipFill>
        <p:spPr>
          <a:xfrm>
            <a:off x="7232406" y="4672435"/>
            <a:ext cx="3165531" cy="1373721"/>
          </a:xfrm>
          <a:prstGeom prst="rect">
            <a:avLst/>
          </a:prstGeom>
        </p:spPr>
      </p:pic>
      <p:sp>
        <p:nvSpPr>
          <p:cNvPr id="12" name="TextBox 11">
            <a:extLst>
              <a:ext uri="{FF2B5EF4-FFF2-40B4-BE49-F238E27FC236}">
                <a16:creationId xmlns:a16="http://schemas.microsoft.com/office/drawing/2014/main" id="{2AF00026-EE39-2FED-1DEB-F3FB0BD9DAF9}"/>
              </a:ext>
            </a:extLst>
          </p:cNvPr>
          <p:cNvSpPr txBox="1"/>
          <p:nvPr/>
        </p:nvSpPr>
        <p:spPr>
          <a:xfrm>
            <a:off x="10420265" y="5229529"/>
            <a:ext cx="508473" cy="338554"/>
          </a:xfrm>
          <a:prstGeom prst="rect">
            <a:avLst/>
          </a:prstGeom>
          <a:noFill/>
        </p:spPr>
        <p:txBody>
          <a:bodyPr wrap="none" rtlCol="0">
            <a:spAutoFit/>
          </a:bodyPr>
          <a:lstStyle/>
          <a:p>
            <a:r>
              <a:rPr lang="en-US" sz="1600" dirty="0">
                <a:solidFill>
                  <a:srgbClr val="0034A9"/>
                </a:solidFill>
              </a:rPr>
              <a:t>BPP</a:t>
            </a:r>
          </a:p>
        </p:txBody>
      </p:sp>
      <p:sp>
        <p:nvSpPr>
          <p:cNvPr id="21" name="TextBox 20">
            <a:extLst>
              <a:ext uri="{FF2B5EF4-FFF2-40B4-BE49-F238E27FC236}">
                <a16:creationId xmlns:a16="http://schemas.microsoft.com/office/drawing/2014/main" id="{453AC292-F862-403D-B727-F7267EBB0CD9}"/>
              </a:ext>
            </a:extLst>
          </p:cNvPr>
          <p:cNvSpPr txBox="1"/>
          <p:nvPr/>
        </p:nvSpPr>
        <p:spPr>
          <a:xfrm>
            <a:off x="10420265" y="5593462"/>
            <a:ext cx="352982" cy="338554"/>
          </a:xfrm>
          <a:prstGeom prst="rect">
            <a:avLst/>
          </a:prstGeom>
          <a:noFill/>
        </p:spPr>
        <p:txBody>
          <a:bodyPr wrap="none" rtlCol="0">
            <a:spAutoFit/>
          </a:bodyPr>
          <a:lstStyle/>
          <a:p>
            <a:r>
              <a:rPr lang="en-US" sz="1600" dirty="0">
                <a:solidFill>
                  <a:srgbClr val="0034A9"/>
                </a:solidFill>
              </a:rPr>
              <a:t>LY</a:t>
            </a:r>
          </a:p>
        </p:txBody>
      </p:sp>
      <p:sp>
        <p:nvSpPr>
          <p:cNvPr id="25" name="TextBox 24">
            <a:extLst>
              <a:ext uri="{FF2B5EF4-FFF2-40B4-BE49-F238E27FC236}">
                <a16:creationId xmlns:a16="http://schemas.microsoft.com/office/drawing/2014/main" id="{AE7C4408-E2E8-3048-D8AF-1F5023168721}"/>
              </a:ext>
            </a:extLst>
          </p:cNvPr>
          <p:cNvSpPr txBox="1"/>
          <p:nvPr/>
        </p:nvSpPr>
        <p:spPr>
          <a:xfrm>
            <a:off x="6470887" y="6163403"/>
            <a:ext cx="5484886" cy="677108"/>
          </a:xfrm>
          <a:prstGeom prst="rect">
            <a:avLst/>
          </a:prstGeom>
          <a:noFill/>
        </p:spPr>
        <p:txBody>
          <a:bodyPr wrap="square" rtlCol="0">
            <a:spAutoFit/>
          </a:bodyPr>
          <a:lstStyle/>
          <a:p>
            <a:pPr marL="346075" indent="-346075"/>
            <a:r>
              <a:rPr lang="en-US" sz="1400" dirty="0" err="1"/>
              <a:t>Becattini</a:t>
            </a:r>
            <a:r>
              <a:rPr lang="en-US" sz="1400" dirty="0"/>
              <a:t>, </a:t>
            </a:r>
            <a:r>
              <a:rPr lang="en-US" sz="1400" dirty="0" err="1"/>
              <a:t>Buzzegoli</a:t>
            </a:r>
            <a:r>
              <a:rPr lang="en-US" sz="1400" dirty="0"/>
              <a:t>, Palermo PLB 820, 136519 (2021); arXiv:2103.10917</a:t>
            </a:r>
          </a:p>
          <a:p>
            <a:pPr marL="346075" indent="-346075">
              <a:spcBef>
                <a:spcPts val="1200"/>
              </a:spcBef>
            </a:pPr>
            <a:r>
              <a:rPr lang="en-US" sz="1400" dirty="0"/>
              <a:t>Liu and Yi Yin,  JHEP 07, 188 (2021),  arXiv:2103.09200 </a:t>
            </a:r>
          </a:p>
        </p:txBody>
      </p:sp>
    </p:spTree>
    <p:extLst>
      <p:ext uri="{BB962C8B-B14F-4D97-AF65-F5344CB8AC3E}">
        <p14:creationId xmlns:p14="http://schemas.microsoft.com/office/powerpoint/2010/main" val="925485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11697</TotalTime>
  <Words>2592</Words>
  <Application>Microsoft Macintosh PowerPoint</Application>
  <PresentationFormat>Widescreen</PresentationFormat>
  <Paragraphs>383</Paragraphs>
  <Slides>37</Slides>
  <Notes>2</Notes>
  <HiddenSlides>0</HiddenSlides>
  <MMClips>5</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4" baseType="lpstr">
      <vt:lpstr>Arial</vt:lpstr>
      <vt:lpstr>Calibri</vt:lpstr>
      <vt:lpstr>Calibri Light</vt:lpstr>
      <vt:lpstr>System Font Regular</vt:lpstr>
      <vt:lpstr>Wingdings</vt:lpstr>
      <vt:lpstr>Office Theme</vt:lpstr>
      <vt:lpstr>Equation</vt:lpstr>
      <vt:lpstr>Subatomic Smoke Rings: Polarization and toroidal vorticity in the QGP</vt:lpstr>
      <vt:lpstr>Outline</vt:lpstr>
      <vt:lpstr>Rotational substructure of noncentral collisions</vt:lpstr>
      <vt:lpstr>First observation of fluid vorticity-polarization coupling</vt:lpstr>
      <vt:lpstr>Second observation of fluid vorticity-polarization coupling</vt:lpstr>
      <vt:lpstr>In another direction – longitudinal polarization</vt:lpstr>
      <vt:lpstr>In another direction – longitudinal polarization</vt:lpstr>
      <vt:lpstr>Tension… and insight?</vt:lpstr>
      <vt:lpstr>Tension… and insight?</vt:lpstr>
      <vt:lpstr>Circular polarization in central A+A </vt:lpstr>
      <vt:lpstr>Circular polarization in central A+A </vt:lpstr>
      <vt:lpstr>Development of toroidal vorticity in MUSIC</vt:lpstr>
      <vt:lpstr>Rings predicted at all energies– can they be observed?</vt:lpstr>
      <vt:lpstr>Seeing the rings</vt:lpstr>
      <vt:lpstr>Polarization about a local disturbance</vt:lpstr>
      <vt:lpstr>Jet-induced toroidal vorticity in MUSIC</vt:lpstr>
      <vt:lpstr>Jet-induced toroidal vorticity</vt:lpstr>
      <vt:lpstr>Jet-induced toroidal vorticity</vt:lpstr>
      <vt:lpstr>What about p+A collisions…?</vt:lpstr>
      <vt:lpstr>What about p+A collisions…?</vt:lpstr>
      <vt:lpstr>What about p+A collisions…?</vt:lpstr>
      <vt:lpstr>What about p+A collisions…?</vt:lpstr>
      <vt:lpstr>What about p+A collisions…?</vt:lpstr>
      <vt:lpstr>What about p+A collisions…?</vt:lpstr>
      <vt:lpstr>Relation to Takahashi geometry</vt:lpstr>
      <vt:lpstr>Jet-induced vorticity/polarization</vt:lpstr>
      <vt:lpstr>PowerPoint Presentation</vt:lpstr>
      <vt:lpstr>Snaphots</vt:lpstr>
      <vt:lpstr>Fluid ➞ particles     (vorticity ➞ polarization)</vt:lpstr>
      <vt:lpstr>Observing the ”smoke tubes”</vt:lpstr>
      <vt:lpstr>Observing the ”smoke tubes”</vt:lpstr>
      <vt:lpstr>fluctuating initial conditions</vt:lpstr>
      <vt:lpstr>Interpolating between the scenarios</vt:lpstr>
      <vt:lpstr>Effect of shear terms </vt:lpstr>
      <vt:lpstr>Experimental issues</vt:lpstr>
      <vt:lpstr>Experimental issues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Michael</dc:creator>
  <cp:lastModifiedBy>Lisa, Michael</cp:lastModifiedBy>
  <cp:revision>300</cp:revision>
  <cp:lastPrinted>2021-03-09T19:43:34Z</cp:lastPrinted>
  <dcterms:created xsi:type="dcterms:W3CDTF">2021-01-31T19:51:19Z</dcterms:created>
  <dcterms:modified xsi:type="dcterms:W3CDTF">2022-12-06T01:01:53Z</dcterms:modified>
</cp:coreProperties>
</file>